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30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CF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01" d="100"/>
          <a:sy n="101" d="100"/>
        </p:scale>
        <p:origin x="183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1124A-8259-2F43-AA9E-1AB80762BA4E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53114-0D40-384A-9E11-76EB88F8D7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64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53114-0D40-384A-9E11-76EB88F8D7B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90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4726"/>
            <a:ext cx="8229600" cy="3979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fld id="{65109F8C-9F4D-5945-807D-33CC9F4EE4DF}" type="datetimeFigureOut">
              <a:rPr lang="en-US" smtClean="0"/>
              <a:pPr/>
              <a:t>9/1/2020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Minion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inion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inion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inion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inion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inion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5810" y="1753235"/>
            <a:ext cx="7772400" cy="1470025"/>
          </a:xfrm>
        </p:spPr>
        <p:txBody>
          <a:bodyPr/>
          <a:lstStyle/>
          <a:p>
            <a:r>
              <a:rPr lang="en-US" dirty="0" smtClean="0"/>
              <a:t>Booster QCM update</a:t>
            </a:r>
            <a:endParaRPr lang="en-US" dirty="0">
              <a:latin typeface="Minion Pro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6864" y="3886200"/>
            <a:ext cx="6735536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Anna Solopova, Mike Drury </a:t>
            </a:r>
          </a:p>
          <a:p>
            <a:r>
              <a:rPr lang="en-US" dirty="0" smtClean="0"/>
              <a:t>Updated 09-01-2020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417" y="194726"/>
            <a:ext cx="8502383" cy="397933"/>
          </a:xfrm>
        </p:spPr>
        <p:txBody>
          <a:bodyPr/>
          <a:lstStyle/>
          <a:p>
            <a:r>
              <a:rPr lang="en-US" sz="3600" dirty="0" smtClean="0"/>
              <a:t>QCM commissioning preliminary results</a:t>
            </a:r>
            <a:endParaRPr lang="en-US" sz="36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7391227"/>
              </p:ext>
            </p:extLst>
          </p:nvPr>
        </p:nvGraphicFramePr>
        <p:xfrm>
          <a:off x="53788" y="884001"/>
          <a:ext cx="9036424" cy="6259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3506">
                  <a:extLst>
                    <a:ext uri="{9D8B030D-6E8A-4147-A177-3AD203B41FA5}">
                      <a16:colId xmlns:a16="http://schemas.microsoft.com/office/drawing/2014/main" val="805531263"/>
                    </a:ext>
                  </a:extLst>
                </a:gridCol>
                <a:gridCol w="2850777">
                  <a:extLst>
                    <a:ext uri="{9D8B030D-6E8A-4147-A177-3AD203B41FA5}">
                      <a16:colId xmlns:a16="http://schemas.microsoft.com/office/drawing/2014/main" val="3455686119"/>
                    </a:ext>
                  </a:extLst>
                </a:gridCol>
                <a:gridCol w="3012141">
                  <a:extLst>
                    <a:ext uri="{9D8B030D-6E8A-4147-A177-3AD203B41FA5}">
                      <a16:colId xmlns:a16="http://schemas.microsoft.com/office/drawing/2014/main" val="574865387"/>
                    </a:ext>
                  </a:extLst>
                </a:gridCol>
              </a:tblGrid>
              <a:tr h="5344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Cavity 1</a:t>
                      </a:r>
                    </a:p>
                    <a:p>
                      <a:r>
                        <a:rPr lang="en-US" dirty="0" smtClean="0"/>
                        <a:t>(2-cell)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Cavity 2</a:t>
                      </a:r>
                    </a:p>
                    <a:p>
                      <a:r>
                        <a:rPr lang="en-US" dirty="0" smtClean="0"/>
                        <a:t>(7- cell)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408558"/>
                  </a:ext>
                </a:extLst>
              </a:tr>
              <a:tr h="67215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QextFPC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6.2E+06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9.7E+06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540340"/>
                  </a:ext>
                </a:extLst>
              </a:tr>
              <a:tr h="67215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QextFP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2.4E+12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3.0E+12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618034"/>
                  </a:ext>
                </a:extLst>
              </a:tr>
              <a:tr h="67215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Emax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(MV/m)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577183"/>
                  </a:ext>
                </a:extLst>
              </a:tr>
              <a:tr h="672152">
                <a:tc>
                  <a:txBody>
                    <a:bodyPr/>
                    <a:lstStyle/>
                    <a:p>
                      <a:r>
                        <a:rPr lang="en-US" baseline="0" dirty="0" err="1" smtClean="0"/>
                        <a:t>Emaxop</a:t>
                      </a:r>
                      <a:r>
                        <a:rPr lang="en-US" baseline="0" dirty="0" smtClean="0"/>
                        <a:t> (MV/m) (1 Hour run)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~14.0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046677"/>
                  </a:ext>
                </a:extLst>
              </a:tr>
              <a:tr h="672152">
                <a:tc>
                  <a:txBody>
                    <a:bodyPr/>
                    <a:lstStyle/>
                    <a:p>
                      <a:r>
                        <a:rPr lang="en-US" dirty="0" smtClean="0"/>
                        <a:t>Limit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Quench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Maxed out RF drive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1337245"/>
                  </a:ext>
                </a:extLst>
              </a:tr>
              <a:tr h="672152">
                <a:tc>
                  <a:txBody>
                    <a:bodyPr/>
                    <a:lstStyle/>
                    <a:p>
                      <a:r>
                        <a:rPr lang="en-US" dirty="0" smtClean="0"/>
                        <a:t>FE onset (</a:t>
                      </a:r>
                      <a:r>
                        <a:rPr lang="en-US" baseline="0" dirty="0" smtClean="0"/>
                        <a:t>MV/m)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138424"/>
                  </a:ext>
                </a:extLst>
              </a:tr>
              <a:tr h="672152">
                <a:tc>
                  <a:txBody>
                    <a:bodyPr/>
                    <a:lstStyle/>
                    <a:p>
                      <a:r>
                        <a:rPr lang="en-US" dirty="0" smtClean="0"/>
                        <a:t>RF heat load at typical operating gradients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9.5E+09</a:t>
                      </a:r>
                    </a:p>
                    <a:p>
                      <a:r>
                        <a:rPr lang="en-US" dirty="0" smtClean="0"/>
                        <a:t>(&lt;  1W at 6 MV/m)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1.2E+10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(~12 W at 6 MV/m)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610137"/>
                  </a:ext>
                </a:extLst>
              </a:tr>
              <a:tr h="672152">
                <a:tc>
                  <a:txBody>
                    <a:bodyPr/>
                    <a:lstStyle/>
                    <a:p>
                      <a:r>
                        <a:rPr lang="en-US" dirty="0" smtClean="0"/>
                        <a:t>Static heat load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20 W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691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447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LabPowerPoint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JLabPowerPointMain</Template>
  <TotalTime>28115</TotalTime>
  <Words>90</Words>
  <Application>Microsoft Office PowerPoint</Application>
  <PresentationFormat>On-screen Show (4:3)</PresentationFormat>
  <Paragraphs>34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Minion Pro</vt:lpstr>
      <vt:lpstr>JLabPowerPointMain</vt:lpstr>
      <vt:lpstr>Booster QCM update</vt:lpstr>
      <vt:lpstr>QCM commissioning preliminary 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 Assembly Status</dc:title>
  <dc:creator>John Fischer</dc:creator>
  <cp:lastModifiedBy>Matthew Poelker</cp:lastModifiedBy>
  <cp:revision>335</cp:revision>
  <dcterms:created xsi:type="dcterms:W3CDTF">2016-06-03T20:01:36Z</dcterms:created>
  <dcterms:modified xsi:type="dcterms:W3CDTF">2020-09-01T20:08:03Z</dcterms:modified>
</cp:coreProperties>
</file>