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36"/>
  </p:normalViewPr>
  <p:slideViewPr>
    <p:cSldViewPr snapToGrid="0" snapToObjects="1">
      <p:cViewPr varScale="1">
        <p:scale>
          <a:sx n="128" d="100"/>
          <a:sy n="128" d="100"/>
        </p:scale>
        <p:origin x="184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5A212-0600-5A4A-810C-B62F2725EB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61C8FE-2E29-EB4E-AE25-AA7CD48034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99C69-52FE-7043-9F84-25F20F91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2A2-534A-924E-AD8C-1C30402E9FFC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0379-5D33-C14D-A35B-D86112B08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5B099-92FE-6C4B-8106-D59286DA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881D-3493-6540-A9F5-4CF33690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3CBA7-87AA-464C-8CB9-7B3E78424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65724E-44CC-A64C-8FFD-8C4CB3616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D150A-1AF3-834D-8838-43F5F1C9E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2A2-534A-924E-AD8C-1C30402E9FFC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53286-8AF8-2548-8DB7-E9DF01634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338DB-AAD1-F047-AC89-7E8638FE6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881D-3493-6540-A9F5-4CF33690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970039-6025-A946-ADCF-22AB5B001C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BFCEC7-BE35-724C-98E8-9DA396B229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C195D-81B1-6C4C-8664-CB483AB5C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2A2-534A-924E-AD8C-1C30402E9FFC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8A3AB-9D84-204E-91AD-ACF1C6F7F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9BFD0-367C-B543-9572-CE06A3AF3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881D-3493-6540-A9F5-4CF33690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0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C13F-76C3-BF4F-89CE-4421A249E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339DF-B71E-D74F-B110-007CB92EF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1A748-B6F5-9A48-8A84-6CDA0E9D8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2A2-534A-924E-AD8C-1C30402E9FFC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4FCB6-B7C5-0746-9FE6-5C4BECAD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46837-6685-CA42-9DCD-AE52AEF7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881D-3493-6540-A9F5-4CF33690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3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B0168-5A34-AD4A-8C36-6E7DA743A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9EB9B-7019-A64A-9B08-FD921C38A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36882-3995-BE43-A8C7-623EDC06F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2A2-534A-924E-AD8C-1C30402E9FFC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DAB5A-F156-5344-A416-B97004A48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08C5A-6ADF-374E-B3CB-0A6640A01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881D-3493-6540-A9F5-4CF33690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0FEEE-7203-5446-8705-ED97C46C6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37062-85E0-A94A-B310-F536200306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90D03-0792-9941-80FE-09801B6BA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698D94-C63B-9448-B857-864E4CB71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2A2-534A-924E-AD8C-1C30402E9FFC}" type="datetimeFigureOut">
              <a:rPr lang="en-US" smtClean="0"/>
              <a:t>2/20/23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84B04-88D1-5848-88D6-B231D743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F2B729-30EC-0440-8061-1A5364619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881D-3493-6540-A9F5-4CF33690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4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85151-9E3C-9644-87B7-95CA40F63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ADE122-C475-FA42-8BB4-D80F4048C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B3575-5677-0B49-8F87-5FA08FB9F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A840D0-4D4C-954F-AC8D-59C5D410D4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9FDFF5-DDFA-2343-A396-818D03EC3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C4A827-4A69-CC42-87E1-2C8AFCE3B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2A2-534A-924E-AD8C-1C30402E9FFC}" type="datetimeFigureOut">
              <a:rPr lang="en-US" smtClean="0"/>
              <a:t>2/20/23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18FE9-4A03-CC4A-92F8-2C5281EC7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FDBBE3-5464-4E46-8991-645C2EB02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881D-3493-6540-A9F5-4CF33690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3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E5E34-3864-7749-B4B1-D81EF8F0E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3AA86D-112B-6242-9CA0-43C0142BF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2A2-534A-924E-AD8C-1C30402E9FFC}" type="datetimeFigureOut">
              <a:rPr lang="en-US" smtClean="0"/>
              <a:t>2/20/23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B0DD3C-1D7F-9240-911B-789CDF7F8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010DB6-321B-C946-9E3E-A21034E12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881D-3493-6540-A9F5-4CF33690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7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EEF13C-0383-D043-B526-A98AD2608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2A2-534A-924E-AD8C-1C30402E9FFC}" type="datetimeFigureOut">
              <a:rPr lang="en-US" smtClean="0"/>
              <a:t>2/20/23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C5F52A-C42C-3242-AC41-26A28AFF9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E760E-8FEE-1C4E-A754-A6386BC05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881D-3493-6540-A9F5-4CF33690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9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AF751-2E4C-A745-8A0E-779F284C3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541EF-72BB-684E-9A67-CAD47F2DF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F599F5-256A-0546-A226-806984CAE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4D4FFB-CFBA-384C-8E57-C472F20B1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2A2-534A-924E-AD8C-1C30402E9FFC}" type="datetimeFigureOut">
              <a:rPr lang="en-US" smtClean="0"/>
              <a:t>2/20/23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3BBEAB-6199-DA48-B7AD-C5E4C0D00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7F1CA2-F0BD-664D-8695-57AABCAF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881D-3493-6540-A9F5-4CF33690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3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1CEF5-D41D-0043-ACA8-59A648DB7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765F0C-71EF-D64C-922A-36223E20C0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7C3748-1067-3B48-B653-AFE885E1C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9443BF-A4A0-8E4A-A364-FCBF26252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2A2-534A-924E-AD8C-1C30402E9FFC}" type="datetimeFigureOut">
              <a:rPr lang="en-US" smtClean="0"/>
              <a:t>2/20/23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4DE66-2D6A-B746-A06A-64FB7F780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E883F-9F29-E34E-BC7D-D38FC7BE5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881D-3493-6540-A9F5-4CF33690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34E33B-61B1-3C42-83BE-54B3A7860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D7EA9-DBC9-8744-BBA9-39F788A06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79A3E-49C2-0F4F-9A46-5F5885AAD6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AD2A2-534A-924E-AD8C-1C30402E9FFC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03C5E-72B2-C949-9A06-192CFBB2AB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74823-2AD9-ED45-B08E-D0B655231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9881D-3493-6540-A9F5-4CF33690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2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7CA0EC-16A6-724B-BA5E-7ED2AE264E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470" y="0"/>
            <a:ext cx="8875059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2FC706-9F49-E345-9086-E7CFC48B88D6}"/>
              </a:ext>
            </a:extLst>
          </p:cNvPr>
          <p:cNvSpPr txBox="1"/>
          <p:nvPr/>
        </p:nvSpPr>
        <p:spPr>
          <a:xfrm>
            <a:off x="3150704" y="4283765"/>
            <a:ext cx="897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SAD begins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2D43A7-D69D-EC48-96C6-E8ADBD9761E3}"/>
              </a:ext>
            </a:extLst>
          </p:cNvPr>
          <p:cNvSpPr/>
          <p:nvPr/>
        </p:nvSpPr>
        <p:spPr>
          <a:xfrm>
            <a:off x="3597965" y="3756992"/>
            <a:ext cx="5287617" cy="45719"/>
          </a:xfrm>
          <a:prstGeom prst="rect">
            <a:avLst/>
          </a:prstGeom>
          <a:solidFill>
            <a:srgbClr val="0432FF"/>
          </a:solidFill>
          <a:ln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38A437-17E2-D142-BC63-5C6F8ABBE40D}"/>
              </a:ext>
            </a:extLst>
          </p:cNvPr>
          <p:cNvSpPr txBox="1"/>
          <p:nvPr/>
        </p:nvSpPr>
        <p:spPr>
          <a:xfrm>
            <a:off x="5277677" y="3528392"/>
            <a:ext cx="194155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432FF"/>
                </a:solidFill>
              </a:rPr>
              <a:t>UITF gun removal preps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334BBA-0490-4D4B-9F88-16F50A423C1D}"/>
              </a:ext>
            </a:extLst>
          </p:cNvPr>
          <p:cNvSpPr txBox="1"/>
          <p:nvPr/>
        </p:nvSpPr>
        <p:spPr>
          <a:xfrm>
            <a:off x="3183834" y="4565375"/>
            <a:ext cx="1213794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0432FF"/>
                </a:solidFill>
              </a:rPr>
              <a:t>Move  </a:t>
            </a:r>
            <a:r>
              <a:rPr lang="en-US" sz="1100" b="1" dirty="0" err="1">
                <a:solidFill>
                  <a:srgbClr val="0432FF"/>
                </a:solidFill>
              </a:rPr>
              <a:t>eqip</a:t>
            </a:r>
            <a:r>
              <a:rPr lang="en-US" sz="1100" b="1" dirty="0">
                <a:solidFill>
                  <a:srgbClr val="0432FF"/>
                </a:solidFill>
              </a:rPr>
              <a:t> to ISB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805326-F12E-E24B-8858-912881A99AA6}"/>
              </a:ext>
            </a:extLst>
          </p:cNvPr>
          <p:cNvSpPr txBox="1"/>
          <p:nvPr/>
        </p:nvSpPr>
        <p:spPr>
          <a:xfrm>
            <a:off x="5880652" y="5900530"/>
            <a:ext cx="436338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0432FF"/>
                </a:solidFill>
              </a:rPr>
              <a:t>S&amp;A</a:t>
            </a:r>
          </a:p>
          <a:p>
            <a:r>
              <a:rPr lang="en-US" sz="1100" b="1" dirty="0">
                <a:solidFill>
                  <a:srgbClr val="0432FF"/>
                </a:solidFill>
              </a:rPr>
              <a:t>roll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FC268C-9BBF-6C4B-A605-1BB07A391BB5}"/>
              </a:ext>
            </a:extLst>
          </p:cNvPr>
          <p:cNvSpPr txBox="1"/>
          <p:nvPr/>
        </p:nvSpPr>
        <p:spPr>
          <a:xfrm>
            <a:off x="2252867" y="3594653"/>
            <a:ext cx="808385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432FF"/>
                </a:solidFill>
              </a:rPr>
              <a:t>UITF beam OFF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7128B4-89BC-F14C-A980-5AAB4694671B}"/>
              </a:ext>
            </a:extLst>
          </p:cNvPr>
          <p:cNvSpPr txBox="1"/>
          <p:nvPr/>
        </p:nvSpPr>
        <p:spPr>
          <a:xfrm>
            <a:off x="3197086" y="4767471"/>
            <a:ext cx="1208985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0432FF"/>
                </a:solidFill>
              </a:rPr>
              <a:t>Crane  </a:t>
            </a:r>
            <a:r>
              <a:rPr lang="en-US" sz="1100" b="1" dirty="0" err="1">
                <a:solidFill>
                  <a:srgbClr val="0432FF"/>
                </a:solidFill>
              </a:rPr>
              <a:t>eqip</a:t>
            </a:r>
            <a:r>
              <a:rPr lang="en-US" sz="1100" b="1" dirty="0">
                <a:solidFill>
                  <a:srgbClr val="0432FF"/>
                </a:solidFill>
              </a:rPr>
              <a:t> down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975C3A-1774-8341-A72C-12BA6CD9D732}"/>
              </a:ext>
            </a:extLst>
          </p:cNvPr>
          <p:cNvSpPr/>
          <p:nvPr/>
        </p:nvSpPr>
        <p:spPr>
          <a:xfrm>
            <a:off x="4485862" y="4813853"/>
            <a:ext cx="4260574" cy="45719"/>
          </a:xfrm>
          <a:prstGeom prst="rect">
            <a:avLst/>
          </a:prstGeom>
          <a:solidFill>
            <a:srgbClr val="0432FF"/>
          </a:solidFill>
          <a:ln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328FF9-6CB0-B744-9F43-3C10AE3A1C2D}"/>
              </a:ext>
            </a:extLst>
          </p:cNvPr>
          <p:cNvSpPr txBox="1"/>
          <p:nvPr/>
        </p:nvSpPr>
        <p:spPr>
          <a:xfrm>
            <a:off x="5782384" y="4664765"/>
            <a:ext cx="206319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432FF"/>
                </a:solidFill>
              </a:rPr>
              <a:t>Prep beamline</a:t>
            </a:r>
          </a:p>
          <a:p>
            <a:pPr algn="ctr"/>
            <a:r>
              <a:rPr lang="en-US" sz="1400" b="1" dirty="0">
                <a:solidFill>
                  <a:srgbClr val="0432FF"/>
                </a:solidFill>
              </a:rPr>
              <a:t> &amp; cathodes for gun swap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E44A5E-0C49-724C-A1D2-517841703042}"/>
              </a:ext>
            </a:extLst>
          </p:cNvPr>
          <p:cNvSpPr txBox="1"/>
          <p:nvPr/>
        </p:nvSpPr>
        <p:spPr>
          <a:xfrm>
            <a:off x="3896139" y="4979505"/>
            <a:ext cx="1027845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0432FF"/>
                </a:solidFill>
              </a:rPr>
              <a:t>S&amp;A as founds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300C83-5437-8F4F-BC8A-AFA1BF45AC58}"/>
              </a:ext>
            </a:extLst>
          </p:cNvPr>
          <p:cNvSpPr txBox="1"/>
          <p:nvPr/>
        </p:nvSpPr>
        <p:spPr>
          <a:xfrm>
            <a:off x="8007626" y="5950227"/>
            <a:ext cx="814647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0432FF"/>
                </a:solidFill>
              </a:rPr>
              <a:t>Leak check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94AB81F-9C1A-874A-B711-E81145604C53}"/>
              </a:ext>
            </a:extLst>
          </p:cNvPr>
          <p:cNvSpPr/>
          <p:nvPr/>
        </p:nvSpPr>
        <p:spPr>
          <a:xfrm>
            <a:off x="3405810" y="5840897"/>
            <a:ext cx="5201477" cy="45719"/>
          </a:xfrm>
          <a:prstGeom prst="rect">
            <a:avLst/>
          </a:prstGeom>
          <a:solidFill>
            <a:srgbClr val="0432FF"/>
          </a:solidFill>
          <a:ln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707C700-D8A9-194B-BBC9-9ECAA73B4B71}"/>
              </a:ext>
            </a:extLst>
          </p:cNvPr>
          <p:cNvSpPr txBox="1"/>
          <p:nvPr/>
        </p:nvSpPr>
        <p:spPr>
          <a:xfrm>
            <a:off x="4350025" y="5671930"/>
            <a:ext cx="88876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432FF"/>
                </a:solidFill>
              </a:rPr>
              <a:t>gun swap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F48891-E368-AD4A-A373-DAEB25B2E028}"/>
              </a:ext>
            </a:extLst>
          </p:cNvPr>
          <p:cNvSpPr txBox="1"/>
          <p:nvPr/>
        </p:nvSpPr>
        <p:spPr>
          <a:xfrm>
            <a:off x="6708913" y="5883965"/>
            <a:ext cx="1112805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0432FF"/>
                </a:solidFill>
              </a:rPr>
              <a:t>S&amp;A</a:t>
            </a:r>
          </a:p>
          <a:p>
            <a:r>
              <a:rPr lang="en-US" sz="1100" b="1" dirty="0">
                <a:solidFill>
                  <a:srgbClr val="0432FF"/>
                </a:solidFill>
              </a:rPr>
              <a:t>Gun positioning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44EF1FB-9F34-B64A-BAC6-EF8E67C536DC}"/>
              </a:ext>
            </a:extLst>
          </p:cNvPr>
          <p:cNvSpPr txBox="1">
            <a:spLocks/>
          </p:cNvSpPr>
          <p:nvPr/>
        </p:nvSpPr>
        <p:spPr>
          <a:xfrm>
            <a:off x="3200400" y="0"/>
            <a:ext cx="6142382" cy="685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500" b="1" dirty="0"/>
              <a:t>CEBAF gun swap</a:t>
            </a:r>
          </a:p>
          <a:p>
            <a:pPr algn="ctr"/>
            <a:r>
              <a:rPr lang="en-US" sz="1900" b="1" dirty="0"/>
              <a:t>Ver. Feb 20, 2023</a:t>
            </a:r>
            <a:endParaRPr lang="en-US" sz="1500" b="1" dirty="0"/>
          </a:p>
        </p:txBody>
      </p:sp>
    </p:spTree>
    <p:extLst>
      <p:ext uri="{BB962C8B-B14F-4D97-AF65-F5344CB8AC3E}">
        <p14:creationId xmlns:p14="http://schemas.microsoft.com/office/powerpoint/2010/main" val="2152030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B147E-00E4-2C43-878B-ED9D5710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053" y="0"/>
            <a:ext cx="3866322" cy="1411357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Week of March 13 UITF</a:t>
            </a:r>
            <a:br>
              <a:rPr lang="en-US" sz="2800" dirty="0"/>
            </a:br>
            <a:r>
              <a:rPr lang="en-US" sz="2000" b="1" dirty="0"/>
              <a:t>Marcy, Jessica, Phil, Carlos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B6F40-07FC-C04C-A832-8115BA0068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8505" y="1500809"/>
            <a:ext cx="5181600" cy="4880113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Coordinate (now, don’t wait) with installation group gun and stuff transport from UITF to tunnel (</a:t>
            </a:r>
            <a:r>
              <a:rPr lang="en-US" sz="2000" dirty="0" err="1"/>
              <a:t>ATLis</a:t>
            </a:r>
            <a:r>
              <a:rPr lang="en-US" sz="2000" dirty="0"/>
              <a:t>?)</a:t>
            </a:r>
          </a:p>
          <a:p>
            <a:r>
              <a:rPr lang="en-US" sz="2000" dirty="0"/>
              <a:t>Carlos asks (now, don’t wait) DCPWR to disconnect magnets and I&amp;C to disconnect BMPs</a:t>
            </a:r>
          </a:p>
          <a:p>
            <a:r>
              <a:rPr lang="en-US" sz="2000" dirty="0"/>
              <a:t>Carlos &amp; Jessica remove HV cables, resistor Pig and </a:t>
            </a:r>
            <a:r>
              <a:rPr lang="en-US" sz="2000" dirty="0" err="1"/>
              <a:t>DecaRads</a:t>
            </a:r>
            <a:endParaRPr lang="en-US" sz="2000" dirty="0"/>
          </a:p>
          <a:p>
            <a:r>
              <a:rPr lang="en-US" sz="2000" dirty="0"/>
              <a:t>Jessica and Phil install </a:t>
            </a:r>
            <a:r>
              <a:rPr lang="en-US" sz="2000" dirty="0" err="1"/>
              <a:t>cleanhood</a:t>
            </a:r>
            <a:endParaRPr lang="en-US" sz="2000" dirty="0"/>
          </a:p>
          <a:p>
            <a:r>
              <a:rPr lang="en-US" sz="2000" dirty="0"/>
              <a:t>Marcy, Phil, Jessica remove NEG tube and gun. </a:t>
            </a:r>
          </a:p>
          <a:p>
            <a:r>
              <a:rPr lang="en-US" sz="2000" dirty="0"/>
              <a:t>Marcy, Phil install gun blank flanges and pump down.</a:t>
            </a:r>
          </a:p>
          <a:p>
            <a:r>
              <a:rPr lang="en-US" sz="2000" dirty="0"/>
              <a:t>Jessica, Phil, Carlos prepare gun and bake stuff for transport</a:t>
            </a:r>
          </a:p>
          <a:p>
            <a:r>
              <a:rPr lang="en-US" sz="2000" dirty="0"/>
              <a:t>Gun ready for transport by Friday March 24. But don’t move gun just yet! Move gun very gently last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F34307-D99B-774C-82C3-65A2837F6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2017" y="1540565"/>
            <a:ext cx="5181600" cy="5009322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20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Installation group (with Jessica’s help) transport bake + pumps stuff to ISB</a:t>
            </a:r>
          </a:p>
          <a:p>
            <a:pPr lvl="1"/>
            <a:r>
              <a:rPr lang="en-US" sz="2000" dirty="0"/>
              <a:t>Installation group cranes down stuff including S&amp;A gear</a:t>
            </a:r>
          </a:p>
          <a:p>
            <a:pPr lvl="1"/>
            <a:r>
              <a:rPr lang="en-US" sz="2000" dirty="0"/>
              <a:t>DC power disconnects magnets, I&amp;C disconnect BPMs</a:t>
            </a:r>
          </a:p>
          <a:p>
            <a:pPr lvl="1"/>
            <a:r>
              <a:rPr lang="en-US" sz="2000" dirty="0"/>
              <a:t>Joe safes gun valve CLOSED</a:t>
            </a:r>
          </a:p>
          <a:p>
            <a:r>
              <a:rPr lang="en-US" sz="2000" dirty="0"/>
              <a:t>21</a:t>
            </a:r>
            <a:r>
              <a:rPr lang="en-US" sz="2000" baseline="30000" dirty="0"/>
              <a:t>st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S&amp;A as founds</a:t>
            </a:r>
          </a:p>
          <a:p>
            <a:pPr lvl="1"/>
            <a:r>
              <a:rPr lang="en-US" sz="2000" dirty="0"/>
              <a:t>Joe moves puck from HV to pre chamber</a:t>
            </a:r>
          </a:p>
          <a:p>
            <a:pPr lvl="1"/>
            <a:r>
              <a:rPr lang="en-US" sz="2000" dirty="0"/>
              <a:t>Suitcase install?</a:t>
            </a:r>
          </a:p>
          <a:p>
            <a:r>
              <a:rPr lang="en-US" sz="2000" dirty="0"/>
              <a:t>22-24 Joe, Jessica and Carlos prep gun for vacuum work</a:t>
            </a:r>
          </a:p>
          <a:p>
            <a:pPr lvl="1"/>
            <a:r>
              <a:rPr lang="en-US" sz="2000" dirty="0"/>
              <a:t>Remove HV cables and </a:t>
            </a:r>
            <a:r>
              <a:rPr lang="en-US" sz="2000" dirty="0" err="1"/>
              <a:t>DecaRads</a:t>
            </a: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53E4E1A-EF1B-364D-A5F9-8E470F08B315}"/>
              </a:ext>
            </a:extLst>
          </p:cNvPr>
          <p:cNvSpPr txBox="1">
            <a:spLocks/>
          </p:cNvSpPr>
          <p:nvPr/>
        </p:nvSpPr>
        <p:spPr>
          <a:xfrm>
            <a:off x="6861311" y="69574"/>
            <a:ext cx="4071731" cy="1421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Week of March 20 CEBAF</a:t>
            </a:r>
          </a:p>
          <a:p>
            <a:pPr algn="ctr"/>
            <a:r>
              <a:rPr lang="en-US" sz="1800" b="1" dirty="0"/>
              <a:t>Jessica, Joe and Carlos while </a:t>
            </a:r>
            <a:r>
              <a:rPr lang="en-US" sz="1800" b="1" i="1" u="sng" dirty="0"/>
              <a:t>Phil and Marcy assist with injector beam line work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67F66C4-26B0-804C-B322-CF5C929140EC}"/>
              </a:ext>
            </a:extLst>
          </p:cNvPr>
          <p:cNvCxnSpPr>
            <a:cxnSpLocks/>
          </p:cNvCxnSpPr>
          <p:nvPr/>
        </p:nvCxnSpPr>
        <p:spPr>
          <a:xfrm>
            <a:off x="6033052" y="1013791"/>
            <a:ext cx="0" cy="545658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240B9C9-1C1F-3441-ABCD-80CC429D916B}"/>
              </a:ext>
            </a:extLst>
          </p:cNvPr>
          <p:cNvSpPr txBox="1"/>
          <p:nvPr/>
        </p:nvSpPr>
        <p:spPr>
          <a:xfrm>
            <a:off x="5605669" y="327991"/>
            <a:ext cx="7954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SAD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begins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F90BCDE-5FEA-B748-B4DA-A4EA8DA6D3E1}"/>
              </a:ext>
            </a:extLst>
          </p:cNvPr>
          <p:cNvCxnSpPr>
            <a:cxnSpLocks/>
          </p:cNvCxnSpPr>
          <p:nvPr/>
        </p:nvCxnSpPr>
        <p:spPr>
          <a:xfrm flipV="1">
            <a:off x="6361323" y="516835"/>
            <a:ext cx="496677" cy="51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C2B1642-11BD-9440-96A3-341457601B0B}"/>
              </a:ext>
            </a:extLst>
          </p:cNvPr>
          <p:cNvCxnSpPr>
            <a:cxnSpLocks/>
          </p:cNvCxnSpPr>
          <p:nvPr/>
        </p:nvCxnSpPr>
        <p:spPr>
          <a:xfrm flipH="1" flipV="1">
            <a:off x="5271332" y="549965"/>
            <a:ext cx="496677" cy="51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25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149E463-7174-7F4A-BFF3-57E413265E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470" y="0"/>
            <a:ext cx="8875059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7D53C9E-573F-7540-86DA-C637186BE913}"/>
              </a:ext>
            </a:extLst>
          </p:cNvPr>
          <p:cNvSpPr/>
          <p:nvPr/>
        </p:nvSpPr>
        <p:spPr>
          <a:xfrm>
            <a:off x="4247323" y="2507975"/>
            <a:ext cx="4260574" cy="45719"/>
          </a:xfrm>
          <a:prstGeom prst="rect">
            <a:avLst/>
          </a:prstGeom>
          <a:solidFill>
            <a:srgbClr val="0432FF"/>
          </a:solidFill>
          <a:ln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4E767C-6138-4C41-8D9C-15B97C2222E2}"/>
              </a:ext>
            </a:extLst>
          </p:cNvPr>
          <p:cNvSpPr txBox="1"/>
          <p:nvPr/>
        </p:nvSpPr>
        <p:spPr>
          <a:xfrm>
            <a:off x="5628859" y="2378765"/>
            <a:ext cx="88665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432FF"/>
                </a:solidFill>
              </a:rPr>
              <a:t>Gun bake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84DE69-339C-CE42-B53A-4D1F4AD04E76}"/>
              </a:ext>
            </a:extLst>
          </p:cNvPr>
          <p:cNvSpPr txBox="1"/>
          <p:nvPr/>
        </p:nvSpPr>
        <p:spPr>
          <a:xfrm>
            <a:off x="3329607" y="3190460"/>
            <a:ext cx="73468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432FF"/>
                </a:solidFill>
              </a:rPr>
              <a:t>Oven off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CA811B-F4BA-B947-8555-26A9032FDFF1}"/>
              </a:ext>
            </a:extLst>
          </p:cNvPr>
          <p:cNvSpPr txBox="1"/>
          <p:nvPr/>
        </p:nvSpPr>
        <p:spPr>
          <a:xfrm>
            <a:off x="4532243" y="3177209"/>
            <a:ext cx="1053547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432FF"/>
                </a:solidFill>
              </a:rPr>
              <a:t>Leak check w/prep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05280C-B28C-D54F-A80C-1D52EBC79ED6}"/>
              </a:ext>
            </a:extLst>
          </p:cNvPr>
          <p:cNvSpPr txBox="1"/>
          <p:nvPr/>
        </p:nvSpPr>
        <p:spPr>
          <a:xfrm>
            <a:off x="5440017" y="3130827"/>
            <a:ext cx="1053547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432FF"/>
                </a:solidFill>
              </a:rPr>
              <a:t>Puck </a:t>
            </a:r>
            <a:r>
              <a:rPr lang="en-US" sz="1100" b="1" dirty="0" err="1">
                <a:solidFill>
                  <a:srgbClr val="0432FF"/>
                </a:solidFill>
              </a:rPr>
              <a:t>manip</a:t>
            </a:r>
            <a:r>
              <a:rPr lang="en-US" sz="1100" b="1" dirty="0">
                <a:solidFill>
                  <a:srgbClr val="0432FF"/>
                </a:solidFill>
              </a:rPr>
              <a:t> checks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6B679D-93B9-184B-9924-6C97EE1CA2FD}"/>
              </a:ext>
            </a:extLst>
          </p:cNvPr>
          <p:cNvSpPr txBox="1"/>
          <p:nvPr/>
        </p:nvSpPr>
        <p:spPr>
          <a:xfrm>
            <a:off x="3260032" y="2534477"/>
            <a:ext cx="91159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432FF"/>
                </a:solidFill>
              </a:rPr>
              <a:t>Oven setup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671CAC-762E-7D46-AA98-59EA59450BE0}"/>
              </a:ext>
            </a:extLst>
          </p:cNvPr>
          <p:cNvSpPr txBox="1"/>
          <p:nvPr/>
        </p:nvSpPr>
        <p:spPr>
          <a:xfrm>
            <a:off x="6742043" y="3269975"/>
            <a:ext cx="1053547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432FF"/>
                </a:solidFill>
              </a:rPr>
              <a:t>HV prep</a:t>
            </a:r>
          </a:p>
          <a:p>
            <a:pPr algn="ctr"/>
            <a:endParaRPr lang="en-US" sz="1100" b="1" dirty="0">
              <a:solidFill>
                <a:srgbClr val="0432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CB584CB-82A2-CE47-9A02-8BFE8EBD5143}"/>
              </a:ext>
            </a:extLst>
          </p:cNvPr>
          <p:cNvSpPr/>
          <p:nvPr/>
        </p:nvSpPr>
        <p:spPr>
          <a:xfrm>
            <a:off x="3952461" y="4230757"/>
            <a:ext cx="4833729" cy="62947"/>
          </a:xfrm>
          <a:prstGeom prst="rect">
            <a:avLst/>
          </a:prstGeom>
          <a:solidFill>
            <a:srgbClr val="0432FF"/>
          </a:solidFill>
          <a:ln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BAE310-9AC8-204B-9302-6F2AFF3EF848}"/>
              </a:ext>
            </a:extLst>
          </p:cNvPr>
          <p:cNvSpPr txBox="1"/>
          <p:nvPr/>
        </p:nvSpPr>
        <p:spPr>
          <a:xfrm>
            <a:off x="5333998" y="4101547"/>
            <a:ext cx="53085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432FF"/>
                </a:solidFill>
              </a:rPr>
              <a:t>float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725E28-86CC-F544-A8BB-48146AF3B313}"/>
              </a:ext>
            </a:extLst>
          </p:cNvPr>
          <p:cNvSpPr txBox="1"/>
          <p:nvPr/>
        </p:nvSpPr>
        <p:spPr>
          <a:xfrm>
            <a:off x="4416285" y="4883425"/>
            <a:ext cx="110987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ISB breaker checks??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4794D9-0B0E-4745-AD35-076DB3192B51}"/>
              </a:ext>
            </a:extLst>
          </p:cNvPr>
          <p:cNvSpPr txBox="1"/>
          <p:nvPr/>
        </p:nvSpPr>
        <p:spPr>
          <a:xfrm>
            <a:off x="5691809" y="3515139"/>
            <a:ext cx="98728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0432FF"/>
                </a:solidFill>
              </a:rPr>
              <a:t>S&amp;A final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931D87E-4DDA-764E-AD84-C1FA590AADB0}"/>
              </a:ext>
            </a:extLst>
          </p:cNvPr>
          <p:cNvSpPr/>
          <p:nvPr/>
        </p:nvSpPr>
        <p:spPr>
          <a:xfrm>
            <a:off x="5615608" y="5009322"/>
            <a:ext cx="3289853" cy="59635"/>
          </a:xfrm>
          <a:prstGeom prst="rect">
            <a:avLst/>
          </a:prstGeom>
          <a:solidFill>
            <a:srgbClr val="0432FF"/>
          </a:solidFill>
          <a:ln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3DF72E-AE00-FA47-8D15-D3C0072C7C91}"/>
              </a:ext>
            </a:extLst>
          </p:cNvPr>
          <p:cNvSpPr txBox="1"/>
          <p:nvPr/>
        </p:nvSpPr>
        <p:spPr>
          <a:xfrm>
            <a:off x="5821016" y="4876799"/>
            <a:ext cx="81832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432FF"/>
                </a:solidFill>
              </a:rPr>
              <a:t>HV Start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862BB3-4696-A445-8EB8-5751D6226DDC}"/>
              </a:ext>
            </a:extLst>
          </p:cNvPr>
          <p:cNvSpPr/>
          <p:nvPr/>
        </p:nvSpPr>
        <p:spPr>
          <a:xfrm>
            <a:off x="3342860" y="5797826"/>
            <a:ext cx="5512905" cy="45719"/>
          </a:xfrm>
          <a:prstGeom prst="rect">
            <a:avLst/>
          </a:prstGeom>
          <a:solidFill>
            <a:srgbClr val="0432FF"/>
          </a:solidFill>
          <a:ln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444DB90-B15B-AB45-90E2-EDF2D24ECA82}"/>
              </a:ext>
            </a:extLst>
          </p:cNvPr>
          <p:cNvSpPr txBox="1"/>
          <p:nvPr/>
        </p:nvSpPr>
        <p:spPr>
          <a:xfrm>
            <a:off x="5536094" y="5635486"/>
            <a:ext cx="110987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432FF"/>
                </a:solidFill>
              </a:rPr>
              <a:t>HV End 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F86C7A2-6E5F-BF46-A98D-8E20877A049B}"/>
              </a:ext>
            </a:extLst>
          </p:cNvPr>
          <p:cNvSpPr txBox="1"/>
          <p:nvPr/>
        </p:nvSpPr>
        <p:spPr>
          <a:xfrm>
            <a:off x="7308573" y="5499651"/>
            <a:ext cx="1109872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432FF"/>
                </a:solidFill>
              </a:rPr>
              <a:t>200 kV soak ‘health’ checks</a:t>
            </a:r>
          </a:p>
        </p:txBody>
      </p:sp>
    </p:spTree>
    <p:extLst>
      <p:ext uri="{BB962C8B-B14F-4D97-AF65-F5344CB8AC3E}">
        <p14:creationId xmlns:p14="http://schemas.microsoft.com/office/powerpoint/2010/main" val="2521421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3020</TotalTime>
  <Words>307</Words>
  <Application>Microsoft Macintosh PowerPoint</Application>
  <PresentationFormat>Widescreen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Week of March 13 UITF Marcy, Jessica, Phil, Carlos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CEBAF Gun Swap planning</dc:title>
  <dc:creator>Carlos Hernandez-Garcia</dc:creator>
  <cp:lastModifiedBy>Carlos Hernandez-Garcia</cp:lastModifiedBy>
  <cp:revision>25</cp:revision>
  <dcterms:created xsi:type="dcterms:W3CDTF">2023-02-07T20:15:56Z</dcterms:created>
  <dcterms:modified xsi:type="dcterms:W3CDTF">2023-02-20T20:49:19Z</dcterms:modified>
</cp:coreProperties>
</file>