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424" r:id="rId3"/>
    <p:sldId id="421" r:id="rId4"/>
    <p:sldId id="412" r:id="rId5"/>
    <p:sldId id="422" r:id="rId6"/>
    <p:sldId id="415" r:id="rId7"/>
    <p:sldId id="414" r:id="rId8"/>
    <p:sldId id="413" r:id="rId9"/>
    <p:sldId id="416" r:id="rId10"/>
    <p:sldId id="417" r:id="rId1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0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ller.jlab.org/cgi-bin/DocDB/public/ShowDocument?docid=99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mages/7/7b/MOLLER_beam_requirements_22March2023.pdf" TargetMode="External"/><Relationship Id="rId2" Type="http://schemas.openxmlformats.org/officeDocument/2006/relationships/hyperlink" Target="https://wiki.jlab.org/ciswiki/index.php/Parity_Quality_Be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MOLLER Accelerator Project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781" y="1536696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November 1, 2023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7" y="5305877"/>
            <a:ext cx="4051834" cy="517890"/>
          </a:xfrm>
        </p:spPr>
        <p:txBody>
          <a:bodyPr>
            <a:noAutofit/>
          </a:bodyPr>
          <a:lstStyle/>
          <a:p>
            <a:r>
              <a:rPr lang="en-US" sz="1800" dirty="0"/>
              <a:t>Riad Suleiman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9"/>
            </a:pPr>
            <a:r>
              <a:rPr lang="en-US" b="1" dirty="0"/>
              <a:t>New BPM Digital Receivers in Hall A line – instead of Sample/Hold cards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  <a:p>
            <a:pPr marL="457200" lvl="0" indent="-457200">
              <a:buFont typeface="+mj-lt"/>
              <a:buAutoNum type="arabicPeriod" startAt="20"/>
            </a:pPr>
            <a:r>
              <a:rPr lang="en-US" b="1" dirty="0"/>
              <a:t>New BCMs electronics in Hall A line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</p:txBody>
      </p:sp>
    </p:spTree>
    <p:extLst>
      <p:ext uri="{BB962C8B-B14F-4D97-AF65-F5344CB8AC3E}">
        <p14:creationId xmlns:p14="http://schemas.microsoft.com/office/powerpoint/2010/main" val="123626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75E8-79C1-424A-A7C3-72E382C4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6F0B-6DBA-F640-A395-69B480B9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MOLLER: M</a:t>
            </a:r>
            <a:r>
              <a:rPr lang="en-US" sz="2400" dirty="0">
                <a:latin typeface="Arial" panose="020B0604020202020204" pitchFamily="34" charset="0"/>
              </a:rPr>
              <a:t>easurement </a:t>
            </a:r>
            <a:r>
              <a:rPr lang="en-US" sz="2400" b="1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</a:rPr>
              <a:t>f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</a:rPr>
              <a:t>lastic </a:t>
            </a:r>
            <a:r>
              <a:rPr lang="en-US" sz="2400" b="1" dirty="0">
                <a:latin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</a:rPr>
              <a:t>eactions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Physics Outcome: </a:t>
            </a:r>
            <a:r>
              <a:rPr lang="en-US" sz="2400" dirty="0">
                <a:latin typeface="Arial" panose="020B0604020202020204" pitchFamily="34" charset="0"/>
              </a:rPr>
              <a:t>an ultra-precise measurement of the</a:t>
            </a:r>
            <a:br>
              <a:rPr lang="en-US" sz="2400" dirty="0"/>
            </a:br>
            <a:r>
              <a:rPr lang="en-US" sz="2400" dirty="0">
                <a:latin typeface="Arial" panose="020B0604020202020204" pitchFamily="34" charset="0"/>
              </a:rPr>
              <a:t>weak-mixing angle using </a:t>
            </a:r>
            <a:r>
              <a:rPr lang="en-US" sz="2400" dirty="0" err="1">
                <a:latin typeface="Arial" panose="020B0604020202020204" pitchFamily="34" charset="0"/>
              </a:rPr>
              <a:t>Møller</a:t>
            </a:r>
            <a:r>
              <a:rPr lang="en-US" sz="2400" dirty="0">
                <a:latin typeface="Arial" panose="020B0604020202020204" pitchFamily="34" charset="0"/>
              </a:rPr>
              <a:t> scattering </a:t>
            </a:r>
            <a:r>
              <a:rPr lang="en-US" sz="2000" dirty="0">
                <a:latin typeface="Arial" panose="020B0604020202020204" pitchFamily="34" charset="0"/>
                <a:hlinkClick r:id="rId2"/>
              </a:rPr>
              <a:t>https://moller.jlab.org/cgi-bin/DocDB/public/ShowDocument?docid=998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Organization:</a:t>
            </a:r>
            <a:endParaRPr lang="en-US" sz="2400" b="1" dirty="0"/>
          </a:p>
          <a:p>
            <a:pPr marL="742950" lvl="1" indent="-285750"/>
            <a:r>
              <a:rPr lang="en-US" sz="2200" b="1" dirty="0"/>
              <a:t>Accelerator Parity-Quality-Beam Liaison: </a:t>
            </a:r>
            <a:r>
              <a:rPr lang="en-US" sz="2200" dirty="0"/>
              <a:t>Riad Suleiman</a:t>
            </a:r>
          </a:p>
          <a:p>
            <a:pPr marL="742950" lvl="1" indent="-285750"/>
            <a:r>
              <a:rPr lang="en-US" sz="2200" b="1" dirty="0"/>
              <a:t>APEL: </a:t>
            </a:r>
            <a:r>
              <a:rPr lang="en-US" sz="2200" dirty="0"/>
              <a:t>Yves Roblin</a:t>
            </a:r>
          </a:p>
          <a:p>
            <a:pPr marL="742950" lvl="1" indent="-285750"/>
            <a:r>
              <a:rPr lang="en-US" sz="2200" b="1" dirty="0"/>
              <a:t>Ops Hall A Liaison: </a:t>
            </a:r>
            <a:r>
              <a:rPr lang="en-US" sz="2200" dirty="0"/>
              <a:t>Daniel Moser and Adam </a:t>
            </a:r>
            <a:r>
              <a:rPr lang="en-US" sz="2200" dirty="0" err="1"/>
              <a:t>Schoene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Hall A Liaison: </a:t>
            </a:r>
            <a:r>
              <a:rPr lang="en-US" sz="2200" dirty="0" err="1"/>
              <a:t>Ciprian</a:t>
            </a:r>
            <a:r>
              <a:rPr lang="en-US" sz="2200" dirty="0"/>
              <a:t> Gal</a:t>
            </a:r>
          </a:p>
          <a:p>
            <a:pPr marL="742950" lvl="1" indent="-285750"/>
            <a:r>
              <a:rPr lang="en-US" sz="2200" b="1" dirty="0"/>
              <a:t>MOLLER Liaison: </a:t>
            </a:r>
            <a:r>
              <a:rPr lang="en-US" sz="2200" dirty="0"/>
              <a:t>Caryn Palatchi and Kent </a:t>
            </a:r>
            <a:r>
              <a:rPr lang="en-US" sz="2200" dirty="0" err="1"/>
              <a:t>Paschke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MOLLER PQB Meeting: </a:t>
            </a:r>
            <a:r>
              <a:rPr lang="en-US" sz="2200" dirty="0"/>
              <a:t>Wednesdays 3-4 MCC Conf room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856C-0251-654A-B476-4F7BE891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905F-D9D7-4D5E-B24A-F9D3F7B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Parity-Violating Experiments at CEBAF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8D41-1409-4166-B104-43EBB773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6EF95-5B36-4B64-A1CA-D3B4083224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918" y="860612"/>
          <a:ext cx="8464379" cy="544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57">
                  <a:extLst>
                    <a:ext uri="{9D8B030D-6E8A-4147-A177-3AD203B41FA5}">
                      <a16:colId xmlns:a16="http://schemas.microsoft.com/office/drawing/2014/main" val="1617379772"/>
                    </a:ext>
                  </a:extLst>
                </a:gridCol>
                <a:gridCol w="818252">
                  <a:extLst>
                    <a:ext uri="{9D8B030D-6E8A-4147-A177-3AD203B41FA5}">
                      <a16:colId xmlns:a16="http://schemas.microsoft.com/office/drawing/2014/main" val="2619107127"/>
                    </a:ext>
                  </a:extLst>
                </a:gridCol>
                <a:gridCol w="552003">
                  <a:extLst>
                    <a:ext uri="{9D8B030D-6E8A-4147-A177-3AD203B41FA5}">
                      <a16:colId xmlns:a16="http://schemas.microsoft.com/office/drawing/2014/main" val="1429610493"/>
                    </a:ext>
                  </a:extLst>
                </a:gridCol>
                <a:gridCol w="593939">
                  <a:extLst>
                    <a:ext uri="{9D8B030D-6E8A-4147-A177-3AD203B41FA5}">
                      <a16:colId xmlns:a16="http://schemas.microsoft.com/office/drawing/2014/main" val="2446616207"/>
                    </a:ext>
                  </a:extLst>
                </a:gridCol>
                <a:gridCol w="959666">
                  <a:extLst>
                    <a:ext uri="{9D8B030D-6E8A-4147-A177-3AD203B41FA5}">
                      <a16:colId xmlns:a16="http://schemas.microsoft.com/office/drawing/2014/main" val="1765434013"/>
                    </a:ext>
                  </a:extLst>
                </a:gridCol>
                <a:gridCol w="877744">
                  <a:extLst>
                    <a:ext uri="{9D8B030D-6E8A-4147-A177-3AD203B41FA5}">
                      <a16:colId xmlns:a16="http://schemas.microsoft.com/office/drawing/2014/main" val="1877749331"/>
                    </a:ext>
                  </a:extLst>
                </a:gridCol>
                <a:gridCol w="965520">
                  <a:extLst>
                    <a:ext uri="{9D8B030D-6E8A-4147-A177-3AD203B41FA5}">
                      <a16:colId xmlns:a16="http://schemas.microsoft.com/office/drawing/2014/main" val="893530424"/>
                    </a:ext>
                  </a:extLst>
                </a:gridCol>
                <a:gridCol w="890101">
                  <a:extLst>
                    <a:ext uri="{9D8B030D-6E8A-4147-A177-3AD203B41FA5}">
                      <a16:colId xmlns:a16="http://schemas.microsoft.com/office/drawing/2014/main" val="986364154"/>
                    </a:ext>
                  </a:extLst>
                </a:gridCol>
                <a:gridCol w="753033">
                  <a:extLst>
                    <a:ext uri="{9D8B030D-6E8A-4147-A177-3AD203B41FA5}">
                      <a16:colId xmlns:a16="http://schemas.microsoft.com/office/drawing/2014/main" val="376990055"/>
                    </a:ext>
                  </a:extLst>
                </a:gridCol>
                <a:gridCol w="857464">
                  <a:extLst>
                    <a:ext uri="{9D8B030D-6E8A-4147-A177-3AD203B41FA5}">
                      <a16:colId xmlns:a16="http://schemas.microsoft.com/office/drawing/2014/main" val="1735004779"/>
                    </a:ext>
                  </a:extLst>
                </a:gridCol>
              </a:tblGrid>
              <a:tr h="453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PV Experiment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Energy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(GeV)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Pol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(%)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(µA)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Target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aseline="-25000">
                          <a:effectLst/>
                          <a:latin typeface="+mn-lt"/>
                        </a:rPr>
                        <a:t>pv</a:t>
                      </a:r>
                      <a:endParaRPr lang="en-US" sz="120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Charge Asym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Position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Angle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(nrad)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Size Asym(δ</a:t>
                      </a:r>
                      <a:r>
                        <a:rPr lang="el-GR" sz="1200">
                          <a:effectLst/>
                          <a:latin typeface="+mn-lt"/>
                        </a:rPr>
                        <a:t>σ/σ</a:t>
                      </a:r>
                      <a:r>
                        <a:rPr lang="en-US" sz="1200">
                          <a:effectLst/>
                          <a:latin typeface="+mn-lt"/>
                        </a:rPr>
                        <a:t>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795491339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HAPPEx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1998 – 1999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38.8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68.8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(15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15,050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33280387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G0-Forward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2003 – 2004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73.7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3,000-40,000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300±300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7±4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3±1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01501333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2004 – 2005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>
                          <a:effectLst/>
                          <a:latin typeface="+mn-lt"/>
                        </a:rPr>
                        <a:t>4</a:t>
                      </a:r>
                      <a:r>
                        <a:rPr lang="en-US" sz="1200">
                          <a:effectLst/>
                          <a:latin typeface="+mn-lt"/>
                        </a:rPr>
                        <a:t>He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1,580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0.25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5069642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G0-Backward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2006 – 2007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0.359, 0.688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85.8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9,700-37,400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-30±300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47±9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1.2±0.5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3456276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3.484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23,800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200±10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0.5±0.1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54998258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PVDIS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6.067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60,000-160,000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18672044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1.056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657±60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85±1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657277026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QWeak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2010 – 2012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1.162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88.7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180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(34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226.5±9.3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20.5±1.7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-4.6±0.2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-0.07±0.01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1566013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0.953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550±18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20.7±0.2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2.2±4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0.3±0.3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822737651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CREx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2019-2020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2.18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150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48</a:t>
                      </a:r>
                      <a:r>
                        <a:rPr lang="en-US" sz="1200">
                          <a:effectLst/>
                          <a:latin typeface="+mn-lt"/>
                        </a:rPr>
                        <a:t>Ca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2668±113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-88±26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-5.2±3.6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-0.13±0.08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820009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MOLLER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2026-2028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(125 cm)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35.6±0.74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&lt;0.12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90903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1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Quick Summary – </a:t>
            </a:r>
            <a:r>
              <a:rPr lang="en-US" dirty="0">
                <a:solidFill>
                  <a:schemeClr val="accent1"/>
                </a:solidFill>
              </a:rPr>
              <a:t>Notable Things for MOLLER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MOLLER Apparatus is designed for nominal beam energy: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10.8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GeV with low RF trip rate (&lt;6/</a:t>
                </a:r>
                <a:r>
                  <a:rPr lang="en-US" sz="1800">
                    <a:solidFill>
                      <a:srgbClr val="C00000"/>
                    </a:solidFill>
                  </a:rPr>
                  <a:t>hr)</a:t>
                </a:r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65 µA with 90% polarization (max 70 µA for target studies)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Fast helicity reversal: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1920 Hz, 10 µsec settle time, 64-window pattern, 128-window delay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Slow helicity reversals: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Insertable half-wave plate (IHWP)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Wien Filters (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using new 200 keV injector</a:t>
                </a:r>
                <a:r>
                  <a:rPr lang="en-US" sz="1400" dirty="0"/>
                  <a:t>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 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g</a:t>
                </a:r>
                <a:r>
                  <a:rPr lang="en-US" sz="1400" i="1" baseline="-25000" dirty="0">
                    <a:solidFill>
                      <a:schemeClr val="accent1"/>
                    </a:solidFill>
                  </a:rPr>
                  <a:t>e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-2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0.10</m:t>
                    </m:r>
                  </m:oMath>
                </a14:m>
                <a:r>
                  <a:rPr lang="en-US" sz="14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GeV)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Feedbacks on: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beam charge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position and angle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Polarization orientation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Small helicity-correlated beam asymmetries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Adequate adiabatic damping of transverse phase-space (for both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) – a factor of 100 is desired, a factor of 10 is required. Ideally,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𝑔𝑢𝑛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10800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494</m:t>
                            </m:r>
                          </m:den>
                        </m:f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=148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Acceptable beam halo (MOLLER Halo Monitor: to be specified, Compton Polarimeter: &lt;100 Hz/µA)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  <a:blipFill>
                <a:blip r:embed="rId2"/>
                <a:stretch>
                  <a:fillRect l="-504" t="-99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D97E-EB15-4EC2-8B21-1C2ABE40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Long Term Schedule – potential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8442-1FD3-4893-8595-C6D69607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988" y="966055"/>
            <a:ext cx="2166309" cy="5381694"/>
          </a:xfrm>
        </p:spPr>
        <p:txBody>
          <a:bodyPr>
            <a:normAutofit/>
          </a:bodyPr>
          <a:lstStyle/>
          <a:p>
            <a:r>
              <a:rPr lang="en-US" sz="1200" b="1" dirty="0"/>
              <a:t>Hall A (MOLLER)</a:t>
            </a:r>
          </a:p>
          <a:p>
            <a:pPr marL="0" indent="0">
              <a:buNone/>
            </a:pPr>
            <a:r>
              <a:rPr lang="en-US" sz="1200" dirty="0"/>
              <a:t>0.26 </a:t>
            </a:r>
            <a:r>
              <a:rPr lang="en-US" sz="1200" dirty="0" err="1"/>
              <a:t>pC</a:t>
            </a:r>
            <a:r>
              <a:rPr lang="en-US" sz="1200" dirty="0"/>
              <a:t> @ 249.5 MHz (4 ns, 65 µA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B</a:t>
            </a:r>
          </a:p>
          <a:p>
            <a:pPr marL="0" indent="0">
              <a:buNone/>
            </a:pPr>
            <a:r>
              <a:rPr lang="en-US" sz="1200" dirty="0"/>
              <a:t>0.002 </a:t>
            </a:r>
            <a:r>
              <a:rPr lang="en-US" sz="1200" dirty="0" err="1"/>
              <a:t>pC</a:t>
            </a:r>
            <a:r>
              <a:rPr lang="en-US" sz="1200" dirty="0"/>
              <a:t> @ 249.5 MHz (4 ns, 50 </a:t>
            </a:r>
            <a:r>
              <a:rPr lang="en-US" sz="1200" dirty="0" err="1"/>
              <a:t>nA</a:t>
            </a:r>
            <a:r>
              <a:rPr lang="en-US" sz="1200" dirty="0"/>
              <a:t>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C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0.12 </a:t>
            </a:r>
            <a:r>
              <a:rPr lang="en-US" sz="1200" dirty="0" err="1"/>
              <a:t>pC</a:t>
            </a:r>
            <a:r>
              <a:rPr lang="en-US" sz="1200" dirty="0"/>
              <a:t> @ 249.5 MHz (4 ns, 35 µA average beam current)</a:t>
            </a:r>
          </a:p>
          <a:p>
            <a:pPr lvl="1"/>
            <a:endParaRPr lang="en-US" sz="1200" b="1" dirty="0"/>
          </a:p>
          <a:p>
            <a:r>
              <a:rPr lang="en-US" sz="1200" b="1" dirty="0"/>
              <a:t>Hall D (K</a:t>
            </a:r>
            <a:r>
              <a:rPr lang="en-US" sz="1200" b="1" baseline="-25000" dirty="0"/>
              <a:t>L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0.32 </a:t>
            </a:r>
            <a:r>
              <a:rPr lang="en-US" sz="1200" dirty="0" err="1"/>
              <a:t>pC</a:t>
            </a:r>
            <a:r>
              <a:rPr lang="en-US" sz="1200" dirty="0"/>
              <a:t> @ 15.6 MHz (64 ns, 5 µA average beam current)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One task aims to study co-operation of MOLLER with K-long experiment in Hall 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47BB-8BA3-47CF-9E9B-F759EF41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84DDF-6528-AD49-9089-3C7B8B0893CF}"/>
              </a:ext>
            </a:extLst>
          </p:cNvPr>
          <p:cNvSpPr/>
          <p:nvPr/>
        </p:nvSpPr>
        <p:spPr>
          <a:xfrm>
            <a:off x="617683" y="1092657"/>
            <a:ext cx="544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MOLLER experiment in Hall A: installation starts in March 2025 and physics run starts in March 2026 for three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CCC5E-E27E-421C-B7A1-F1DE7A5F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9" y="2164893"/>
            <a:ext cx="6047422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C721-466B-472E-801D-5435BF97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BA2D-C4E8-4620-827E-A1BADC4F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Details about MOLLER action items can be found here: </a:t>
            </a:r>
            <a:r>
              <a:rPr lang="en-US" sz="1600" dirty="0">
                <a:hlinkClick r:id="rId2"/>
              </a:rPr>
              <a:t>https://wiki.jlab.org/ciswiki/index.php/Parity_Quality_Beam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MOLLER has other requirements that can be found here: </a:t>
            </a:r>
            <a:r>
              <a:rPr lang="en-US" sz="1600" dirty="0">
                <a:hlinkClick r:id="rId3"/>
              </a:rPr>
              <a:t>https://wiki.jlab.org/ciswiki/images/7/7b/MOLLER_beam_requirements_22March2023.pdf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Accelerator jobs are summarized in next four slides (</a:t>
            </a:r>
            <a:r>
              <a:rPr lang="en-US" sz="1600" b="1" dirty="0"/>
              <a:t>listed are Deliverable Dates</a:t>
            </a:r>
            <a:r>
              <a:rPr lang="en-US" sz="16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F29C-95C7-4540-B93A-C396AFC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6EE84-C714-4334-ABC3-C1E4C1B38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23837"/>
              </p:ext>
            </p:extLst>
          </p:nvPr>
        </p:nvGraphicFramePr>
        <p:xfrm>
          <a:off x="1570895" y="3915826"/>
          <a:ext cx="5940425" cy="224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36449069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6689724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1058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Abbreviation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5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 for Injectors and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41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Center for Advanced Studies of Accelerators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5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Ops-Inj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Injector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664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Ops-SW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 software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7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Ops-MCC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MCC </a:t>
                      </a:r>
                      <a:r>
                        <a:rPr lang="en-US" sz="1100">
                          <a:effectLst/>
                        </a:rPr>
                        <a:t>Operations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18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I&amp;C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Instrumentation and Controls Group (EESICS)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97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Systems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49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545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97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RCG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EH&amp;S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Radiological Control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63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MOLLER Collaboration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7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Generator boards (June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Decoder boards (August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New RTP High Voltage (HV) Driver (June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Intensity-Attenuator (IA) system (August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Helicity Magnets control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CASA,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Feedback on polarization orientation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MOLLER, CASA)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Wien filters slow reversal – Wien Flip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27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b="1" dirty="0"/>
              <a:t>Injector transmission and parity-quality beam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b="1" dirty="0"/>
              <a:t>Matching and adiabatic damping from 200 keV to Hall A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CIS, Ops-Inj, MOLLER)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="1" dirty="0"/>
              <a:t>Fast Feedback (FFB) system resurrection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Ops-SW, I&amp;C)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Compton Polarimeter setup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Hall A)</a:t>
            </a:r>
          </a:p>
          <a:p>
            <a:pPr marL="457200" lvl="0" indent="-457200">
              <a:buFont typeface="+mj-lt"/>
              <a:buAutoNum type="arabicPeriod" startAt="12"/>
            </a:pPr>
            <a:r>
              <a:rPr lang="en-US" b="1" dirty="0"/>
              <a:t>Beam Modulation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CASA, Ops-SW, I&amp;C, MOLLER)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b="1" dirty="0"/>
              <a:t>Phase Advance (March 2025)</a:t>
            </a:r>
            <a:r>
              <a:rPr lang="en-US" dirty="0"/>
              <a:t>: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MOLLER)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4"/>
            </a:pPr>
            <a:r>
              <a:rPr lang="en-US" b="1" dirty="0"/>
              <a:t>Study co-operation of MOLLER with K-long experiment in Hall D (June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CASA, MOLLER, Hall A)</a:t>
            </a:r>
          </a:p>
          <a:p>
            <a:pPr marL="457200" lvl="0" indent="-457200">
              <a:buFont typeface="+mj-lt"/>
              <a:buAutoNum type="arabicPeriod" startAt="15"/>
            </a:pPr>
            <a:r>
              <a:rPr lang="en-US" b="1" dirty="0"/>
              <a:t>Control of charge asymmetry on Halls B, C, and D beams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Ops-SW)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b="1" dirty="0"/>
              <a:t>Parity-Quality Beam (PQB) studies in Injector and Hall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</a:t>
            </a:r>
            <a:r>
              <a:rPr lang="en-US" dirty="0" err="1"/>
              <a:t>Inj</a:t>
            </a:r>
            <a:r>
              <a:rPr lang="en-US" dirty="0"/>
              <a:t>, CASA)</a:t>
            </a:r>
          </a:p>
          <a:p>
            <a:pPr marL="0" indent="0">
              <a:buNone/>
            </a:pPr>
            <a:r>
              <a:rPr lang="en-US" b="1" dirty="0"/>
              <a:t>17. Halo Monitors in Hall A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Ops-SW, SSG)</a:t>
            </a:r>
          </a:p>
          <a:p>
            <a:pPr marL="0" indent="0">
              <a:buNone/>
            </a:pPr>
            <a:r>
              <a:rPr lang="en-US" b="1" dirty="0"/>
              <a:t>18. Robust beam mis-steer protection / fast shutdown detectors in MOLLER apparatus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RCG, SSG, Ops-MCC)</a:t>
            </a:r>
          </a:p>
        </p:txBody>
      </p:sp>
    </p:spTree>
    <p:extLst>
      <p:ext uri="{BB962C8B-B14F-4D97-AF65-F5344CB8AC3E}">
        <p14:creationId xmlns:p14="http://schemas.microsoft.com/office/powerpoint/2010/main" val="339816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7981</TotalTime>
  <Words>1241</Words>
  <Application>Microsoft Office PowerPoint</Application>
  <PresentationFormat>On-screen Show (4:3)</PresentationFormat>
  <Paragraphs>293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.PingFangSC-Regular</vt:lpstr>
      <vt:lpstr>Arial</vt:lpstr>
      <vt:lpstr>Calibri</vt:lpstr>
      <vt:lpstr>Cambria Math</vt:lpstr>
      <vt:lpstr>PingFangSC-Regular</vt:lpstr>
      <vt:lpstr>Times New Roman</vt:lpstr>
      <vt:lpstr>Wingdings</vt:lpstr>
      <vt:lpstr>Office Theme</vt:lpstr>
      <vt:lpstr> MOLLER Accelerator Project</vt:lpstr>
      <vt:lpstr>Introduction</vt:lpstr>
      <vt:lpstr>Parity-Violating Experiments at CEBAF</vt:lpstr>
      <vt:lpstr>MOLLER Quick Summary – Notable Things for MOLLER</vt:lpstr>
      <vt:lpstr>CEBAF Long Term Schedule – potential conflicts</vt:lpstr>
      <vt:lpstr>MOLLER Requirements</vt:lpstr>
      <vt:lpstr>MOLLER Accelerator Jobs</vt:lpstr>
      <vt:lpstr>MOLLER Accelerator Jobs … continued</vt:lpstr>
      <vt:lpstr>MOLLER Accelerator Jobs … continued</vt:lpstr>
      <vt:lpstr>MOLLER Accelerator Jobs …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767</cp:revision>
  <cp:lastPrinted>2023-06-05T22:31:24Z</cp:lastPrinted>
  <dcterms:created xsi:type="dcterms:W3CDTF">2017-10-25T13:41:42Z</dcterms:created>
  <dcterms:modified xsi:type="dcterms:W3CDTF">2023-10-30T14:34:53Z</dcterms:modified>
</cp:coreProperties>
</file>