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59" r:id="rId3"/>
    <p:sldId id="256" r:id="rId4"/>
    <p:sldId id="257" r:id="rId5"/>
    <p:sldId id="258"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704"/>
    <p:restoredTop sz="94674"/>
  </p:normalViewPr>
  <p:slideViewPr>
    <p:cSldViewPr snapToGrid="0">
      <p:cViewPr varScale="1">
        <p:scale>
          <a:sx n="124" d="100"/>
          <a:sy n="124" d="100"/>
        </p:scale>
        <p:origin x="1632"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F296-1F2E-973F-6B94-CF59A817BD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317C72-3092-C2BE-73D2-AC48011AFD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4ED275-22A4-F06B-8BD9-CCBEF36D00AC}"/>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5" name="Footer Placeholder 4">
            <a:extLst>
              <a:ext uri="{FF2B5EF4-FFF2-40B4-BE49-F238E27FC236}">
                <a16:creationId xmlns:a16="http://schemas.microsoft.com/office/drawing/2014/main" id="{90437E9A-CBC9-B995-F04B-C61B355A5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7999D-1BC4-0D26-A2CF-62B1DFD9A2CB}"/>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211053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C1AD-4122-D0AA-E734-D076CCF2FE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9859F8-1A5F-0D53-8C83-278A24D7E9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0254D-2E0C-5979-BCF3-09B1FF0E0BE4}"/>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5" name="Footer Placeholder 4">
            <a:extLst>
              <a:ext uri="{FF2B5EF4-FFF2-40B4-BE49-F238E27FC236}">
                <a16:creationId xmlns:a16="http://schemas.microsoft.com/office/drawing/2014/main" id="{0C725BAE-7080-34F0-2F90-90D455D1A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3DE7B-E702-25D1-3D88-DE57BBB50831}"/>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58181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29058A-F913-B14B-95B0-3FC77842E7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177722-0876-A744-323C-930D6AB91D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D417B-F325-3F84-D4DC-84D7B5B0FDEC}"/>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5" name="Footer Placeholder 4">
            <a:extLst>
              <a:ext uri="{FF2B5EF4-FFF2-40B4-BE49-F238E27FC236}">
                <a16:creationId xmlns:a16="http://schemas.microsoft.com/office/drawing/2014/main" id="{09627996-9D1F-AAE6-ECC8-112489B96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EE061-AF22-3E50-ECD7-5E66FFBDBE31}"/>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22177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EB61-8483-4939-48DD-5B7BA49428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2DAC25-62FF-DA09-DB9C-38BBF6CFA3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FF853-6DB3-B8EF-6BA5-8FABB488DE39}"/>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5" name="Footer Placeholder 4">
            <a:extLst>
              <a:ext uri="{FF2B5EF4-FFF2-40B4-BE49-F238E27FC236}">
                <a16:creationId xmlns:a16="http://schemas.microsoft.com/office/drawing/2014/main" id="{0424BF08-B267-0F8D-FECD-63BE4337E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AC643-379D-D0A7-AAB1-357C0E03B783}"/>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323868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FB59-5516-C0A7-60EE-FFFABE728F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FFF8A5-41A7-4E67-0E54-C60F7621C4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EA6419-9216-79D9-93E4-6C3816BB540D}"/>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5" name="Footer Placeholder 4">
            <a:extLst>
              <a:ext uri="{FF2B5EF4-FFF2-40B4-BE49-F238E27FC236}">
                <a16:creationId xmlns:a16="http://schemas.microsoft.com/office/drawing/2014/main" id="{AA74B1CF-9164-3D83-CA20-EF75DF641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DCAD2-9B5F-AA49-E3F0-A93D99F60D52}"/>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235316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3E45-D778-4630-29F7-D4787B5958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B3A366-EC00-59D5-0286-0DD5858C2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2F860E-6290-D486-24A1-87E4EAAE7C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ABD3D-B6EA-DE84-557E-3B69AC1D363F}"/>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6" name="Footer Placeholder 5">
            <a:extLst>
              <a:ext uri="{FF2B5EF4-FFF2-40B4-BE49-F238E27FC236}">
                <a16:creationId xmlns:a16="http://schemas.microsoft.com/office/drawing/2014/main" id="{F8D6F2AC-F788-65F1-687C-04E14CAFF8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7CC21-B1EA-08EA-D30A-8DB184341A03}"/>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129925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E989-AB3B-898D-52C3-DAA80FFA50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A7F96B-FC98-B5EB-CC4B-AB87B3AA89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ADEE66-B44A-4659-947A-C42EF27E92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A13A4D-4035-89B1-3ADE-21E06A90D1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042EEB-3919-CCCE-E716-FA84E53C34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5EF53C-29CD-A3D1-9158-C23397884F08}"/>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8" name="Footer Placeholder 7">
            <a:extLst>
              <a:ext uri="{FF2B5EF4-FFF2-40B4-BE49-F238E27FC236}">
                <a16:creationId xmlns:a16="http://schemas.microsoft.com/office/drawing/2014/main" id="{BCAF1D8F-406C-B526-93DA-D88BC9FA8F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460A78-0206-2DB0-2E83-B37CA71A39D5}"/>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229684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1F95A-26D0-4450-106F-0311DD995D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3E3AF7-9069-E7E0-2A26-675ECB033906}"/>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4" name="Footer Placeholder 3">
            <a:extLst>
              <a:ext uri="{FF2B5EF4-FFF2-40B4-BE49-F238E27FC236}">
                <a16:creationId xmlns:a16="http://schemas.microsoft.com/office/drawing/2014/main" id="{E5974132-F36E-412F-BFF2-E73535EBB3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D98A66-FEFC-3090-95D7-581F100B3811}"/>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57696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2D90EF-0966-5149-0B38-D6EC361DCFD1}"/>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3" name="Footer Placeholder 2">
            <a:extLst>
              <a:ext uri="{FF2B5EF4-FFF2-40B4-BE49-F238E27FC236}">
                <a16:creationId xmlns:a16="http://schemas.microsoft.com/office/drawing/2014/main" id="{8C16E6AB-4B49-D9C7-3746-7C959C5C41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551959-E7B7-C7F2-BCB2-E0A1E7CA0F59}"/>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136697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D5A8-E0EB-735C-B2AE-898A6596E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F57C03-7C63-8BE4-612F-64B10ED2F0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5B3764-DE4C-C16C-824D-A887B43BF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F5C44D-5417-B210-DD7E-CB4BE105A373}"/>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6" name="Footer Placeholder 5">
            <a:extLst>
              <a:ext uri="{FF2B5EF4-FFF2-40B4-BE49-F238E27FC236}">
                <a16:creationId xmlns:a16="http://schemas.microsoft.com/office/drawing/2014/main" id="{19F3ED9E-C040-F42C-B14C-010B2CC17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58298-7F47-30F1-6E62-8FF68ED52760}"/>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201961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E2D5-2537-7A59-0278-84FD3C405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D95AAB-CFEE-8D58-1459-45D6CA12B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013BE5-2091-2D0A-027B-2C5AFC0A9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E9F3E1-B7A9-E632-14C9-76F548059277}"/>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6" name="Footer Placeholder 5">
            <a:extLst>
              <a:ext uri="{FF2B5EF4-FFF2-40B4-BE49-F238E27FC236}">
                <a16:creationId xmlns:a16="http://schemas.microsoft.com/office/drawing/2014/main" id="{7631CB14-AC14-9E36-D380-F0788672B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359115-5EDA-9DEA-2B11-AEA67447A378}"/>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143311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FDDE5B-9AC9-A8D1-1C94-4CBC793F86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CFB32D-E268-BDA6-028A-42EF2D374D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9178-CCED-A4AA-B8D5-AAD52AF95E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A5FFB-5558-ED43-9EFB-88339F66DC7F}" type="datetimeFigureOut">
              <a:rPr lang="en-US" smtClean="0"/>
              <a:t>3/28/24</a:t>
            </a:fld>
            <a:endParaRPr lang="en-US"/>
          </a:p>
        </p:txBody>
      </p:sp>
      <p:sp>
        <p:nvSpPr>
          <p:cNvPr id="5" name="Footer Placeholder 4">
            <a:extLst>
              <a:ext uri="{FF2B5EF4-FFF2-40B4-BE49-F238E27FC236}">
                <a16:creationId xmlns:a16="http://schemas.microsoft.com/office/drawing/2014/main" id="{437BA091-AF94-704C-A830-42859392F4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4826ED-91E9-3E8E-74FA-15F58A4AAE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00E21-0827-0A49-8857-640D0913912F}" type="slidenum">
              <a:rPr lang="en-US" smtClean="0"/>
              <a:t>‹#›</a:t>
            </a:fld>
            <a:endParaRPr lang="en-US"/>
          </a:p>
        </p:txBody>
      </p:sp>
    </p:spTree>
    <p:extLst>
      <p:ext uri="{BB962C8B-B14F-4D97-AF65-F5344CB8AC3E}">
        <p14:creationId xmlns:p14="http://schemas.microsoft.com/office/powerpoint/2010/main" val="137546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7E6EF4-FB11-74E8-256D-3EA03F7812E4}"/>
              </a:ext>
            </a:extLst>
          </p:cNvPr>
          <p:cNvSpPr txBox="1"/>
          <p:nvPr/>
        </p:nvSpPr>
        <p:spPr>
          <a:xfrm>
            <a:off x="1549685" y="1376737"/>
            <a:ext cx="9320373" cy="2677656"/>
          </a:xfrm>
          <a:prstGeom prst="rect">
            <a:avLst/>
          </a:prstGeom>
          <a:noFill/>
        </p:spPr>
        <p:txBody>
          <a:bodyPr wrap="square" rtlCol="0">
            <a:spAutoFit/>
          </a:bodyPr>
          <a:lstStyle/>
          <a:p>
            <a:pPr algn="ctr"/>
            <a:r>
              <a:rPr lang="en-US" sz="2800" dirty="0"/>
              <a:t>Summary of recent investigations of </a:t>
            </a:r>
            <a:r>
              <a:rPr lang="en-US" sz="2800"/>
              <a:t>laser system which </a:t>
            </a:r>
            <a:r>
              <a:rPr lang="en-US" sz="2800" dirty="0"/>
              <a:t>can reproduce observed beam data before/after vacuum event</a:t>
            </a:r>
          </a:p>
          <a:p>
            <a:pPr algn="ctr"/>
            <a:endParaRPr lang="en-US" sz="2800" dirty="0"/>
          </a:p>
          <a:p>
            <a:pPr algn="ctr"/>
            <a:r>
              <a:rPr lang="en-US" sz="2800" dirty="0"/>
              <a:t>3/28/24</a:t>
            </a:r>
          </a:p>
          <a:p>
            <a:pPr algn="ctr"/>
            <a:endParaRPr lang="en-US" sz="2800" dirty="0"/>
          </a:p>
          <a:p>
            <a:pPr algn="ctr"/>
            <a:r>
              <a:rPr lang="en-US" sz="2800" dirty="0"/>
              <a:t>J. Grames (based on recent studies of many people) </a:t>
            </a:r>
          </a:p>
        </p:txBody>
      </p:sp>
    </p:spTree>
    <p:extLst>
      <p:ext uri="{BB962C8B-B14F-4D97-AF65-F5344CB8AC3E}">
        <p14:creationId xmlns:p14="http://schemas.microsoft.com/office/powerpoint/2010/main" val="383295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DBAE7-A1B9-8E7A-A134-0F360BFCDBE6}"/>
              </a:ext>
            </a:extLst>
          </p:cNvPr>
          <p:cNvPicPr>
            <a:picLocks noChangeAspect="1"/>
          </p:cNvPicPr>
          <p:nvPr/>
        </p:nvPicPr>
        <p:blipFill>
          <a:blip r:embed="rId2"/>
          <a:stretch>
            <a:fillRect/>
          </a:stretch>
        </p:blipFill>
        <p:spPr>
          <a:xfrm>
            <a:off x="286498" y="1518006"/>
            <a:ext cx="6512191" cy="4091683"/>
          </a:xfrm>
          <a:prstGeom prst="rect">
            <a:avLst/>
          </a:prstGeom>
        </p:spPr>
      </p:pic>
      <p:sp>
        <p:nvSpPr>
          <p:cNvPr id="5" name="TextBox 4">
            <a:extLst>
              <a:ext uri="{FF2B5EF4-FFF2-40B4-BE49-F238E27FC236}">
                <a16:creationId xmlns:a16="http://schemas.microsoft.com/office/drawing/2014/main" id="{E0C8B271-5AF4-2B80-3285-663929407380}"/>
              </a:ext>
            </a:extLst>
          </p:cNvPr>
          <p:cNvSpPr txBox="1"/>
          <p:nvPr/>
        </p:nvSpPr>
        <p:spPr>
          <a:xfrm>
            <a:off x="1659150" y="966892"/>
            <a:ext cx="3988942" cy="369332"/>
          </a:xfrm>
          <a:prstGeom prst="rect">
            <a:avLst/>
          </a:prstGeom>
          <a:noFill/>
        </p:spPr>
        <p:txBody>
          <a:bodyPr wrap="square">
            <a:spAutoFit/>
          </a:bodyPr>
          <a:lstStyle/>
          <a:p>
            <a:r>
              <a:rPr lang="en-US" dirty="0">
                <a:solidFill>
                  <a:srgbClr val="0070C0"/>
                </a:solidFill>
              </a:rPr>
              <a:t>https://</a:t>
            </a:r>
            <a:r>
              <a:rPr lang="en-US" dirty="0" err="1">
                <a:solidFill>
                  <a:srgbClr val="0070C0"/>
                </a:solidFill>
              </a:rPr>
              <a:t>logbooks.jlab.org</a:t>
            </a:r>
            <a:r>
              <a:rPr lang="en-US" dirty="0">
                <a:solidFill>
                  <a:srgbClr val="0070C0"/>
                </a:solidFill>
              </a:rPr>
              <a:t>/entry/4271296</a:t>
            </a:r>
          </a:p>
        </p:txBody>
      </p:sp>
      <p:pic>
        <p:nvPicPr>
          <p:cNvPr id="7" name="Picture 6">
            <a:extLst>
              <a:ext uri="{FF2B5EF4-FFF2-40B4-BE49-F238E27FC236}">
                <a16:creationId xmlns:a16="http://schemas.microsoft.com/office/drawing/2014/main" id="{73BBF28B-56FE-D3E4-03E5-98A8D1E2199F}"/>
              </a:ext>
            </a:extLst>
          </p:cNvPr>
          <p:cNvPicPr>
            <a:picLocks noChangeAspect="1"/>
          </p:cNvPicPr>
          <p:nvPr/>
        </p:nvPicPr>
        <p:blipFill>
          <a:blip r:embed="rId3"/>
          <a:stretch>
            <a:fillRect/>
          </a:stretch>
        </p:blipFill>
        <p:spPr>
          <a:xfrm>
            <a:off x="7810237" y="1518006"/>
            <a:ext cx="3779011" cy="5296001"/>
          </a:xfrm>
          <a:prstGeom prst="rect">
            <a:avLst/>
          </a:prstGeom>
        </p:spPr>
      </p:pic>
      <p:sp>
        <p:nvSpPr>
          <p:cNvPr id="9" name="TextBox 8">
            <a:extLst>
              <a:ext uri="{FF2B5EF4-FFF2-40B4-BE49-F238E27FC236}">
                <a16:creationId xmlns:a16="http://schemas.microsoft.com/office/drawing/2014/main" id="{D7BEE133-BA3B-BAC7-EF58-6641B2E1A2B6}"/>
              </a:ext>
            </a:extLst>
          </p:cNvPr>
          <p:cNvSpPr txBox="1"/>
          <p:nvPr/>
        </p:nvSpPr>
        <p:spPr>
          <a:xfrm>
            <a:off x="7653213" y="966892"/>
            <a:ext cx="4019764" cy="369332"/>
          </a:xfrm>
          <a:prstGeom prst="rect">
            <a:avLst/>
          </a:prstGeom>
          <a:noFill/>
        </p:spPr>
        <p:txBody>
          <a:bodyPr wrap="square">
            <a:spAutoFit/>
          </a:bodyPr>
          <a:lstStyle/>
          <a:p>
            <a:r>
              <a:rPr lang="en-US" dirty="0">
                <a:solidFill>
                  <a:srgbClr val="0070C0"/>
                </a:solidFill>
              </a:rPr>
              <a:t>https://</a:t>
            </a:r>
            <a:r>
              <a:rPr lang="en-US" dirty="0" err="1">
                <a:solidFill>
                  <a:srgbClr val="0070C0"/>
                </a:solidFill>
              </a:rPr>
              <a:t>logbooks.jlab.org</a:t>
            </a:r>
            <a:r>
              <a:rPr lang="en-US" dirty="0">
                <a:solidFill>
                  <a:srgbClr val="0070C0"/>
                </a:solidFill>
              </a:rPr>
              <a:t>/entry/4270693</a:t>
            </a:r>
          </a:p>
        </p:txBody>
      </p:sp>
      <p:sp>
        <p:nvSpPr>
          <p:cNvPr id="10" name="TextBox 9">
            <a:extLst>
              <a:ext uri="{FF2B5EF4-FFF2-40B4-BE49-F238E27FC236}">
                <a16:creationId xmlns:a16="http://schemas.microsoft.com/office/drawing/2014/main" id="{63DD2D40-918F-AC4D-B5D3-412437205215}"/>
              </a:ext>
            </a:extLst>
          </p:cNvPr>
          <p:cNvSpPr txBox="1"/>
          <p:nvPr/>
        </p:nvSpPr>
        <p:spPr>
          <a:xfrm>
            <a:off x="638515" y="149052"/>
            <a:ext cx="10765800" cy="646331"/>
          </a:xfrm>
          <a:prstGeom prst="rect">
            <a:avLst/>
          </a:prstGeom>
          <a:noFill/>
        </p:spPr>
        <p:txBody>
          <a:bodyPr wrap="square" rtlCol="0">
            <a:spAutoFit/>
          </a:bodyPr>
          <a:lstStyle/>
          <a:p>
            <a:pPr algn="just"/>
            <a:r>
              <a:rPr lang="en-US" b="1" u="sng" dirty="0"/>
              <a:t>Challenge</a:t>
            </a:r>
            <a:r>
              <a:rPr lang="en-US" dirty="0"/>
              <a:t>: Explain the archived data show both persistent/low intensity (hours &lt;1 </a:t>
            </a:r>
            <a:r>
              <a:rPr lang="en-US" dirty="0" err="1"/>
              <a:t>uA</a:t>
            </a:r>
            <a:r>
              <a:rPr lang="en-US" dirty="0"/>
              <a:t>) in Beam Sync before/after vacuum event AND rapid/high intensity (millisecond &gt;50uA) in Viewer Limited during vacuum event.</a:t>
            </a:r>
          </a:p>
        </p:txBody>
      </p:sp>
    </p:spTree>
    <p:extLst>
      <p:ext uri="{BB962C8B-B14F-4D97-AF65-F5344CB8AC3E}">
        <p14:creationId xmlns:p14="http://schemas.microsoft.com/office/powerpoint/2010/main" val="279339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0458C4-21AD-0463-FE26-B100CBFEF09C}"/>
              </a:ext>
            </a:extLst>
          </p:cNvPr>
          <p:cNvPicPr>
            <a:picLocks noChangeAspect="1"/>
          </p:cNvPicPr>
          <p:nvPr/>
        </p:nvPicPr>
        <p:blipFill>
          <a:blip r:embed="rId2"/>
          <a:stretch>
            <a:fillRect/>
          </a:stretch>
        </p:blipFill>
        <p:spPr>
          <a:xfrm>
            <a:off x="5737840" y="449856"/>
            <a:ext cx="6162429" cy="3697457"/>
          </a:xfrm>
          <a:prstGeom prst="rect">
            <a:avLst/>
          </a:prstGeom>
        </p:spPr>
      </p:pic>
      <p:pic>
        <p:nvPicPr>
          <p:cNvPr id="5" name="Picture 4">
            <a:extLst>
              <a:ext uri="{FF2B5EF4-FFF2-40B4-BE49-F238E27FC236}">
                <a16:creationId xmlns:a16="http://schemas.microsoft.com/office/drawing/2014/main" id="{0B1D8D99-F560-1689-D0EE-A0A4BC8B8DBB}"/>
              </a:ext>
            </a:extLst>
          </p:cNvPr>
          <p:cNvPicPr>
            <a:picLocks noChangeAspect="1"/>
          </p:cNvPicPr>
          <p:nvPr/>
        </p:nvPicPr>
        <p:blipFill>
          <a:blip r:embed="rId3"/>
          <a:stretch>
            <a:fillRect/>
          </a:stretch>
        </p:blipFill>
        <p:spPr>
          <a:xfrm flipH="1">
            <a:off x="419322" y="91932"/>
            <a:ext cx="4972050" cy="3727042"/>
          </a:xfrm>
          <a:prstGeom prst="rect">
            <a:avLst/>
          </a:prstGeom>
        </p:spPr>
      </p:pic>
      <p:pic>
        <p:nvPicPr>
          <p:cNvPr id="6" name="Picture 5">
            <a:extLst>
              <a:ext uri="{FF2B5EF4-FFF2-40B4-BE49-F238E27FC236}">
                <a16:creationId xmlns:a16="http://schemas.microsoft.com/office/drawing/2014/main" id="{61319C35-2C4F-32D3-170D-11C6588BCCC5}"/>
              </a:ext>
            </a:extLst>
          </p:cNvPr>
          <p:cNvPicPr>
            <a:picLocks noChangeAspect="1"/>
          </p:cNvPicPr>
          <p:nvPr/>
        </p:nvPicPr>
        <p:blipFill>
          <a:blip r:embed="rId4"/>
          <a:stretch>
            <a:fillRect/>
          </a:stretch>
        </p:blipFill>
        <p:spPr>
          <a:xfrm>
            <a:off x="4012461" y="4251034"/>
            <a:ext cx="7772400" cy="2406936"/>
          </a:xfrm>
          <a:prstGeom prst="rect">
            <a:avLst/>
          </a:prstGeom>
        </p:spPr>
      </p:pic>
      <p:sp>
        <p:nvSpPr>
          <p:cNvPr id="7" name="TextBox 6">
            <a:extLst>
              <a:ext uri="{FF2B5EF4-FFF2-40B4-BE49-F238E27FC236}">
                <a16:creationId xmlns:a16="http://schemas.microsoft.com/office/drawing/2014/main" id="{FD13920A-AE43-9CD2-A265-831F55157EE7}"/>
              </a:ext>
            </a:extLst>
          </p:cNvPr>
          <p:cNvSpPr txBox="1"/>
          <p:nvPr/>
        </p:nvSpPr>
        <p:spPr>
          <a:xfrm>
            <a:off x="498513" y="2144695"/>
            <a:ext cx="352982" cy="307777"/>
          </a:xfrm>
          <a:prstGeom prst="rect">
            <a:avLst/>
          </a:prstGeom>
          <a:solidFill>
            <a:srgbClr val="00B0F0"/>
          </a:solidFill>
          <a:ln>
            <a:solidFill>
              <a:schemeClr val="tx1"/>
            </a:solidFill>
          </a:ln>
        </p:spPr>
        <p:txBody>
          <a:bodyPr wrap="none" rtlCol="0">
            <a:spAutoFit/>
          </a:bodyPr>
          <a:lstStyle/>
          <a:p>
            <a:r>
              <a:rPr lang="en-US" sz="1400" dirty="0">
                <a:solidFill>
                  <a:schemeClr val="bg1"/>
                </a:solidFill>
              </a:rPr>
              <a:t>LP</a:t>
            </a:r>
          </a:p>
        </p:txBody>
      </p:sp>
      <p:sp>
        <p:nvSpPr>
          <p:cNvPr id="8" name="TextBox 7">
            <a:extLst>
              <a:ext uri="{FF2B5EF4-FFF2-40B4-BE49-F238E27FC236}">
                <a16:creationId xmlns:a16="http://schemas.microsoft.com/office/drawing/2014/main" id="{ED8906BA-DA07-752E-415F-8FB671EE9B67}"/>
              </a:ext>
            </a:extLst>
          </p:cNvPr>
          <p:cNvSpPr txBox="1"/>
          <p:nvPr/>
        </p:nvSpPr>
        <p:spPr>
          <a:xfrm>
            <a:off x="1068908" y="567851"/>
            <a:ext cx="550151" cy="307777"/>
          </a:xfrm>
          <a:prstGeom prst="rect">
            <a:avLst/>
          </a:prstGeom>
          <a:solidFill>
            <a:schemeClr val="accent2">
              <a:lumMod val="75000"/>
            </a:schemeClr>
          </a:solidFill>
          <a:ln>
            <a:solidFill>
              <a:schemeClr val="tx1"/>
            </a:solidFill>
          </a:ln>
        </p:spPr>
        <p:txBody>
          <a:bodyPr wrap="none" rtlCol="0">
            <a:spAutoFit/>
          </a:bodyPr>
          <a:lstStyle/>
          <a:p>
            <a:r>
              <a:rPr lang="en-US" sz="1400" dirty="0">
                <a:solidFill>
                  <a:schemeClr val="bg1"/>
                </a:solidFill>
              </a:rPr>
              <a:t>HWP</a:t>
            </a:r>
          </a:p>
        </p:txBody>
      </p:sp>
      <p:sp>
        <p:nvSpPr>
          <p:cNvPr id="9" name="TextBox 8">
            <a:extLst>
              <a:ext uri="{FF2B5EF4-FFF2-40B4-BE49-F238E27FC236}">
                <a16:creationId xmlns:a16="http://schemas.microsoft.com/office/drawing/2014/main" id="{DA7A525B-907D-942A-60AF-B47D396E536C}"/>
              </a:ext>
            </a:extLst>
          </p:cNvPr>
          <p:cNvSpPr txBox="1"/>
          <p:nvPr/>
        </p:nvSpPr>
        <p:spPr>
          <a:xfrm>
            <a:off x="1848835" y="188246"/>
            <a:ext cx="721929" cy="523220"/>
          </a:xfrm>
          <a:prstGeom prst="rect">
            <a:avLst/>
          </a:prstGeom>
          <a:solidFill>
            <a:schemeClr val="accent2">
              <a:lumMod val="75000"/>
            </a:schemeClr>
          </a:solidFill>
          <a:ln>
            <a:solidFill>
              <a:schemeClr val="tx1"/>
            </a:solidFill>
          </a:ln>
        </p:spPr>
        <p:txBody>
          <a:bodyPr wrap="none" rtlCol="0">
            <a:spAutoFit/>
          </a:bodyPr>
          <a:lstStyle/>
          <a:p>
            <a:pPr algn="ctr"/>
            <a:r>
              <a:rPr lang="en-US" sz="1400" dirty="0">
                <a:solidFill>
                  <a:schemeClr val="bg1"/>
                </a:solidFill>
              </a:rPr>
              <a:t>Pockels</a:t>
            </a:r>
          </a:p>
          <a:p>
            <a:pPr algn="ctr"/>
            <a:r>
              <a:rPr lang="en-US" sz="1400" dirty="0">
                <a:solidFill>
                  <a:schemeClr val="bg1"/>
                </a:solidFill>
              </a:rPr>
              <a:t>Cell</a:t>
            </a:r>
          </a:p>
        </p:txBody>
      </p:sp>
      <p:sp>
        <p:nvSpPr>
          <p:cNvPr id="10" name="TextBox 9">
            <a:extLst>
              <a:ext uri="{FF2B5EF4-FFF2-40B4-BE49-F238E27FC236}">
                <a16:creationId xmlns:a16="http://schemas.microsoft.com/office/drawing/2014/main" id="{7437E68E-7222-342C-6E1A-C16C40493017}"/>
              </a:ext>
            </a:extLst>
          </p:cNvPr>
          <p:cNvSpPr txBox="1"/>
          <p:nvPr/>
        </p:nvSpPr>
        <p:spPr>
          <a:xfrm>
            <a:off x="3202727" y="2144693"/>
            <a:ext cx="352982" cy="307777"/>
          </a:xfrm>
          <a:prstGeom prst="rect">
            <a:avLst/>
          </a:prstGeom>
          <a:solidFill>
            <a:srgbClr val="00B0F0"/>
          </a:solidFill>
          <a:ln>
            <a:solidFill>
              <a:schemeClr val="tx1"/>
            </a:solidFill>
          </a:ln>
        </p:spPr>
        <p:txBody>
          <a:bodyPr wrap="none" rtlCol="0">
            <a:spAutoFit/>
          </a:bodyPr>
          <a:lstStyle/>
          <a:p>
            <a:r>
              <a:rPr lang="en-US" sz="1400" dirty="0">
                <a:solidFill>
                  <a:schemeClr val="bg1"/>
                </a:solidFill>
              </a:rPr>
              <a:t>LP</a:t>
            </a:r>
          </a:p>
        </p:txBody>
      </p:sp>
      <p:sp>
        <p:nvSpPr>
          <p:cNvPr id="11" name="TextBox 10">
            <a:extLst>
              <a:ext uri="{FF2B5EF4-FFF2-40B4-BE49-F238E27FC236}">
                <a16:creationId xmlns:a16="http://schemas.microsoft.com/office/drawing/2014/main" id="{FE6FBEFA-7B0A-D096-EB1A-7A0C81E4202A}"/>
              </a:ext>
            </a:extLst>
          </p:cNvPr>
          <p:cNvSpPr txBox="1"/>
          <p:nvPr/>
        </p:nvSpPr>
        <p:spPr>
          <a:xfrm flipH="1">
            <a:off x="4164591" y="737530"/>
            <a:ext cx="721930" cy="307777"/>
          </a:xfrm>
          <a:prstGeom prst="rect">
            <a:avLst/>
          </a:prstGeom>
          <a:solidFill>
            <a:schemeClr val="accent2">
              <a:lumMod val="75000"/>
            </a:schemeClr>
          </a:solidFill>
          <a:ln>
            <a:solidFill>
              <a:schemeClr val="tx1"/>
            </a:solidFill>
          </a:ln>
        </p:spPr>
        <p:txBody>
          <a:bodyPr wrap="square" rtlCol="0">
            <a:spAutoFit/>
          </a:bodyPr>
          <a:lstStyle/>
          <a:p>
            <a:r>
              <a:rPr lang="en-US" sz="1400" dirty="0">
                <a:solidFill>
                  <a:schemeClr val="bg1"/>
                </a:solidFill>
              </a:rPr>
              <a:t>Shutter</a:t>
            </a:r>
          </a:p>
        </p:txBody>
      </p:sp>
      <p:sp>
        <p:nvSpPr>
          <p:cNvPr id="12" name="Right Arrow 11">
            <a:extLst>
              <a:ext uri="{FF2B5EF4-FFF2-40B4-BE49-F238E27FC236}">
                <a16:creationId xmlns:a16="http://schemas.microsoft.com/office/drawing/2014/main" id="{97F0F7DA-D571-0397-0259-B3D79C290CD5}"/>
              </a:ext>
            </a:extLst>
          </p:cNvPr>
          <p:cNvSpPr/>
          <p:nvPr/>
        </p:nvSpPr>
        <p:spPr>
          <a:xfrm>
            <a:off x="584791" y="1403498"/>
            <a:ext cx="4635795" cy="10632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Brace 12">
            <a:extLst>
              <a:ext uri="{FF2B5EF4-FFF2-40B4-BE49-F238E27FC236}">
                <a16:creationId xmlns:a16="http://schemas.microsoft.com/office/drawing/2014/main" id="{A4349787-FE91-BE6F-20E2-02077DA7ACB4}"/>
              </a:ext>
            </a:extLst>
          </p:cNvPr>
          <p:cNvSpPr/>
          <p:nvPr/>
        </p:nvSpPr>
        <p:spPr>
          <a:xfrm>
            <a:off x="3345268" y="4822378"/>
            <a:ext cx="667193" cy="165867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8356B51F-FFC7-DCD8-FF3C-29C0284388DF}"/>
              </a:ext>
            </a:extLst>
          </p:cNvPr>
          <p:cNvSpPr txBox="1"/>
          <p:nvPr/>
        </p:nvSpPr>
        <p:spPr>
          <a:xfrm>
            <a:off x="110206" y="5113108"/>
            <a:ext cx="3092521" cy="1077218"/>
          </a:xfrm>
          <a:prstGeom prst="rect">
            <a:avLst/>
          </a:prstGeom>
          <a:noFill/>
        </p:spPr>
        <p:txBody>
          <a:bodyPr wrap="square">
            <a:spAutoFit/>
          </a:bodyPr>
          <a:lstStyle/>
          <a:p>
            <a:pPr algn="ctr"/>
            <a:r>
              <a:rPr lang="en-US" sz="1600" b="0" i="0" dirty="0">
                <a:solidFill>
                  <a:srgbClr val="242424"/>
                </a:solidFill>
                <a:effectLst/>
                <a:latin typeface="Helvetica Neue" panose="02000503000000020004" pitchFamily="2" charset="0"/>
              </a:rPr>
              <a:t>The shutter is always the first thing to close and the last thing to open after it has made its decision on the mode it sees.</a:t>
            </a:r>
            <a:endParaRPr lang="en-US" sz="1600" dirty="0"/>
          </a:p>
        </p:txBody>
      </p:sp>
      <p:sp>
        <p:nvSpPr>
          <p:cNvPr id="15" name="TextBox 14">
            <a:extLst>
              <a:ext uri="{FF2B5EF4-FFF2-40B4-BE49-F238E27FC236}">
                <a16:creationId xmlns:a16="http://schemas.microsoft.com/office/drawing/2014/main" id="{ADC24FC3-24DA-930B-98F7-21367A6BBBC6}"/>
              </a:ext>
            </a:extLst>
          </p:cNvPr>
          <p:cNvSpPr txBox="1"/>
          <p:nvPr/>
        </p:nvSpPr>
        <p:spPr>
          <a:xfrm>
            <a:off x="5249754" y="1302771"/>
            <a:ext cx="585994" cy="307777"/>
          </a:xfrm>
          <a:prstGeom prst="rect">
            <a:avLst/>
          </a:prstGeom>
          <a:solidFill>
            <a:srgbClr val="00B050"/>
          </a:solidFill>
          <a:ln>
            <a:solidFill>
              <a:schemeClr val="tx1"/>
            </a:solidFill>
          </a:ln>
        </p:spPr>
        <p:txBody>
          <a:bodyPr wrap="none" rtlCol="0">
            <a:spAutoFit/>
          </a:bodyPr>
          <a:lstStyle/>
          <a:p>
            <a:r>
              <a:rPr lang="en-US" sz="1400" dirty="0">
                <a:solidFill>
                  <a:schemeClr val="bg1"/>
                </a:solidFill>
              </a:rPr>
              <a:t>Atten</a:t>
            </a:r>
          </a:p>
        </p:txBody>
      </p:sp>
    </p:spTree>
    <p:extLst>
      <p:ext uri="{BB962C8B-B14F-4D97-AF65-F5344CB8AC3E}">
        <p14:creationId xmlns:p14="http://schemas.microsoft.com/office/powerpoint/2010/main" val="330428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72BF8A-10BC-752F-3495-CE3EA8003BF0}"/>
              </a:ext>
            </a:extLst>
          </p:cNvPr>
          <p:cNvPicPr>
            <a:picLocks noChangeAspect="1"/>
          </p:cNvPicPr>
          <p:nvPr/>
        </p:nvPicPr>
        <p:blipFill>
          <a:blip r:embed="rId2"/>
          <a:stretch>
            <a:fillRect/>
          </a:stretch>
        </p:blipFill>
        <p:spPr>
          <a:xfrm>
            <a:off x="2319337" y="117264"/>
            <a:ext cx="7553325" cy="2339094"/>
          </a:xfrm>
          <a:prstGeom prst="rect">
            <a:avLst/>
          </a:prstGeom>
        </p:spPr>
      </p:pic>
      <p:pic>
        <p:nvPicPr>
          <p:cNvPr id="34" name="Picture 33">
            <a:extLst>
              <a:ext uri="{FF2B5EF4-FFF2-40B4-BE49-F238E27FC236}">
                <a16:creationId xmlns:a16="http://schemas.microsoft.com/office/drawing/2014/main" id="{CBC2FB88-03FE-D377-4BE9-B4E34E2B7E8C}"/>
              </a:ext>
            </a:extLst>
          </p:cNvPr>
          <p:cNvPicPr>
            <a:picLocks noChangeAspect="1"/>
          </p:cNvPicPr>
          <p:nvPr/>
        </p:nvPicPr>
        <p:blipFill rotWithShape="1">
          <a:blip r:embed="rId3"/>
          <a:srcRect l="14847" t="15736" r="11968" b="12907"/>
          <a:stretch/>
        </p:blipFill>
        <p:spPr>
          <a:xfrm>
            <a:off x="3650512" y="3074371"/>
            <a:ext cx="4890976" cy="3576680"/>
          </a:xfrm>
          <a:prstGeom prst="rect">
            <a:avLst/>
          </a:prstGeom>
        </p:spPr>
      </p:pic>
      <p:cxnSp>
        <p:nvCxnSpPr>
          <p:cNvPr id="36" name="Straight Arrow Connector 35">
            <a:extLst>
              <a:ext uri="{FF2B5EF4-FFF2-40B4-BE49-F238E27FC236}">
                <a16:creationId xmlns:a16="http://schemas.microsoft.com/office/drawing/2014/main" id="{6806A12F-6732-EF74-C5A2-C6DB97B91B1F}"/>
              </a:ext>
            </a:extLst>
          </p:cNvPr>
          <p:cNvCxnSpPr/>
          <p:nvPr/>
        </p:nvCxnSpPr>
        <p:spPr>
          <a:xfrm>
            <a:off x="2850190" y="4258725"/>
            <a:ext cx="1690577" cy="13503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8969847-8A7B-2120-68A3-6981B9F98CA7}"/>
              </a:ext>
            </a:extLst>
          </p:cNvPr>
          <p:cNvSpPr txBox="1"/>
          <p:nvPr/>
        </p:nvSpPr>
        <p:spPr>
          <a:xfrm>
            <a:off x="1059225" y="3662382"/>
            <a:ext cx="1787423" cy="1200329"/>
          </a:xfrm>
          <a:prstGeom prst="rect">
            <a:avLst/>
          </a:prstGeom>
          <a:noFill/>
        </p:spPr>
        <p:txBody>
          <a:bodyPr wrap="square" rtlCol="0">
            <a:spAutoFit/>
          </a:bodyPr>
          <a:lstStyle/>
          <a:p>
            <a:r>
              <a:rPr lang="en-US" dirty="0">
                <a:solidFill>
                  <a:srgbClr val="FF0000"/>
                </a:solidFill>
              </a:rPr>
              <a:t>Archiver data shows shutter was </a:t>
            </a:r>
            <a:r>
              <a:rPr lang="en-US" b="1" dirty="0">
                <a:solidFill>
                  <a:srgbClr val="FF0000"/>
                </a:solidFill>
              </a:rPr>
              <a:t>open</a:t>
            </a:r>
            <a:r>
              <a:rPr lang="en-US" dirty="0">
                <a:solidFill>
                  <a:srgbClr val="FF0000"/>
                </a:solidFill>
              </a:rPr>
              <a:t> during Beam Sync</a:t>
            </a:r>
          </a:p>
        </p:txBody>
      </p:sp>
      <p:cxnSp>
        <p:nvCxnSpPr>
          <p:cNvPr id="38" name="Straight Arrow Connector 37">
            <a:extLst>
              <a:ext uri="{FF2B5EF4-FFF2-40B4-BE49-F238E27FC236}">
                <a16:creationId xmlns:a16="http://schemas.microsoft.com/office/drawing/2014/main" id="{03AB3D23-1E18-3ADE-AD88-7A6A61DEF515}"/>
              </a:ext>
            </a:extLst>
          </p:cNvPr>
          <p:cNvCxnSpPr>
            <a:cxnSpLocks/>
          </p:cNvCxnSpPr>
          <p:nvPr/>
        </p:nvCxnSpPr>
        <p:spPr>
          <a:xfrm flipH="1">
            <a:off x="6532597" y="3950378"/>
            <a:ext cx="2208028" cy="133970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A64B8B4-C859-AE32-52D0-BD58F0A4CF53}"/>
              </a:ext>
            </a:extLst>
          </p:cNvPr>
          <p:cNvSpPr txBox="1"/>
          <p:nvPr/>
        </p:nvSpPr>
        <p:spPr>
          <a:xfrm>
            <a:off x="8740625" y="3505349"/>
            <a:ext cx="2463212" cy="1200329"/>
          </a:xfrm>
          <a:prstGeom prst="rect">
            <a:avLst/>
          </a:prstGeom>
          <a:noFill/>
        </p:spPr>
        <p:txBody>
          <a:bodyPr wrap="square" rtlCol="0">
            <a:spAutoFit/>
          </a:bodyPr>
          <a:lstStyle/>
          <a:p>
            <a:r>
              <a:rPr lang="en-US" dirty="0">
                <a:solidFill>
                  <a:srgbClr val="00B050"/>
                </a:solidFill>
              </a:rPr>
              <a:t>Shutter would then open, allowing Viewer Limited pulses</a:t>
            </a:r>
          </a:p>
          <a:p>
            <a:r>
              <a:rPr lang="en-US" dirty="0">
                <a:solidFill>
                  <a:srgbClr val="00B050"/>
                </a:solidFill>
              </a:rPr>
              <a:t>(0.004 msec) to pass</a:t>
            </a:r>
          </a:p>
        </p:txBody>
      </p:sp>
      <p:sp>
        <p:nvSpPr>
          <p:cNvPr id="41" name="Rectangle 40">
            <a:extLst>
              <a:ext uri="{FF2B5EF4-FFF2-40B4-BE49-F238E27FC236}">
                <a16:creationId xmlns:a16="http://schemas.microsoft.com/office/drawing/2014/main" id="{FDF19B36-60D6-6876-AA05-FF9923301E1D}"/>
              </a:ext>
            </a:extLst>
          </p:cNvPr>
          <p:cNvSpPr/>
          <p:nvPr/>
        </p:nvSpPr>
        <p:spPr>
          <a:xfrm>
            <a:off x="2319337" y="558855"/>
            <a:ext cx="7344218" cy="4146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2F9C73-DC46-D916-34D6-BB0202C0297B}"/>
              </a:ext>
            </a:extLst>
          </p:cNvPr>
          <p:cNvSpPr/>
          <p:nvPr/>
        </p:nvSpPr>
        <p:spPr>
          <a:xfrm>
            <a:off x="2319337" y="1032797"/>
            <a:ext cx="7344218" cy="414670"/>
          </a:xfrm>
          <a:prstGeom prst="rect">
            <a:avLst/>
          </a:prstGeom>
          <a:noFill/>
          <a:ln w="317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7A5D5B-5F94-45E4-65BA-19B2C7CB3B5F}"/>
              </a:ext>
            </a:extLst>
          </p:cNvPr>
          <p:cNvSpPr/>
          <p:nvPr/>
        </p:nvSpPr>
        <p:spPr>
          <a:xfrm>
            <a:off x="4742786" y="4151680"/>
            <a:ext cx="818706" cy="744999"/>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3889FDA1-8AB2-AFAC-E82E-EA6D4ADE9F4E}"/>
              </a:ext>
            </a:extLst>
          </p:cNvPr>
          <p:cNvCxnSpPr>
            <a:cxnSpLocks/>
          </p:cNvCxnSpPr>
          <p:nvPr/>
        </p:nvCxnSpPr>
        <p:spPr>
          <a:xfrm>
            <a:off x="5152138" y="2887913"/>
            <a:ext cx="0" cy="123487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474ACCE-DACE-4C03-2195-AD7C5D9E94D9}"/>
              </a:ext>
            </a:extLst>
          </p:cNvPr>
          <p:cNvSpPr txBox="1"/>
          <p:nvPr/>
        </p:nvSpPr>
        <p:spPr>
          <a:xfrm>
            <a:off x="2530282" y="2536542"/>
            <a:ext cx="8203656" cy="369332"/>
          </a:xfrm>
          <a:prstGeom prst="rect">
            <a:avLst/>
          </a:prstGeom>
          <a:noFill/>
        </p:spPr>
        <p:txBody>
          <a:bodyPr wrap="none" rtlCol="0">
            <a:spAutoFit/>
          </a:bodyPr>
          <a:lstStyle/>
          <a:p>
            <a:r>
              <a:rPr lang="en-US" dirty="0">
                <a:solidFill>
                  <a:srgbClr val="00B0F0"/>
                </a:solidFill>
              </a:rPr>
              <a:t>During transition to Viewer Limited this long (10’s msec) would normally be shuttered</a:t>
            </a:r>
          </a:p>
        </p:txBody>
      </p:sp>
    </p:spTree>
    <p:extLst>
      <p:ext uri="{BB962C8B-B14F-4D97-AF65-F5344CB8AC3E}">
        <p14:creationId xmlns:p14="http://schemas.microsoft.com/office/powerpoint/2010/main" val="45743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11BBBF9-229C-EC5F-150C-C4E40B2AC9E8}"/>
              </a:ext>
            </a:extLst>
          </p:cNvPr>
          <p:cNvGraphicFramePr>
            <a:graphicFrameLocks noGrp="1"/>
          </p:cNvGraphicFramePr>
          <p:nvPr>
            <p:extLst>
              <p:ext uri="{D42A27DB-BD31-4B8C-83A1-F6EECF244321}">
                <p14:modId xmlns:p14="http://schemas.microsoft.com/office/powerpoint/2010/main" val="997238591"/>
              </p:ext>
            </p:extLst>
          </p:nvPr>
        </p:nvGraphicFramePr>
        <p:xfrm>
          <a:off x="2213962" y="2303324"/>
          <a:ext cx="8128000" cy="3474720"/>
        </p:xfrm>
        <a:graphic>
          <a:graphicData uri="http://schemas.openxmlformats.org/drawingml/2006/table">
            <a:tbl>
              <a:tblPr firstRow="1" bandRow="1">
                <a:tableStyleId>{2D5ABB26-0587-4C30-8999-92F81FD0307C}</a:tableStyleId>
              </a:tblPr>
              <a:tblGrid>
                <a:gridCol w="1625600">
                  <a:extLst>
                    <a:ext uri="{9D8B030D-6E8A-4147-A177-3AD203B41FA5}">
                      <a16:colId xmlns:a16="http://schemas.microsoft.com/office/drawing/2014/main" val="3639582742"/>
                    </a:ext>
                  </a:extLst>
                </a:gridCol>
                <a:gridCol w="1625600">
                  <a:extLst>
                    <a:ext uri="{9D8B030D-6E8A-4147-A177-3AD203B41FA5}">
                      <a16:colId xmlns:a16="http://schemas.microsoft.com/office/drawing/2014/main" val="19507430"/>
                    </a:ext>
                  </a:extLst>
                </a:gridCol>
                <a:gridCol w="1625600">
                  <a:extLst>
                    <a:ext uri="{9D8B030D-6E8A-4147-A177-3AD203B41FA5}">
                      <a16:colId xmlns:a16="http://schemas.microsoft.com/office/drawing/2014/main" val="2742577235"/>
                    </a:ext>
                  </a:extLst>
                </a:gridCol>
                <a:gridCol w="1625600">
                  <a:extLst>
                    <a:ext uri="{9D8B030D-6E8A-4147-A177-3AD203B41FA5}">
                      <a16:colId xmlns:a16="http://schemas.microsoft.com/office/drawing/2014/main" val="2498012457"/>
                    </a:ext>
                  </a:extLst>
                </a:gridCol>
                <a:gridCol w="1625600">
                  <a:extLst>
                    <a:ext uri="{9D8B030D-6E8A-4147-A177-3AD203B41FA5}">
                      <a16:colId xmlns:a16="http://schemas.microsoft.com/office/drawing/2014/main" val="3812512224"/>
                    </a:ext>
                  </a:extLst>
                </a:gridCol>
              </a:tblGrid>
              <a:tr h="280233">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VL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1229208"/>
                  </a:ext>
                </a:extLst>
              </a:tr>
              <a:tr h="370840">
                <a:tc>
                  <a:txBody>
                    <a:bodyPr/>
                    <a:lstStyle/>
                    <a:p>
                      <a:pPr algn="ctr"/>
                      <a:r>
                        <a:rPr lang="en-US" dirty="0"/>
                        <a:t>BS</a:t>
                      </a:r>
                    </a:p>
                    <a:p>
                      <a:pPr algn="ctr"/>
                      <a:r>
                        <a:rPr lang="en-US" sz="1200" dirty="0"/>
                        <a:t>Shutter closed</a:t>
                      </a:r>
                    </a:p>
                    <a:p>
                      <a:pPr algn="ctr"/>
                      <a:r>
                        <a:rPr lang="en-US" sz="1200" dirty="0"/>
                        <a:t>Waveplate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p>
                      <a:pPr algn="ct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rPr>
                        <a:t>Waveplate Out</a:t>
                      </a:r>
                    </a:p>
                    <a:p>
                      <a:pPr algn="ctr"/>
                      <a:r>
                        <a:rPr lang="en-US" sz="1200" dirty="0">
                          <a:solidFill>
                            <a:srgbClr val="FF0000"/>
                          </a:solidFill>
                        </a:rPr>
                        <a:t>Waveplate In</a:t>
                      </a:r>
                    </a:p>
                    <a:p>
                      <a:pPr algn="ctr"/>
                      <a:r>
                        <a:rPr lang="en-US" sz="1200" dirty="0">
                          <a:solidFill>
                            <a:srgbClr val="FF0000"/>
                          </a:solidFill>
                        </a:rPr>
                        <a:t>Shutter Opens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rPr>
                        <a:t>Waveplate Out</a:t>
                      </a:r>
                    </a:p>
                    <a:p>
                      <a:pPr algn="ctr"/>
                      <a:r>
                        <a:rPr lang="en-US" sz="1200" dirty="0">
                          <a:solidFill>
                            <a:srgbClr val="FF0000"/>
                          </a:solidFill>
                        </a:rPr>
                        <a:t>Waveplate In</a:t>
                      </a:r>
                    </a:p>
                    <a:p>
                      <a:pPr algn="ctr"/>
                      <a:r>
                        <a:rPr lang="en-US" sz="1200" dirty="0">
                          <a:solidFill>
                            <a:srgbClr val="FF0000"/>
                          </a:solidFill>
                        </a:rPr>
                        <a:t>Shutter Opens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00B050"/>
                          </a:solidFill>
                        </a:rPr>
                        <a:t>Waveplate Out</a:t>
                      </a:r>
                    </a:p>
                    <a:p>
                      <a:pPr algn="ctr"/>
                      <a:r>
                        <a:rPr lang="en-US" sz="1200" dirty="0">
                          <a:solidFill>
                            <a:srgbClr val="00B050"/>
                          </a:solidFill>
                        </a:rPr>
                        <a:t>Shutter Opens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4976714"/>
                  </a:ext>
                </a:extLst>
              </a:tr>
              <a:tr h="370840">
                <a:tc>
                  <a:txBody>
                    <a:bodyPr/>
                    <a:lstStyle/>
                    <a:p>
                      <a:pPr algn="ctr"/>
                      <a:r>
                        <a:rPr lang="en-US" dirty="0"/>
                        <a:t>VL</a:t>
                      </a:r>
                    </a:p>
                    <a:p>
                      <a:pPr algn="ctr"/>
                      <a:r>
                        <a:rPr lang="en-US" sz="1200" dirty="0"/>
                        <a:t>Shutter open</a:t>
                      </a:r>
                    </a:p>
                    <a:p>
                      <a:pPr algn="ctr"/>
                      <a:r>
                        <a:rPr lang="en-US" sz="1200" dirty="0"/>
                        <a:t>Waveplate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p>
                    <a:p>
                      <a:pPr algn="ctr"/>
                      <a:r>
                        <a:rPr lang="en-US" sz="1200" dirty="0">
                          <a:solidFill>
                            <a:srgbClr val="00B050"/>
                          </a:solidFill>
                        </a:rPr>
                        <a:t>Shutter Closes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No change</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p>
                    <a:p>
                      <a:pPr algn="ctr"/>
                      <a:r>
                        <a:rPr lang="en-US" sz="1200" dirty="0">
                          <a:solidFill>
                            <a:srgbClr val="00B050"/>
                          </a:solidFill>
                        </a:rPr>
                        <a:t>Waveplate retracts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092443"/>
                  </a:ext>
                </a:extLst>
              </a:tr>
              <a:tr h="370840">
                <a:tc>
                  <a:txBody>
                    <a:bodyPr/>
                    <a:lstStyle/>
                    <a:p>
                      <a:pPr algn="ctr"/>
                      <a:r>
                        <a:rPr lang="en-US" dirty="0"/>
                        <a:t>TM</a:t>
                      </a:r>
                    </a:p>
                    <a:p>
                      <a:pPr algn="ctr"/>
                      <a:r>
                        <a:rPr lang="en-US" sz="1200" dirty="0"/>
                        <a:t>Shutter open</a:t>
                      </a:r>
                    </a:p>
                    <a:p>
                      <a:pPr algn="ctr"/>
                      <a:r>
                        <a:rPr lang="en-US" sz="1200" dirty="0"/>
                        <a:t>Waveplate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Shutter Closes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p>
                      <a:pPr algn="ctr"/>
                      <a:r>
                        <a:rPr lang="en-US" sz="1200" dirty="0">
                          <a:solidFill>
                            <a:srgbClr val="00B050"/>
                          </a:solidFill>
                        </a:rPr>
                        <a:t>No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p>
                      <a:pPr algn="ctr"/>
                      <a:r>
                        <a:rPr lang="en-US" sz="1400" dirty="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p>
                    <a:p>
                      <a:pPr algn="ctr"/>
                      <a:r>
                        <a:rPr lang="en-US" sz="1200" dirty="0">
                          <a:solidFill>
                            <a:srgbClr val="00B050"/>
                          </a:solidFill>
                        </a:rPr>
                        <a:t>Waveplate retracts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2033"/>
                  </a:ext>
                </a:extLst>
              </a:tr>
              <a:tr h="370840">
                <a:tc>
                  <a:txBody>
                    <a:bodyPr/>
                    <a:lstStyle/>
                    <a:p>
                      <a:pPr algn="ctr"/>
                      <a:r>
                        <a:rPr lang="en-US" dirty="0"/>
                        <a:t>CW</a:t>
                      </a:r>
                    </a:p>
                    <a:p>
                      <a:pPr algn="ctr"/>
                      <a:r>
                        <a:rPr lang="en-US" sz="1200" dirty="0"/>
                        <a:t>Shutter open</a:t>
                      </a:r>
                    </a:p>
                    <a:p>
                      <a:pPr algn="ctr"/>
                      <a:r>
                        <a:rPr lang="en-US" sz="1200" dirty="0"/>
                        <a:t>Waveplate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p>
                    <a:p>
                      <a:pPr algn="ctr"/>
                      <a:r>
                        <a:rPr lang="en-US" sz="1200" dirty="0">
                          <a:solidFill>
                            <a:srgbClr val="00B050"/>
                          </a:solidFill>
                        </a:rPr>
                        <a:t>Shutter closes</a:t>
                      </a:r>
                    </a:p>
                    <a:p>
                      <a:pPr algn="ctr"/>
                      <a:r>
                        <a:rPr lang="en-US" sz="1200" dirty="0">
                          <a:solidFill>
                            <a:srgbClr val="00B050"/>
                          </a:solidFill>
                        </a:rPr>
                        <a:t>Waveplate inserts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00B050"/>
                          </a:solidFill>
                        </a:rPr>
                        <a:t>Shutter closes</a:t>
                      </a:r>
                    </a:p>
                    <a:p>
                      <a:pPr algn="ctr"/>
                      <a:r>
                        <a:rPr lang="en-US" sz="1200" dirty="0">
                          <a:solidFill>
                            <a:srgbClr val="00B050"/>
                          </a:solidFill>
                        </a:rPr>
                        <a:t>Waveplate Inserts</a:t>
                      </a:r>
                    </a:p>
                    <a:p>
                      <a:pPr algn="ctr"/>
                      <a:r>
                        <a:rPr lang="en-US" sz="1200" dirty="0">
                          <a:solidFill>
                            <a:srgbClr val="00B050"/>
                          </a:solidFill>
                        </a:rPr>
                        <a:t>Shutter opens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00B050"/>
                          </a:solidFill>
                        </a:rPr>
                        <a:t>Shutter closes</a:t>
                      </a:r>
                    </a:p>
                    <a:p>
                      <a:pPr algn="ctr"/>
                      <a:r>
                        <a:rPr lang="en-US" sz="1200" dirty="0">
                          <a:solidFill>
                            <a:srgbClr val="00B050"/>
                          </a:solidFill>
                        </a:rPr>
                        <a:t>Waveplate Inserts</a:t>
                      </a:r>
                    </a:p>
                    <a:p>
                      <a:pPr algn="ctr"/>
                      <a:r>
                        <a:rPr lang="en-US" sz="1200" dirty="0">
                          <a:solidFill>
                            <a:srgbClr val="00B050"/>
                          </a:solidFill>
                        </a:rPr>
                        <a:t>Shutter opens</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p>
                      <a:pPr algn="ct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7336084"/>
                  </a:ext>
                </a:extLst>
              </a:tr>
            </a:tbl>
          </a:graphicData>
        </a:graphic>
      </p:graphicFrame>
      <p:sp>
        <p:nvSpPr>
          <p:cNvPr id="3" name="Left Brace 2">
            <a:extLst>
              <a:ext uri="{FF2B5EF4-FFF2-40B4-BE49-F238E27FC236}">
                <a16:creationId xmlns:a16="http://schemas.microsoft.com/office/drawing/2014/main" id="{37533562-0866-DF5B-AFB2-8B5F12F863BA}"/>
              </a:ext>
            </a:extLst>
          </p:cNvPr>
          <p:cNvSpPr/>
          <p:nvPr/>
        </p:nvSpPr>
        <p:spPr>
          <a:xfrm>
            <a:off x="1638623" y="2709104"/>
            <a:ext cx="344229" cy="288606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67FF5B38-C877-530D-D704-FB16F8EA8133}"/>
              </a:ext>
            </a:extLst>
          </p:cNvPr>
          <p:cNvSpPr txBox="1"/>
          <p:nvPr/>
        </p:nvSpPr>
        <p:spPr>
          <a:xfrm rot="16200000">
            <a:off x="673867" y="3952079"/>
            <a:ext cx="1467293" cy="400110"/>
          </a:xfrm>
          <a:prstGeom prst="rect">
            <a:avLst/>
          </a:prstGeom>
          <a:noFill/>
        </p:spPr>
        <p:txBody>
          <a:bodyPr wrap="square" rtlCol="0">
            <a:spAutoFit/>
          </a:bodyPr>
          <a:lstStyle/>
          <a:p>
            <a:pPr algn="ctr"/>
            <a:r>
              <a:rPr lang="en-US" sz="2000" b="1" dirty="0"/>
              <a:t>Before</a:t>
            </a:r>
          </a:p>
        </p:txBody>
      </p:sp>
      <p:sp>
        <p:nvSpPr>
          <p:cNvPr id="5" name="TextBox 4">
            <a:extLst>
              <a:ext uri="{FF2B5EF4-FFF2-40B4-BE49-F238E27FC236}">
                <a16:creationId xmlns:a16="http://schemas.microsoft.com/office/drawing/2014/main" id="{590F6DB9-A3D2-18F6-FCE3-ED86AE7AE758}"/>
              </a:ext>
            </a:extLst>
          </p:cNvPr>
          <p:cNvSpPr txBox="1"/>
          <p:nvPr/>
        </p:nvSpPr>
        <p:spPr>
          <a:xfrm>
            <a:off x="6365608" y="1488497"/>
            <a:ext cx="1467293" cy="400110"/>
          </a:xfrm>
          <a:prstGeom prst="rect">
            <a:avLst/>
          </a:prstGeom>
          <a:noFill/>
        </p:spPr>
        <p:txBody>
          <a:bodyPr wrap="square" rtlCol="0">
            <a:spAutoFit/>
          </a:bodyPr>
          <a:lstStyle/>
          <a:p>
            <a:pPr algn="ctr"/>
            <a:r>
              <a:rPr lang="en-US" sz="2000" b="1" dirty="0"/>
              <a:t>After</a:t>
            </a:r>
          </a:p>
        </p:txBody>
      </p:sp>
      <p:sp>
        <p:nvSpPr>
          <p:cNvPr id="6" name="Left Brace 5">
            <a:extLst>
              <a:ext uri="{FF2B5EF4-FFF2-40B4-BE49-F238E27FC236}">
                <a16:creationId xmlns:a16="http://schemas.microsoft.com/office/drawing/2014/main" id="{184EA19A-835A-9DB7-3BA9-85E4DC6B8A80}"/>
              </a:ext>
            </a:extLst>
          </p:cNvPr>
          <p:cNvSpPr/>
          <p:nvPr/>
        </p:nvSpPr>
        <p:spPr>
          <a:xfrm rot="5400000">
            <a:off x="6967601" y="-1193407"/>
            <a:ext cx="318977" cy="642974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8FB6B4F7-F725-B503-1C0E-B49A500F078E}"/>
              </a:ext>
            </a:extLst>
          </p:cNvPr>
          <p:cNvSpPr txBox="1"/>
          <p:nvPr/>
        </p:nvSpPr>
        <p:spPr>
          <a:xfrm>
            <a:off x="713100" y="312948"/>
            <a:ext cx="10765800" cy="923330"/>
          </a:xfrm>
          <a:prstGeom prst="rect">
            <a:avLst/>
          </a:prstGeom>
          <a:noFill/>
        </p:spPr>
        <p:txBody>
          <a:bodyPr wrap="square" rtlCol="0">
            <a:spAutoFit/>
          </a:bodyPr>
          <a:lstStyle/>
          <a:p>
            <a:pPr algn="just"/>
            <a:r>
              <a:rPr lang="en-US" b="1" u="sng" dirty="0"/>
              <a:t>Blind spots:</a:t>
            </a:r>
            <a:r>
              <a:rPr lang="en-US" b="1" dirty="0"/>
              <a:t> </a:t>
            </a:r>
            <a:r>
              <a:rPr lang="en-US" dirty="0"/>
              <a:t>There are 12 possible usual Operations state changes (4x4 – 4).   Of these there are two slow (&gt;msec) transitions (waveplate/shutter) which go from a lower beam mode to a higher beam mode.   Both of these are vulnerable to delivering unintended higher current pulses </a:t>
            </a:r>
            <a:r>
              <a:rPr lang="en-US" u="sng" dirty="0"/>
              <a:t>if the laser shutter is not initially closed</a:t>
            </a:r>
            <a:r>
              <a:rPr lang="en-US" dirty="0"/>
              <a:t>.</a:t>
            </a:r>
          </a:p>
        </p:txBody>
      </p:sp>
    </p:spTree>
    <p:extLst>
      <p:ext uri="{BB962C8B-B14F-4D97-AF65-F5344CB8AC3E}">
        <p14:creationId xmlns:p14="http://schemas.microsoft.com/office/powerpoint/2010/main" val="313330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196633-9088-9E77-6BFD-1170326A23C5}"/>
              </a:ext>
            </a:extLst>
          </p:cNvPr>
          <p:cNvSpPr txBox="1"/>
          <p:nvPr/>
        </p:nvSpPr>
        <p:spPr>
          <a:xfrm>
            <a:off x="1132968" y="1438320"/>
            <a:ext cx="6097712" cy="369332"/>
          </a:xfrm>
          <a:prstGeom prst="rect">
            <a:avLst/>
          </a:prstGeom>
          <a:noFill/>
        </p:spPr>
        <p:txBody>
          <a:bodyPr wrap="square">
            <a:spAutoFit/>
          </a:bodyPr>
          <a:lstStyle/>
          <a:p>
            <a:r>
              <a:rPr lang="en-US" dirty="0">
                <a:solidFill>
                  <a:srgbClr val="0070C0"/>
                </a:solidFill>
              </a:rPr>
              <a:t>https://</a:t>
            </a:r>
            <a:r>
              <a:rPr lang="en-US" dirty="0" err="1">
                <a:solidFill>
                  <a:srgbClr val="0070C0"/>
                </a:solidFill>
              </a:rPr>
              <a:t>wiki.jlab.org</a:t>
            </a:r>
            <a:r>
              <a:rPr lang="en-US" dirty="0">
                <a:solidFill>
                  <a:srgbClr val="0070C0"/>
                </a:solidFill>
              </a:rPr>
              <a:t>/</a:t>
            </a:r>
            <a:r>
              <a:rPr lang="en-US" dirty="0" err="1">
                <a:solidFill>
                  <a:srgbClr val="0070C0"/>
                </a:solidFill>
              </a:rPr>
              <a:t>ciswiki</a:t>
            </a:r>
            <a:r>
              <a:rPr lang="en-US" dirty="0">
                <a:solidFill>
                  <a:srgbClr val="0070C0"/>
                </a:solidFill>
              </a:rPr>
              <a:t>/</a:t>
            </a:r>
            <a:r>
              <a:rPr lang="en-US" dirty="0" err="1">
                <a:solidFill>
                  <a:srgbClr val="0070C0"/>
                </a:solidFill>
              </a:rPr>
              <a:t>index.php</a:t>
            </a:r>
            <a:r>
              <a:rPr lang="en-US" dirty="0">
                <a:solidFill>
                  <a:srgbClr val="0070C0"/>
                </a:solidFill>
              </a:rPr>
              <a:t>/</a:t>
            </a:r>
            <a:r>
              <a:rPr lang="en-US" dirty="0" err="1">
                <a:solidFill>
                  <a:srgbClr val="0070C0"/>
                </a:solidFill>
              </a:rPr>
              <a:t>Tune_Mode_generators</a:t>
            </a:r>
            <a:endParaRPr lang="en-US" dirty="0">
              <a:solidFill>
                <a:srgbClr val="0070C0"/>
              </a:solidFill>
            </a:endParaRPr>
          </a:p>
        </p:txBody>
      </p:sp>
      <p:sp>
        <p:nvSpPr>
          <p:cNvPr id="4" name="TextBox 3">
            <a:extLst>
              <a:ext uri="{FF2B5EF4-FFF2-40B4-BE49-F238E27FC236}">
                <a16:creationId xmlns:a16="http://schemas.microsoft.com/office/drawing/2014/main" id="{386F7FC7-A554-9B14-A501-7F67B573552F}"/>
              </a:ext>
            </a:extLst>
          </p:cNvPr>
          <p:cNvSpPr txBox="1"/>
          <p:nvPr/>
        </p:nvSpPr>
        <p:spPr>
          <a:xfrm>
            <a:off x="487069" y="415689"/>
            <a:ext cx="10765800" cy="646331"/>
          </a:xfrm>
          <a:prstGeom prst="rect">
            <a:avLst/>
          </a:prstGeom>
          <a:noFill/>
        </p:spPr>
        <p:txBody>
          <a:bodyPr wrap="square" rtlCol="0">
            <a:spAutoFit/>
          </a:bodyPr>
          <a:lstStyle/>
          <a:p>
            <a:pPr algn="just"/>
            <a:r>
              <a:rPr lang="en-US" b="1" u="sng" dirty="0"/>
              <a:t>Documentation:</a:t>
            </a:r>
            <a:r>
              <a:rPr lang="en-US" b="1" dirty="0"/>
              <a:t> </a:t>
            </a:r>
            <a:r>
              <a:rPr lang="en-US" dirty="0"/>
              <a:t>This (upgraded) version of the tune mode generator has been used since late 2016.  The requirements document, alignment procedure and schematics are documented.</a:t>
            </a:r>
          </a:p>
        </p:txBody>
      </p:sp>
      <p:pic>
        <p:nvPicPr>
          <p:cNvPr id="5" name="Picture 4">
            <a:extLst>
              <a:ext uri="{FF2B5EF4-FFF2-40B4-BE49-F238E27FC236}">
                <a16:creationId xmlns:a16="http://schemas.microsoft.com/office/drawing/2014/main" id="{CB9F75ED-0ADF-6C01-B681-07EF4E4FB486}"/>
              </a:ext>
            </a:extLst>
          </p:cNvPr>
          <p:cNvPicPr>
            <a:picLocks noChangeAspect="1"/>
          </p:cNvPicPr>
          <p:nvPr/>
        </p:nvPicPr>
        <p:blipFill>
          <a:blip r:embed="rId2"/>
          <a:stretch>
            <a:fillRect/>
          </a:stretch>
        </p:blipFill>
        <p:spPr>
          <a:xfrm>
            <a:off x="1132968" y="2008266"/>
            <a:ext cx="9996404" cy="2861685"/>
          </a:xfrm>
          <a:prstGeom prst="rect">
            <a:avLst/>
          </a:prstGeom>
        </p:spPr>
      </p:pic>
      <p:sp>
        <p:nvSpPr>
          <p:cNvPr id="6" name="TextBox 5">
            <a:extLst>
              <a:ext uri="{FF2B5EF4-FFF2-40B4-BE49-F238E27FC236}">
                <a16:creationId xmlns:a16="http://schemas.microsoft.com/office/drawing/2014/main" id="{9F10D174-A7ED-F414-A194-BFD2AA18735B}"/>
              </a:ext>
            </a:extLst>
          </p:cNvPr>
          <p:cNvSpPr txBox="1"/>
          <p:nvPr/>
        </p:nvSpPr>
        <p:spPr>
          <a:xfrm>
            <a:off x="487069" y="5439897"/>
            <a:ext cx="10919723" cy="646331"/>
          </a:xfrm>
          <a:prstGeom prst="rect">
            <a:avLst/>
          </a:prstGeom>
          <a:noFill/>
        </p:spPr>
        <p:txBody>
          <a:bodyPr wrap="square" rtlCol="0">
            <a:spAutoFit/>
          </a:bodyPr>
          <a:lstStyle/>
          <a:p>
            <a:r>
              <a:rPr lang="en-US" b="1" u="sng" dirty="0"/>
              <a:t>Under review:</a:t>
            </a:r>
            <a:r>
              <a:rPr lang="en-US" b="1" dirty="0"/>
              <a:t> </a:t>
            </a:r>
            <a:r>
              <a:rPr lang="en-US" dirty="0"/>
              <a:t>The timing of the components is based on a real time TTL waveform from the SCAM control module.</a:t>
            </a:r>
          </a:p>
          <a:p>
            <a:r>
              <a:rPr lang="en-US" dirty="0"/>
              <a:t>Passive chips (no programming) ensures no coding latency.</a:t>
            </a:r>
          </a:p>
        </p:txBody>
      </p:sp>
    </p:spTree>
    <p:extLst>
      <p:ext uri="{BB962C8B-B14F-4D97-AF65-F5344CB8AC3E}">
        <p14:creationId xmlns:p14="http://schemas.microsoft.com/office/powerpoint/2010/main" val="215097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965AC4-64C9-07F9-7015-E828954ED7CA}"/>
              </a:ext>
            </a:extLst>
          </p:cNvPr>
          <p:cNvSpPr txBox="1"/>
          <p:nvPr/>
        </p:nvSpPr>
        <p:spPr>
          <a:xfrm>
            <a:off x="487069" y="415689"/>
            <a:ext cx="10765800" cy="2585323"/>
          </a:xfrm>
          <a:prstGeom prst="rect">
            <a:avLst/>
          </a:prstGeom>
          <a:noFill/>
        </p:spPr>
        <p:txBody>
          <a:bodyPr wrap="square" rtlCol="0">
            <a:spAutoFit/>
          </a:bodyPr>
          <a:lstStyle/>
          <a:p>
            <a:pPr algn="just"/>
            <a:r>
              <a:rPr lang="en-US" b="1" u="sng" dirty="0"/>
              <a:t>Path Forward:</a:t>
            </a:r>
            <a:r>
              <a:rPr lang="en-US" b="1" dirty="0"/>
              <a:t> </a:t>
            </a:r>
            <a:r>
              <a:rPr lang="en-US" dirty="0"/>
              <a:t> </a:t>
            </a:r>
          </a:p>
          <a:p>
            <a:pPr algn="just"/>
            <a:endParaRPr lang="en-US" dirty="0"/>
          </a:p>
          <a:p>
            <a:pPr algn="just"/>
            <a:r>
              <a:rPr lang="en-US" dirty="0"/>
              <a:t>The system appears to be functioning reliably – tested each of the laser four days.  It should be noted that the power to the TMG passes through the PSS system.   The TMG fails safe without power.  However on each access to investigate the TMG the unit is power cycled and reset.   This could possibly have cleared an errant fault.</a:t>
            </a:r>
          </a:p>
          <a:p>
            <a:pPr algn="just"/>
            <a:endParaRPr lang="en-US" dirty="0"/>
          </a:p>
          <a:p>
            <a:pPr algn="just"/>
            <a:r>
              <a:rPr lang="en-US" dirty="0"/>
              <a:t>Short term – It is sensible to replace the laser shutter and the TMG control unit, to test them at the UITF.</a:t>
            </a:r>
          </a:p>
          <a:p>
            <a:pPr algn="just"/>
            <a:endParaRPr lang="en-US" dirty="0"/>
          </a:p>
          <a:p>
            <a:pPr algn="just"/>
            <a:r>
              <a:rPr lang="en-US" dirty="0"/>
              <a:t>Long term – We can develop and review a new design which is more fault tolerant.</a:t>
            </a:r>
          </a:p>
        </p:txBody>
      </p:sp>
    </p:spTree>
    <p:extLst>
      <p:ext uri="{BB962C8B-B14F-4D97-AF65-F5344CB8AC3E}">
        <p14:creationId xmlns:p14="http://schemas.microsoft.com/office/powerpoint/2010/main" val="3835221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497</Words>
  <Application>Microsoft Macintosh PowerPoint</Application>
  <PresentationFormat>Widescreen</PresentationFormat>
  <Paragraphs>87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Grames</dc:creator>
  <cp:lastModifiedBy>Joe Grames</cp:lastModifiedBy>
  <cp:revision>7</cp:revision>
  <dcterms:created xsi:type="dcterms:W3CDTF">2024-03-27T23:42:22Z</dcterms:created>
  <dcterms:modified xsi:type="dcterms:W3CDTF">2024-03-28T12:05:16Z</dcterms:modified>
</cp:coreProperties>
</file>