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408" autoAdjust="0"/>
  </p:normalViewPr>
  <p:slideViewPr>
    <p:cSldViewPr snapToGrid="0" snapToObjects="1">
      <p:cViewPr varScale="1">
        <p:scale>
          <a:sx n="129" d="100"/>
          <a:sy n="129" d="100"/>
        </p:scale>
        <p:origin x="224" y="496"/>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9/13/21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Monday, September 13, 2021</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Monday, September 13, 2021</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Monday, September 13, 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rtpumps.com/rtpumps/us/she/en/home.nsf/systemcontentview/index.html?Open&amp;DirectProductURL=EA93129AE3E35594C12571E300778650H" TargetMode="Externa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ncf.uic.edu/MSDS/SF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368D-D4B9-464F-82E9-C827F8AC8EAF}"/>
              </a:ext>
            </a:extLst>
          </p:cNvPr>
          <p:cNvSpPr>
            <a:spLocks noGrp="1"/>
          </p:cNvSpPr>
          <p:nvPr>
            <p:ph type="ctrTitle"/>
          </p:nvPr>
        </p:nvSpPr>
        <p:spPr/>
        <p:txBody>
          <a:bodyPr/>
          <a:lstStyle/>
          <a:p>
            <a:r>
              <a:rPr lang="en-US" dirty="0"/>
              <a:t>LERF/FEL SF</a:t>
            </a:r>
            <a:r>
              <a:rPr lang="en-US" baseline="-25000" dirty="0"/>
              <a:t>6</a:t>
            </a:r>
            <a:r>
              <a:rPr lang="en-US" dirty="0"/>
              <a:t> Gas Transfer System</a:t>
            </a:r>
          </a:p>
        </p:txBody>
      </p:sp>
      <p:sp>
        <p:nvSpPr>
          <p:cNvPr id="3" name="Subtitle 2">
            <a:extLst>
              <a:ext uri="{FF2B5EF4-FFF2-40B4-BE49-F238E27FC236}">
                <a16:creationId xmlns:a16="http://schemas.microsoft.com/office/drawing/2014/main" id="{4C259580-30C5-2C42-BCB2-9CD17BF85059}"/>
              </a:ext>
            </a:extLst>
          </p:cNvPr>
          <p:cNvSpPr>
            <a:spLocks noGrp="1"/>
          </p:cNvSpPr>
          <p:nvPr>
            <p:ph type="subTitle" idx="1"/>
          </p:nvPr>
        </p:nvSpPr>
        <p:spPr/>
        <p:txBody>
          <a:bodyPr/>
          <a:lstStyle/>
          <a:p>
            <a:r>
              <a:rPr lang="en-US" dirty="0"/>
              <a:t>Kevin Jordan (installed the system in the late 1990s) and </a:t>
            </a:r>
          </a:p>
          <a:p>
            <a:r>
              <a:rPr lang="en-US" dirty="0"/>
              <a:t>Carlos Hernandez-Garcia documented in September 2021</a:t>
            </a:r>
          </a:p>
        </p:txBody>
      </p:sp>
      <p:sp>
        <p:nvSpPr>
          <p:cNvPr id="4" name="Date Placeholder 3">
            <a:extLst>
              <a:ext uri="{FF2B5EF4-FFF2-40B4-BE49-F238E27FC236}">
                <a16:creationId xmlns:a16="http://schemas.microsoft.com/office/drawing/2014/main" id="{7D5C0130-4575-4E41-9C6B-30DC0A989312}"/>
              </a:ext>
            </a:extLst>
          </p:cNvPr>
          <p:cNvSpPr>
            <a:spLocks noGrp="1"/>
          </p:cNvSpPr>
          <p:nvPr>
            <p:ph type="dt" sz="half" idx="12"/>
          </p:nvPr>
        </p:nvSpPr>
        <p:spPr/>
        <p:txBody>
          <a:bodyPr/>
          <a:lstStyle/>
          <a:p>
            <a:fld id="{C1B74398-39EA-0749-9F74-6FE982C11DA9}" type="datetime2">
              <a:rPr lang="en-US" smtClean="0"/>
              <a:pPr/>
              <a:t>Monday, September 13, 2021</a:t>
            </a:fld>
            <a:endParaRPr lang="en-US" dirty="0"/>
          </a:p>
        </p:txBody>
      </p:sp>
      <p:sp>
        <p:nvSpPr>
          <p:cNvPr id="5" name="Text Placeholder 4">
            <a:extLst>
              <a:ext uri="{FF2B5EF4-FFF2-40B4-BE49-F238E27FC236}">
                <a16:creationId xmlns:a16="http://schemas.microsoft.com/office/drawing/2014/main" id="{FA2E2444-822D-3B41-B573-83096CBD685E}"/>
              </a:ext>
            </a:extLst>
          </p:cNvPr>
          <p:cNvSpPr>
            <a:spLocks noGrp="1"/>
          </p:cNvSpPr>
          <p:nvPr>
            <p:ph type="body" sz="quarter" idx="14"/>
          </p:nvPr>
        </p:nvSpPr>
        <p:spPr/>
        <p:txBody>
          <a:bodyPr/>
          <a:lstStyle/>
          <a:p>
            <a:endParaRPr lang="en-US"/>
          </a:p>
        </p:txBody>
      </p:sp>
      <p:pic>
        <p:nvPicPr>
          <p:cNvPr id="8" name="Picture Placeholder 7">
            <a:extLst>
              <a:ext uri="{FF2B5EF4-FFF2-40B4-BE49-F238E27FC236}">
                <a16:creationId xmlns:a16="http://schemas.microsoft.com/office/drawing/2014/main" id="{684F406A-90F3-6642-BAF8-548D6EF371E2}"/>
              </a:ext>
            </a:extLst>
          </p:cNvPr>
          <p:cNvPicPr>
            <a:picLocks noGrp="1" noChangeAspect="1"/>
          </p:cNvPicPr>
          <p:nvPr>
            <p:ph type="pic" sz="quarter" idx="15"/>
          </p:nvPr>
        </p:nvPicPr>
        <p:blipFill rotWithShape="1">
          <a:blip r:embed="rId2"/>
          <a:srcRect l="13084" r="13571"/>
          <a:stretch/>
        </p:blipFill>
        <p:spPr>
          <a:xfrm rot="5400000">
            <a:off x="6653088" y="1240275"/>
            <a:ext cx="6072807" cy="5162644"/>
          </a:xfrm>
        </p:spPr>
      </p:pic>
    </p:spTree>
    <p:extLst>
      <p:ext uri="{BB962C8B-B14F-4D97-AF65-F5344CB8AC3E}">
        <p14:creationId xmlns:p14="http://schemas.microsoft.com/office/powerpoint/2010/main" val="34254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2647-A4B1-7E4A-83FC-D07DF796D5D2}"/>
              </a:ext>
            </a:extLst>
          </p:cNvPr>
          <p:cNvSpPr>
            <a:spLocks noGrp="1"/>
          </p:cNvSpPr>
          <p:nvPr>
            <p:ph type="title"/>
          </p:nvPr>
        </p:nvSpPr>
        <p:spPr/>
        <p:txBody>
          <a:bodyPr/>
          <a:lstStyle/>
          <a:p>
            <a:r>
              <a:rPr lang="en-US" dirty="0"/>
              <a:t>LERF SF</a:t>
            </a:r>
            <a:r>
              <a:rPr lang="en-US" baseline="-25000" dirty="0"/>
              <a:t>6</a:t>
            </a:r>
            <a:r>
              <a:rPr lang="en-US" dirty="0"/>
              <a:t> transfer system</a:t>
            </a:r>
          </a:p>
        </p:txBody>
      </p:sp>
      <p:pic>
        <p:nvPicPr>
          <p:cNvPr id="7" name="Content Placeholder 6">
            <a:extLst>
              <a:ext uri="{FF2B5EF4-FFF2-40B4-BE49-F238E27FC236}">
                <a16:creationId xmlns:a16="http://schemas.microsoft.com/office/drawing/2014/main" id="{4654ED1A-74FD-BB43-9D3F-C88B3078C1FF}"/>
              </a:ext>
            </a:extLst>
          </p:cNvPr>
          <p:cNvPicPr>
            <a:picLocks noGrp="1" noChangeAspect="1"/>
          </p:cNvPicPr>
          <p:nvPr>
            <p:ph idx="1"/>
          </p:nvPr>
        </p:nvPicPr>
        <p:blipFill>
          <a:blip r:embed="rId2"/>
          <a:stretch>
            <a:fillRect/>
          </a:stretch>
        </p:blipFill>
        <p:spPr>
          <a:xfrm>
            <a:off x="7590621" y="876644"/>
            <a:ext cx="4495362" cy="5981356"/>
          </a:xfrm>
        </p:spPr>
      </p:pic>
      <p:sp>
        <p:nvSpPr>
          <p:cNvPr id="4" name="Footer Placeholder 3">
            <a:extLst>
              <a:ext uri="{FF2B5EF4-FFF2-40B4-BE49-F238E27FC236}">
                <a16:creationId xmlns:a16="http://schemas.microsoft.com/office/drawing/2014/main" id="{627E959F-ECE2-914C-8F9E-49DFD02439DB}"/>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4AE6D31A-D070-B147-AD60-5DD8F928D343}"/>
              </a:ext>
            </a:extLst>
          </p:cNvPr>
          <p:cNvSpPr>
            <a:spLocks noGrp="1"/>
          </p:cNvSpPr>
          <p:nvPr>
            <p:ph type="sldNum" sz="quarter" idx="12"/>
          </p:nvPr>
        </p:nvSpPr>
        <p:spPr/>
        <p:txBody>
          <a:bodyPr/>
          <a:lstStyle/>
          <a:p>
            <a:fld id="{07E1C93C-5050-FC42-8F10-D22D4F119D13}" type="slidenum">
              <a:rPr lang="en-US" smtClean="0"/>
              <a:pPr/>
              <a:t>10</a:t>
            </a:fld>
            <a:endParaRPr lang="en-US" dirty="0"/>
          </a:p>
        </p:txBody>
      </p:sp>
      <p:sp>
        <p:nvSpPr>
          <p:cNvPr id="40" name="Rectangle 33">
            <a:extLst>
              <a:ext uri="{FF2B5EF4-FFF2-40B4-BE49-F238E27FC236}">
                <a16:creationId xmlns:a16="http://schemas.microsoft.com/office/drawing/2014/main" id="{908288B6-2C88-B649-8C0D-3D2BDDE9981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45">
            <a:extLst>
              <a:ext uri="{FF2B5EF4-FFF2-40B4-BE49-F238E27FC236}">
                <a16:creationId xmlns:a16="http://schemas.microsoft.com/office/drawing/2014/main" id="{D8BD81D8-807A-1640-A793-C0668B554376}"/>
              </a:ext>
            </a:extLst>
          </p:cNvPr>
          <p:cNvSpPr>
            <a:spLocks noChangeArrowheads="1"/>
          </p:cNvSpPr>
          <p:nvPr/>
        </p:nvSpPr>
        <p:spPr bwMode="auto">
          <a:xfrm>
            <a:off x="361467" y="732794"/>
            <a:ext cx="734135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itchFamily="2" charset="0"/>
              <a:cs typeface="Times New Roman" pitchFamily="2" charset="0"/>
            </a:endParaRPr>
          </a:p>
          <a:p>
            <a:pPr lvl="0" eaLnBrk="0" fontAlgn="base" hangingPunct="0">
              <a:spcBef>
                <a:spcPct val="0"/>
              </a:spcBef>
              <a:spcAft>
                <a:spcPct val="0"/>
              </a:spcAf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itchFamily="2" charset="0"/>
                <a:cs typeface="Times New Roman" pitchFamily="2" charset="0"/>
              </a:rPr>
              <a:t>The total volume of the tanks and the transmission pipe is 236 cubic feet.  </a:t>
            </a:r>
          </a:p>
          <a:p>
            <a:pPr lvl="0" eaLnBrk="0" fontAlgn="base" hangingPunct="0">
              <a:spcBef>
                <a:spcPct val="0"/>
              </a:spcBef>
              <a:spcAft>
                <a:spcPct val="0"/>
              </a:spcAf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itchFamily="2" charset="0"/>
                <a:cs typeface="Times New Roman" pitchFamily="2" charset="0"/>
              </a:rPr>
              <a:t>Since the tanks are </a:t>
            </a:r>
            <a:r>
              <a:rPr lang="en-US" altLang="en-US" sz="1400" dirty="0">
                <a:latin typeface="Arial" panose="020B0604020202020204" pitchFamily="34" charset="0"/>
                <a:ea typeface="Times New Roman" pitchFamily="2" charset="0"/>
                <a:cs typeface="Times New Roman" pitchFamily="2" charset="0"/>
              </a:rPr>
              <a:t>at 10 psi after filling with gas and during operation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nvGrpSpPr>
          <p:cNvPr id="44" name="Group 43">
            <a:extLst>
              <a:ext uri="{FF2B5EF4-FFF2-40B4-BE49-F238E27FC236}">
                <a16:creationId xmlns:a16="http://schemas.microsoft.com/office/drawing/2014/main" id="{1BA6F5B6-6DEA-E348-8159-723DE089506A}"/>
              </a:ext>
            </a:extLst>
          </p:cNvPr>
          <p:cNvGrpSpPr/>
          <p:nvPr/>
        </p:nvGrpSpPr>
        <p:grpSpPr>
          <a:xfrm>
            <a:off x="437598" y="2554357"/>
            <a:ext cx="6967054" cy="2308501"/>
            <a:chOff x="457477" y="3756991"/>
            <a:chExt cx="6967054" cy="2308501"/>
          </a:xfrm>
        </p:grpSpPr>
        <p:sp>
          <p:nvSpPr>
            <p:cNvPr id="8" name="Line 21">
              <a:extLst>
                <a:ext uri="{FF2B5EF4-FFF2-40B4-BE49-F238E27FC236}">
                  <a16:creationId xmlns:a16="http://schemas.microsoft.com/office/drawing/2014/main" id="{467AE8BF-E935-7541-B459-09FF116EAF57}"/>
                </a:ext>
              </a:extLst>
            </p:cNvPr>
            <p:cNvSpPr>
              <a:spLocks noChangeShapeType="1"/>
            </p:cNvSpPr>
            <p:nvPr/>
          </p:nvSpPr>
          <p:spPr bwMode="auto">
            <a:xfrm>
              <a:off x="590291" y="3978112"/>
              <a:ext cx="0" cy="208738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20">
              <a:extLst>
                <a:ext uri="{FF2B5EF4-FFF2-40B4-BE49-F238E27FC236}">
                  <a16:creationId xmlns:a16="http://schemas.microsoft.com/office/drawing/2014/main" id="{6E37AE30-3558-294A-9BD4-923A1E74DD8D}"/>
                </a:ext>
              </a:extLst>
            </p:cNvPr>
            <p:cNvSpPr>
              <a:spLocks noChangeShapeType="1"/>
            </p:cNvSpPr>
            <p:nvPr/>
          </p:nvSpPr>
          <p:spPr bwMode="auto">
            <a:xfrm>
              <a:off x="3390774" y="3982534"/>
              <a:ext cx="0" cy="143286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9">
              <a:extLst>
                <a:ext uri="{FF2B5EF4-FFF2-40B4-BE49-F238E27FC236}">
                  <a16:creationId xmlns:a16="http://schemas.microsoft.com/office/drawing/2014/main" id="{A9415496-0734-AF41-9CDD-5F9446D303B7}"/>
                </a:ext>
              </a:extLst>
            </p:cNvPr>
            <p:cNvSpPr>
              <a:spLocks noChangeShapeType="1"/>
            </p:cNvSpPr>
            <p:nvPr/>
          </p:nvSpPr>
          <p:spPr bwMode="auto">
            <a:xfrm rot="16200000">
              <a:off x="1990532" y="2575331"/>
              <a:ext cx="0" cy="282325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8">
              <a:extLst>
                <a:ext uri="{FF2B5EF4-FFF2-40B4-BE49-F238E27FC236}">
                  <a16:creationId xmlns:a16="http://schemas.microsoft.com/office/drawing/2014/main" id="{BE7256B2-E04B-1042-A1A7-88922A1F9E6D}"/>
                </a:ext>
              </a:extLst>
            </p:cNvPr>
            <p:cNvSpPr>
              <a:spLocks noChangeShapeType="1"/>
            </p:cNvSpPr>
            <p:nvPr/>
          </p:nvSpPr>
          <p:spPr bwMode="auto">
            <a:xfrm rot="5400000">
              <a:off x="2536968" y="4459876"/>
              <a:ext cx="0" cy="170761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7">
              <a:extLst>
                <a:ext uri="{FF2B5EF4-FFF2-40B4-BE49-F238E27FC236}">
                  <a16:creationId xmlns:a16="http://schemas.microsoft.com/office/drawing/2014/main" id="{C0112A6E-3081-3A41-94EC-7C453206A755}"/>
                </a:ext>
              </a:extLst>
            </p:cNvPr>
            <p:cNvSpPr>
              <a:spLocks noChangeShapeType="1"/>
            </p:cNvSpPr>
            <p:nvPr/>
          </p:nvSpPr>
          <p:spPr bwMode="auto">
            <a:xfrm rot="16200000">
              <a:off x="1138625" y="5368679"/>
              <a:ext cx="0" cy="11194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6">
              <a:extLst>
                <a:ext uri="{FF2B5EF4-FFF2-40B4-BE49-F238E27FC236}">
                  <a16:creationId xmlns:a16="http://schemas.microsoft.com/office/drawing/2014/main" id="{4CA29052-D0FB-ED49-AC9A-203E18A7C0E9}"/>
                </a:ext>
              </a:extLst>
            </p:cNvPr>
            <p:cNvSpPr>
              <a:spLocks noChangeShapeType="1"/>
            </p:cNvSpPr>
            <p:nvPr/>
          </p:nvSpPr>
          <p:spPr bwMode="auto">
            <a:xfrm>
              <a:off x="1686957" y="5313681"/>
              <a:ext cx="0" cy="63682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5">
              <a:extLst>
                <a:ext uri="{FF2B5EF4-FFF2-40B4-BE49-F238E27FC236}">
                  <a16:creationId xmlns:a16="http://schemas.microsoft.com/office/drawing/2014/main" id="{611D954E-8A42-174C-8121-4DAC4DCD73BB}"/>
                </a:ext>
              </a:extLst>
            </p:cNvPr>
            <p:cNvSpPr>
              <a:spLocks noChangeShapeType="1"/>
            </p:cNvSpPr>
            <p:nvPr/>
          </p:nvSpPr>
          <p:spPr bwMode="auto">
            <a:xfrm flipH="1">
              <a:off x="457477" y="4926721"/>
              <a:ext cx="121430" cy="14594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4">
              <a:extLst>
                <a:ext uri="{FF2B5EF4-FFF2-40B4-BE49-F238E27FC236}">
                  <a16:creationId xmlns:a16="http://schemas.microsoft.com/office/drawing/2014/main" id="{3B3739E9-0239-514F-A7CF-9554834EF63A}"/>
                </a:ext>
              </a:extLst>
            </p:cNvPr>
            <p:cNvSpPr>
              <a:spLocks noChangeArrowheads="1"/>
            </p:cNvSpPr>
            <p:nvPr/>
          </p:nvSpPr>
          <p:spPr bwMode="auto">
            <a:xfrm>
              <a:off x="1030475" y="5324738"/>
              <a:ext cx="250450" cy="417918"/>
            </a:xfrm>
            <a:prstGeom prst="can">
              <a:avLst>
                <a:gd name="adj" fmla="val 2851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13">
              <a:extLst>
                <a:ext uri="{FF2B5EF4-FFF2-40B4-BE49-F238E27FC236}">
                  <a16:creationId xmlns:a16="http://schemas.microsoft.com/office/drawing/2014/main" id="{A0419C2F-A020-D848-B230-18B605C639B6}"/>
                </a:ext>
              </a:extLst>
            </p:cNvPr>
            <p:cNvSpPr txBox="1">
              <a:spLocks noChangeArrowheads="1"/>
            </p:cNvSpPr>
            <p:nvPr/>
          </p:nvSpPr>
          <p:spPr bwMode="auto">
            <a:xfrm>
              <a:off x="827460" y="5338005"/>
              <a:ext cx="652687" cy="54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HVPS</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Tank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AutoShape 12">
              <a:extLst>
                <a:ext uri="{FF2B5EF4-FFF2-40B4-BE49-F238E27FC236}">
                  <a16:creationId xmlns:a16="http://schemas.microsoft.com/office/drawing/2014/main" id="{01C57073-8FFE-E540-9261-A8D6F2A0AB45}"/>
                </a:ext>
              </a:extLst>
            </p:cNvPr>
            <p:cNvSpPr>
              <a:spLocks noChangeArrowheads="1"/>
            </p:cNvSpPr>
            <p:nvPr/>
          </p:nvSpPr>
          <p:spPr bwMode="auto">
            <a:xfrm rot="10800000">
              <a:off x="2369685" y="4018190"/>
              <a:ext cx="535112" cy="33203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Text Box 11">
              <a:extLst>
                <a:ext uri="{FF2B5EF4-FFF2-40B4-BE49-F238E27FC236}">
                  <a16:creationId xmlns:a16="http://schemas.microsoft.com/office/drawing/2014/main" id="{242E0A13-A3B6-D745-8DB3-4CC938492508}"/>
                </a:ext>
              </a:extLst>
            </p:cNvPr>
            <p:cNvSpPr txBox="1">
              <a:spLocks noChangeArrowheads="1"/>
            </p:cNvSpPr>
            <p:nvPr/>
          </p:nvSpPr>
          <p:spPr bwMode="auto">
            <a:xfrm>
              <a:off x="2350787" y="4101206"/>
              <a:ext cx="554025" cy="34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600" dirty="0">
                  <a:latin typeface="Arial" panose="020B0604020202020204" pitchFamily="34" charset="0"/>
                </a:rPr>
                <a:t>Storage bag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0">
              <a:extLst>
                <a:ext uri="{FF2B5EF4-FFF2-40B4-BE49-F238E27FC236}">
                  <a16:creationId xmlns:a16="http://schemas.microsoft.com/office/drawing/2014/main" id="{F65EE033-27AC-3949-9817-652EA6725785}"/>
                </a:ext>
              </a:extLst>
            </p:cNvPr>
            <p:cNvSpPr txBox="1">
              <a:spLocks noChangeArrowheads="1"/>
            </p:cNvSpPr>
            <p:nvPr/>
          </p:nvSpPr>
          <p:spPr bwMode="auto">
            <a:xfrm>
              <a:off x="1933612" y="4592828"/>
              <a:ext cx="1104255" cy="39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FEL Vault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AutoShape 32">
              <a:extLst>
                <a:ext uri="{FF2B5EF4-FFF2-40B4-BE49-F238E27FC236}">
                  <a16:creationId xmlns:a16="http://schemas.microsoft.com/office/drawing/2014/main" id="{7203285C-711A-1444-A7A8-ED7F28AF2F5A}"/>
                </a:ext>
              </a:extLst>
            </p:cNvPr>
            <p:cNvSpPr>
              <a:spLocks noChangeArrowheads="1"/>
            </p:cNvSpPr>
            <p:nvPr/>
          </p:nvSpPr>
          <p:spPr bwMode="auto">
            <a:xfrm>
              <a:off x="3990335" y="4725500"/>
              <a:ext cx="899342" cy="67220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AutoShape 31">
              <a:extLst>
                <a:ext uri="{FF2B5EF4-FFF2-40B4-BE49-F238E27FC236}">
                  <a16:creationId xmlns:a16="http://schemas.microsoft.com/office/drawing/2014/main" id="{CA4219C2-A478-8346-9F6D-5EFADC2C0EF9}"/>
                </a:ext>
              </a:extLst>
            </p:cNvPr>
            <p:cNvSpPr>
              <a:spLocks noChangeArrowheads="1"/>
            </p:cNvSpPr>
            <p:nvPr/>
          </p:nvSpPr>
          <p:spPr bwMode="auto">
            <a:xfrm rot="5400000">
              <a:off x="5180056" y="4807503"/>
              <a:ext cx="159207" cy="831037"/>
            </a:xfrm>
            <a:prstGeom prst="can">
              <a:avLst>
                <a:gd name="adj" fmla="val 2289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AutoShape 30">
              <a:extLst>
                <a:ext uri="{FF2B5EF4-FFF2-40B4-BE49-F238E27FC236}">
                  <a16:creationId xmlns:a16="http://schemas.microsoft.com/office/drawing/2014/main" id="{9FEC1AE0-6536-6649-A542-1E5C3B360ED2}"/>
                </a:ext>
              </a:extLst>
            </p:cNvPr>
            <p:cNvSpPr>
              <a:spLocks noChangeArrowheads="1"/>
            </p:cNvSpPr>
            <p:nvPr/>
          </p:nvSpPr>
          <p:spPr bwMode="auto">
            <a:xfrm>
              <a:off x="5641026" y="4263358"/>
              <a:ext cx="960057" cy="1295768"/>
            </a:xfrm>
            <a:prstGeom prst="can">
              <a:avLst>
                <a:gd name="adj" fmla="val 23066"/>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 Box 29">
              <a:extLst>
                <a:ext uri="{FF2B5EF4-FFF2-40B4-BE49-F238E27FC236}">
                  <a16:creationId xmlns:a16="http://schemas.microsoft.com/office/drawing/2014/main" id="{298C3EC8-408D-944F-8EAB-A0E7A5520997}"/>
                </a:ext>
              </a:extLst>
            </p:cNvPr>
            <p:cNvSpPr txBox="1">
              <a:spLocks noChangeArrowheads="1"/>
            </p:cNvSpPr>
            <p:nvPr/>
          </p:nvSpPr>
          <p:spPr bwMode="auto">
            <a:xfrm>
              <a:off x="4016898" y="4867017"/>
              <a:ext cx="857600" cy="344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Bladder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8">
              <a:extLst>
                <a:ext uri="{FF2B5EF4-FFF2-40B4-BE49-F238E27FC236}">
                  <a16:creationId xmlns:a16="http://schemas.microsoft.com/office/drawing/2014/main" id="{5296C363-AD8B-0247-932A-0BBCD93B39AA}"/>
                </a:ext>
              </a:extLst>
            </p:cNvPr>
            <p:cNvSpPr txBox="1">
              <a:spLocks noChangeArrowheads="1"/>
            </p:cNvSpPr>
            <p:nvPr/>
          </p:nvSpPr>
          <p:spPr bwMode="auto">
            <a:xfrm>
              <a:off x="5434216" y="4630419"/>
              <a:ext cx="1275016" cy="79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HVPS</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Tank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7">
              <a:extLst>
                <a:ext uri="{FF2B5EF4-FFF2-40B4-BE49-F238E27FC236}">
                  <a16:creationId xmlns:a16="http://schemas.microsoft.com/office/drawing/2014/main" id="{123BD375-6C9E-774E-8B6B-7DA398C03AC2}"/>
                </a:ext>
              </a:extLst>
            </p:cNvPr>
            <p:cNvSpPr>
              <a:spLocks noChangeArrowheads="1"/>
            </p:cNvSpPr>
            <p:nvPr/>
          </p:nvSpPr>
          <p:spPr bwMode="auto">
            <a:xfrm>
              <a:off x="5049054" y="4993057"/>
              <a:ext cx="409827" cy="43781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Text Box 26">
              <a:extLst>
                <a:ext uri="{FF2B5EF4-FFF2-40B4-BE49-F238E27FC236}">
                  <a16:creationId xmlns:a16="http://schemas.microsoft.com/office/drawing/2014/main" id="{3DE8247F-86EB-D440-A1A8-830C427DD724}"/>
                </a:ext>
              </a:extLst>
            </p:cNvPr>
            <p:cNvSpPr txBox="1">
              <a:spLocks noChangeArrowheads="1"/>
            </p:cNvSpPr>
            <p:nvPr/>
          </p:nvSpPr>
          <p:spPr bwMode="auto">
            <a:xfrm>
              <a:off x="4969365" y="5032859"/>
              <a:ext cx="580588" cy="33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Pump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BAFEB6E3-61A0-0245-B73E-67EA451F1099}"/>
                </a:ext>
              </a:extLst>
            </p:cNvPr>
            <p:cNvSpPr txBox="1">
              <a:spLocks noChangeArrowheads="1"/>
            </p:cNvSpPr>
            <p:nvPr/>
          </p:nvSpPr>
          <p:spPr bwMode="auto">
            <a:xfrm>
              <a:off x="4570923" y="5563549"/>
              <a:ext cx="1912525" cy="39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SF</a:t>
              </a:r>
              <a:r>
                <a:rPr kumimoji="0" lang="en-US" altLang="en-US" sz="1000" b="0" i="0" u="none" strike="noStrike" cap="none" normalizeH="0" baseline="-30000">
                  <a:ln>
                    <a:noFill/>
                  </a:ln>
                  <a:solidFill>
                    <a:schemeClr val="tx1"/>
                  </a:solidFill>
                  <a:effectLst/>
                  <a:latin typeface="Arial" panose="020B0604020202020204" pitchFamily="34" charset="0"/>
                  <a:ea typeface="Times New Roman" pitchFamily="2" charset="0"/>
                  <a:cs typeface="Times New Roman" pitchFamily="2" charset="0"/>
                </a:rPr>
                <a:t>6</a:t>
              </a:r>
              <a:r>
                <a:rPr kumimoji="0" lang="en-US" altLang="en-US" sz="10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 System Configuration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9">
              <a:extLst>
                <a:ext uri="{FF2B5EF4-FFF2-40B4-BE49-F238E27FC236}">
                  <a16:creationId xmlns:a16="http://schemas.microsoft.com/office/drawing/2014/main" id="{74175176-872D-6042-85C4-AB94894FC08E}"/>
                </a:ext>
              </a:extLst>
            </p:cNvPr>
            <p:cNvSpPr>
              <a:spLocks noChangeArrowheads="1"/>
            </p:cNvSpPr>
            <p:nvPr/>
          </p:nvSpPr>
          <p:spPr bwMode="auto">
            <a:xfrm>
              <a:off x="874501" y="3953789"/>
              <a:ext cx="493310" cy="72969"/>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Text Box 8">
              <a:extLst>
                <a:ext uri="{FF2B5EF4-FFF2-40B4-BE49-F238E27FC236}">
                  <a16:creationId xmlns:a16="http://schemas.microsoft.com/office/drawing/2014/main" id="{C58FF210-9DBF-2448-BB30-FCD07CE0BB73}"/>
                </a:ext>
              </a:extLst>
            </p:cNvPr>
            <p:cNvSpPr txBox="1">
              <a:spLocks noChangeArrowheads="1"/>
            </p:cNvSpPr>
            <p:nvPr/>
          </p:nvSpPr>
          <p:spPr bwMode="auto">
            <a:xfrm>
              <a:off x="706090" y="3756991"/>
              <a:ext cx="846216" cy="30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Roll-up door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AutoShape 24">
              <a:extLst>
                <a:ext uri="{FF2B5EF4-FFF2-40B4-BE49-F238E27FC236}">
                  <a16:creationId xmlns:a16="http://schemas.microsoft.com/office/drawing/2014/main" id="{3A8562E0-4D4F-194E-B551-1169DB080310}"/>
                </a:ext>
              </a:extLst>
            </p:cNvPr>
            <p:cNvSpPr>
              <a:spLocks noChangeArrowheads="1"/>
            </p:cNvSpPr>
            <p:nvPr/>
          </p:nvSpPr>
          <p:spPr bwMode="auto">
            <a:xfrm rot="5400000">
              <a:off x="6651127" y="4879515"/>
              <a:ext cx="150362" cy="258039"/>
            </a:xfrm>
            <a:prstGeom prst="can">
              <a:avLst>
                <a:gd name="adj" fmla="val 16241"/>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Line 7">
              <a:extLst>
                <a:ext uri="{FF2B5EF4-FFF2-40B4-BE49-F238E27FC236}">
                  <a16:creationId xmlns:a16="http://schemas.microsoft.com/office/drawing/2014/main" id="{AAE33510-17DF-9A48-B322-B6E8C3286D89}"/>
                </a:ext>
              </a:extLst>
            </p:cNvPr>
            <p:cNvSpPr>
              <a:spLocks noChangeShapeType="1"/>
            </p:cNvSpPr>
            <p:nvPr/>
          </p:nvSpPr>
          <p:spPr bwMode="auto">
            <a:xfrm>
              <a:off x="597881" y="5309259"/>
              <a:ext cx="1142202" cy="0"/>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6">
              <a:extLst>
                <a:ext uri="{FF2B5EF4-FFF2-40B4-BE49-F238E27FC236}">
                  <a16:creationId xmlns:a16="http://schemas.microsoft.com/office/drawing/2014/main" id="{2B8E8D81-0D65-5B42-B8C9-E16F95B10A48}"/>
                </a:ext>
              </a:extLst>
            </p:cNvPr>
            <p:cNvSpPr>
              <a:spLocks noChangeArrowheads="1"/>
            </p:cNvSpPr>
            <p:nvPr/>
          </p:nvSpPr>
          <p:spPr bwMode="auto">
            <a:xfrm rot="5400000">
              <a:off x="1303095" y="5514530"/>
              <a:ext cx="61914" cy="102457"/>
            </a:xfrm>
            <a:prstGeom prst="can">
              <a:avLst>
                <a:gd name="adj" fmla="val 7259"/>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AutoShape 5">
              <a:extLst>
                <a:ext uri="{FF2B5EF4-FFF2-40B4-BE49-F238E27FC236}">
                  <a16:creationId xmlns:a16="http://schemas.microsoft.com/office/drawing/2014/main" id="{343D2CFF-8F7C-B44F-AFA3-2F6D1D855A4B}"/>
                </a:ext>
              </a:extLst>
            </p:cNvPr>
            <p:cNvSpPr>
              <a:spLocks noChangeArrowheads="1"/>
            </p:cNvSpPr>
            <p:nvPr/>
          </p:nvSpPr>
          <p:spPr bwMode="auto">
            <a:xfrm rot="10800000">
              <a:off x="840741" y="4134677"/>
              <a:ext cx="63720" cy="1395701"/>
            </a:xfrm>
            <a:prstGeom prst="can">
              <a:avLst>
                <a:gd name="adj" fmla="val 44898"/>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AutoShape 4">
              <a:extLst>
                <a:ext uri="{FF2B5EF4-FFF2-40B4-BE49-F238E27FC236}">
                  <a16:creationId xmlns:a16="http://schemas.microsoft.com/office/drawing/2014/main" id="{2FA6E492-176E-404F-A897-2516C768555C}"/>
                </a:ext>
              </a:extLst>
            </p:cNvPr>
            <p:cNvSpPr>
              <a:spLocks noChangeArrowheads="1"/>
            </p:cNvSpPr>
            <p:nvPr/>
          </p:nvSpPr>
          <p:spPr bwMode="auto">
            <a:xfrm rot="5400000">
              <a:off x="912242" y="5366650"/>
              <a:ext cx="61914" cy="185940"/>
            </a:xfrm>
            <a:prstGeom prst="can">
              <a:avLst>
                <a:gd name="adj" fmla="val 1317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AutoShape 23">
              <a:extLst>
                <a:ext uri="{FF2B5EF4-FFF2-40B4-BE49-F238E27FC236}">
                  <a16:creationId xmlns:a16="http://schemas.microsoft.com/office/drawing/2014/main" id="{D0EBC6A3-9794-D34D-80A8-41181359A5A4}"/>
                </a:ext>
              </a:extLst>
            </p:cNvPr>
            <p:cNvSpPr>
              <a:spLocks noChangeArrowheads="1"/>
            </p:cNvSpPr>
            <p:nvPr/>
          </p:nvSpPr>
          <p:spPr bwMode="auto">
            <a:xfrm>
              <a:off x="6832559" y="4875862"/>
              <a:ext cx="504694" cy="570492"/>
            </a:xfrm>
            <a:prstGeom prst="can">
              <a:avLst>
                <a:gd name="adj" fmla="val 1991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Text Box 22">
              <a:extLst>
                <a:ext uri="{FF2B5EF4-FFF2-40B4-BE49-F238E27FC236}">
                  <a16:creationId xmlns:a16="http://schemas.microsoft.com/office/drawing/2014/main" id="{7A0AF43B-6DD5-3E44-A52C-63B59CE558B4}"/>
                </a:ext>
              </a:extLst>
            </p:cNvPr>
            <p:cNvSpPr txBox="1">
              <a:spLocks noChangeArrowheads="1"/>
            </p:cNvSpPr>
            <p:nvPr/>
          </p:nvSpPr>
          <p:spPr bwMode="auto">
            <a:xfrm>
              <a:off x="6733897" y="4909031"/>
              <a:ext cx="690634" cy="55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Gun</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Tank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
              <a:extLst>
                <a:ext uri="{FF2B5EF4-FFF2-40B4-BE49-F238E27FC236}">
                  <a16:creationId xmlns:a16="http://schemas.microsoft.com/office/drawing/2014/main" id="{0BEC2A1D-5EF5-AD40-8902-28DE19D71D5E}"/>
                </a:ext>
              </a:extLst>
            </p:cNvPr>
            <p:cNvSpPr txBox="1">
              <a:spLocks noChangeArrowheads="1"/>
            </p:cNvSpPr>
            <p:nvPr/>
          </p:nvSpPr>
          <p:spPr bwMode="auto">
            <a:xfrm>
              <a:off x="2920544" y="4238764"/>
              <a:ext cx="461056" cy="3051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00FF">
                      <a:alpha val="17000"/>
                    </a:srgbClr>
                  </a:solidFill>
                </a14:hiddenFill>
              </a:ext>
            </a:extLst>
          </p:spPr>
          <p:txBody>
            <a:bodyPr vert="horz" wrap="square" lIns="27432" tIns="18288" rIns="27432" bIns="18288"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Cylinder Rack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AutoShape 2">
              <a:extLst>
                <a:ext uri="{FF2B5EF4-FFF2-40B4-BE49-F238E27FC236}">
                  <a16:creationId xmlns:a16="http://schemas.microsoft.com/office/drawing/2014/main" id="{C15548B7-4B8B-0345-B751-874FD4DB6850}"/>
                </a:ext>
              </a:extLst>
            </p:cNvPr>
            <p:cNvSpPr>
              <a:spLocks noChangeArrowheads="1"/>
            </p:cNvSpPr>
            <p:nvPr/>
          </p:nvSpPr>
          <p:spPr bwMode="auto">
            <a:xfrm>
              <a:off x="1364408" y="5331371"/>
              <a:ext cx="258039" cy="382540"/>
            </a:xfrm>
            <a:prstGeom prst="can">
              <a:avLst>
                <a:gd name="adj" fmla="val 1649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Text Box 1">
              <a:extLst>
                <a:ext uri="{FF2B5EF4-FFF2-40B4-BE49-F238E27FC236}">
                  <a16:creationId xmlns:a16="http://schemas.microsoft.com/office/drawing/2014/main" id="{C7CB6438-2D37-0E4C-AF28-01CFE2331462}"/>
                </a:ext>
              </a:extLst>
            </p:cNvPr>
            <p:cNvSpPr txBox="1">
              <a:spLocks noChangeArrowheads="1"/>
            </p:cNvSpPr>
            <p:nvPr/>
          </p:nvSpPr>
          <p:spPr bwMode="auto">
            <a:xfrm>
              <a:off x="1077910" y="5344638"/>
              <a:ext cx="808269" cy="4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Gun</a:t>
              </a:r>
              <a:endParaRPr kumimoji="0" lang="en-US" altLang="en-US" sz="9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latin typeface="Arial" panose="020B0604020202020204" pitchFamily="34" charset="0"/>
                  <a:ea typeface="Times New Roman" pitchFamily="2" charset="0"/>
                  <a:cs typeface="Times New Roman" pitchFamily="2" charset="0"/>
                </a:rPr>
                <a:t>Tank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AutoShape 5">
              <a:extLst>
                <a:ext uri="{FF2B5EF4-FFF2-40B4-BE49-F238E27FC236}">
                  <a16:creationId xmlns:a16="http://schemas.microsoft.com/office/drawing/2014/main" id="{93B25598-78E5-5641-A49F-36F36409D078}"/>
                </a:ext>
              </a:extLst>
            </p:cNvPr>
            <p:cNvSpPr>
              <a:spLocks noChangeArrowheads="1"/>
            </p:cNvSpPr>
            <p:nvPr/>
          </p:nvSpPr>
          <p:spPr bwMode="auto">
            <a:xfrm rot="5400000">
              <a:off x="1581589" y="3420331"/>
              <a:ext cx="96013" cy="1491711"/>
            </a:xfrm>
            <a:prstGeom prst="can">
              <a:avLst>
                <a:gd name="adj" fmla="val 44898"/>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3820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939F9-2DF6-1F44-B7A9-FC36CE9C4F71}"/>
              </a:ext>
            </a:extLst>
          </p:cNvPr>
          <p:cNvSpPr>
            <a:spLocks noGrp="1"/>
          </p:cNvSpPr>
          <p:nvPr>
            <p:ph type="title"/>
          </p:nvPr>
        </p:nvSpPr>
        <p:spPr/>
        <p:txBody>
          <a:bodyPr/>
          <a:lstStyle/>
          <a:p>
            <a:r>
              <a:rPr lang="en-US" dirty="0"/>
              <a:t>LERF SF</a:t>
            </a:r>
            <a:r>
              <a:rPr lang="en-US" baseline="-25000" dirty="0"/>
              <a:t>6</a:t>
            </a:r>
            <a:r>
              <a:rPr lang="en-US" dirty="0"/>
              <a:t> system configuration</a:t>
            </a:r>
          </a:p>
        </p:txBody>
      </p:sp>
      <p:sp>
        <p:nvSpPr>
          <p:cNvPr id="4" name="Footer Placeholder 3">
            <a:extLst>
              <a:ext uri="{FF2B5EF4-FFF2-40B4-BE49-F238E27FC236}">
                <a16:creationId xmlns:a16="http://schemas.microsoft.com/office/drawing/2014/main" id="{E50988AD-DFEF-7045-BF7B-3B236D2FA7A8}"/>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844D219C-B4D0-A94A-9470-4568162A0A93}"/>
              </a:ext>
            </a:extLst>
          </p:cNvPr>
          <p:cNvSpPr>
            <a:spLocks noGrp="1"/>
          </p:cNvSpPr>
          <p:nvPr>
            <p:ph type="sldNum" sz="quarter" idx="12"/>
          </p:nvPr>
        </p:nvSpPr>
        <p:spPr/>
        <p:txBody>
          <a:bodyPr/>
          <a:lstStyle/>
          <a:p>
            <a:fld id="{07E1C93C-5050-FC42-8F10-D22D4F119D13}" type="slidenum">
              <a:rPr lang="en-US" smtClean="0"/>
              <a:pPr/>
              <a:t>11</a:t>
            </a:fld>
            <a:endParaRPr lang="en-US" dirty="0"/>
          </a:p>
        </p:txBody>
      </p:sp>
      <p:sp>
        <p:nvSpPr>
          <p:cNvPr id="6" name="AutoShape 6">
            <a:extLst>
              <a:ext uri="{FF2B5EF4-FFF2-40B4-BE49-F238E27FC236}">
                <a16:creationId xmlns:a16="http://schemas.microsoft.com/office/drawing/2014/main" id="{5DB479DC-286C-6743-96DF-7B640A233A66}"/>
              </a:ext>
            </a:extLst>
          </p:cNvPr>
          <p:cNvSpPr>
            <a:spLocks noChangeArrowheads="1"/>
          </p:cNvSpPr>
          <p:nvPr/>
        </p:nvSpPr>
        <p:spPr bwMode="auto">
          <a:xfrm>
            <a:off x="1219200" y="1524000"/>
            <a:ext cx="1447800" cy="6858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8">
            <a:extLst>
              <a:ext uri="{FF2B5EF4-FFF2-40B4-BE49-F238E27FC236}">
                <a16:creationId xmlns:a16="http://schemas.microsoft.com/office/drawing/2014/main" id="{3B02D5AF-E27F-BD48-B5B8-FB889F5F1AA0}"/>
              </a:ext>
            </a:extLst>
          </p:cNvPr>
          <p:cNvSpPr txBox="1">
            <a:spLocks noChangeArrowheads="1"/>
          </p:cNvSpPr>
          <p:nvPr/>
        </p:nvSpPr>
        <p:spPr bwMode="auto">
          <a:xfrm>
            <a:off x="1219200" y="1600200"/>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r>
              <a:rPr lang="en-US" altLang="en-US" sz="1600"/>
              <a:t>SF</a:t>
            </a:r>
            <a:r>
              <a:rPr lang="en-US" altLang="en-US" sz="1600" baseline="-25000"/>
              <a:t>6</a:t>
            </a:r>
          </a:p>
          <a:p>
            <a:pPr algn="ctr"/>
            <a:r>
              <a:rPr lang="en-US" altLang="en-US" sz="1600"/>
              <a:t>Storage bag</a:t>
            </a:r>
          </a:p>
        </p:txBody>
      </p:sp>
      <p:sp>
        <p:nvSpPr>
          <p:cNvPr id="8" name="AutoShape 9">
            <a:extLst>
              <a:ext uri="{FF2B5EF4-FFF2-40B4-BE49-F238E27FC236}">
                <a16:creationId xmlns:a16="http://schemas.microsoft.com/office/drawing/2014/main" id="{2FBD2610-A115-9047-922D-6FADEE9E5719}"/>
              </a:ext>
            </a:extLst>
          </p:cNvPr>
          <p:cNvSpPr>
            <a:spLocks noChangeArrowheads="1"/>
          </p:cNvSpPr>
          <p:nvPr/>
        </p:nvSpPr>
        <p:spPr bwMode="auto">
          <a:xfrm>
            <a:off x="6858000" y="2667000"/>
            <a:ext cx="1447800" cy="19812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10">
            <a:extLst>
              <a:ext uri="{FF2B5EF4-FFF2-40B4-BE49-F238E27FC236}">
                <a16:creationId xmlns:a16="http://schemas.microsoft.com/office/drawing/2014/main" id="{10FFBEEB-9AF7-E44C-898B-4C4B38CF558B}"/>
              </a:ext>
            </a:extLst>
          </p:cNvPr>
          <p:cNvSpPr txBox="1">
            <a:spLocks noChangeArrowheads="1"/>
          </p:cNvSpPr>
          <p:nvPr/>
        </p:nvSpPr>
        <p:spPr bwMode="auto">
          <a:xfrm>
            <a:off x="6858000" y="27432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r>
              <a:rPr lang="en-US" altLang="en-US" sz="1400"/>
              <a:t>High Voltage</a:t>
            </a:r>
          </a:p>
          <a:p>
            <a:pPr algn="ctr"/>
            <a:r>
              <a:rPr lang="en-US" altLang="en-US" sz="1400"/>
              <a:t>Tank</a:t>
            </a:r>
            <a:r>
              <a:rPr lang="en-US" altLang="en-US" sz="1000"/>
              <a:t> </a:t>
            </a:r>
          </a:p>
        </p:txBody>
      </p:sp>
      <p:sp>
        <p:nvSpPr>
          <p:cNvPr id="10" name="AutoShape 11">
            <a:extLst>
              <a:ext uri="{FF2B5EF4-FFF2-40B4-BE49-F238E27FC236}">
                <a16:creationId xmlns:a16="http://schemas.microsoft.com/office/drawing/2014/main" id="{F91362AE-74DC-DA41-8E01-77DEA8DDBD80}"/>
              </a:ext>
            </a:extLst>
          </p:cNvPr>
          <p:cNvSpPr>
            <a:spLocks noChangeArrowheads="1"/>
          </p:cNvSpPr>
          <p:nvPr/>
        </p:nvSpPr>
        <p:spPr bwMode="auto">
          <a:xfrm rot="5400000">
            <a:off x="2400300" y="4076700"/>
            <a:ext cx="609600" cy="5334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 name="Group 14">
            <a:extLst>
              <a:ext uri="{FF2B5EF4-FFF2-40B4-BE49-F238E27FC236}">
                <a16:creationId xmlns:a16="http://schemas.microsoft.com/office/drawing/2014/main" id="{93F24FD9-CF69-0649-9AF9-C7638D208DAE}"/>
              </a:ext>
            </a:extLst>
          </p:cNvPr>
          <p:cNvGrpSpPr>
            <a:grpSpLocks/>
          </p:cNvGrpSpPr>
          <p:nvPr/>
        </p:nvGrpSpPr>
        <p:grpSpPr bwMode="auto">
          <a:xfrm rot="5400000">
            <a:off x="3471863" y="3614737"/>
            <a:ext cx="268288" cy="354013"/>
            <a:chOff x="624" y="2496"/>
            <a:chExt cx="96" cy="192"/>
          </a:xfrm>
        </p:grpSpPr>
        <p:sp>
          <p:nvSpPr>
            <p:cNvPr id="12" name="AutoShape 12">
              <a:extLst>
                <a:ext uri="{FF2B5EF4-FFF2-40B4-BE49-F238E27FC236}">
                  <a16:creationId xmlns:a16="http://schemas.microsoft.com/office/drawing/2014/main" id="{CE9EF055-E222-D244-BB4C-2F4561A35F82}"/>
                </a:ext>
              </a:extLst>
            </p:cNvPr>
            <p:cNvSpPr>
              <a:spLocks noChangeArrowheads="1"/>
            </p:cNvSpPr>
            <p:nvPr/>
          </p:nvSpPr>
          <p:spPr bwMode="auto">
            <a:xfrm>
              <a:off x="624" y="259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13">
              <a:extLst>
                <a:ext uri="{FF2B5EF4-FFF2-40B4-BE49-F238E27FC236}">
                  <a16:creationId xmlns:a16="http://schemas.microsoft.com/office/drawing/2014/main" id="{1E6F7AA2-0B4A-FF42-97B4-1BF144C02193}"/>
                </a:ext>
              </a:extLst>
            </p:cNvPr>
            <p:cNvSpPr>
              <a:spLocks noChangeArrowheads="1"/>
            </p:cNvSpPr>
            <p:nvPr/>
          </p:nvSpPr>
          <p:spPr bwMode="auto">
            <a:xfrm rot="10800000">
              <a:off x="624" y="2496"/>
              <a:ext cx="96" cy="96"/>
            </a:xfrm>
            <a:prstGeom prst="triangle">
              <a:avLst>
                <a:gd name="adj" fmla="val 4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 name="Line 15">
            <a:extLst>
              <a:ext uri="{FF2B5EF4-FFF2-40B4-BE49-F238E27FC236}">
                <a16:creationId xmlns:a16="http://schemas.microsoft.com/office/drawing/2014/main" id="{5C330BA2-29D9-4740-A4D0-23A9BC0559BC}"/>
              </a:ext>
            </a:extLst>
          </p:cNvPr>
          <p:cNvSpPr>
            <a:spLocks noChangeShapeType="1"/>
          </p:cNvSpPr>
          <p:nvPr/>
        </p:nvSpPr>
        <p:spPr bwMode="auto">
          <a:xfrm>
            <a:off x="1905000" y="2209800"/>
            <a:ext cx="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 name="Group 16">
            <a:extLst>
              <a:ext uri="{FF2B5EF4-FFF2-40B4-BE49-F238E27FC236}">
                <a16:creationId xmlns:a16="http://schemas.microsoft.com/office/drawing/2014/main" id="{0CBA628E-0A4D-634C-858E-D9780769B4D1}"/>
              </a:ext>
            </a:extLst>
          </p:cNvPr>
          <p:cNvGrpSpPr>
            <a:grpSpLocks/>
          </p:cNvGrpSpPr>
          <p:nvPr/>
        </p:nvGrpSpPr>
        <p:grpSpPr bwMode="auto">
          <a:xfrm rot="5400000">
            <a:off x="1795463" y="4833937"/>
            <a:ext cx="268288" cy="354013"/>
            <a:chOff x="624" y="2496"/>
            <a:chExt cx="96" cy="192"/>
          </a:xfrm>
        </p:grpSpPr>
        <p:sp>
          <p:nvSpPr>
            <p:cNvPr id="16" name="AutoShape 17">
              <a:extLst>
                <a:ext uri="{FF2B5EF4-FFF2-40B4-BE49-F238E27FC236}">
                  <a16:creationId xmlns:a16="http://schemas.microsoft.com/office/drawing/2014/main" id="{B148F599-1071-CB44-9599-95F885707C5A}"/>
                </a:ext>
              </a:extLst>
            </p:cNvPr>
            <p:cNvSpPr>
              <a:spLocks noChangeArrowheads="1"/>
            </p:cNvSpPr>
            <p:nvPr/>
          </p:nvSpPr>
          <p:spPr bwMode="auto">
            <a:xfrm>
              <a:off x="624" y="259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18">
              <a:extLst>
                <a:ext uri="{FF2B5EF4-FFF2-40B4-BE49-F238E27FC236}">
                  <a16:creationId xmlns:a16="http://schemas.microsoft.com/office/drawing/2014/main" id="{B0DCE97C-FF84-2C47-973F-57DD293D74B4}"/>
                </a:ext>
              </a:extLst>
            </p:cNvPr>
            <p:cNvSpPr>
              <a:spLocks noChangeArrowheads="1"/>
            </p:cNvSpPr>
            <p:nvPr/>
          </p:nvSpPr>
          <p:spPr bwMode="auto">
            <a:xfrm rot="10800000">
              <a:off x="624" y="2496"/>
              <a:ext cx="96" cy="96"/>
            </a:xfrm>
            <a:prstGeom prst="triangle">
              <a:avLst>
                <a:gd name="adj" fmla="val 4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19">
            <a:extLst>
              <a:ext uri="{FF2B5EF4-FFF2-40B4-BE49-F238E27FC236}">
                <a16:creationId xmlns:a16="http://schemas.microsoft.com/office/drawing/2014/main" id="{B495B1D4-84A6-3647-808D-6FA355C655D5}"/>
              </a:ext>
            </a:extLst>
          </p:cNvPr>
          <p:cNvGrpSpPr>
            <a:grpSpLocks/>
          </p:cNvGrpSpPr>
          <p:nvPr/>
        </p:nvGrpSpPr>
        <p:grpSpPr bwMode="auto">
          <a:xfrm rot="5400000">
            <a:off x="1795463" y="3690937"/>
            <a:ext cx="268288" cy="354013"/>
            <a:chOff x="624" y="2496"/>
            <a:chExt cx="96" cy="192"/>
          </a:xfrm>
        </p:grpSpPr>
        <p:sp>
          <p:nvSpPr>
            <p:cNvPr id="19" name="AutoShape 20">
              <a:extLst>
                <a:ext uri="{FF2B5EF4-FFF2-40B4-BE49-F238E27FC236}">
                  <a16:creationId xmlns:a16="http://schemas.microsoft.com/office/drawing/2014/main" id="{06DE6ACD-067D-A540-B493-7EE88FE9D2A6}"/>
                </a:ext>
              </a:extLst>
            </p:cNvPr>
            <p:cNvSpPr>
              <a:spLocks noChangeArrowheads="1"/>
            </p:cNvSpPr>
            <p:nvPr/>
          </p:nvSpPr>
          <p:spPr bwMode="auto">
            <a:xfrm>
              <a:off x="624" y="259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21">
              <a:extLst>
                <a:ext uri="{FF2B5EF4-FFF2-40B4-BE49-F238E27FC236}">
                  <a16:creationId xmlns:a16="http://schemas.microsoft.com/office/drawing/2014/main" id="{EFB53E19-775F-1D4A-8CAF-34A1A502F873}"/>
                </a:ext>
              </a:extLst>
            </p:cNvPr>
            <p:cNvSpPr>
              <a:spLocks noChangeArrowheads="1"/>
            </p:cNvSpPr>
            <p:nvPr/>
          </p:nvSpPr>
          <p:spPr bwMode="auto">
            <a:xfrm rot="10800000">
              <a:off x="624" y="2496"/>
              <a:ext cx="96" cy="96"/>
            </a:xfrm>
            <a:prstGeom prst="triangle">
              <a:avLst>
                <a:gd name="adj" fmla="val 4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1" name="Group 22">
            <a:extLst>
              <a:ext uri="{FF2B5EF4-FFF2-40B4-BE49-F238E27FC236}">
                <a16:creationId xmlns:a16="http://schemas.microsoft.com/office/drawing/2014/main" id="{F66AE130-B799-8E4E-BC37-FCFA83B0D3ED}"/>
              </a:ext>
            </a:extLst>
          </p:cNvPr>
          <p:cNvGrpSpPr>
            <a:grpSpLocks/>
          </p:cNvGrpSpPr>
          <p:nvPr/>
        </p:nvGrpSpPr>
        <p:grpSpPr bwMode="auto">
          <a:xfrm rot="5400000">
            <a:off x="3471863" y="4910137"/>
            <a:ext cx="268288" cy="354013"/>
            <a:chOff x="624" y="2496"/>
            <a:chExt cx="96" cy="192"/>
          </a:xfrm>
        </p:grpSpPr>
        <p:sp>
          <p:nvSpPr>
            <p:cNvPr id="22" name="AutoShape 23">
              <a:extLst>
                <a:ext uri="{FF2B5EF4-FFF2-40B4-BE49-F238E27FC236}">
                  <a16:creationId xmlns:a16="http://schemas.microsoft.com/office/drawing/2014/main" id="{05FF4CA8-5B97-4E44-948F-065022B1051E}"/>
                </a:ext>
              </a:extLst>
            </p:cNvPr>
            <p:cNvSpPr>
              <a:spLocks noChangeArrowheads="1"/>
            </p:cNvSpPr>
            <p:nvPr/>
          </p:nvSpPr>
          <p:spPr bwMode="auto">
            <a:xfrm>
              <a:off x="624" y="259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24">
              <a:extLst>
                <a:ext uri="{FF2B5EF4-FFF2-40B4-BE49-F238E27FC236}">
                  <a16:creationId xmlns:a16="http://schemas.microsoft.com/office/drawing/2014/main" id="{84A4675C-9201-3045-8B99-CDDEFC6A3082}"/>
                </a:ext>
              </a:extLst>
            </p:cNvPr>
            <p:cNvSpPr>
              <a:spLocks noChangeArrowheads="1"/>
            </p:cNvSpPr>
            <p:nvPr/>
          </p:nvSpPr>
          <p:spPr bwMode="auto">
            <a:xfrm rot="10800000">
              <a:off x="624" y="2496"/>
              <a:ext cx="96" cy="96"/>
            </a:xfrm>
            <a:prstGeom prst="triangle">
              <a:avLst>
                <a:gd name="adj" fmla="val 4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 name="Line 25">
            <a:extLst>
              <a:ext uri="{FF2B5EF4-FFF2-40B4-BE49-F238E27FC236}">
                <a16:creationId xmlns:a16="http://schemas.microsoft.com/office/drawing/2014/main" id="{9694728E-8EC2-CD40-8412-FA6C94931F87}"/>
              </a:ext>
            </a:extLst>
          </p:cNvPr>
          <p:cNvSpPr>
            <a:spLocks noChangeShapeType="1"/>
          </p:cNvSpPr>
          <p:nvPr/>
        </p:nvSpPr>
        <p:spPr bwMode="auto">
          <a:xfrm flipH="1">
            <a:off x="1905000" y="4343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26">
            <a:extLst>
              <a:ext uri="{FF2B5EF4-FFF2-40B4-BE49-F238E27FC236}">
                <a16:creationId xmlns:a16="http://schemas.microsoft.com/office/drawing/2014/main" id="{A39D1C8F-40D8-9046-B8E1-6D53A1C42541}"/>
              </a:ext>
            </a:extLst>
          </p:cNvPr>
          <p:cNvSpPr>
            <a:spLocks noChangeShapeType="1"/>
          </p:cNvSpPr>
          <p:nvPr/>
        </p:nvSpPr>
        <p:spPr bwMode="auto">
          <a:xfrm>
            <a:off x="1905000" y="32766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27">
            <a:extLst>
              <a:ext uri="{FF2B5EF4-FFF2-40B4-BE49-F238E27FC236}">
                <a16:creationId xmlns:a16="http://schemas.microsoft.com/office/drawing/2014/main" id="{3E86288E-AF06-9F4D-8CCA-54DB81E2F615}"/>
              </a:ext>
            </a:extLst>
          </p:cNvPr>
          <p:cNvSpPr>
            <a:spLocks noChangeShapeType="1"/>
          </p:cNvSpPr>
          <p:nvPr/>
        </p:nvSpPr>
        <p:spPr bwMode="auto">
          <a:xfrm>
            <a:off x="3581400" y="32766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9">
            <a:extLst>
              <a:ext uri="{FF2B5EF4-FFF2-40B4-BE49-F238E27FC236}">
                <a16:creationId xmlns:a16="http://schemas.microsoft.com/office/drawing/2014/main" id="{0BC0D8D5-E5A1-B148-917A-960E4DB4E915}"/>
              </a:ext>
            </a:extLst>
          </p:cNvPr>
          <p:cNvSpPr>
            <a:spLocks noChangeShapeType="1"/>
          </p:cNvSpPr>
          <p:nvPr/>
        </p:nvSpPr>
        <p:spPr bwMode="auto">
          <a:xfrm>
            <a:off x="1905000" y="5486400"/>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0">
            <a:extLst>
              <a:ext uri="{FF2B5EF4-FFF2-40B4-BE49-F238E27FC236}">
                <a16:creationId xmlns:a16="http://schemas.microsoft.com/office/drawing/2014/main" id="{712B0EB5-4DB8-BE4F-9244-0839FD751659}"/>
              </a:ext>
            </a:extLst>
          </p:cNvPr>
          <p:cNvSpPr>
            <a:spLocks noChangeShapeType="1"/>
          </p:cNvSpPr>
          <p:nvPr/>
        </p:nvSpPr>
        <p:spPr bwMode="auto">
          <a:xfrm>
            <a:off x="2971800" y="4343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a:extLst>
              <a:ext uri="{FF2B5EF4-FFF2-40B4-BE49-F238E27FC236}">
                <a16:creationId xmlns:a16="http://schemas.microsoft.com/office/drawing/2014/main" id="{172F2CA9-F18A-184D-88EC-D1E1A377AE66}"/>
              </a:ext>
            </a:extLst>
          </p:cNvPr>
          <p:cNvSpPr>
            <a:spLocks noChangeShapeType="1"/>
          </p:cNvSpPr>
          <p:nvPr/>
        </p:nvSpPr>
        <p:spPr bwMode="auto">
          <a:xfrm>
            <a:off x="3581400" y="5486400"/>
            <a:ext cx="3657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0" name="Group 32">
            <a:extLst>
              <a:ext uri="{FF2B5EF4-FFF2-40B4-BE49-F238E27FC236}">
                <a16:creationId xmlns:a16="http://schemas.microsoft.com/office/drawing/2014/main" id="{89D33E2F-E663-5B43-8ADB-3A9BB3FFDBAF}"/>
              </a:ext>
            </a:extLst>
          </p:cNvPr>
          <p:cNvGrpSpPr>
            <a:grpSpLocks/>
          </p:cNvGrpSpPr>
          <p:nvPr/>
        </p:nvGrpSpPr>
        <p:grpSpPr bwMode="auto">
          <a:xfrm rot="5400000">
            <a:off x="7129463" y="4833937"/>
            <a:ext cx="268288" cy="354013"/>
            <a:chOff x="624" y="2496"/>
            <a:chExt cx="96" cy="192"/>
          </a:xfrm>
        </p:grpSpPr>
        <p:sp>
          <p:nvSpPr>
            <p:cNvPr id="31" name="AutoShape 33">
              <a:extLst>
                <a:ext uri="{FF2B5EF4-FFF2-40B4-BE49-F238E27FC236}">
                  <a16:creationId xmlns:a16="http://schemas.microsoft.com/office/drawing/2014/main" id="{15A99662-7840-6B49-911E-9D6D86217810}"/>
                </a:ext>
              </a:extLst>
            </p:cNvPr>
            <p:cNvSpPr>
              <a:spLocks noChangeArrowheads="1"/>
            </p:cNvSpPr>
            <p:nvPr/>
          </p:nvSpPr>
          <p:spPr bwMode="auto">
            <a:xfrm>
              <a:off x="624" y="259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AutoShape 34">
              <a:extLst>
                <a:ext uri="{FF2B5EF4-FFF2-40B4-BE49-F238E27FC236}">
                  <a16:creationId xmlns:a16="http://schemas.microsoft.com/office/drawing/2014/main" id="{FCDC6B0A-8BC3-DB4A-BFCA-98655CDF9DEB}"/>
                </a:ext>
              </a:extLst>
            </p:cNvPr>
            <p:cNvSpPr>
              <a:spLocks noChangeArrowheads="1"/>
            </p:cNvSpPr>
            <p:nvPr/>
          </p:nvSpPr>
          <p:spPr bwMode="auto">
            <a:xfrm rot="10800000">
              <a:off x="624" y="2496"/>
              <a:ext cx="96" cy="96"/>
            </a:xfrm>
            <a:prstGeom prst="triangle">
              <a:avLst>
                <a:gd name="adj" fmla="val 4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Line 35">
            <a:extLst>
              <a:ext uri="{FF2B5EF4-FFF2-40B4-BE49-F238E27FC236}">
                <a16:creationId xmlns:a16="http://schemas.microsoft.com/office/drawing/2014/main" id="{3082541B-7833-EF47-A1AE-5339B5435FE7}"/>
              </a:ext>
            </a:extLst>
          </p:cNvPr>
          <p:cNvSpPr>
            <a:spLocks noChangeShapeType="1"/>
          </p:cNvSpPr>
          <p:nvPr/>
        </p:nvSpPr>
        <p:spPr bwMode="auto">
          <a:xfrm flipV="1">
            <a:off x="7239000" y="46482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4" name="Group 36">
            <a:extLst>
              <a:ext uri="{FF2B5EF4-FFF2-40B4-BE49-F238E27FC236}">
                <a16:creationId xmlns:a16="http://schemas.microsoft.com/office/drawing/2014/main" id="{72FCFB91-992A-5044-B436-37EC5A47A0B9}"/>
              </a:ext>
            </a:extLst>
          </p:cNvPr>
          <p:cNvGrpSpPr>
            <a:grpSpLocks/>
          </p:cNvGrpSpPr>
          <p:nvPr/>
        </p:nvGrpSpPr>
        <p:grpSpPr bwMode="auto">
          <a:xfrm rot="10986953">
            <a:off x="6400800" y="4572000"/>
            <a:ext cx="268288" cy="354013"/>
            <a:chOff x="624" y="2496"/>
            <a:chExt cx="96" cy="192"/>
          </a:xfrm>
        </p:grpSpPr>
        <p:sp>
          <p:nvSpPr>
            <p:cNvPr id="35" name="AutoShape 37">
              <a:extLst>
                <a:ext uri="{FF2B5EF4-FFF2-40B4-BE49-F238E27FC236}">
                  <a16:creationId xmlns:a16="http://schemas.microsoft.com/office/drawing/2014/main" id="{017C7FBC-B992-644C-8666-F5A6531DB9CC}"/>
                </a:ext>
              </a:extLst>
            </p:cNvPr>
            <p:cNvSpPr>
              <a:spLocks noChangeArrowheads="1"/>
            </p:cNvSpPr>
            <p:nvPr/>
          </p:nvSpPr>
          <p:spPr bwMode="auto">
            <a:xfrm>
              <a:off x="624" y="259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38">
              <a:extLst>
                <a:ext uri="{FF2B5EF4-FFF2-40B4-BE49-F238E27FC236}">
                  <a16:creationId xmlns:a16="http://schemas.microsoft.com/office/drawing/2014/main" id="{F4FF2DD3-69DF-F64C-854B-FA93BFCFAF3E}"/>
                </a:ext>
              </a:extLst>
            </p:cNvPr>
            <p:cNvSpPr>
              <a:spLocks noChangeArrowheads="1"/>
            </p:cNvSpPr>
            <p:nvPr/>
          </p:nvSpPr>
          <p:spPr bwMode="auto">
            <a:xfrm rot="10800000">
              <a:off x="624" y="2496"/>
              <a:ext cx="96" cy="96"/>
            </a:xfrm>
            <a:prstGeom prst="triangle">
              <a:avLst>
                <a:gd name="adj" fmla="val 4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7" name="Group 39">
            <a:extLst>
              <a:ext uri="{FF2B5EF4-FFF2-40B4-BE49-F238E27FC236}">
                <a16:creationId xmlns:a16="http://schemas.microsoft.com/office/drawing/2014/main" id="{04964390-3A2C-5E46-BADB-A11F7894D40D}"/>
              </a:ext>
            </a:extLst>
          </p:cNvPr>
          <p:cNvGrpSpPr>
            <a:grpSpLocks/>
          </p:cNvGrpSpPr>
          <p:nvPr/>
        </p:nvGrpSpPr>
        <p:grpSpPr bwMode="auto">
          <a:xfrm rot="5400000">
            <a:off x="4919663" y="2395537"/>
            <a:ext cx="268288" cy="354013"/>
            <a:chOff x="624" y="2496"/>
            <a:chExt cx="96" cy="192"/>
          </a:xfrm>
        </p:grpSpPr>
        <p:sp>
          <p:nvSpPr>
            <p:cNvPr id="38" name="AutoShape 40">
              <a:extLst>
                <a:ext uri="{FF2B5EF4-FFF2-40B4-BE49-F238E27FC236}">
                  <a16:creationId xmlns:a16="http://schemas.microsoft.com/office/drawing/2014/main" id="{BDF16A15-2910-7247-ADD6-3A734E01FB91}"/>
                </a:ext>
              </a:extLst>
            </p:cNvPr>
            <p:cNvSpPr>
              <a:spLocks noChangeArrowheads="1"/>
            </p:cNvSpPr>
            <p:nvPr/>
          </p:nvSpPr>
          <p:spPr bwMode="auto">
            <a:xfrm>
              <a:off x="624" y="259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41">
              <a:extLst>
                <a:ext uri="{FF2B5EF4-FFF2-40B4-BE49-F238E27FC236}">
                  <a16:creationId xmlns:a16="http://schemas.microsoft.com/office/drawing/2014/main" id="{953DDBB2-309A-614B-865B-5D15C43E7B30}"/>
                </a:ext>
              </a:extLst>
            </p:cNvPr>
            <p:cNvSpPr>
              <a:spLocks noChangeArrowheads="1"/>
            </p:cNvSpPr>
            <p:nvPr/>
          </p:nvSpPr>
          <p:spPr bwMode="auto">
            <a:xfrm rot="10800000">
              <a:off x="624" y="2496"/>
              <a:ext cx="96" cy="96"/>
            </a:xfrm>
            <a:prstGeom prst="triangle">
              <a:avLst>
                <a:gd name="adj" fmla="val 4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 name="AutoShape 42">
            <a:extLst>
              <a:ext uri="{FF2B5EF4-FFF2-40B4-BE49-F238E27FC236}">
                <a16:creationId xmlns:a16="http://schemas.microsoft.com/office/drawing/2014/main" id="{1A430F37-05F2-4B42-94A2-C3B774CDEFB6}"/>
              </a:ext>
            </a:extLst>
          </p:cNvPr>
          <p:cNvSpPr>
            <a:spLocks noChangeArrowheads="1"/>
          </p:cNvSpPr>
          <p:nvPr/>
        </p:nvSpPr>
        <p:spPr bwMode="auto">
          <a:xfrm rot="16200000">
            <a:off x="5524500" y="4533900"/>
            <a:ext cx="609600" cy="5334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44">
            <a:extLst>
              <a:ext uri="{FF2B5EF4-FFF2-40B4-BE49-F238E27FC236}">
                <a16:creationId xmlns:a16="http://schemas.microsoft.com/office/drawing/2014/main" id="{673E1EDD-CCB9-9D44-86F2-95652429E8B5}"/>
              </a:ext>
            </a:extLst>
          </p:cNvPr>
          <p:cNvSpPr>
            <a:spLocks noChangeShapeType="1"/>
          </p:cNvSpPr>
          <p:nvPr/>
        </p:nvSpPr>
        <p:spPr bwMode="auto">
          <a:xfrm>
            <a:off x="6096000" y="4800600"/>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AutoShape 45">
            <a:extLst>
              <a:ext uri="{FF2B5EF4-FFF2-40B4-BE49-F238E27FC236}">
                <a16:creationId xmlns:a16="http://schemas.microsoft.com/office/drawing/2014/main" id="{309C0CF4-7B26-2746-8FD1-3800AB10F1E6}"/>
              </a:ext>
            </a:extLst>
          </p:cNvPr>
          <p:cNvSpPr>
            <a:spLocks noChangeArrowheads="1"/>
          </p:cNvSpPr>
          <p:nvPr/>
        </p:nvSpPr>
        <p:spPr bwMode="auto">
          <a:xfrm>
            <a:off x="4724400" y="2971800"/>
            <a:ext cx="609600" cy="533400"/>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46">
            <a:extLst>
              <a:ext uri="{FF2B5EF4-FFF2-40B4-BE49-F238E27FC236}">
                <a16:creationId xmlns:a16="http://schemas.microsoft.com/office/drawing/2014/main" id="{21BDF6BA-0B7D-4E41-8BF2-1D7F982B8637}"/>
              </a:ext>
            </a:extLst>
          </p:cNvPr>
          <p:cNvSpPr>
            <a:spLocks noChangeShapeType="1"/>
          </p:cNvSpPr>
          <p:nvPr/>
        </p:nvSpPr>
        <p:spPr bwMode="auto">
          <a:xfrm>
            <a:off x="5029200" y="3505200"/>
            <a:ext cx="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47">
            <a:extLst>
              <a:ext uri="{FF2B5EF4-FFF2-40B4-BE49-F238E27FC236}">
                <a16:creationId xmlns:a16="http://schemas.microsoft.com/office/drawing/2014/main" id="{C7F0EB31-B8A6-D84F-AC24-D91904A413C7}"/>
              </a:ext>
            </a:extLst>
          </p:cNvPr>
          <p:cNvSpPr>
            <a:spLocks noChangeShapeType="1"/>
          </p:cNvSpPr>
          <p:nvPr/>
        </p:nvSpPr>
        <p:spPr bwMode="auto">
          <a:xfrm flipH="1">
            <a:off x="5029200" y="4800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52">
            <a:extLst>
              <a:ext uri="{FF2B5EF4-FFF2-40B4-BE49-F238E27FC236}">
                <a16:creationId xmlns:a16="http://schemas.microsoft.com/office/drawing/2014/main" id="{021DA379-77D9-0E42-88AE-C94E2DD330DD}"/>
              </a:ext>
            </a:extLst>
          </p:cNvPr>
          <p:cNvSpPr>
            <a:spLocks noChangeShapeType="1"/>
          </p:cNvSpPr>
          <p:nvPr/>
        </p:nvSpPr>
        <p:spPr bwMode="auto">
          <a:xfrm>
            <a:off x="1219200" y="4343400"/>
            <a:ext cx="11430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53">
            <a:extLst>
              <a:ext uri="{FF2B5EF4-FFF2-40B4-BE49-F238E27FC236}">
                <a16:creationId xmlns:a16="http://schemas.microsoft.com/office/drawing/2014/main" id="{BD5181B6-490A-D943-BD86-1EA8561F2964}"/>
              </a:ext>
            </a:extLst>
          </p:cNvPr>
          <p:cNvSpPr>
            <a:spLocks noChangeShapeType="1"/>
          </p:cNvSpPr>
          <p:nvPr/>
        </p:nvSpPr>
        <p:spPr bwMode="auto">
          <a:xfrm flipH="1" flipV="1">
            <a:off x="6096000" y="5181600"/>
            <a:ext cx="4572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Text Box 54">
            <a:extLst>
              <a:ext uri="{FF2B5EF4-FFF2-40B4-BE49-F238E27FC236}">
                <a16:creationId xmlns:a16="http://schemas.microsoft.com/office/drawing/2014/main" id="{32F80F23-20BE-8A48-94A8-79C485852995}"/>
              </a:ext>
            </a:extLst>
          </p:cNvPr>
          <p:cNvSpPr txBox="1">
            <a:spLocks noChangeArrowheads="1"/>
          </p:cNvSpPr>
          <p:nvPr/>
        </p:nvSpPr>
        <p:spPr bwMode="auto">
          <a:xfrm>
            <a:off x="386511" y="3479800"/>
            <a:ext cx="11653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a:hlinkClick r:id="rId2"/>
              </a:rPr>
              <a:t>Thomas Vane</a:t>
            </a:r>
          </a:p>
          <a:p>
            <a:pPr algn="ctr"/>
            <a:r>
              <a:rPr lang="en-US" altLang="en-US" sz="1400" dirty="0">
                <a:hlinkClick r:id="rId2"/>
              </a:rPr>
              <a:t>TA-210-P</a:t>
            </a:r>
            <a:endParaRPr lang="en-US" altLang="en-US" sz="1400" dirty="0"/>
          </a:p>
        </p:txBody>
      </p:sp>
      <p:sp>
        <p:nvSpPr>
          <p:cNvPr id="50" name="Line 55">
            <a:extLst>
              <a:ext uri="{FF2B5EF4-FFF2-40B4-BE49-F238E27FC236}">
                <a16:creationId xmlns:a16="http://schemas.microsoft.com/office/drawing/2014/main" id="{DF52AA14-C1B9-C047-9714-2A279DB1F692}"/>
              </a:ext>
            </a:extLst>
          </p:cNvPr>
          <p:cNvSpPr>
            <a:spLocks noChangeShapeType="1"/>
          </p:cNvSpPr>
          <p:nvPr/>
        </p:nvSpPr>
        <p:spPr bwMode="auto">
          <a:xfrm flipV="1">
            <a:off x="5029200" y="21336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Text Box 57">
            <a:extLst>
              <a:ext uri="{FF2B5EF4-FFF2-40B4-BE49-F238E27FC236}">
                <a16:creationId xmlns:a16="http://schemas.microsoft.com/office/drawing/2014/main" id="{91D82E66-404D-9444-B843-2A7AEE5ADB4C}"/>
              </a:ext>
            </a:extLst>
          </p:cNvPr>
          <p:cNvSpPr txBox="1">
            <a:spLocks noChangeArrowheads="1"/>
          </p:cNvSpPr>
          <p:nvPr/>
        </p:nvSpPr>
        <p:spPr bwMode="auto">
          <a:xfrm>
            <a:off x="1905000" y="3505200"/>
            <a:ext cx="40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a:t>
            </a:r>
          </a:p>
        </p:txBody>
      </p:sp>
      <p:sp>
        <p:nvSpPr>
          <p:cNvPr id="53" name="Text Box 58">
            <a:extLst>
              <a:ext uri="{FF2B5EF4-FFF2-40B4-BE49-F238E27FC236}">
                <a16:creationId xmlns:a16="http://schemas.microsoft.com/office/drawing/2014/main" id="{243B8ECB-E71F-2742-B17A-375E69D1131E}"/>
              </a:ext>
            </a:extLst>
          </p:cNvPr>
          <p:cNvSpPr txBox="1">
            <a:spLocks noChangeArrowheads="1"/>
          </p:cNvSpPr>
          <p:nvPr/>
        </p:nvSpPr>
        <p:spPr bwMode="auto">
          <a:xfrm>
            <a:off x="1981200" y="5105400"/>
            <a:ext cx="40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a:t>
            </a:r>
          </a:p>
        </p:txBody>
      </p:sp>
      <p:sp>
        <p:nvSpPr>
          <p:cNvPr id="54" name="Text Box 59">
            <a:extLst>
              <a:ext uri="{FF2B5EF4-FFF2-40B4-BE49-F238E27FC236}">
                <a16:creationId xmlns:a16="http://schemas.microsoft.com/office/drawing/2014/main" id="{7590DF36-2F72-4441-AEAF-7A2C42EEC9EC}"/>
              </a:ext>
            </a:extLst>
          </p:cNvPr>
          <p:cNvSpPr txBox="1">
            <a:spLocks noChangeArrowheads="1"/>
          </p:cNvSpPr>
          <p:nvPr/>
        </p:nvSpPr>
        <p:spPr bwMode="auto">
          <a:xfrm>
            <a:off x="3124200" y="3429000"/>
            <a:ext cx="40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#3</a:t>
            </a:r>
          </a:p>
        </p:txBody>
      </p:sp>
      <p:sp>
        <p:nvSpPr>
          <p:cNvPr id="55" name="Text Box 60">
            <a:extLst>
              <a:ext uri="{FF2B5EF4-FFF2-40B4-BE49-F238E27FC236}">
                <a16:creationId xmlns:a16="http://schemas.microsoft.com/office/drawing/2014/main" id="{8EFB5FB4-E0F9-D648-B731-0556D00820CD}"/>
              </a:ext>
            </a:extLst>
          </p:cNvPr>
          <p:cNvSpPr txBox="1">
            <a:spLocks noChangeArrowheads="1"/>
          </p:cNvSpPr>
          <p:nvPr/>
        </p:nvSpPr>
        <p:spPr bwMode="auto">
          <a:xfrm>
            <a:off x="3124200" y="5181600"/>
            <a:ext cx="40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#4</a:t>
            </a:r>
          </a:p>
        </p:txBody>
      </p:sp>
      <p:grpSp>
        <p:nvGrpSpPr>
          <p:cNvPr id="56" name="Group 61">
            <a:extLst>
              <a:ext uri="{FF2B5EF4-FFF2-40B4-BE49-F238E27FC236}">
                <a16:creationId xmlns:a16="http://schemas.microsoft.com/office/drawing/2014/main" id="{B5AFEAA9-63A2-C94B-85D5-8A79E042FA58}"/>
              </a:ext>
            </a:extLst>
          </p:cNvPr>
          <p:cNvGrpSpPr>
            <a:grpSpLocks/>
          </p:cNvGrpSpPr>
          <p:nvPr/>
        </p:nvGrpSpPr>
        <p:grpSpPr bwMode="auto">
          <a:xfrm rot="5400000">
            <a:off x="4919663" y="4910137"/>
            <a:ext cx="268288" cy="354013"/>
            <a:chOff x="624" y="2496"/>
            <a:chExt cx="96" cy="192"/>
          </a:xfrm>
        </p:grpSpPr>
        <p:sp>
          <p:nvSpPr>
            <p:cNvPr id="57" name="AutoShape 62">
              <a:extLst>
                <a:ext uri="{FF2B5EF4-FFF2-40B4-BE49-F238E27FC236}">
                  <a16:creationId xmlns:a16="http://schemas.microsoft.com/office/drawing/2014/main" id="{6757472A-3FE2-A642-8173-87F7A032568F}"/>
                </a:ext>
              </a:extLst>
            </p:cNvPr>
            <p:cNvSpPr>
              <a:spLocks noChangeArrowheads="1"/>
            </p:cNvSpPr>
            <p:nvPr/>
          </p:nvSpPr>
          <p:spPr bwMode="auto">
            <a:xfrm>
              <a:off x="624" y="259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AutoShape 63">
              <a:extLst>
                <a:ext uri="{FF2B5EF4-FFF2-40B4-BE49-F238E27FC236}">
                  <a16:creationId xmlns:a16="http://schemas.microsoft.com/office/drawing/2014/main" id="{A588554F-FBE0-7143-ADF5-A71BF3EEBD05}"/>
                </a:ext>
              </a:extLst>
            </p:cNvPr>
            <p:cNvSpPr>
              <a:spLocks noChangeArrowheads="1"/>
            </p:cNvSpPr>
            <p:nvPr/>
          </p:nvSpPr>
          <p:spPr bwMode="auto">
            <a:xfrm rot="10800000">
              <a:off x="624" y="2496"/>
              <a:ext cx="96" cy="96"/>
            </a:xfrm>
            <a:prstGeom prst="triangle">
              <a:avLst>
                <a:gd name="adj" fmla="val 4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9" name="Text Box 64">
            <a:extLst>
              <a:ext uri="{FF2B5EF4-FFF2-40B4-BE49-F238E27FC236}">
                <a16:creationId xmlns:a16="http://schemas.microsoft.com/office/drawing/2014/main" id="{C53CCCEA-4142-B84E-A7B1-36B1E4CD95F5}"/>
              </a:ext>
            </a:extLst>
          </p:cNvPr>
          <p:cNvSpPr txBox="1">
            <a:spLocks noChangeArrowheads="1"/>
          </p:cNvSpPr>
          <p:nvPr/>
        </p:nvSpPr>
        <p:spPr bwMode="auto">
          <a:xfrm>
            <a:off x="5070858" y="5638800"/>
            <a:ext cx="7151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a:t>Pfeiffer</a:t>
            </a:r>
          </a:p>
          <a:p>
            <a:pPr algn="ctr"/>
            <a:r>
              <a:rPr lang="en-US" altLang="en-US" sz="1400" dirty="0"/>
              <a:t>ACP15</a:t>
            </a:r>
          </a:p>
        </p:txBody>
      </p:sp>
      <p:sp>
        <p:nvSpPr>
          <p:cNvPr id="60" name="Text Box 65">
            <a:extLst>
              <a:ext uri="{FF2B5EF4-FFF2-40B4-BE49-F238E27FC236}">
                <a16:creationId xmlns:a16="http://schemas.microsoft.com/office/drawing/2014/main" id="{C7A4A115-3D30-1644-8165-638A20B8D5DE}"/>
              </a:ext>
            </a:extLst>
          </p:cNvPr>
          <p:cNvSpPr txBox="1">
            <a:spLocks noChangeArrowheads="1"/>
          </p:cNvSpPr>
          <p:nvPr/>
        </p:nvSpPr>
        <p:spPr bwMode="auto">
          <a:xfrm>
            <a:off x="3810000" y="2286000"/>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a:t>Vent</a:t>
            </a:r>
          </a:p>
          <a:p>
            <a:pPr algn="ctr"/>
            <a:r>
              <a:rPr lang="en-US" altLang="en-US" sz="1600"/>
              <a:t>Outside</a:t>
            </a:r>
          </a:p>
        </p:txBody>
      </p:sp>
      <p:sp>
        <p:nvSpPr>
          <p:cNvPr id="61" name="Text Box 66">
            <a:extLst>
              <a:ext uri="{FF2B5EF4-FFF2-40B4-BE49-F238E27FC236}">
                <a16:creationId xmlns:a16="http://schemas.microsoft.com/office/drawing/2014/main" id="{FC8D7F4F-A9BE-5D47-9263-E6E9C94A6B45}"/>
              </a:ext>
            </a:extLst>
          </p:cNvPr>
          <p:cNvSpPr txBox="1">
            <a:spLocks noChangeArrowheads="1"/>
          </p:cNvSpPr>
          <p:nvPr/>
        </p:nvSpPr>
        <p:spPr bwMode="auto">
          <a:xfrm>
            <a:off x="4495800" y="5181600"/>
            <a:ext cx="40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#5</a:t>
            </a:r>
          </a:p>
        </p:txBody>
      </p:sp>
      <p:sp>
        <p:nvSpPr>
          <p:cNvPr id="62" name="Text Box 67">
            <a:extLst>
              <a:ext uri="{FF2B5EF4-FFF2-40B4-BE49-F238E27FC236}">
                <a16:creationId xmlns:a16="http://schemas.microsoft.com/office/drawing/2014/main" id="{F5DCCBD2-4FF8-924D-94E6-ECD01781E580}"/>
              </a:ext>
            </a:extLst>
          </p:cNvPr>
          <p:cNvSpPr txBox="1">
            <a:spLocks noChangeArrowheads="1"/>
          </p:cNvSpPr>
          <p:nvPr/>
        </p:nvSpPr>
        <p:spPr bwMode="auto">
          <a:xfrm>
            <a:off x="5105400" y="2133600"/>
            <a:ext cx="40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#8</a:t>
            </a:r>
          </a:p>
        </p:txBody>
      </p:sp>
      <p:sp>
        <p:nvSpPr>
          <p:cNvPr id="63" name="Text Box 68">
            <a:extLst>
              <a:ext uri="{FF2B5EF4-FFF2-40B4-BE49-F238E27FC236}">
                <a16:creationId xmlns:a16="http://schemas.microsoft.com/office/drawing/2014/main" id="{5B562998-1F30-6442-BE23-B4768666FCF0}"/>
              </a:ext>
            </a:extLst>
          </p:cNvPr>
          <p:cNvSpPr txBox="1">
            <a:spLocks noChangeArrowheads="1"/>
          </p:cNvSpPr>
          <p:nvPr/>
        </p:nvSpPr>
        <p:spPr bwMode="auto">
          <a:xfrm>
            <a:off x="6172200" y="4876800"/>
            <a:ext cx="40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#6</a:t>
            </a:r>
          </a:p>
        </p:txBody>
      </p:sp>
      <p:sp>
        <p:nvSpPr>
          <p:cNvPr id="64" name="Text Box 69">
            <a:extLst>
              <a:ext uri="{FF2B5EF4-FFF2-40B4-BE49-F238E27FC236}">
                <a16:creationId xmlns:a16="http://schemas.microsoft.com/office/drawing/2014/main" id="{B2391466-8656-0042-BA88-B6A436D80606}"/>
              </a:ext>
            </a:extLst>
          </p:cNvPr>
          <p:cNvSpPr txBox="1">
            <a:spLocks noChangeArrowheads="1"/>
          </p:cNvSpPr>
          <p:nvPr/>
        </p:nvSpPr>
        <p:spPr bwMode="auto">
          <a:xfrm>
            <a:off x="7239000" y="5105400"/>
            <a:ext cx="40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#7</a:t>
            </a:r>
          </a:p>
        </p:txBody>
      </p:sp>
      <p:sp>
        <p:nvSpPr>
          <p:cNvPr id="65" name="Text Box 70">
            <a:extLst>
              <a:ext uri="{FF2B5EF4-FFF2-40B4-BE49-F238E27FC236}">
                <a16:creationId xmlns:a16="http://schemas.microsoft.com/office/drawing/2014/main" id="{D1EA0EE5-9D44-424A-93B4-E054A4629325}"/>
              </a:ext>
            </a:extLst>
          </p:cNvPr>
          <p:cNvSpPr txBox="1">
            <a:spLocks noChangeArrowheads="1"/>
          </p:cNvSpPr>
          <p:nvPr/>
        </p:nvSpPr>
        <p:spPr bwMode="auto">
          <a:xfrm>
            <a:off x="2438400" y="4191000"/>
            <a:ext cx="3401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#2</a:t>
            </a:r>
          </a:p>
        </p:txBody>
      </p:sp>
      <p:sp>
        <p:nvSpPr>
          <p:cNvPr id="66" name="Text Box 71">
            <a:extLst>
              <a:ext uri="{FF2B5EF4-FFF2-40B4-BE49-F238E27FC236}">
                <a16:creationId xmlns:a16="http://schemas.microsoft.com/office/drawing/2014/main" id="{2E8B8720-DD79-4040-A564-5282397AF450}"/>
              </a:ext>
            </a:extLst>
          </p:cNvPr>
          <p:cNvSpPr txBox="1">
            <a:spLocks noChangeArrowheads="1"/>
          </p:cNvSpPr>
          <p:nvPr/>
        </p:nvSpPr>
        <p:spPr bwMode="auto">
          <a:xfrm>
            <a:off x="4800600" y="3200400"/>
            <a:ext cx="40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a:t>
            </a:r>
          </a:p>
        </p:txBody>
      </p:sp>
      <p:sp>
        <p:nvSpPr>
          <p:cNvPr id="67" name="Text Box 72">
            <a:extLst>
              <a:ext uri="{FF2B5EF4-FFF2-40B4-BE49-F238E27FC236}">
                <a16:creationId xmlns:a16="http://schemas.microsoft.com/office/drawing/2014/main" id="{A41DBED7-BD46-054D-9985-7514DEB59701}"/>
              </a:ext>
            </a:extLst>
          </p:cNvPr>
          <p:cNvSpPr txBox="1">
            <a:spLocks noChangeArrowheads="1"/>
          </p:cNvSpPr>
          <p:nvPr/>
        </p:nvSpPr>
        <p:spPr bwMode="auto">
          <a:xfrm>
            <a:off x="5715000" y="4648200"/>
            <a:ext cx="3401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#1</a:t>
            </a:r>
          </a:p>
        </p:txBody>
      </p:sp>
      <p:sp>
        <p:nvSpPr>
          <p:cNvPr id="68" name="Oval 74">
            <a:extLst>
              <a:ext uri="{FF2B5EF4-FFF2-40B4-BE49-F238E27FC236}">
                <a16:creationId xmlns:a16="http://schemas.microsoft.com/office/drawing/2014/main" id="{1B8372C0-89AA-5143-9E0F-B8223233A3F0}"/>
              </a:ext>
            </a:extLst>
          </p:cNvPr>
          <p:cNvSpPr>
            <a:spLocks noChangeArrowheads="1"/>
          </p:cNvSpPr>
          <p:nvPr/>
        </p:nvSpPr>
        <p:spPr bwMode="auto">
          <a:xfrm>
            <a:off x="7086600" y="22860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75">
            <a:extLst>
              <a:ext uri="{FF2B5EF4-FFF2-40B4-BE49-F238E27FC236}">
                <a16:creationId xmlns:a16="http://schemas.microsoft.com/office/drawing/2014/main" id="{FCC34F46-4902-CE4F-8699-AC03757CA3CD}"/>
              </a:ext>
            </a:extLst>
          </p:cNvPr>
          <p:cNvSpPr>
            <a:spLocks noChangeArrowheads="1"/>
          </p:cNvSpPr>
          <p:nvPr/>
        </p:nvSpPr>
        <p:spPr bwMode="auto">
          <a:xfrm>
            <a:off x="7696200" y="2286000"/>
            <a:ext cx="228600" cy="228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6">
            <a:extLst>
              <a:ext uri="{FF2B5EF4-FFF2-40B4-BE49-F238E27FC236}">
                <a16:creationId xmlns:a16="http://schemas.microsoft.com/office/drawing/2014/main" id="{4B0A495C-6C08-6A4D-B4D1-19987E8903BE}"/>
              </a:ext>
            </a:extLst>
          </p:cNvPr>
          <p:cNvSpPr>
            <a:spLocks noChangeShapeType="1"/>
          </p:cNvSpPr>
          <p:nvPr/>
        </p:nvSpPr>
        <p:spPr bwMode="auto">
          <a:xfrm>
            <a:off x="7162800" y="2514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Line 77">
            <a:extLst>
              <a:ext uri="{FF2B5EF4-FFF2-40B4-BE49-F238E27FC236}">
                <a16:creationId xmlns:a16="http://schemas.microsoft.com/office/drawing/2014/main" id="{0EAD0A82-F736-344D-BCCF-CA5CD192F5A7}"/>
              </a:ext>
            </a:extLst>
          </p:cNvPr>
          <p:cNvSpPr>
            <a:spLocks noChangeShapeType="1"/>
          </p:cNvSpPr>
          <p:nvPr/>
        </p:nvSpPr>
        <p:spPr bwMode="auto">
          <a:xfrm flipV="1">
            <a:off x="7772400" y="2514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 name="Text Box 78">
            <a:extLst>
              <a:ext uri="{FF2B5EF4-FFF2-40B4-BE49-F238E27FC236}">
                <a16:creationId xmlns:a16="http://schemas.microsoft.com/office/drawing/2014/main" id="{62761593-5FAF-F142-B14C-1533B3D0421F}"/>
              </a:ext>
            </a:extLst>
          </p:cNvPr>
          <p:cNvSpPr txBox="1">
            <a:spLocks noChangeArrowheads="1"/>
          </p:cNvSpPr>
          <p:nvPr/>
        </p:nvSpPr>
        <p:spPr bwMode="auto">
          <a:xfrm>
            <a:off x="6621463" y="1651000"/>
            <a:ext cx="1916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Pressure Transducer &amp;</a:t>
            </a:r>
          </a:p>
          <a:p>
            <a:pPr algn="ctr"/>
            <a:r>
              <a:rPr lang="en-US" altLang="en-US" sz="1200"/>
              <a:t>Pressure Interlock Sw.</a:t>
            </a:r>
          </a:p>
        </p:txBody>
      </p:sp>
      <p:sp>
        <p:nvSpPr>
          <p:cNvPr id="73" name="Text Box 79">
            <a:extLst>
              <a:ext uri="{FF2B5EF4-FFF2-40B4-BE49-F238E27FC236}">
                <a16:creationId xmlns:a16="http://schemas.microsoft.com/office/drawing/2014/main" id="{FE0FE1FA-0CA7-D34F-92B5-25EEF083406E}"/>
              </a:ext>
            </a:extLst>
          </p:cNvPr>
          <p:cNvSpPr txBox="1">
            <a:spLocks noChangeArrowheads="1"/>
          </p:cNvSpPr>
          <p:nvPr/>
        </p:nvSpPr>
        <p:spPr bwMode="auto">
          <a:xfrm>
            <a:off x="6096000" y="3657600"/>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12 PSI</a:t>
            </a:r>
          </a:p>
          <a:p>
            <a:pPr algn="ctr"/>
            <a:r>
              <a:rPr lang="en-US" altLang="en-US" sz="1200"/>
              <a:t>Relief</a:t>
            </a:r>
          </a:p>
        </p:txBody>
      </p:sp>
      <p:grpSp>
        <p:nvGrpSpPr>
          <p:cNvPr id="74" name="Group 80">
            <a:extLst>
              <a:ext uri="{FF2B5EF4-FFF2-40B4-BE49-F238E27FC236}">
                <a16:creationId xmlns:a16="http://schemas.microsoft.com/office/drawing/2014/main" id="{7EA2210E-8037-9E4A-9124-F88DEE329D9A}"/>
              </a:ext>
            </a:extLst>
          </p:cNvPr>
          <p:cNvGrpSpPr>
            <a:grpSpLocks/>
          </p:cNvGrpSpPr>
          <p:nvPr/>
        </p:nvGrpSpPr>
        <p:grpSpPr bwMode="auto">
          <a:xfrm rot="5400000">
            <a:off x="6291263" y="3233737"/>
            <a:ext cx="268288" cy="354013"/>
            <a:chOff x="624" y="2496"/>
            <a:chExt cx="96" cy="192"/>
          </a:xfrm>
        </p:grpSpPr>
        <p:sp>
          <p:nvSpPr>
            <p:cNvPr id="75" name="AutoShape 81">
              <a:extLst>
                <a:ext uri="{FF2B5EF4-FFF2-40B4-BE49-F238E27FC236}">
                  <a16:creationId xmlns:a16="http://schemas.microsoft.com/office/drawing/2014/main" id="{AD109FD5-AE09-B644-9FF3-1C27BFF886C2}"/>
                </a:ext>
              </a:extLst>
            </p:cNvPr>
            <p:cNvSpPr>
              <a:spLocks noChangeArrowheads="1"/>
            </p:cNvSpPr>
            <p:nvPr/>
          </p:nvSpPr>
          <p:spPr bwMode="auto">
            <a:xfrm>
              <a:off x="624" y="259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AutoShape 82">
              <a:extLst>
                <a:ext uri="{FF2B5EF4-FFF2-40B4-BE49-F238E27FC236}">
                  <a16:creationId xmlns:a16="http://schemas.microsoft.com/office/drawing/2014/main" id="{189CC2AC-7C8B-1A4A-8C73-69DB0FC61426}"/>
                </a:ext>
              </a:extLst>
            </p:cNvPr>
            <p:cNvSpPr>
              <a:spLocks noChangeArrowheads="1"/>
            </p:cNvSpPr>
            <p:nvPr/>
          </p:nvSpPr>
          <p:spPr bwMode="auto">
            <a:xfrm rot="10800000">
              <a:off x="624" y="2496"/>
              <a:ext cx="96" cy="96"/>
            </a:xfrm>
            <a:prstGeom prst="triangle">
              <a:avLst>
                <a:gd name="adj" fmla="val 4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7" name="Line 83">
            <a:extLst>
              <a:ext uri="{FF2B5EF4-FFF2-40B4-BE49-F238E27FC236}">
                <a16:creationId xmlns:a16="http://schemas.microsoft.com/office/drawing/2014/main" id="{320DA735-B31F-D644-B746-BB32256664A6}"/>
              </a:ext>
            </a:extLst>
          </p:cNvPr>
          <p:cNvSpPr>
            <a:spLocks noChangeShapeType="1"/>
          </p:cNvSpPr>
          <p:nvPr/>
        </p:nvSpPr>
        <p:spPr bwMode="auto">
          <a:xfrm flipH="1">
            <a:off x="6400800" y="3657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84">
            <a:extLst>
              <a:ext uri="{FF2B5EF4-FFF2-40B4-BE49-F238E27FC236}">
                <a16:creationId xmlns:a16="http://schemas.microsoft.com/office/drawing/2014/main" id="{3B699DFB-5245-7344-90B5-57B844E8301E}"/>
              </a:ext>
            </a:extLst>
          </p:cNvPr>
          <p:cNvSpPr>
            <a:spLocks noChangeShapeType="1"/>
          </p:cNvSpPr>
          <p:nvPr/>
        </p:nvSpPr>
        <p:spPr bwMode="auto">
          <a:xfrm flipV="1">
            <a:off x="6400800" y="17526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86">
            <a:extLst>
              <a:ext uri="{FF2B5EF4-FFF2-40B4-BE49-F238E27FC236}">
                <a16:creationId xmlns:a16="http://schemas.microsoft.com/office/drawing/2014/main" id="{A1C17494-E5BB-5841-8A64-22FF53EC2983}"/>
              </a:ext>
            </a:extLst>
          </p:cNvPr>
          <p:cNvSpPr>
            <a:spLocks noChangeShapeType="1"/>
          </p:cNvSpPr>
          <p:nvPr/>
        </p:nvSpPr>
        <p:spPr bwMode="auto">
          <a:xfrm flipH="1">
            <a:off x="2667000" y="1752600"/>
            <a:ext cx="373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Text Box 87">
            <a:extLst>
              <a:ext uri="{FF2B5EF4-FFF2-40B4-BE49-F238E27FC236}">
                <a16:creationId xmlns:a16="http://schemas.microsoft.com/office/drawing/2014/main" id="{4FEA039A-354F-D149-A142-B854CC2CFD77}"/>
              </a:ext>
            </a:extLst>
          </p:cNvPr>
          <p:cNvSpPr txBox="1">
            <a:spLocks noChangeArrowheads="1"/>
          </p:cNvSpPr>
          <p:nvPr/>
        </p:nvSpPr>
        <p:spPr bwMode="auto">
          <a:xfrm>
            <a:off x="7696200" y="5410200"/>
            <a:ext cx="130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Instrument</a:t>
            </a:r>
          </a:p>
          <a:p>
            <a:pPr algn="ctr"/>
            <a:r>
              <a:rPr lang="en-US" altLang="en-US" sz="1200"/>
              <a:t>Air Connection</a:t>
            </a:r>
          </a:p>
        </p:txBody>
      </p:sp>
      <p:grpSp>
        <p:nvGrpSpPr>
          <p:cNvPr id="81" name="Group 88">
            <a:extLst>
              <a:ext uri="{FF2B5EF4-FFF2-40B4-BE49-F238E27FC236}">
                <a16:creationId xmlns:a16="http://schemas.microsoft.com/office/drawing/2014/main" id="{F65DDE08-DE19-B741-B721-CD256F4A1FC4}"/>
              </a:ext>
            </a:extLst>
          </p:cNvPr>
          <p:cNvGrpSpPr>
            <a:grpSpLocks/>
          </p:cNvGrpSpPr>
          <p:nvPr/>
        </p:nvGrpSpPr>
        <p:grpSpPr bwMode="auto">
          <a:xfrm>
            <a:off x="8001000" y="4800600"/>
            <a:ext cx="268288" cy="354013"/>
            <a:chOff x="624" y="2496"/>
            <a:chExt cx="96" cy="192"/>
          </a:xfrm>
        </p:grpSpPr>
        <p:sp>
          <p:nvSpPr>
            <p:cNvPr id="82" name="AutoShape 89">
              <a:extLst>
                <a:ext uri="{FF2B5EF4-FFF2-40B4-BE49-F238E27FC236}">
                  <a16:creationId xmlns:a16="http://schemas.microsoft.com/office/drawing/2014/main" id="{91B07292-FC8D-3343-809C-28CDA127A0D3}"/>
                </a:ext>
              </a:extLst>
            </p:cNvPr>
            <p:cNvSpPr>
              <a:spLocks noChangeArrowheads="1"/>
            </p:cNvSpPr>
            <p:nvPr/>
          </p:nvSpPr>
          <p:spPr bwMode="auto">
            <a:xfrm>
              <a:off x="624" y="2592"/>
              <a:ext cx="96" cy="96"/>
            </a:xfrm>
            <a:prstGeom prst="triangle">
              <a:avLst>
                <a:gd name="adj"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AutoShape 90">
              <a:extLst>
                <a:ext uri="{FF2B5EF4-FFF2-40B4-BE49-F238E27FC236}">
                  <a16:creationId xmlns:a16="http://schemas.microsoft.com/office/drawing/2014/main" id="{7F01CD42-9085-C64A-BAFB-29772A2030C1}"/>
                </a:ext>
              </a:extLst>
            </p:cNvPr>
            <p:cNvSpPr>
              <a:spLocks noChangeArrowheads="1"/>
            </p:cNvSpPr>
            <p:nvPr/>
          </p:nvSpPr>
          <p:spPr bwMode="auto">
            <a:xfrm rot="10800000">
              <a:off x="624" y="2496"/>
              <a:ext cx="96" cy="96"/>
            </a:xfrm>
            <a:prstGeom prst="triangle">
              <a:avLst>
                <a:gd name="adj" fmla="val 4756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4" name="Line 91">
            <a:extLst>
              <a:ext uri="{FF2B5EF4-FFF2-40B4-BE49-F238E27FC236}">
                <a16:creationId xmlns:a16="http://schemas.microsoft.com/office/drawing/2014/main" id="{0F23F97D-A9E6-3247-9076-53109D9F0F44}"/>
              </a:ext>
            </a:extLst>
          </p:cNvPr>
          <p:cNvSpPr>
            <a:spLocks noChangeShapeType="1"/>
          </p:cNvSpPr>
          <p:nvPr/>
        </p:nvSpPr>
        <p:spPr bwMode="auto">
          <a:xfrm flipH="1">
            <a:off x="7848600" y="49530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92">
            <a:extLst>
              <a:ext uri="{FF2B5EF4-FFF2-40B4-BE49-F238E27FC236}">
                <a16:creationId xmlns:a16="http://schemas.microsoft.com/office/drawing/2014/main" id="{AFA5D4DD-BAD5-974B-8058-15B47FE94240}"/>
              </a:ext>
            </a:extLst>
          </p:cNvPr>
          <p:cNvSpPr>
            <a:spLocks noChangeShapeType="1"/>
          </p:cNvSpPr>
          <p:nvPr/>
        </p:nvSpPr>
        <p:spPr bwMode="auto">
          <a:xfrm>
            <a:off x="7848600" y="4648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Text Box 93">
            <a:extLst>
              <a:ext uri="{FF2B5EF4-FFF2-40B4-BE49-F238E27FC236}">
                <a16:creationId xmlns:a16="http://schemas.microsoft.com/office/drawing/2014/main" id="{50223579-4105-C445-B2FF-CB4CEB0C706C}"/>
              </a:ext>
            </a:extLst>
          </p:cNvPr>
          <p:cNvSpPr txBox="1">
            <a:spLocks noChangeArrowheads="1"/>
          </p:cNvSpPr>
          <p:nvPr/>
        </p:nvSpPr>
        <p:spPr bwMode="auto">
          <a:xfrm>
            <a:off x="8153400" y="4876800"/>
            <a:ext cx="40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#9</a:t>
            </a:r>
          </a:p>
        </p:txBody>
      </p:sp>
      <p:sp>
        <p:nvSpPr>
          <p:cNvPr id="87" name="Text Box 94">
            <a:extLst>
              <a:ext uri="{FF2B5EF4-FFF2-40B4-BE49-F238E27FC236}">
                <a16:creationId xmlns:a16="http://schemas.microsoft.com/office/drawing/2014/main" id="{DC16755A-C35C-8444-BC15-998F9038C6D1}"/>
              </a:ext>
            </a:extLst>
          </p:cNvPr>
          <p:cNvSpPr txBox="1">
            <a:spLocks noChangeArrowheads="1"/>
          </p:cNvSpPr>
          <p:nvPr/>
        </p:nvSpPr>
        <p:spPr bwMode="auto">
          <a:xfrm>
            <a:off x="5943600" y="2971800"/>
            <a:ext cx="5032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a:t>
            </a:r>
          </a:p>
        </p:txBody>
      </p:sp>
      <p:pic>
        <p:nvPicPr>
          <p:cNvPr id="88" name="Picture Placeholder 7">
            <a:extLst>
              <a:ext uri="{FF2B5EF4-FFF2-40B4-BE49-F238E27FC236}">
                <a16:creationId xmlns:a16="http://schemas.microsoft.com/office/drawing/2014/main" id="{66541FB7-3961-9F4A-840F-92F0B96540A9}"/>
              </a:ext>
            </a:extLst>
          </p:cNvPr>
          <p:cNvPicPr>
            <a:picLocks noChangeAspect="1"/>
          </p:cNvPicPr>
          <p:nvPr/>
        </p:nvPicPr>
        <p:blipFill rotWithShape="1">
          <a:blip r:embed="rId3"/>
          <a:srcRect l="13084" r="13571"/>
          <a:stretch/>
        </p:blipFill>
        <p:spPr>
          <a:xfrm rot="5400000">
            <a:off x="6813621" y="3276835"/>
            <a:ext cx="1550506" cy="1318124"/>
          </a:xfrm>
          <a:prstGeom prst="rect">
            <a:avLst/>
          </a:prstGeom>
        </p:spPr>
      </p:pic>
      <p:pic>
        <p:nvPicPr>
          <p:cNvPr id="89" name="Content Placeholder 7">
            <a:extLst>
              <a:ext uri="{FF2B5EF4-FFF2-40B4-BE49-F238E27FC236}">
                <a16:creationId xmlns:a16="http://schemas.microsoft.com/office/drawing/2014/main" id="{59B20F83-A264-4847-8FCE-9BCB5613D9EE}"/>
              </a:ext>
            </a:extLst>
          </p:cNvPr>
          <p:cNvPicPr>
            <a:picLocks noChangeAspect="1"/>
          </p:cNvPicPr>
          <p:nvPr/>
        </p:nvPicPr>
        <p:blipFill>
          <a:blip r:embed="rId4"/>
          <a:stretch>
            <a:fillRect/>
          </a:stretch>
        </p:blipFill>
        <p:spPr>
          <a:xfrm>
            <a:off x="202420" y="934276"/>
            <a:ext cx="1278442" cy="960829"/>
          </a:xfrm>
          <a:prstGeom prst="rect">
            <a:avLst/>
          </a:prstGeom>
        </p:spPr>
      </p:pic>
      <p:pic>
        <p:nvPicPr>
          <p:cNvPr id="91" name="Picture 90">
            <a:extLst>
              <a:ext uri="{FF2B5EF4-FFF2-40B4-BE49-F238E27FC236}">
                <a16:creationId xmlns:a16="http://schemas.microsoft.com/office/drawing/2014/main" id="{8D09A286-D882-8C4E-BDB4-8C811062185A}"/>
              </a:ext>
            </a:extLst>
          </p:cNvPr>
          <p:cNvPicPr>
            <a:picLocks noChangeAspect="1"/>
          </p:cNvPicPr>
          <p:nvPr/>
        </p:nvPicPr>
        <p:blipFill rotWithShape="1">
          <a:blip r:embed="rId5"/>
          <a:srcRect t="33043"/>
          <a:stretch/>
        </p:blipFill>
        <p:spPr>
          <a:xfrm>
            <a:off x="5888383" y="5864086"/>
            <a:ext cx="1603170" cy="805070"/>
          </a:xfrm>
          <a:prstGeom prst="rect">
            <a:avLst/>
          </a:prstGeom>
        </p:spPr>
      </p:pic>
      <p:pic>
        <p:nvPicPr>
          <p:cNvPr id="93" name="Picture 92">
            <a:extLst>
              <a:ext uri="{FF2B5EF4-FFF2-40B4-BE49-F238E27FC236}">
                <a16:creationId xmlns:a16="http://schemas.microsoft.com/office/drawing/2014/main" id="{BD2F52DD-E679-9F4F-A588-8AE4C9DDC2E5}"/>
              </a:ext>
            </a:extLst>
          </p:cNvPr>
          <p:cNvPicPr>
            <a:picLocks noChangeAspect="1"/>
          </p:cNvPicPr>
          <p:nvPr/>
        </p:nvPicPr>
        <p:blipFill rotWithShape="1">
          <a:blip r:embed="rId6"/>
          <a:srcRect t="29174" b="19736"/>
          <a:stretch/>
        </p:blipFill>
        <p:spPr>
          <a:xfrm>
            <a:off x="69574" y="4164495"/>
            <a:ext cx="1682551" cy="646045"/>
          </a:xfrm>
          <a:prstGeom prst="rect">
            <a:avLst/>
          </a:prstGeom>
        </p:spPr>
      </p:pic>
    </p:spTree>
    <p:extLst>
      <p:ext uri="{BB962C8B-B14F-4D97-AF65-F5344CB8AC3E}">
        <p14:creationId xmlns:p14="http://schemas.microsoft.com/office/powerpoint/2010/main" val="87259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B6525-1552-8C42-8303-29C679B99499}"/>
              </a:ext>
            </a:extLst>
          </p:cNvPr>
          <p:cNvSpPr>
            <a:spLocks noGrp="1"/>
          </p:cNvSpPr>
          <p:nvPr>
            <p:ph type="title"/>
          </p:nvPr>
        </p:nvSpPr>
        <p:spPr/>
        <p:txBody>
          <a:bodyPr/>
          <a:lstStyle/>
          <a:p>
            <a:r>
              <a:rPr lang="en-US" dirty="0"/>
              <a:t>SF</a:t>
            </a:r>
            <a:r>
              <a:rPr lang="en-US" baseline="-25000" dirty="0"/>
              <a:t>6  </a:t>
            </a:r>
            <a:r>
              <a:rPr lang="en-US" dirty="0"/>
              <a:t>System valve configuration</a:t>
            </a:r>
          </a:p>
        </p:txBody>
      </p:sp>
      <p:sp>
        <p:nvSpPr>
          <p:cNvPr id="5" name="Slide Number Placeholder 4">
            <a:extLst>
              <a:ext uri="{FF2B5EF4-FFF2-40B4-BE49-F238E27FC236}">
                <a16:creationId xmlns:a16="http://schemas.microsoft.com/office/drawing/2014/main" id="{37C9DCEF-CF21-2D43-8E42-FA0700D24D7B}"/>
              </a:ext>
            </a:extLst>
          </p:cNvPr>
          <p:cNvSpPr>
            <a:spLocks noGrp="1"/>
          </p:cNvSpPr>
          <p:nvPr>
            <p:ph type="sldNum" sz="quarter" idx="12"/>
          </p:nvPr>
        </p:nvSpPr>
        <p:spPr/>
        <p:txBody>
          <a:bodyPr/>
          <a:lstStyle/>
          <a:p>
            <a:fld id="{07E1C93C-5050-FC42-8F10-D22D4F119D13}" type="slidenum">
              <a:rPr lang="en-US" smtClean="0"/>
              <a:pPr/>
              <a:t>12</a:t>
            </a:fld>
            <a:endParaRPr lang="en-US" dirty="0"/>
          </a:p>
        </p:txBody>
      </p:sp>
      <p:pic>
        <p:nvPicPr>
          <p:cNvPr id="7" name="Picture 6">
            <a:extLst>
              <a:ext uri="{FF2B5EF4-FFF2-40B4-BE49-F238E27FC236}">
                <a16:creationId xmlns:a16="http://schemas.microsoft.com/office/drawing/2014/main" id="{6E142588-B69F-EE44-A881-3D048D83D306}"/>
              </a:ext>
            </a:extLst>
          </p:cNvPr>
          <p:cNvPicPr>
            <a:picLocks noChangeAspect="1"/>
          </p:cNvPicPr>
          <p:nvPr/>
        </p:nvPicPr>
        <p:blipFill>
          <a:blip r:embed="rId2"/>
          <a:stretch>
            <a:fillRect/>
          </a:stretch>
        </p:blipFill>
        <p:spPr>
          <a:xfrm>
            <a:off x="3528391" y="735496"/>
            <a:ext cx="4417424" cy="3319970"/>
          </a:xfrm>
          <a:prstGeom prst="rect">
            <a:avLst/>
          </a:prstGeom>
        </p:spPr>
      </p:pic>
      <p:pic>
        <p:nvPicPr>
          <p:cNvPr id="9" name="Picture 8">
            <a:extLst>
              <a:ext uri="{FF2B5EF4-FFF2-40B4-BE49-F238E27FC236}">
                <a16:creationId xmlns:a16="http://schemas.microsoft.com/office/drawing/2014/main" id="{68ABAEFC-45E7-C140-B57D-9C14FACC51A2}"/>
              </a:ext>
            </a:extLst>
          </p:cNvPr>
          <p:cNvPicPr>
            <a:picLocks noChangeAspect="1"/>
          </p:cNvPicPr>
          <p:nvPr/>
        </p:nvPicPr>
        <p:blipFill>
          <a:blip r:embed="rId3"/>
          <a:stretch>
            <a:fillRect/>
          </a:stretch>
        </p:blipFill>
        <p:spPr>
          <a:xfrm>
            <a:off x="7965661" y="3889513"/>
            <a:ext cx="3957983" cy="2968487"/>
          </a:xfrm>
          <a:prstGeom prst="rect">
            <a:avLst/>
          </a:prstGeom>
        </p:spPr>
      </p:pic>
      <p:pic>
        <p:nvPicPr>
          <p:cNvPr id="11" name="Picture 10">
            <a:extLst>
              <a:ext uri="{FF2B5EF4-FFF2-40B4-BE49-F238E27FC236}">
                <a16:creationId xmlns:a16="http://schemas.microsoft.com/office/drawing/2014/main" id="{4941DC6B-9996-B141-8165-9CE99EB44B56}"/>
              </a:ext>
            </a:extLst>
          </p:cNvPr>
          <p:cNvPicPr>
            <a:picLocks noChangeAspect="1"/>
          </p:cNvPicPr>
          <p:nvPr/>
        </p:nvPicPr>
        <p:blipFill rotWithShape="1">
          <a:blip r:embed="rId4"/>
          <a:srcRect b="21527"/>
          <a:stretch/>
        </p:blipFill>
        <p:spPr>
          <a:xfrm>
            <a:off x="4978793" y="3369364"/>
            <a:ext cx="2763791" cy="1630017"/>
          </a:xfrm>
          <a:prstGeom prst="rect">
            <a:avLst/>
          </a:prstGeom>
        </p:spPr>
      </p:pic>
      <p:pic>
        <p:nvPicPr>
          <p:cNvPr id="13" name="Picture 12">
            <a:extLst>
              <a:ext uri="{FF2B5EF4-FFF2-40B4-BE49-F238E27FC236}">
                <a16:creationId xmlns:a16="http://schemas.microsoft.com/office/drawing/2014/main" id="{856F2F82-CF5E-B84E-8D87-5970C30D6D45}"/>
              </a:ext>
            </a:extLst>
          </p:cNvPr>
          <p:cNvPicPr>
            <a:picLocks noChangeAspect="1"/>
          </p:cNvPicPr>
          <p:nvPr/>
        </p:nvPicPr>
        <p:blipFill>
          <a:blip r:embed="rId5"/>
          <a:stretch>
            <a:fillRect/>
          </a:stretch>
        </p:blipFill>
        <p:spPr>
          <a:xfrm>
            <a:off x="1948510" y="2723322"/>
            <a:ext cx="3002891" cy="3995530"/>
          </a:xfrm>
          <a:prstGeom prst="rect">
            <a:avLst/>
          </a:prstGeom>
        </p:spPr>
      </p:pic>
    </p:spTree>
    <p:extLst>
      <p:ext uri="{BB962C8B-B14F-4D97-AF65-F5344CB8AC3E}">
        <p14:creationId xmlns:p14="http://schemas.microsoft.com/office/powerpoint/2010/main" val="2569764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CFDB-3175-D649-87DA-24864F0E5DAA}"/>
              </a:ext>
            </a:extLst>
          </p:cNvPr>
          <p:cNvSpPr>
            <a:spLocks noGrp="1"/>
          </p:cNvSpPr>
          <p:nvPr>
            <p:ph type="title"/>
          </p:nvPr>
        </p:nvSpPr>
        <p:spPr/>
        <p:txBody>
          <a:bodyPr/>
          <a:lstStyle/>
          <a:p>
            <a:r>
              <a:rPr lang="en-US" altLang="en-US" dirty="0"/>
              <a:t>Gas transfer Logic: Filling Tank with SF</a:t>
            </a:r>
            <a:r>
              <a:rPr lang="en-US" altLang="en-US" baseline="-25000" dirty="0"/>
              <a:t>6</a:t>
            </a:r>
            <a:endParaRPr lang="en-US" dirty="0"/>
          </a:p>
        </p:txBody>
      </p:sp>
      <p:sp>
        <p:nvSpPr>
          <p:cNvPr id="3" name="Content Placeholder 2">
            <a:extLst>
              <a:ext uri="{FF2B5EF4-FFF2-40B4-BE49-F238E27FC236}">
                <a16:creationId xmlns:a16="http://schemas.microsoft.com/office/drawing/2014/main" id="{4F968108-A3BA-C34A-A9A6-BB0ECDD0A88C}"/>
              </a:ext>
            </a:extLst>
          </p:cNvPr>
          <p:cNvSpPr>
            <a:spLocks noGrp="1"/>
          </p:cNvSpPr>
          <p:nvPr>
            <p:ph idx="1"/>
          </p:nvPr>
        </p:nvSpPr>
        <p:spPr>
          <a:xfrm>
            <a:off x="411892" y="966054"/>
            <a:ext cx="6257265" cy="3357467"/>
          </a:xfrm>
        </p:spPr>
        <p:txBody>
          <a:bodyPr/>
          <a:lstStyle/>
          <a:p>
            <a:r>
              <a:rPr lang="en-US" altLang="en-US" sz="2400" b="1" dirty="0"/>
              <a:t>Evacuate tank to  125 Torr (25 in Hg </a:t>
            </a:r>
            <a:r>
              <a:rPr lang="en-US" altLang="en-US" sz="2400" b="1" dirty="0" err="1"/>
              <a:t>Vac</a:t>
            </a:r>
            <a:r>
              <a:rPr lang="en-US" altLang="en-US" sz="2400" b="1" dirty="0"/>
              <a:t>)</a:t>
            </a:r>
          </a:p>
          <a:p>
            <a:r>
              <a:rPr lang="en-US" altLang="en-US" sz="2400" b="1" dirty="0"/>
              <a:t>Open valves to let gas from bag equalize pressure to 0 PSIG in tank</a:t>
            </a:r>
          </a:p>
          <a:p>
            <a:r>
              <a:rPr lang="en-US" altLang="en-US" sz="2400" b="1" dirty="0"/>
              <a:t>Backfill tank to 10 PSIG using Vane pump</a:t>
            </a:r>
          </a:p>
          <a:p>
            <a:r>
              <a:rPr lang="en-US" altLang="en-US" sz="2400" b="1" dirty="0"/>
              <a:t>Turn OFF pump &amp; close valves; Process complete!</a:t>
            </a:r>
          </a:p>
          <a:p>
            <a:pPr marL="0" indent="0">
              <a:buNone/>
            </a:pPr>
            <a:endParaRPr lang="en-US" altLang="en-US" sz="2400" b="1" dirty="0"/>
          </a:p>
          <a:p>
            <a:endParaRPr lang="en-US" dirty="0"/>
          </a:p>
        </p:txBody>
      </p:sp>
      <p:sp>
        <p:nvSpPr>
          <p:cNvPr id="4" name="Footer Placeholder 3">
            <a:extLst>
              <a:ext uri="{FF2B5EF4-FFF2-40B4-BE49-F238E27FC236}">
                <a16:creationId xmlns:a16="http://schemas.microsoft.com/office/drawing/2014/main" id="{92F950C1-9D05-8746-A021-99347A5CD785}"/>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A65A1EA4-C313-CE4F-8329-FEE815565A9E}"/>
              </a:ext>
            </a:extLst>
          </p:cNvPr>
          <p:cNvSpPr>
            <a:spLocks noGrp="1"/>
          </p:cNvSpPr>
          <p:nvPr>
            <p:ph type="sldNum" sz="quarter" idx="12"/>
          </p:nvPr>
        </p:nvSpPr>
        <p:spPr/>
        <p:txBody>
          <a:bodyPr/>
          <a:lstStyle/>
          <a:p>
            <a:fld id="{07E1C93C-5050-FC42-8F10-D22D4F119D13}" type="slidenum">
              <a:rPr lang="en-US" smtClean="0"/>
              <a:pPr/>
              <a:t>13</a:t>
            </a:fld>
            <a:endParaRPr lang="en-US" dirty="0"/>
          </a:p>
        </p:txBody>
      </p:sp>
      <p:sp>
        <p:nvSpPr>
          <p:cNvPr id="6" name="TextBox 5">
            <a:extLst>
              <a:ext uri="{FF2B5EF4-FFF2-40B4-BE49-F238E27FC236}">
                <a16:creationId xmlns:a16="http://schemas.microsoft.com/office/drawing/2014/main" id="{44131115-F692-9849-A7DA-E2507672A706}"/>
              </a:ext>
            </a:extLst>
          </p:cNvPr>
          <p:cNvSpPr txBox="1"/>
          <p:nvPr/>
        </p:nvSpPr>
        <p:spPr>
          <a:xfrm>
            <a:off x="616226" y="4512364"/>
            <a:ext cx="5480859" cy="584775"/>
          </a:xfrm>
          <a:prstGeom prst="rect">
            <a:avLst/>
          </a:prstGeom>
          <a:noFill/>
        </p:spPr>
        <p:txBody>
          <a:bodyPr wrap="none" rtlCol="0">
            <a:spAutoFit/>
          </a:bodyPr>
          <a:lstStyle/>
          <a:p>
            <a:r>
              <a:rPr lang="en-US" sz="3200" dirty="0">
                <a:solidFill>
                  <a:srgbClr val="FF0000"/>
                </a:solidFill>
              </a:rPr>
              <a:t>Detailed procedure in next slide</a:t>
            </a:r>
          </a:p>
        </p:txBody>
      </p:sp>
      <p:grpSp>
        <p:nvGrpSpPr>
          <p:cNvPr id="7" name="Group 6">
            <a:extLst>
              <a:ext uri="{FF2B5EF4-FFF2-40B4-BE49-F238E27FC236}">
                <a16:creationId xmlns:a16="http://schemas.microsoft.com/office/drawing/2014/main" id="{2E4B98D5-8B76-4B4F-B2C0-D56AAB2C6F85}"/>
              </a:ext>
            </a:extLst>
          </p:cNvPr>
          <p:cNvGrpSpPr/>
          <p:nvPr/>
        </p:nvGrpSpPr>
        <p:grpSpPr>
          <a:xfrm>
            <a:off x="4360793" y="1239078"/>
            <a:ext cx="5962650" cy="4953000"/>
            <a:chOff x="2114550" y="1219200"/>
            <a:chExt cx="5962650" cy="4953000"/>
          </a:xfrm>
        </p:grpSpPr>
        <p:sp>
          <p:nvSpPr>
            <p:cNvPr id="8" name="AutoShape 5">
              <a:extLst>
                <a:ext uri="{FF2B5EF4-FFF2-40B4-BE49-F238E27FC236}">
                  <a16:creationId xmlns:a16="http://schemas.microsoft.com/office/drawing/2014/main" id="{C65E7F91-0C75-EB4F-83FE-B8268E0E6227}"/>
                </a:ext>
              </a:extLst>
            </p:cNvPr>
            <p:cNvSpPr>
              <a:spLocks noChangeArrowheads="1"/>
            </p:cNvSpPr>
            <p:nvPr/>
          </p:nvSpPr>
          <p:spPr bwMode="auto">
            <a:xfrm>
              <a:off x="6172200" y="12192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9" name="AutoShape 6">
              <a:extLst>
                <a:ext uri="{FF2B5EF4-FFF2-40B4-BE49-F238E27FC236}">
                  <a16:creationId xmlns:a16="http://schemas.microsoft.com/office/drawing/2014/main" id="{C8B01492-3FAF-FD44-AEED-0225B2665A78}"/>
                </a:ext>
              </a:extLst>
            </p:cNvPr>
            <p:cNvSpPr>
              <a:spLocks noChangeArrowheads="1"/>
            </p:cNvSpPr>
            <p:nvPr/>
          </p:nvSpPr>
          <p:spPr bwMode="auto">
            <a:xfrm>
              <a:off x="6248400" y="2514600"/>
              <a:ext cx="1143000" cy="685800"/>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0" name="Text Box 7">
              <a:extLst>
                <a:ext uri="{FF2B5EF4-FFF2-40B4-BE49-F238E27FC236}">
                  <a16:creationId xmlns:a16="http://schemas.microsoft.com/office/drawing/2014/main" id="{42C08A5B-101C-0047-BD2A-6CA380D92B2B}"/>
                </a:ext>
              </a:extLst>
            </p:cNvPr>
            <p:cNvSpPr txBox="1">
              <a:spLocks noChangeArrowheads="1"/>
            </p:cNvSpPr>
            <p:nvPr/>
          </p:nvSpPr>
          <p:spPr bwMode="auto">
            <a:xfrm>
              <a:off x="6172200" y="1371600"/>
              <a:ext cx="11906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Tank open to air</a:t>
              </a:r>
            </a:p>
          </p:txBody>
        </p:sp>
        <p:sp>
          <p:nvSpPr>
            <p:cNvPr id="11" name="AutoShape 8">
              <a:extLst>
                <a:ext uri="{FF2B5EF4-FFF2-40B4-BE49-F238E27FC236}">
                  <a16:creationId xmlns:a16="http://schemas.microsoft.com/office/drawing/2014/main" id="{E8D1FC52-3001-4842-86EC-60D7C1189C2B}"/>
                </a:ext>
              </a:extLst>
            </p:cNvPr>
            <p:cNvSpPr>
              <a:spLocks noChangeArrowheads="1"/>
            </p:cNvSpPr>
            <p:nvPr/>
          </p:nvSpPr>
          <p:spPr bwMode="auto">
            <a:xfrm>
              <a:off x="6172200" y="18288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2" name="Text Box 9">
              <a:extLst>
                <a:ext uri="{FF2B5EF4-FFF2-40B4-BE49-F238E27FC236}">
                  <a16:creationId xmlns:a16="http://schemas.microsoft.com/office/drawing/2014/main" id="{C01761CB-E699-C245-997E-F367E6789E3D}"/>
                </a:ext>
              </a:extLst>
            </p:cNvPr>
            <p:cNvSpPr txBox="1">
              <a:spLocks noChangeArrowheads="1"/>
            </p:cNvSpPr>
            <p:nvPr/>
          </p:nvSpPr>
          <p:spPr bwMode="auto">
            <a:xfrm>
              <a:off x="6248400" y="1905000"/>
              <a:ext cx="1148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Evacuate tank </a:t>
              </a:r>
            </a:p>
            <a:p>
              <a:r>
                <a:rPr lang="en-US" altLang="en-US" sz="1200"/>
                <a:t>venting outside</a:t>
              </a:r>
            </a:p>
          </p:txBody>
        </p:sp>
        <p:sp>
          <p:nvSpPr>
            <p:cNvPr id="13" name="Text Box 10">
              <a:extLst>
                <a:ext uri="{FF2B5EF4-FFF2-40B4-BE49-F238E27FC236}">
                  <a16:creationId xmlns:a16="http://schemas.microsoft.com/office/drawing/2014/main" id="{D3FC0034-047D-BF47-ADA4-97748DB205BA}"/>
                </a:ext>
              </a:extLst>
            </p:cNvPr>
            <p:cNvSpPr txBox="1">
              <a:spLocks noChangeArrowheads="1"/>
            </p:cNvSpPr>
            <p:nvPr/>
          </p:nvSpPr>
          <p:spPr bwMode="auto">
            <a:xfrm>
              <a:off x="6324600" y="2743200"/>
              <a:ext cx="8082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&lt; 26 in Hg</a:t>
              </a:r>
            </a:p>
          </p:txBody>
        </p:sp>
        <p:sp>
          <p:nvSpPr>
            <p:cNvPr id="14" name="Text Box 11">
              <a:extLst>
                <a:ext uri="{FF2B5EF4-FFF2-40B4-BE49-F238E27FC236}">
                  <a16:creationId xmlns:a16="http://schemas.microsoft.com/office/drawing/2014/main" id="{3D598D27-C9F9-1A4E-B0FD-0213D6FC3DC2}"/>
                </a:ext>
              </a:extLst>
            </p:cNvPr>
            <p:cNvSpPr txBox="1">
              <a:spLocks noChangeArrowheads="1"/>
            </p:cNvSpPr>
            <p:nvPr/>
          </p:nvSpPr>
          <p:spPr bwMode="auto">
            <a:xfrm>
              <a:off x="7451725" y="2571750"/>
              <a:ext cx="365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No</a:t>
              </a:r>
            </a:p>
          </p:txBody>
        </p:sp>
        <p:sp>
          <p:nvSpPr>
            <p:cNvPr id="15" name="Text Box 12">
              <a:extLst>
                <a:ext uri="{FF2B5EF4-FFF2-40B4-BE49-F238E27FC236}">
                  <a16:creationId xmlns:a16="http://schemas.microsoft.com/office/drawing/2014/main" id="{4A044DEA-071B-7544-AE36-A121A66C6F84}"/>
                </a:ext>
              </a:extLst>
            </p:cNvPr>
            <p:cNvSpPr txBox="1">
              <a:spLocks noChangeArrowheads="1"/>
            </p:cNvSpPr>
            <p:nvPr/>
          </p:nvSpPr>
          <p:spPr bwMode="auto">
            <a:xfrm>
              <a:off x="6172200" y="3048000"/>
              <a:ext cx="4044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YES</a:t>
              </a:r>
            </a:p>
          </p:txBody>
        </p:sp>
        <p:sp>
          <p:nvSpPr>
            <p:cNvPr id="16" name="AutoShape 13">
              <a:extLst>
                <a:ext uri="{FF2B5EF4-FFF2-40B4-BE49-F238E27FC236}">
                  <a16:creationId xmlns:a16="http://schemas.microsoft.com/office/drawing/2014/main" id="{323C1977-66FE-E24E-83CF-8D0CB1EF0454}"/>
                </a:ext>
              </a:extLst>
            </p:cNvPr>
            <p:cNvSpPr>
              <a:spLocks noChangeArrowheads="1"/>
            </p:cNvSpPr>
            <p:nvPr/>
          </p:nvSpPr>
          <p:spPr bwMode="auto">
            <a:xfrm>
              <a:off x="6172200" y="34290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7" name="Text Box 14">
              <a:extLst>
                <a:ext uri="{FF2B5EF4-FFF2-40B4-BE49-F238E27FC236}">
                  <a16:creationId xmlns:a16="http://schemas.microsoft.com/office/drawing/2014/main" id="{C573E246-7958-2C4A-B2C4-FE7E8D9F0CFD}"/>
                </a:ext>
              </a:extLst>
            </p:cNvPr>
            <p:cNvSpPr txBox="1">
              <a:spLocks noChangeArrowheads="1"/>
            </p:cNvSpPr>
            <p:nvPr/>
          </p:nvSpPr>
          <p:spPr bwMode="auto">
            <a:xfrm>
              <a:off x="6242816" y="3505200"/>
              <a:ext cx="1082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Open SF</a:t>
              </a:r>
              <a:r>
                <a:rPr lang="en-US" altLang="en-US" sz="1200" baseline="-25000"/>
                <a:t>6</a:t>
              </a:r>
              <a:r>
                <a:rPr lang="en-US" altLang="en-US" sz="1200"/>
                <a:t> </a:t>
              </a:r>
            </a:p>
            <a:p>
              <a:pPr algn="ctr"/>
              <a:r>
                <a:rPr lang="en-US" altLang="en-US" sz="1200"/>
                <a:t>back-fill valves</a:t>
              </a:r>
            </a:p>
          </p:txBody>
        </p:sp>
        <p:sp>
          <p:nvSpPr>
            <p:cNvPr id="18" name="AutoShape 15">
              <a:extLst>
                <a:ext uri="{FF2B5EF4-FFF2-40B4-BE49-F238E27FC236}">
                  <a16:creationId xmlns:a16="http://schemas.microsoft.com/office/drawing/2014/main" id="{FE77951B-CD0B-1144-BD28-D7048E4E0F59}"/>
                </a:ext>
              </a:extLst>
            </p:cNvPr>
            <p:cNvSpPr>
              <a:spLocks noChangeArrowheads="1"/>
            </p:cNvSpPr>
            <p:nvPr/>
          </p:nvSpPr>
          <p:spPr bwMode="auto">
            <a:xfrm>
              <a:off x="6248400" y="4038600"/>
              <a:ext cx="1143000" cy="685800"/>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9" name="Text Box 16">
              <a:extLst>
                <a:ext uri="{FF2B5EF4-FFF2-40B4-BE49-F238E27FC236}">
                  <a16:creationId xmlns:a16="http://schemas.microsoft.com/office/drawing/2014/main" id="{D99B3C02-4DB0-3645-AC2B-E98B80A3D766}"/>
                </a:ext>
              </a:extLst>
            </p:cNvPr>
            <p:cNvSpPr txBox="1">
              <a:spLocks noChangeArrowheads="1"/>
            </p:cNvSpPr>
            <p:nvPr/>
          </p:nvSpPr>
          <p:spPr bwMode="auto">
            <a:xfrm>
              <a:off x="6324600" y="4267200"/>
              <a:ext cx="6976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 0 PSIG</a:t>
              </a:r>
            </a:p>
          </p:txBody>
        </p:sp>
        <p:sp>
          <p:nvSpPr>
            <p:cNvPr id="20" name="Text Box 17">
              <a:extLst>
                <a:ext uri="{FF2B5EF4-FFF2-40B4-BE49-F238E27FC236}">
                  <a16:creationId xmlns:a16="http://schemas.microsoft.com/office/drawing/2014/main" id="{1DE8CCDA-3C0F-F540-8904-576DE561387D}"/>
                </a:ext>
              </a:extLst>
            </p:cNvPr>
            <p:cNvSpPr txBox="1">
              <a:spLocks noChangeArrowheads="1"/>
            </p:cNvSpPr>
            <p:nvPr/>
          </p:nvSpPr>
          <p:spPr bwMode="auto">
            <a:xfrm>
              <a:off x="7451725" y="4095750"/>
              <a:ext cx="365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No</a:t>
              </a:r>
            </a:p>
          </p:txBody>
        </p:sp>
        <p:sp>
          <p:nvSpPr>
            <p:cNvPr id="21" name="Text Box 18">
              <a:extLst>
                <a:ext uri="{FF2B5EF4-FFF2-40B4-BE49-F238E27FC236}">
                  <a16:creationId xmlns:a16="http://schemas.microsoft.com/office/drawing/2014/main" id="{9DF753B5-6C78-B84D-BA2E-7AD32B8A2335}"/>
                </a:ext>
              </a:extLst>
            </p:cNvPr>
            <p:cNvSpPr txBox="1">
              <a:spLocks noChangeArrowheads="1"/>
            </p:cNvSpPr>
            <p:nvPr/>
          </p:nvSpPr>
          <p:spPr bwMode="auto">
            <a:xfrm>
              <a:off x="6172200" y="4572000"/>
              <a:ext cx="4044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YES</a:t>
              </a:r>
            </a:p>
          </p:txBody>
        </p:sp>
        <p:sp>
          <p:nvSpPr>
            <p:cNvPr id="22" name="AutoShape 19">
              <a:extLst>
                <a:ext uri="{FF2B5EF4-FFF2-40B4-BE49-F238E27FC236}">
                  <a16:creationId xmlns:a16="http://schemas.microsoft.com/office/drawing/2014/main" id="{ACDDDDEB-35B8-4445-8F92-C1A5AD1562AD}"/>
                </a:ext>
              </a:extLst>
            </p:cNvPr>
            <p:cNvSpPr>
              <a:spLocks noChangeArrowheads="1"/>
            </p:cNvSpPr>
            <p:nvPr/>
          </p:nvSpPr>
          <p:spPr bwMode="auto">
            <a:xfrm>
              <a:off x="6172200" y="48768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23" name="Text Box 20">
              <a:extLst>
                <a:ext uri="{FF2B5EF4-FFF2-40B4-BE49-F238E27FC236}">
                  <a16:creationId xmlns:a16="http://schemas.microsoft.com/office/drawing/2014/main" id="{103B229F-123B-1B43-A7A3-F1A035E0EC58}"/>
                </a:ext>
              </a:extLst>
            </p:cNvPr>
            <p:cNvSpPr txBox="1">
              <a:spLocks noChangeArrowheads="1"/>
            </p:cNvSpPr>
            <p:nvPr/>
          </p:nvSpPr>
          <p:spPr bwMode="auto">
            <a:xfrm>
              <a:off x="6206084" y="4953000"/>
              <a:ext cx="11673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Valve in &amp; run </a:t>
              </a:r>
            </a:p>
            <a:p>
              <a:pPr algn="ctr"/>
              <a:r>
                <a:rPr lang="en-US" altLang="en-US" sz="1200"/>
                <a:t>Thomson pump</a:t>
              </a:r>
            </a:p>
          </p:txBody>
        </p:sp>
        <p:sp>
          <p:nvSpPr>
            <p:cNvPr id="24" name="AutoShape 21">
              <a:extLst>
                <a:ext uri="{FF2B5EF4-FFF2-40B4-BE49-F238E27FC236}">
                  <a16:creationId xmlns:a16="http://schemas.microsoft.com/office/drawing/2014/main" id="{8934199B-1BA8-3F48-842C-DDD53681491A}"/>
                </a:ext>
              </a:extLst>
            </p:cNvPr>
            <p:cNvSpPr>
              <a:spLocks noChangeArrowheads="1"/>
            </p:cNvSpPr>
            <p:nvPr/>
          </p:nvSpPr>
          <p:spPr bwMode="auto">
            <a:xfrm>
              <a:off x="6248400" y="5486400"/>
              <a:ext cx="1143000" cy="685800"/>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25" name="Text Box 22">
              <a:extLst>
                <a:ext uri="{FF2B5EF4-FFF2-40B4-BE49-F238E27FC236}">
                  <a16:creationId xmlns:a16="http://schemas.microsoft.com/office/drawing/2014/main" id="{8EAA26C0-93B3-FC47-86A4-0BFE8F5BA439}"/>
                </a:ext>
              </a:extLst>
            </p:cNvPr>
            <p:cNvSpPr txBox="1">
              <a:spLocks noChangeArrowheads="1"/>
            </p:cNvSpPr>
            <p:nvPr/>
          </p:nvSpPr>
          <p:spPr bwMode="auto">
            <a:xfrm>
              <a:off x="6477000" y="5715000"/>
              <a:ext cx="6639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10 PSIG</a:t>
              </a:r>
            </a:p>
          </p:txBody>
        </p:sp>
        <p:sp>
          <p:nvSpPr>
            <p:cNvPr id="26" name="Text Box 23">
              <a:extLst>
                <a:ext uri="{FF2B5EF4-FFF2-40B4-BE49-F238E27FC236}">
                  <a16:creationId xmlns:a16="http://schemas.microsoft.com/office/drawing/2014/main" id="{4928E0CC-CFE3-5443-84FB-4E086C768529}"/>
                </a:ext>
              </a:extLst>
            </p:cNvPr>
            <p:cNvSpPr txBox="1">
              <a:spLocks noChangeArrowheads="1"/>
            </p:cNvSpPr>
            <p:nvPr/>
          </p:nvSpPr>
          <p:spPr bwMode="auto">
            <a:xfrm>
              <a:off x="7451725" y="5543550"/>
              <a:ext cx="365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No</a:t>
              </a:r>
            </a:p>
          </p:txBody>
        </p:sp>
        <p:sp>
          <p:nvSpPr>
            <p:cNvPr id="27" name="Text Box 24">
              <a:extLst>
                <a:ext uri="{FF2B5EF4-FFF2-40B4-BE49-F238E27FC236}">
                  <a16:creationId xmlns:a16="http://schemas.microsoft.com/office/drawing/2014/main" id="{F4748F4D-5B04-5C46-802F-85EFD53C6F40}"/>
                </a:ext>
              </a:extLst>
            </p:cNvPr>
            <p:cNvSpPr txBox="1">
              <a:spLocks noChangeArrowheads="1"/>
            </p:cNvSpPr>
            <p:nvPr/>
          </p:nvSpPr>
          <p:spPr bwMode="auto">
            <a:xfrm>
              <a:off x="5715000" y="5486400"/>
              <a:ext cx="4044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YES</a:t>
              </a:r>
            </a:p>
          </p:txBody>
        </p:sp>
        <p:sp>
          <p:nvSpPr>
            <p:cNvPr id="28" name="AutoShape 25">
              <a:extLst>
                <a:ext uri="{FF2B5EF4-FFF2-40B4-BE49-F238E27FC236}">
                  <a16:creationId xmlns:a16="http://schemas.microsoft.com/office/drawing/2014/main" id="{497F6D1E-4C42-D94F-9CA5-F61A96DC7362}"/>
                </a:ext>
              </a:extLst>
            </p:cNvPr>
            <p:cNvSpPr>
              <a:spLocks noChangeArrowheads="1"/>
            </p:cNvSpPr>
            <p:nvPr/>
          </p:nvSpPr>
          <p:spPr bwMode="auto">
            <a:xfrm>
              <a:off x="3962400" y="55626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29" name="Text Box 26">
              <a:extLst>
                <a:ext uri="{FF2B5EF4-FFF2-40B4-BE49-F238E27FC236}">
                  <a16:creationId xmlns:a16="http://schemas.microsoft.com/office/drawing/2014/main" id="{39E3FF9B-E392-604E-BEF0-E352DE472183}"/>
                </a:ext>
              </a:extLst>
            </p:cNvPr>
            <p:cNvSpPr txBox="1">
              <a:spLocks noChangeArrowheads="1"/>
            </p:cNvSpPr>
            <p:nvPr/>
          </p:nvSpPr>
          <p:spPr bwMode="auto">
            <a:xfrm>
              <a:off x="3998954" y="5638800"/>
              <a:ext cx="1166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Turn off pumps </a:t>
              </a:r>
            </a:p>
            <a:p>
              <a:pPr algn="ctr"/>
              <a:r>
                <a:rPr lang="en-US" altLang="en-US" sz="1200"/>
                <a:t>&amp; close valves</a:t>
              </a:r>
            </a:p>
          </p:txBody>
        </p:sp>
        <p:sp>
          <p:nvSpPr>
            <p:cNvPr id="30" name="AutoShape 27">
              <a:extLst>
                <a:ext uri="{FF2B5EF4-FFF2-40B4-BE49-F238E27FC236}">
                  <a16:creationId xmlns:a16="http://schemas.microsoft.com/office/drawing/2014/main" id="{4619363C-BCA8-104A-B8D4-679CF441E428}"/>
                </a:ext>
              </a:extLst>
            </p:cNvPr>
            <p:cNvSpPr>
              <a:spLocks noChangeArrowheads="1"/>
            </p:cNvSpPr>
            <p:nvPr/>
          </p:nvSpPr>
          <p:spPr bwMode="auto">
            <a:xfrm>
              <a:off x="2114550" y="55626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31" name="Text Box 28">
              <a:extLst>
                <a:ext uri="{FF2B5EF4-FFF2-40B4-BE49-F238E27FC236}">
                  <a16:creationId xmlns:a16="http://schemas.microsoft.com/office/drawing/2014/main" id="{FF18A3AE-A1E5-9140-B547-75B0490FE729}"/>
                </a:ext>
              </a:extLst>
            </p:cNvPr>
            <p:cNvSpPr txBox="1">
              <a:spLocks noChangeArrowheads="1"/>
            </p:cNvSpPr>
            <p:nvPr/>
          </p:nvSpPr>
          <p:spPr bwMode="auto">
            <a:xfrm>
              <a:off x="2155422" y="5638800"/>
              <a:ext cx="11469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HVPS Ready for</a:t>
              </a:r>
            </a:p>
            <a:p>
              <a:pPr algn="ctr"/>
              <a:r>
                <a:rPr lang="en-US" altLang="en-US" sz="1200"/>
                <a:t>High Voltage</a:t>
              </a:r>
            </a:p>
          </p:txBody>
        </p:sp>
        <p:sp>
          <p:nvSpPr>
            <p:cNvPr id="32" name="Line 29">
              <a:extLst>
                <a:ext uri="{FF2B5EF4-FFF2-40B4-BE49-F238E27FC236}">
                  <a16:creationId xmlns:a16="http://schemas.microsoft.com/office/drawing/2014/main" id="{25E819CC-3CCE-DE44-91E2-D4FBA7F6ED6D}"/>
                </a:ext>
              </a:extLst>
            </p:cNvPr>
            <p:cNvSpPr>
              <a:spLocks noChangeShapeType="1"/>
            </p:cNvSpPr>
            <p:nvPr/>
          </p:nvSpPr>
          <p:spPr bwMode="auto">
            <a:xfrm>
              <a:off x="6781800" y="1752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3" name="Line 30">
              <a:extLst>
                <a:ext uri="{FF2B5EF4-FFF2-40B4-BE49-F238E27FC236}">
                  <a16:creationId xmlns:a16="http://schemas.microsoft.com/office/drawing/2014/main" id="{8A36C089-12C1-8640-9867-B409CE456C11}"/>
                </a:ext>
              </a:extLst>
            </p:cNvPr>
            <p:cNvSpPr>
              <a:spLocks noChangeShapeType="1"/>
            </p:cNvSpPr>
            <p:nvPr/>
          </p:nvSpPr>
          <p:spPr bwMode="auto">
            <a:xfrm flipH="1">
              <a:off x="6781800" y="2362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4" name="Line 32">
              <a:extLst>
                <a:ext uri="{FF2B5EF4-FFF2-40B4-BE49-F238E27FC236}">
                  <a16:creationId xmlns:a16="http://schemas.microsoft.com/office/drawing/2014/main" id="{1BCC360E-BC66-A041-AD41-BC43C5FB60A3}"/>
                </a:ext>
              </a:extLst>
            </p:cNvPr>
            <p:cNvSpPr>
              <a:spLocks noChangeShapeType="1"/>
            </p:cNvSpPr>
            <p:nvPr/>
          </p:nvSpPr>
          <p:spPr bwMode="auto">
            <a:xfrm>
              <a:off x="6781800" y="3200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5" name="Line 33">
              <a:extLst>
                <a:ext uri="{FF2B5EF4-FFF2-40B4-BE49-F238E27FC236}">
                  <a16:creationId xmlns:a16="http://schemas.microsoft.com/office/drawing/2014/main" id="{668773EA-CA51-C449-8643-E0A58BF6170B}"/>
                </a:ext>
              </a:extLst>
            </p:cNvPr>
            <p:cNvSpPr>
              <a:spLocks noChangeShapeType="1"/>
            </p:cNvSpPr>
            <p:nvPr/>
          </p:nvSpPr>
          <p:spPr bwMode="auto">
            <a:xfrm>
              <a:off x="6781800" y="3962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6" name="Line 34">
              <a:extLst>
                <a:ext uri="{FF2B5EF4-FFF2-40B4-BE49-F238E27FC236}">
                  <a16:creationId xmlns:a16="http://schemas.microsoft.com/office/drawing/2014/main" id="{035A0B19-367D-BE48-9BFF-1CF5B0A51650}"/>
                </a:ext>
              </a:extLst>
            </p:cNvPr>
            <p:cNvSpPr>
              <a:spLocks noChangeShapeType="1"/>
            </p:cNvSpPr>
            <p:nvPr/>
          </p:nvSpPr>
          <p:spPr bwMode="auto">
            <a:xfrm>
              <a:off x="6781800" y="4724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7" name="Line 35">
              <a:extLst>
                <a:ext uri="{FF2B5EF4-FFF2-40B4-BE49-F238E27FC236}">
                  <a16:creationId xmlns:a16="http://schemas.microsoft.com/office/drawing/2014/main" id="{20C79F92-3C1C-2A45-9C38-FD452409B77D}"/>
                </a:ext>
              </a:extLst>
            </p:cNvPr>
            <p:cNvSpPr>
              <a:spLocks noChangeShapeType="1"/>
            </p:cNvSpPr>
            <p:nvPr/>
          </p:nvSpPr>
          <p:spPr bwMode="auto">
            <a:xfrm>
              <a:off x="6781800" y="5410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8" name="Line 36">
              <a:extLst>
                <a:ext uri="{FF2B5EF4-FFF2-40B4-BE49-F238E27FC236}">
                  <a16:creationId xmlns:a16="http://schemas.microsoft.com/office/drawing/2014/main" id="{5FF88BD5-E664-7645-B749-026EECC08EC7}"/>
                </a:ext>
              </a:extLst>
            </p:cNvPr>
            <p:cNvSpPr>
              <a:spLocks noChangeShapeType="1"/>
            </p:cNvSpPr>
            <p:nvPr/>
          </p:nvSpPr>
          <p:spPr bwMode="auto">
            <a:xfrm flipH="1">
              <a:off x="5257800" y="57912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9" name="Line 37">
              <a:extLst>
                <a:ext uri="{FF2B5EF4-FFF2-40B4-BE49-F238E27FC236}">
                  <a16:creationId xmlns:a16="http://schemas.microsoft.com/office/drawing/2014/main" id="{2AEF0913-DC21-C64B-90C9-D583710C9119}"/>
                </a:ext>
              </a:extLst>
            </p:cNvPr>
            <p:cNvSpPr>
              <a:spLocks noChangeShapeType="1"/>
            </p:cNvSpPr>
            <p:nvPr/>
          </p:nvSpPr>
          <p:spPr bwMode="auto">
            <a:xfrm flipH="1">
              <a:off x="3429000" y="5867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0" name="Line 38">
              <a:extLst>
                <a:ext uri="{FF2B5EF4-FFF2-40B4-BE49-F238E27FC236}">
                  <a16:creationId xmlns:a16="http://schemas.microsoft.com/office/drawing/2014/main" id="{D0D04776-B1B7-3042-922B-E585C53E478B}"/>
                </a:ext>
              </a:extLst>
            </p:cNvPr>
            <p:cNvSpPr>
              <a:spLocks noChangeShapeType="1"/>
            </p:cNvSpPr>
            <p:nvPr/>
          </p:nvSpPr>
          <p:spPr bwMode="auto">
            <a:xfrm>
              <a:off x="7315200" y="28194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1" name="Line 39">
              <a:extLst>
                <a:ext uri="{FF2B5EF4-FFF2-40B4-BE49-F238E27FC236}">
                  <a16:creationId xmlns:a16="http://schemas.microsoft.com/office/drawing/2014/main" id="{CBA3EEE7-5614-6147-BB01-6BDC26024E71}"/>
                </a:ext>
              </a:extLst>
            </p:cNvPr>
            <p:cNvSpPr>
              <a:spLocks noChangeShapeType="1"/>
            </p:cNvSpPr>
            <p:nvPr/>
          </p:nvSpPr>
          <p:spPr bwMode="auto">
            <a:xfrm flipV="1">
              <a:off x="8077200" y="21336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 name="Line 40">
              <a:extLst>
                <a:ext uri="{FF2B5EF4-FFF2-40B4-BE49-F238E27FC236}">
                  <a16:creationId xmlns:a16="http://schemas.microsoft.com/office/drawing/2014/main" id="{D3480B25-B5D2-8545-9089-C8134D17FA25}"/>
                </a:ext>
              </a:extLst>
            </p:cNvPr>
            <p:cNvSpPr>
              <a:spLocks noChangeShapeType="1"/>
            </p:cNvSpPr>
            <p:nvPr/>
          </p:nvSpPr>
          <p:spPr bwMode="auto">
            <a:xfrm flipH="1">
              <a:off x="7467600" y="2133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3" name="Line 41">
              <a:extLst>
                <a:ext uri="{FF2B5EF4-FFF2-40B4-BE49-F238E27FC236}">
                  <a16:creationId xmlns:a16="http://schemas.microsoft.com/office/drawing/2014/main" id="{B9A83796-4DA1-FC4A-ADB3-4D018FF68DA4}"/>
                </a:ext>
              </a:extLst>
            </p:cNvPr>
            <p:cNvSpPr>
              <a:spLocks noChangeShapeType="1"/>
            </p:cNvSpPr>
            <p:nvPr/>
          </p:nvSpPr>
          <p:spPr bwMode="auto">
            <a:xfrm>
              <a:off x="7315200" y="43434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4" name="Line 42">
              <a:extLst>
                <a:ext uri="{FF2B5EF4-FFF2-40B4-BE49-F238E27FC236}">
                  <a16:creationId xmlns:a16="http://schemas.microsoft.com/office/drawing/2014/main" id="{7C7DA0D3-52CB-B341-B711-B8C719C2989E}"/>
                </a:ext>
              </a:extLst>
            </p:cNvPr>
            <p:cNvSpPr>
              <a:spLocks noChangeShapeType="1"/>
            </p:cNvSpPr>
            <p:nvPr/>
          </p:nvSpPr>
          <p:spPr bwMode="auto">
            <a:xfrm flipV="1">
              <a:off x="8077200" y="36576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5" name="Line 43">
              <a:extLst>
                <a:ext uri="{FF2B5EF4-FFF2-40B4-BE49-F238E27FC236}">
                  <a16:creationId xmlns:a16="http://schemas.microsoft.com/office/drawing/2014/main" id="{8D640F6F-01FA-2940-ADB3-7BFEB827F381}"/>
                </a:ext>
              </a:extLst>
            </p:cNvPr>
            <p:cNvSpPr>
              <a:spLocks noChangeShapeType="1"/>
            </p:cNvSpPr>
            <p:nvPr/>
          </p:nvSpPr>
          <p:spPr bwMode="auto">
            <a:xfrm flipH="1">
              <a:off x="7467600" y="3657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6" name="Line 44">
              <a:extLst>
                <a:ext uri="{FF2B5EF4-FFF2-40B4-BE49-F238E27FC236}">
                  <a16:creationId xmlns:a16="http://schemas.microsoft.com/office/drawing/2014/main" id="{3875CFD1-667B-884D-B375-C529C296F152}"/>
                </a:ext>
              </a:extLst>
            </p:cNvPr>
            <p:cNvSpPr>
              <a:spLocks noChangeShapeType="1"/>
            </p:cNvSpPr>
            <p:nvPr/>
          </p:nvSpPr>
          <p:spPr bwMode="auto">
            <a:xfrm>
              <a:off x="7315200" y="5791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7" name="Line 45">
              <a:extLst>
                <a:ext uri="{FF2B5EF4-FFF2-40B4-BE49-F238E27FC236}">
                  <a16:creationId xmlns:a16="http://schemas.microsoft.com/office/drawing/2014/main" id="{1B849F1F-1C0A-8B46-A262-F6B9A70E62A7}"/>
                </a:ext>
              </a:extLst>
            </p:cNvPr>
            <p:cNvSpPr>
              <a:spLocks noChangeShapeType="1"/>
            </p:cNvSpPr>
            <p:nvPr/>
          </p:nvSpPr>
          <p:spPr bwMode="auto">
            <a:xfrm flipV="1">
              <a:off x="8077200" y="5105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8" name="Line 46">
              <a:extLst>
                <a:ext uri="{FF2B5EF4-FFF2-40B4-BE49-F238E27FC236}">
                  <a16:creationId xmlns:a16="http://schemas.microsoft.com/office/drawing/2014/main" id="{1D2FD69A-4714-164D-82A9-DDB6BB7DD5D4}"/>
                </a:ext>
              </a:extLst>
            </p:cNvPr>
            <p:cNvSpPr>
              <a:spLocks noChangeShapeType="1"/>
            </p:cNvSpPr>
            <p:nvPr/>
          </p:nvSpPr>
          <p:spPr bwMode="auto">
            <a:xfrm flipH="1">
              <a:off x="7467600" y="5105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Tree>
    <p:extLst>
      <p:ext uri="{BB962C8B-B14F-4D97-AF65-F5344CB8AC3E}">
        <p14:creationId xmlns:p14="http://schemas.microsoft.com/office/powerpoint/2010/main" val="423411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2410-B39A-454A-9359-033407CF688C}"/>
              </a:ext>
            </a:extLst>
          </p:cNvPr>
          <p:cNvSpPr>
            <a:spLocks noGrp="1"/>
          </p:cNvSpPr>
          <p:nvPr>
            <p:ph type="title"/>
          </p:nvPr>
        </p:nvSpPr>
        <p:spPr/>
        <p:txBody>
          <a:bodyPr/>
          <a:lstStyle/>
          <a:p>
            <a:r>
              <a:rPr lang="en-US" altLang="en-US" dirty="0"/>
              <a:t>Gas Transfer Procedure; Fill Tank to 10 PSIG of </a:t>
            </a:r>
            <a:r>
              <a:rPr lang="en-US" dirty="0"/>
              <a:t>SF</a:t>
            </a:r>
            <a:r>
              <a:rPr lang="en-US" baseline="-25000" dirty="0"/>
              <a:t>6</a:t>
            </a:r>
            <a:endParaRPr lang="en-US" dirty="0"/>
          </a:p>
        </p:txBody>
      </p:sp>
      <p:sp>
        <p:nvSpPr>
          <p:cNvPr id="3" name="Content Placeholder 2">
            <a:extLst>
              <a:ext uri="{FF2B5EF4-FFF2-40B4-BE49-F238E27FC236}">
                <a16:creationId xmlns:a16="http://schemas.microsoft.com/office/drawing/2014/main" id="{93AEA279-F7A0-7F4E-A324-D4AF36133A1C}"/>
              </a:ext>
            </a:extLst>
          </p:cNvPr>
          <p:cNvSpPr>
            <a:spLocks noGrp="1"/>
          </p:cNvSpPr>
          <p:nvPr>
            <p:ph idx="1"/>
          </p:nvPr>
        </p:nvSpPr>
        <p:spPr>
          <a:xfrm>
            <a:off x="411892" y="966054"/>
            <a:ext cx="11285837" cy="5643467"/>
          </a:xfrm>
        </p:spPr>
        <p:txBody>
          <a:bodyPr>
            <a:normAutofit fontScale="85000" lnSpcReduction="20000"/>
          </a:bodyPr>
          <a:lstStyle/>
          <a:p>
            <a:pPr marL="457200" indent="-457200">
              <a:buFont typeface="+mj-lt"/>
              <a:buAutoNum type="arabicPeriod"/>
            </a:pPr>
            <a:r>
              <a:rPr lang="en-US" dirty="0"/>
              <a:t>Initial condition: Tank open to air</a:t>
            </a:r>
          </a:p>
          <a:p>
            <a:pPr marL="457200" indent="-457200">
              <a:buFont typeface="+mj-lt"/>
              <a:buAutoNum type="arabicPeriod"/>
            </a:pPr>
            <a:r>
              <a:rPr lang="en-US" dirty="0"/>
              <a:t>Close tank and ensure that all bolts are in place and properly tightened. </a:t>
            </a:r>
          </a:p>
          <a:p>
            <a:pPr marL="457200" indent="-457200" hangingPunct="0">
              <a:buFont typeface="+mj-lt"/>
              <a:buAutoNum type="arabicPeriod"/>
            </a:pPr>
            <a:r>
              <a:rPr lang="en-US" dirty="0"/>
              <a:t>Ensure valves MV1A035, FI1S001L, MV1S002, MV1S004, MV1S008, MV1S010, and MV1S015 are closed.  Ensure valves MV1S003, MV1S005, MV1S006, and MV1S007 are open.</a:t>
            </a:r>
          </a:p>
          <a:p>
            <a:pPr marL="457200" indent="-457200" hangingPunct="0">
              <a:buFont typeface="+mj-lt"/>
              <a:buAutoNum type="arabicPeriod"/>
            </a:pPr>
            <a:r>
              <a:rPr lang="en-US" dirty="0"/>
              <a:t>Turn on AC power to pump P1 and start evacuating the system by slowly throttling the pump valve MV1S016 open until the pump can handle the valve being fully open.</a:t>
            </a:r>
          </a:p>
          <a:p>
            <a:pPr marL="457200" indent="-457200">
              <a:buFont typeface="+mj-lt"/>
              <a:buAutoNum type="arabicPeriod"/>
            </a:pPr>
            <a:r>
              <a:rPr lang="en-US" dirty="0"/>
              <a:t>When the tank reaches 26 in. of Hg, close valves MV1S005 and MV1S016 on vacuum pump P1.  Then turn off AC power to the vacuum pump. </a:t>
            </a:r>
          </a:p>
          <a:p>
            <a:pPr marL="457200" indent="-457200" hangingPunct="0">
              <a:buFont typeface="+mj-lt"/>
              <a:buAutoNum type="arabicPeriod"/>
            </a:pPr>
            <a:r>
              <a:rPr lang="en-US" dirty="0"/>
              <a:t>Ensure valves MV1S005, MV1S004, and MV1S003 are closed.  Start backfilling the tank by opening valves MV1S015, MV1S013, MV1S012, MV1S010, MV1S008, and MV1S007.  The differential pressure between the SF</a:t>
            </a:r>
            <a:r>
              <a:rPr lang="en-US" baseline="-25000" dirty="0"/>
              <a:t>6</a:t>
            </a:r>
            <a:r>
              <a:rPr lang="en-US" dirty="0"/>
              <a:t> bladder and the tank will push the SF</a:t>
            </a:r>
            <a:r>
              <a:rPr lang="en-US" baseline="-25000" dirty="0"/>
              <a:t>6</a:t>
            </a:r>
            <a:r>
              <a:rPr lang="en-US" dirty="0"/>
              <a:t> into the tank.  When pressure gauges PI1S001LR and PI1S003LR read above 5 in. of Hg, close valves MV1S012 and MV1S010.</a:t>
            </a:r>
          </a:p>
          <a:p>
            <a:pPr marL="457200" indent="-457200" hangingPunct="0">
              <a:buFont typeface="+mj-lt"/>
              <a:buAutoNum type="arabicPeriod"/>
            </a:pPr>
            <a:r>
              <a:rPr lang="en-US" dirty="0"/>
              <a:t>Turn on the AC power to rotary pump P2 and immediately open valves MV1S009, MV1S011, and MV1S014.</a:t>
            </a:r>
          </a:p>
          <a:p>
            <a:pPr marL="457200" indent="-457200" hangingPunct="0">
              <a:buFont typeface="+mj-lt"/>
              <a:buAutoNum type="arabicPeriod"/>
            </a:pPr>
            <a:r>
              <a:rPr lang="en-US" dirty="0"/>
              <a:t>When the pressure gauge PI1S001LR reads 10 </a:t>
            </a:r>
            <a:r>
              <a:rPr lang="en-US" dirty="0" err="1"/>
              <a:t>psig</a:t>
            </a:r>
            <a:r>
              <a:rPr lang="en-US" dirty="0"/>
              <a:t>, close valve MV1S007 and quickly shut off AC power to rotary pump P2.  Then close valves MV1S013, MV1S011, MV1S009, MV1S008, MV1S006, MV1S014, and MV1S015.  The final tank pressure must be between 5 and 12 </a:t>
            </a:r>
            <a:r>
              <a:rPr lang="en-US" dirty="0" err="1"/>
              <a:t>psig</a:t>
            </a:r>
            <a:r>
              <a:rPr lang="en-US" dirty="0"/>
              <a:t>. </a:t>
            </a:r>
          </a:p>
          <a:p>
            <a:pPr marL="0" indent="0" hangingPunct="0">
              <a:buNone/>
            </a:pPr>
            <a:r>
              <a:rPr lang="en-US" b="1" dirty="0"/>
              <a:t>Notice:</a:t>
            </a:r>
            <a:r>
              <a:rPr lang="en-US" dirty="0"/>
              <a:t>  </a:t>
            </a:r>
            <a:r>
              <a:rPr lang="en-US" u="sng" dirty="0"/>
              <a:t>Under no circumstances ever exceed </a:t>
            </a:r>
            <a:r>
              <a:rPr lang="en-US" b="1" u="sng" dirty="0"/>
              <a:t>15</a:t>
            </a:r>
            <a:r>
              <a:rPr lang="en-US" u="sng" dirty="0"/>
              <a:t> </a:t>
            </a:r>
            <a:r>
              <a:rPr lang="en-US" b="1" u="sng" dirty="0" err="1"/>
              <a:t>psig</a:t>
            </a:r>
            <a:r>
              <a:rPr lang="en-US" u="sng" dirty="0"/>
              <a:t> system operating pressure as the pressure relief valve RV1S002 will open at this pressure.  Assume the pressure will increase 1 </a:t>
            </a:r>
            <a:r>
              <a:rPr lang="en-US" u="sng" dirty="0" err="1"/>
              <a:t>psig</a:t>
            </a:r>
            <a:r>
              <a:rPr lang="en-US" u="sng" dirty="0"/>
              <a:t> due to the power supply heating the insulating gas.</a:t>
            </a:r>
          </a:p>
          <a:p>
            <a:pPr marL="457200" indent="-457200" hangingPunct="0">
              <a:buFont typeface="+mj-lt"/>
              <a:buAutoNum type="arabicPeriod"/>
            </a:pPr>
            <a:endParaRPr lang="en-US" dirty="0"/>
          </a:p>
          <a:p>
            <a:pPr marL="457200" indent="-457200">
              <a:buFont typeface="+mj-lt"/>
              <a:buAutoNum type="arabicPeriod"/>
            </a:pPr>
            <a:endParaRPr lang="en-US" dirty="0"/>
          </a:p>
        </p:txBody>
      </p:sp>
      <p:sp>
        <p:nvSpPr>
          <p:cNvPr id="5" name="Slide Number Placeholder 4">
            <a:extLst>
              <a:ext uri="{FF2B5EF4-FFF2-40B4-BE49-F238E27FC236}">
                <a16:creationId xmlns:a16="http://schemas.microsoft.com/office/drawing/2014/main" id="{8C734A83-C9FE-0047-A105-047B0B7D0CC7}"/>
              </a:ext>
            </a:extLst>
          </p:cNvPr>
          <p:cNvSpPr>
            <a:spLocks noGrp="1"/>
          </p:cNvSpPr>
          <p:nvPr>
            <p:ph type="sldNum" sz="quarter" idx="12"/>
          </p:nvPr>
        </p:nvSpPr>
        <p:spPr/>
        <p:txBody>
          <a:bodyPr/>
          <a:lstStyle/>
          <a:p>
            <a:fld id="{07E1C93C-5050-FC42-8F10-D22D4F119D13}" type="slidenum">
              <a:rPr lang="en-US" smtClean="0"/>
              <a:pPr/>
              <a:t>14</a:t>
            </a:fld>
            <a:endParaRPr lang="en-US" dirty="0"/>
          </a:p>
        </p:txBody>
      </p:sp>
    </p:spTree>
    <p:extLst>
      <p:ext uri="{BB962C8B-B14F-4D97-AF65-F5344CB8AC3E}">
        <p14:creationId xmlns:p14="http://schemas.microsoft.com/office/powerpoint/2010/main" val="321931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51CF-5590-3243-BDA7-939F0D37DC8C}"/>
              </a:ext>
            </a:extLst>
          </p:cNvPr>
          <p:cNvSpPr>
            <a:spLocks noGrp="1"/>
          </p:cNvSpPr>
          <p:nvPr>
            <p:ph type="title"/>
          </p:nvPr>
        </p:nvSpPr>
        <p:spPr/>
        <p:txBody>
          <a:bodyPr/>
          <a:lstStyle/>
          <a:p>
            <a:r>
              <a:rPr lang="en-US" dirty="0"/>
              <a:t>Gas Transfer Logic: Recover SF</a:t>
            </a:r>
            <a:r>
              <a:rPr lang="en-US" baseline="-25000" dirty="0"/>
              <a:t>6</a:t>
            </a:r>
            <a:r>
              <a:rPr lang="en-US" dirty="0"/>
              <a:t> gas and backfill with 0 PSIG instrument air</a:t>
            </a:r>
          </a:p>
        </p:txBody>
      </p:sp>
      <p:sp>
        <p:nvSpPr>
          <p:cNvPr id="3" name="Content Placeholder 2">
            <a:extLst>
              <a:ext uri="{FF2B5EF4-FFF2-40B4-BE49-F238E27FC236}">
                <a16:creationId xmlns:a16="http://schemas.microsoft.com/office/drawing/2014/main" id="{5B06429D-8A55-F848-A794-15C45D5ECDB8}"/>
              </a:ext>
            </a:extLst>
          </p:cNvPr>
          <p:cNvSpPr>
            <a:spLocks noGrp="1"/>
          </p:cNvSpPr>
          <p:nvPr>
            <p:ph idx="1"/>
          </p:nvPr>
        </p:nvSpPr>
        <p:spPr>
          <a:xfrm>
            <a:off x="411893" y="966055"/>
            <a:ext cx="7082212" cy="4371258"/>
          </a:xfrm>
        </p:spPr>
        <p:txBody>
          <a:bodyPr>
            <a:normAutofit fontScale="92500" lnSpcReduction="20000"/>
          </a:bodyPr>
          <a:lstStyle/>
          <a:p>
            <a:r>
              <a:rPr lang="en-US" altLang="en-US" sz="2400" dirty="0"/>
              <a:t>Initial conditions: HV Tank @10 PSIG SF</a:t>
            </a:r>
            <a:r>
              <a:rPr lang="en-US" altLang="en-US" sz="2400" baseline="-25000" dirty="0"/>
              <a:t>6</a:t>
            </a:r>
            <a:endParaRPr lang="en-US" altLang="en-US" sz="2400" dirty="0"/>
          </a:p>
          <a:p>
            <a:r>
              <a:rPr lang="en-US" altLang="en-US" sz="2400" dirty="0"/>
              <a:t>Equalize pressure</a:t>
            </a:r>
          </a:p>
          <a:p>
            <a:r>
              <a:rPr lang="en-US" altLang="en-US" sz="2400" dirty="0"/>
              <a:t>When tank is 0 PSIG turn on pumps # 2</a:t>
            </a:r>
          </a:p>
          <a:p>
            <a:r>
              <a:rPr lang="en-US" altLang="en-US" sz="2400" dirty="0"/>
              <a:t>Evacuate tank; recovering gas until pressure is 20 inHg</a:t>
            </a:r>
          </a:p>
          <a:p>
            <a:r>
              <a:rPr lang="en-US" altLang="en-US" sz="2400" dirty="0"/>
              <a:t>Shut off pump #1 and turn on pump # 2.</a:t>
            </a:r>
          </a:p>
          <a:p>
            <a:r>
              <a:rPr lang="en-US" altLang="en-US" sz="2400" dirty="0"/>
              <a:t>Evacuate tank until pressure &lt; 26 inHg</a:t>
            </a:r>
          </a:p>
          <a:p>
            <a:r>
              <a:rPr lang="en-US" altLang="en-US" sz="2400" dirty="0"/>
              <a:t>Shut off pumps and close valves</a:t>
            </a:r>
          </a:p>
          <a:p>
            <a:r>
              <a:rPr lang="en-US" altLang="en-US" sz="2400" dirty="0"/>
              <a:t>Backfill tank with instrument air</a:t>
            </a:r>
          </a:p>
          <a:p>
            <a:r>
              <a:rPr lang="en-US" altLang="en-US" sz="2400" dirty="0"/>
              <a:t>When tank pressure reaches 0 PSIG close valve instrument air feed valve</a:t>
            </a:r>
          </a:p>
          <a:p>
            <a:r>
              <a:rPr lang="en-US" altLang="en-US" sz="2400" dirty="0"/>
              <a:t>High voltage tank is ready for maintenance </a:t>
            </a:r>
          </a:p>
          <a:p>
            <a:endParaRPr lang="en-US" dirty="0"/>
          </a:p>
        </p:txBody>
      </p:sp>
      <p:sp>
        <p:nvSpPr>
          <p:cNvPr id="5" name="Slide Number Placeholder 4">
            <a:extLst>
              <a:ext uri="{FF2B5EF4-FFF2-40B4-BE49-F238E27FC236}">
                <a16:creationId xmlns:a16="http://schemas.microsoft.com/office/drawing/2014/main" id="{58A43ED7-5C93-CF43-B7C1-220DFC4D60EA}"/>
              </a:ext>
            </a:extLst>
          </p:cNvPr>
          <p:cNvSpPr>
            <a:spLocks noGrp="1"/>
          </p:cNvSpPr>
          <p:nvPr>
            <p:ph type="sldNum" sz="quarter" idx="12"/>
          </p:nvPr>
        </p:nvSpPr>
        <p:spPr/>
        <p:txBody>
          <a:bodyPr/>
          <a:lstStyle/>
          <a:p>
            <a:fld id="{07E1C93C-5050-FC42-8F10-D22D4F119D13}" type="slidenum">
              <a:rPr lang="en-US" smtClean="0"/>
              <a:pPr/>
              <a:t>15</a:t>
            </a:fld>
            <a:endParaRPr lang="en-US" dirty="0"/>
          </a:p>
        </p:txBody>
      </p:sp>
      <p:sp>
        <p:nvSpPr>
          <p:cNvPr id="6" name="TextBox 5">
            <a:extLst>
              <a:ext uri="{FF2B5EF4-FFF2-40B4-BE49-F238E27FC236}">
                <a16:creationId xmlns:a16="http://schemas.microsoft.com/office/drawing/2014/main" id="{3F6A2D41-FDFB-5444-AE76-DE8AF28A3E16}"/>
              </a:ext>
            </a:extLst>
          </p:cNvPr>
          <p:cNvSpPr txBox="1"/>
          <p:nvPr/>
        </p:nvSpPr>
        <p:spPr>
          <a:xfrm>
            <a:off x="586408" y="5297555"/>
            <a:ext cx="5480859" cy="584775"/>
          </a:xfrm>
          <a:prstGeom prst="rect">
            <a:avLst/>
          </a:prstGeom>
          <a:noFill/>
        </p:spPr>
        <p:txBody>
          <a:bodyPr wrap="none" rtlCol="0">
            <a:spAutoFit/>
          </a:bodyPr>
          <a:lstStyle/>
          <a:p>
            <a:r>
              <a:rPr lang="en-US" sz="3200" dirty="0">
                <a:solidFill>
                  <a:srgbClr val="FF0000"/>
                </a:solidFill>
              </a:rPr>
              <a:t>Detailed procedure in next slide</a:t>
            </a:r>
          </a:p>
        </p:txBody>
      </p:sp>
      <p:grpSp>
        <p:nvGrpSpPr>
          <p:cNvPr id="7" name="Group 6">
            <a:extLst>
              <a:ext uri="{FF2B5EF4-FFF2-40B4-BE49-F238E27FC236}">
                <a16:creationId xmlns:a16="http://schemas.microsoft.com/office/drawing/2014/main" id="{95CDF9F2-92C1-8449-8A6C-DDBAD847C39D}"/>
              </a:ext>
            </a:extLst>
          </p:cNvPr>
          <p:cNvGrpSpPr/>
          <p:nvPr/>
        </p:nvGrpSpPr>
        <p:grpSpPr>
          <a:xfrm>
            <a:off x="5424281" y="1507435"/>
            <a:ext cx="5962650" cy="4953000"/>
            <a:chOff x="2114550" y="1219200"/>
            <a:chExt cx="5962650" cy="4953000"/>
          </a:xfrm>
        </p:grpSpPr>
        <p:sp>
          <p:nvSpPr>
            <p:cNvPr id="8" name="AutoShape 6">
              <a:extLst>
                <a:ext uri="{FF2B5EF4-FFF2-40B4-BE49-F238E27FC236}">
                  <a16:creationId xmlns:a16="http://schemas.microsoft.com/office/drawing/2014/main" id="{E35A90F2-F2B9-F743-897D-5DA59B1655A0}"/>
                </a:ext>
              </a:extLst>
            </p:cNvPr>
            <p:cNvSpPr>
              <a:spLocks noChangeArrowheads="1"/>
            </p:cNvSpPr>
            <p:nvPr/>
          </p:nvSpPr>
          <p:spPr bwMode="auto">
            <a:xfrm>
              <a:off x="6172200" y="12192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9" name="AutoShape 7">
              <a:extLst>
                <a:ext uri="{FF2B5EF4-FFF2-40B4-BE49-F238E27FC236}">
                  <a16:creationId xmlns:a16="http://schemas.microsoft.com/office/drawing/2014/main" id="{1039DFB7-85AD-E246-9095-C3FD71B38D7E}"/>
                </a:ext>
              </a:extLst>
            </p:cNvPr>
            <p:cNvSpPr>
              <a:spLocks noChangeArrowheads="1"/>
            </p:cNvSpPr>
            <p:nvPr/>
          </p:nvSpPr>
          <p:spPr bwMode="auto">
            <a:xfrm>
              <a:off x="6248400" y="2514600"/>
              <a:ext cx="1143000" cy="685800"/>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0" name="Text Box 8">
              <a:extLst>
                <a:ext uri="{FF2B5EF4-FFF2-40B4-BE49-F238E27FC236}">
                  <a16:creationId xmlns:a16="http://schemas.microsoft.com/office/drawing/2014/main" id="{350BA088-AE32-C846-8ACD-E4A1C4E78F9B}"/>
                </a:ext>
              </a:extLst>
            </p:cNvPr>
            <p:cNvSpPr txBox="1">
              <a:spLocks noChangeArrowheads="1"/>
            </p:cNvSpPr>
            <p:nvPr/>
          </p:nvSpPr>
          <p:spPr bwMode="auto">
            <a:xfrm>
              <a:off x="6172200" y="1371600"/>
              <a:ext cx="12498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Tank  10 PSIG SF</a:t>
              </a:r>
              <a:r>
                <a:rPr lang="en-US" altLang="en-US" sz="1200" baseline="-25000"/>
                <a:t>6</a:t>
              </a:r>
              <a:endParaRPr lang="en-US" altLang="en-US" sz="1200"/>
            </a:p>
          </p:txBody>
        </p:sp>
        <p:sp>
          <p:nvSpPr>
            <p:cNvPr id="11" name="AutoShape 9">
              <a:extLst>
                <a:ext uri="{FF2B5EF4-FFF2-40B4-BE49-F238E27FC236}">
                  <a16:creationId xmlns:a16="http://schemas.microsoft.com/office/drawing/2014/main" id="{4540C545-BAAE-374F-A508-64C89EB5B932}"/>
                </a:ext>
              </a:extLst>
            </p:cNvPr>
            <p:cNvSpPr>
              <a:spLocks noChangeArrowheads="1"/>
            </p:cNvSpPr>
            <p:nvPr/>
          </p:nvSpPr>
          <p:spPr bwMode="auto">
            <a:xfrm>
              <a:off x="6172200" y="18288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2" name="Text Box 10">
              <a:extLst>
                <a:ext uri="{FF2B5EF4-FFF2-40B4-BE49-F238E27FC236}">
                  <a16:creationId xmlns:a16="http://schemas.microsoft.com/office/drawing/2014/main" id="{B19D5FD3-331E-0C48-A0C1-4822D8194077}"/>
                </a:ext>
              </a:extLst>
            </p:cNvPr>
            <p:cNvSpPr txBox="1">
              <a:spLocks noChangeArrowheads="1"/>
            </p:cNvSpPr>
            <p:nvPr/>
          </p:nvSpPr>
          <p:spPr bwMode="auto">
            <a:xfrm>
              <a:off x="6400800" y="1905000"/>
              <a:ext cx="7223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Equalize</a:t>
              </a:r>
            </a:p>
            <a:p>
              <a:r>
                <a:rPr lang="en-US" altLang="en-US" sz="1200"/>
                <a:t>pressure</a:t>
              </a:r>
            </a:p>
          </p:txBody>
        </p:sp>
        <p:sp>
          <p:nvSpPr>
            <p:cNvPr id="13" name="Text Box 11">
              <a:extLst>
                <a:ext uri="{FF2B5EF4-FFF2-40B4-BE49-F238E27FC236}">
                  <a16:creationId xmlns:a16="http://schemas.microsoft.com/office/drawing/2014/main" id="{8F8DBEB2-AED9-3D4E-962D-9DA6399AEAD9}"/>
                </a:ext>
              </a:extLst>
            </p:cNvPr>
            <p:cNvSpPr txBox="1">
              <a:spLocks noChangeArrowheads="1"/>
            </p:cNvSpPr>
            <p:nvPr/>
          </p:nvSpPr>
          <p:spPr bwMode="auto">
            <a:xfrm>
              <a:off x="6477000" y="2743200"/>
              <a:ext cx="5854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0 PSIG</a:t>
              </a:r>
            </a:p>
          </p:txBody>
        </p:sp>
        <p:sp>
          <p:nvSpPr>
            <p:cNvPr id="14" name="Text Box 12">
              <a:extLst>
                <a:ext uri="{FF2B5EF4-FFF2-40B4-BE49-F238E27FC236}">
                  <a16:creationId xmlns:a16="http://schemas.microsoft.com/office/drawing/2014/main" id="{396AAE08-B0C3-204D-871D-CAD9722F254E}"/>
                </a:ext>
              </a:extLst>
            </p:cNvPr>
            <p:cNvSpPr txBox="1">
              <a:spLocks noChangeArrowheads="1"/>
            </p:cNvSpPr>
            <p:nvPr/>
          </p:nvSpPr>
          <p:spPr bwMode="auto">
            <a:xfrm>
              <a:off x="7451725" y="2571750"/>
              <a:ext cx="365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No</a:t>
              </a:r>
            </a:p>
          </p:txBody>
        </p:sp>
        <p:sp>
          <p:nvSpPr>
            <p:cNvPr id="15" name="Text Box 13">
              <a:extLst>
                <a:ext uri="{FF2B5EF4-FFF2-40B4-BE49-F238E27FC236}">
                  <a16:creationId xmlns:a16="http://schemas.microsoft.com/office/drawing/2014/main" id="{4D06C7A1-3264-3B4B-925A-AF00F4383027}"/>
                </a:ext>
              </a:extLst>
            </p:cNvPr>
            <p:cNvSpPr txBox="1">
              <a:spLocks noChangeArrowheads="1"/>
            </p:cNvSpPr>
            <p:nvPr/>
          </p:nvSpPr>
          <p:spPr bwMode="auto">
            <a:xfrm>
              <a:off x="6172200" y="3048000"/>
              <a:ext cx="4044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YES</a:t>
              </a:r>
            </a:p>
          </p:txBody>
        </p:sp>
        <p:sp>
          <p:nvSpPr>
            <p:cNvPr id="16" name="AutoShape 14">
              <a:extLst>
                <a:ext uri="{FF2B5EF4-FFF2-40B4-BE49-F238E27FC236}">
                  <a16:creationId xmlns:a16="http://schemas.microsoft.com/office/drawing/2014/main" id="{97DDC045-8A5C-5546-A2B4-E49288A1DE34}"/>
                </a:ext>
              </a:extLst>
            </p:cNvPr>
            <p:cNvSpPr>
              <a:spLocks noChangeArrowheads="1"/>
            </p:cNvSpPr>
            <p:nvPr/>
          </p:nvSpPr>
          <p:spPr bwMode="auto">
            <a:xfrm>
              <a:off x="6172200" y="34290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7" name="Text Box 15">
              <a:extLst>
                <a:ext uri="{FF2B5EF4-FFF2-40B4-BE49-F238E27FC236}">
                  <a16:creationId xmlns:a16="http://schemas.microsoft.com/office/drawing/2014/main" id="{5E8717BE-06CB-D147-81FD-EACB42C66E02}"/>
                </a:ext>
              </a:extLst>
            </p:cNvPr>
            <p:cNvSpPr txBox="1">
              <a:spLocks noChangeArrowheads="1"/>
            </p:cNvSpPr>
            <p:nvPr/>
          </p:nvSpPr>
          <p:spPr bwMode="auto">
            <a:xfrm>
              <a:off x="6160052" y="3505200"/>
              <a:ext cx="12450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Open Valves</a:t>
              </a:r>
            </a:p>
            <a:p>
              <a:pPr algn="ctr"/>
              <a:r>
                <a:rPr lang="en-US" altLang="en-US" sz="1200"/>
                <a:t>&amp; turn on pumps</a:t>
              </a:r>
            </a:p>
          </p:txBody>
        </p:sp>
        <p:sp>
          <p:nvSpPr>
            <p:cNvPr id="18" name="AutoShape 16">
              <a:extLst>
                <a:ext uri="{FF2B5EF4-FFF2-40B4-BE49-F238E27FC236}">
                  <a16:creationId xmlns:a16="http://schemas.microsoft.com/office/drawing/2014/main" id="{2E4528D1-4E2F-754C-9C34-9A94DE58857A}"/>
                </a:ext>
              </a:extLst>
            </p:cNvPr>
            <p:cNvSpPr>
              <a:spLocks noChangeArrowheads="1"/>
            </p:cNvSpPr>
            <p:nvPr/>
          </p:nvSpPr>
          <p:spPr bwMode="auto">
            <a:xfrm>
              <a:off x="6248400" y="4038600"/>
              <a:ext cx="1143000" cy="685800"/>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19" name="Text Box 17">
              <a:extLst>
                <a:ext uri="{FF2B5EF4-FFF2-40B4-BE49-F238E27FC236}">
                  <a16:creationId xmlns:a16="http://schemas.microsoft.com/office/drawing/2014/main" id="{5053ECDA-B8EF-4248-8123-C1CE0C08E900}"/>
                </a:ext>
              </a:extLst>
            </p:cNvPr>
            <p:cNvSpPr txBox="1">
              <a:spLocks noChangeArrowheads="1"/>
            </p:cNvSpPr>
            <p:nvPr/>
          </p:nvSpPr>
          <p:spPr bwMode="auto">
            <a:xfrm>
              <a:off x="6324600" y="4267200"/>
              <a:ext cx="7681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a:t>~ 0 PSIG?</a:t>
              </a:r>
            </a:p>
          </p:txBody>
        </p:sp>
        <p:sp>
          <p:nvSpPr>
            <p:cNvPr id="20" name="Text Box 18">
              <a:extLst>
                <a:ext uri="{FF2B5EF4-FFF2-40B4-BE49-F238E27FC236}">
                  <a16:creationId xmlns:a16="http://schemas.microsoft.com/office/drawing/2014/main" id="{6236B165-5396-8C42-A39B-7A129B02DB4A}"/>
                </a:ext>
              </a:extLst>
            </p:cNvPr>
            <p:cNvSpPr txBox="1">
              <a:spLocks noChangeArrowheads="1"/>
            </p:cNvSpPr>
            <p:nvPr/>
          </p:nvSpPr>
          <p:spPr bwMode="auto">
            <a:xfrm>
              <a:off x="7451725" y="4095750"/>
              <a:ext cx="365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No</a:t>
              </a:r>
            </a:p>
          </p:txBody>
        </p:sp>
        <p:sp>
          <p:nvSpPr>
            <p:cNvPr id="21" name="Text Box 19">
              <a:extLst>
                <a:ext uri="{FF2B5EF4-FFF2-40B4-BE49-F238E27FC236}">
                  <a16:creationId xmlns:a16="http://schemas.microsoft.com/office/drawing/2014/main" id="{8B596CB2-6657-2D40-B307-0147667B13EE}"/>
                </a:ext>
              </a:extLst>
            </p:cNvPr>
            <p:cNvSpPr txBox="1">
              <a:spLocks noChangeArrowheads="1"/>
            </p:cNvSpPr>
            <p:nvPr/>
          </p:nvSpPr>
          <p:spPr bwMode="auto">
            <a:xfrm>
              <a:off x="6172200" y="4572000"/>
              <a:ext cx="4044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YES</a:t>
              </a:r>
            </a:p>
          </p:txBody>
        </p:sp>
        <p:sp>
          <p:nvSpPr>
            <p:cNvPr id="22" name="AutoShape 20">
              <a:extLst>
                <a:ext uri="{FF2B5EF4-FFF2-40B4-BE49-F238E27FC236}">
                  <a16:creationId xmlns:a16="http://schemas.microsoft.com/office/drawing/2014/main" id="{CFDF7FC3-AD9C-7A44-9F8A-FB03FE75BDD7}"/>
                </a:ext>
              </a:extLst>
            </p:cNvPr>
            <p:cNvSpPr>
              <a:spLocks noChangeArrowheads="1"/>
            </p:cNvSpPr>
            <p:nvPr/>
          </p:nvSpPr>
          <p:spPr bwMode="auto">
            <a:xfrm>
              <a:off x="6172200" y="48768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23" name="Text Box 21">
              <a:extLst>
                <a:ext uri="{FF2B5EF4-FFF2-40B4-BE49-F238E27FC236}">
                  <a16:creationId xmlns:a16="http://schemas.microsoft.com/office/drawing/2014/main" id="{F1DB8C3C-852F-9841-BF54-723D8FD79D2E}"/>
                </a:ext>
              </a:extLst>
            </p:cNvPr>
            <p:cNvSpPr txBox="1">
              <a:spLocks noChangeArrowheads="1"/>
            </p:cNvSpPr>
            <p:nvPr/>
          </p:nvSpPr>
          <p:spPr bwMode="auto">
            <a:xfrm>
              <a:off x="6223437" y="4953000"/>
              <a:ext cx="1137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Turn off pumps</a:t>
              </a:r>
            </a:p>
            <a:p>
              <a:pPr algn="ctr"/>
              <a:r>
                <a:rPr lang="en-US" altLang="en-US" sz="1200"/>
                <a:t>Vent to Inst. air</a:t>
              </a:r>
            </a:p>
          </p:txBody>
        </p:sp>
        <p:sp>
          <p:nvSpPr>
            <p:cNvPr id="24" name="AutoShape 22">
              <a:extLst>
                <a:ext uri="{FF2B5EF4-FFF2-40B4-BE49-F238E27FC236}">
                  <a16:creationId xmlns:a16="http://schemas.microsoft.com/office/drawing/2014/main" id="{9B876C44-CB0E-004F-AE0B-8A36DC3E9B3E}"/>
                </a:ext>
              </a:extLst>
            </p:cNvPr>
            <p:cNvSpPr>
              <a:spLocks noChangeArrowheads="1"/>
            </p:cNvSpPr>
            <p:nvPr/>
          </p:nvSpPr>
          <p:spPr bwMode="auto">
            <a:xfrm>
              <a:off x="6248400" y="5486400"/>
              <a:ext cx="1143000" cy="685800"/>
            </a:xfrm>
            <a:prstGeom prst="flowChartDecision">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25" name="Text Box 23">
              <a:extLst>
                <a:ext uri="{FF2B5EF4-FFF2-40B4-BE49-F238E27FC236}">
                  <a16:creationId xmlns:a16="http://schemas.microsoft.com/office/drawing/2014/main" id="{52395154-D2D8-3146-94F8-DF161D3FBA5C}"/>
                </a:ext>
              </a:extLst>
            </p:cNvPr>
            <p:cNvSpPr txBox="1">
              <a:spLocks noChangeArrowheads="1"/>
            </p:cNvSpPr>
            <p:nvPr/>
          </p:nvSpPr>
          <p:spPr bwMode="auto">
            <a:xfrm>
              <a:off x="6477000" y="5715000"/>
              <a:ext cx="5854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0 PSIG</a:t>
              </a:r>
            </a:p>
          </p:txBody>
        </p:sp>
        <p:sp>
          <p:nvSpPr>
            <p:cNvPr id="26" name="Text Box 24">
              <a:extLst>
                <a:ext uri="{FF2B5EF4-FFF2-40B4-BE49-F238E27FC236}">
                  <a16:creationId xmlns:a16="http://schemas.microsoft.com/office/drawing/2014/main" id="{9078616A-91D8-CB4E-9EB8-D1977317840B}"/>
                </a:ext>
              </a:extLst>
            </p:cNvPr>
            <p:cNvSpPr txBox="1">
              <a:spLocks noChangeArrowheads="1"/>
            </p:cNvSpPr>
            <p:nvPr/>
          </p:nvSpPr>
          <p:spPr bwMode="auto">
            <a:xfrm>
              <a:off x="7451725" y="5543550"/>
              <a:ext cx="3658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No</a:t>
              </a:r>
            </a:p>
          </p:txBody>
        </p:sp>
        <p:sp>
          <p:nvSpPr>
            <p:cNvPr id="27" name="Text Box 25">
              <a:extLst>
                <a:ext uri="{FF2B5EF4-FFF2-40B4-BE49-F238E27FC236}">
                  <a16:creationId xmlns:a16="http://schemas.microsoft.com/office/drawing/2014/main" id="{D1FF7F4D-D8DD-644E-8A26-399211CD5B73}"/>
                </a:ext>
              </a:extLst>
            </p:cNvPr>
            <p:cNvSpPr txBox="1">
              <a:spLocks noChangeArrowheads="1"/>
            </p:cNvSpPr>
            <p:nvPr/>
          </p:nvSpPr>
          <p:spPr bwMode="auto">
            <a:xfrm>
              <a:off x="5715000" y="5486400"/>
              <a:ext cx="4044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YES</a:t>
              </a:r>
            </a:p>
          </p:txBody>
        </p:sp>
        <p:sp>
          <p:nvSpPr>
            <p:cNvPr id="28" name="AutoShape 26">
              <a:extLst>
                <a:ext uri="{FF2B5EF4-FFF2-40B4-BE49-F238E27FC236}">
                  <a16:creationId xmlns:a16="http://schemas.microsoft.com/office/drawing/2014/main" id="{981C0AB4-79FE-4D41-AB41-13E5FABA7550}"/>
                </a:ext>
              </a:extLst>
            </p:cNvPr>
            <p:cNvSpPr>
              <a:spLocks noChangeArrowheads="1"/>
            </p:cNvSpPr>
            <p:nvPr/>
          </p:nvSpPr>
          <p:spPr bwMode="auto">
            <a:xfrm>
              <a:off x="3962400" y="55626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29" name="Text Box 27">
              <a:extLst>
                <a:ext uri="{FF2B5EF4-FFF2-40B4-BE49-F238E27FC236}">
                  <a16:creationId xmlns:a16="http://schemas.microsoft.com/office/drawing/2014/main" id="{2B22B541-57D8-B441-8901-64C495635422}"/>
                </a:ext>
              </a:extLst>
            </p:cNvPr>
            <p:cNvSpPr txBox="1">
              <a:spLocks noChangeArrowheads="1"/>
            </p:cNvSpPr>
            <p:nvPr/>
          </p:nvSpPr>
          <p:spPr bwMode="auto">
            <a:xfrm>
              <a:off x="4134174" y="5715000"/>
              <a:ext cx="9375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Close valves</a:t>
              </a:r>
            </a:p>
          </p:txBody>
        </p:sp>
        <p:sp>
          <p:nvSpPr>
            <p:cNvPr id="30" name="AutoShape 28">
              <a:extLst>
                <a:ext uri="{FF2B5EF4-FFF2-40B4-BE49-F238E27FC236}">
                  <a16:creationId xmlns:a16="http://schemas.microsoft.com/office/drawing/2014/main" id="{DEF31672-FCCD-4441-931C-CFE65A434812}"/>
                </a:ext>
              </a:extLst>
            </p:cNvPr>
            <p:cNvSpPr>
              <a:spLocks noChangeArrowheads="1"/>
            </p:cNvSpPr>
            <p:nvPr/>
          </p:nvSpPr>
          <p:spPr bwMode="auto">
            <a:xfrm>
              <a:off x="2114550" y="5562600"/>
              <a:ext cx="1295400" cy="5334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31" name="Text Box 29">
              <a:extLst>
                <a:ext uri="{FF2B5EF4-FFF2-40B4-BE49-F238E27FC236}">
                  <a16:creationId xmlns:a16="http://schemas.microsoft.com/office/drawing/2014/main" id="{0076026B-CFAF-1546-9967-1F87BF584636}"/>
                </a:ext>
              </a:extLst>
            </p:cNvPr>
            <p:cNvSpPr txBox="1">
              <a:spLocks noChangeArrowheads="1"/>
            </p:cNvSpPr>
            <p:nvPr/>
          </p:nvSpPr>
          <p:spPr bwMode="auto">
            <a:xfrm>
              <a:off x="2195131" y="5638800"/>
              <a:ext cx="10770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a:t>Gun ready for </a:t>
              </a:r>
            </a:p>
            <a:p>
              <a:pPr algn="ctr"/>
              <a:r>
                <a:rPr lang="en-US" altLang="en-US" sz="1200"/>
                <a:t>maintenance</a:t>
              </a:r>
            </a:p>
          </p:txBody>
        </p:sp>
        <p:sp>
          <p:nvSpPr>
            <p:cNvPr id="32" name="Line 30">
              <a:extLst>
                <a:ext uri="{FF2B5EF4-FFF2-40B4-BE49-F238E27FC236}">
                  <a16:creationId xmlns:a16="http://schemas.microsoft.com/office/drawing/2014/main" id="{989488A7-0638-5041-9A1D-91492A96D68F}"/>
                </a:ext>
              </a:extLst>
            </p:cNvPr>
            <p:cNvSpPr>
              <a:spLocks noChangeShapeType="1"/>
            </p:cNvSpPr>
            <p:nvPr/>
          </p:nvSpPr>
          <p:spPr bwMode="auto">
            <a:xfrm>
              <a:off x="6781800" y="1752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3" name="Line 31">
              <a:extLst>
                <a:ext uri="{FF2B5EF4-FFF2-40B4-BE49-F238E27FC236}">
                  <a16:creationId xmlns:a16="http://schemas.microsoft.com/office/drawing/2014/main" id="{758CBCA7-F4C8-7B44-A347-B7E74D42B587}"/>
                </a:ext>
              </a:extLst>
            </p:cNvPr>
            <p:cNvSpPr>
              <a:spLocks noChangeShapeType="1"/>
            </p:cNvSpPr>
            <p:nvPr/>
          </p:nvSpPr>
          <p:spPr bwMode="auto">
            <a:xfrm flipH="1">
              <a:off x="6781800" y="2362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4" name="Line 32">
              <a:extLst>
                <a:ext uri="{FF2B5EF4-FFF2-40B4-BE49-F238E27FC236}">
                  <a16:creationId xmlns:a16="http://schemas.microsoft.com/office/drawing/2014/main" id="{87711E0D-44E5-274B-82D4-FF476E28E1BD}"/>
                </a:ext>
              </a:extLst>
            </p:cNvPr>
            <p:cNvSpPr>
              <a:spLocks noChangeShapeType="1"/>
            </p:cNvSpPr>
            <p:nvPr/>
          </p:nvSpPr>
          <p:spPr bwMode="auto">
            <a:xfrm>
              <a:off x="6781800" y="32004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5" name="Line 33">
              <a:extLst>
                <a:ext uri="{FF2B5EF4-FFF2-40B4-BE49-F238E27FC236}">
                  <a16:creationId xmlns:a16="http://schemas.microsoft.com/office/drawing/2014/main" id="{CB3B2223-78DD-0A40-A735-4F7CCEA85FD0}"/>
                </a:ext>
              </a:extLst>
            </p:cNvPr>
            <p:cNvSpPr>
              <a:spLocks noChangeShapeType="1"/>
            </p:cNvSpPr>
            <p:nvPr/>
          </p:nvSpPr>
          <p:spPr bwMode="auto">
            <a:xfrm>
              <a:off x="6781800" y="3962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6" name="Line 34">
              <a:extLst>
                <a:ext uri="{FF2B5EF4-FFF2-40B4-BE49-F238E27FC236}">
                  <a16:creationId xmlns:a16="http://schemas.microsoft.com/office/drawing/2014/main" id="{93DAACEF-D4E9-EF40-9C7E-601E1B077CF6}"/>
                </a:ext>
              </a:extLst>
            </p:cNvPr>
            <p:cNvSpPr>
              <a:spLocks noChangeShapeType="1"/>
            </p:cNvSpPr>
            <p:nvPr/>
          </p:nvSpPr>
          <p:spPr bwMode="auto">
            <a:xfrm>
              <a:off x="6781800" y="4724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7" name="Line 35">
              <a:extLst>
                <a:ext uri="{FF2B5EF4-FFF2-40B4-BE49-F238E27FC236}">
                  <a16:creationId xmlns:a16="http://schemas.microsoft.com/office/drawing/2014/main" id="{7C3FF759-7156-3641-8922-92DF8832D385}"/>
                </a:ext>
              </a:extLst>
            </p:cNvPr>
            <p:cNvSpPr>
              <a:spLocks noChangeShapeType="1"/>
            </p:cNvSpPr>
            <p:nvPr/>
          </p:nvSpPr>
          <p:spPr bwMode="auto">
            <a:xfrm>
              <a:off x="6781800" y="5410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8" name="Line 36">
              <a:extLst>
                <a:ext uri="{FF2B5EF4-FFF2-40B4-BE49-F238E27FC236}">
                  <a16:creationId xmlns:a16="http://schemas.microsoft.com/office/drawing/2014/main" id="{D824341A-481D-B444-A0EE-62CF2F554DAA}"/>
                </a:ext>
              </a:extLst>
            </p:cNvPr>
            <p:cNvSpPr>
              <a:spLocks noChangeShapeType="1"/>
            </p:cNvSpPr>
            <p:nvPr/>
          </p:nvSpPr>
          <p:spPr bwMode="auto">
            <a:xfrm flipH="1">
              <a:off x="5257800" y="5791200"/>
              <a:ext cx="106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39" name="Line 37">
              <a:extLst>
                <a:ext uri="{FF2B5EF4-FFF2-40B4-BE49-F238E27FC236}">
                  <a16:creationId xmlns:a16="http://schemas.microsoft.com/office/drawing/2014/main" id="{89787A9E-9B55-6F4C-8111-40970D0413AB}"/>
                </a:ext>
              </a:extLst>
            </p:cNvPr>
            <p:cNvSpPr>
              <a:spLocks noChangeShapeType="1"/>
            </p:cNvSpPr>
            <p:nvPr/>
          </p:nvSpPr>
          <p:spPr bwMode="auto">
            <a:xfrm flipH="1">
              <a:off x="3429000" y="5867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0" name="Line 38">
              <a:extLst>
                <a:ext uri="{FF2B5EF4-FFF2-40B4-BE49-F238E27FC236}">
                  <a16:creationId xmlns:a16="http://schemas.microsoft.com/office/drawing/2014/main" id="{BA15AA41-5C4C-9144-9856-B37AC4742A3E}"/>
                </a:ext>
              </a:extLst>
            </p:cNvPr>
            <p:cNvSpPr>
              <a:spLocks noChangeShapeType="1"/>
            </p:cNvSpPr>
            <p:nvPr/>
          </p:nvSpPr>
          <p:spPr bwMode="auto">
            <a:xfrm>
              <a:off x="7315200" y="28194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1" name="Line 39">
              <a:extLst>
                <a:ext uri="{FF2B5EF4-FFF2-40B4-BE49-F238E27FC236}">
                  <a16:creationId xmlns:a16="http://schemas.microsoft.com/office/drawing/2014/main" id="{BF1EECFF-1155-5547-B575-83D46424E666}"/>
                </a:ext>
              </a:extLst>
            </p:cNvPr>
            <p:cNvSpPr>
              <a:spLocks noChangeShapeType="1"/>
            </p:cNvSpPr>
            <p:nvPr/>
          </p:nvSpPr>
          <p:spPr bwMode="auto">
            <a:xfrm flipV="1">
              <a:off x="8077200" y="21336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2" name="Line 40">
              <a:extLst>
                <a:ext uri="{FF2B5EF4-FFF2-40B4-BE49-F238E27FC236}">
                  <a16:creationId xmlns:a16="http://schemas.microsoft.com/office/drawing/2014/main" id="{7E437A69-B058-0A4F-B02A-6EA6F835A901}"/>
                </a:ext>
              </a:extLst>
            </p:cNvPr>
            <p:cNvSpPr>
              <a:spLocks noChangeShapeType="1"/>
            </p:cNvSpPr>
            <p:nvPr/>
          </p:nvSpPr>
          <p:spPr bwMode="auto">
            <a:xfrm flipH="1">
              <a:off x="7467600" y="2133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3" name="Line 41">
              <a:extLst>
                <a:ext uri="{FF2B5EF4-FFF2-40B4-BE49-F238E27FC236}">
                  <a16:creationId xmlns:a16="http://schemas.microsoft.com/office/drawing/2014/main" id="{9B3E9931-4027-0C44-A047-7E9130A66166}"/>
                </a:ext>
              </a:extLst>
            </p:cNvPr>
            <p:cNvSpPr>
              <a:spLocks noChangeShapeType="1"/>
            </p:cNvSpPr>
            <p:nvPr/>
          </p:nvSpPr>
          <p:spPr bwMode="auto">
            <a:xfrm>
              <a:off x="7315200" y="43434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4" name="Line 42">
              <a:extLst>
                <a:ext uri="{FF2B5EF4-FFF2-40B4-BE49-F238E27FC236}">
                  <a16:creationId xmlns:a16="http://schemas.microsoft.com/office/drawing/2014/main" id="{2B073B8C-8D68-5043-A0E8-678DCF95F595}"/>
                </a:ext>
              </a:extLst>
            </p:cNvPr>
            <p:cNvSpPr>
              <a:spLocks noChangeShapeType="1"/>
            </p:cNvSpPr>
            <p:nvPr/>
          </p:nvSpPr>
          <p:spPr bwMode="auto">
            <a:xfrm flipV="1">
              <a:off x="8077200" y="36576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5" name="Line 43">
              <a:extLst>
                <a:ext uri="{FF2B5EF4-FFF2-40B4-BE49-F238E27FC236}">
                  <a16:creationId xmlns:a16="http://schemas.microsoft.com/office/drawing/2014/main" id="{1E7A1B7F-805F-C445-8E39-120DEF7040D6}"/>
                </a:ext>
              </a:extLst>
            </p:cNvPr>
            <p:cNvSpPr>
              <a:spLocks noChangeShapeType="1"/>
            </p:cNvSpPr>
            <p:nvPr/>
          </p:nvSpPr>
          <p:spPr bwMode="auto">
            <a:xfrm flipH="1">
              <a:off x="7467600" y="36576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6" name="Line 44">
              <a:extLst>
                <a:ext uri="{FF2B5EF4-FFF2-40B4-BE49-F238E27FC236}">
                  <a16:creationId xmlns:a16="http://schemas.microsoft.com/office/drawing/2014/main" id="{2E18BC8C-FB91-1D4E-9A25-781AA1A68424}"/>
                </a:ext>
              </a:extLst>
            </p:cNvPr>
            <p:cNvSpPr>
              <a:spLocks noChangeShapeType="1"/>
            </p:cNvSpPr>
            <p:nvPr/>
          </p:nvSpPr>
          <p:spPr bwMode="auto">
            <a:xfrm>
              <a:off x="7315200" y="57912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7" name="Line 45">
              <a:extLst>
                <a:ext uri="{FF2B5EF4-FFF2-40B4-BE49-F238E27FC236}">
                  <a16:creationId xmlns:a16="http://schemas.microsoft.com/office/drawing/2014/main" id="{F6E71AB3-8288-BD40-856D-5DAFC6FD1A25}"/>
                </a:ext>
              </a:extLst>
            </p:cNvPr>
            <p:cNvSpPr>
              <a:spLocks noChangeShapeType="1"/>
            </p:cNvSpPr>
            <p:nvPr/>
          </p:nvSpPr>
          <p:spPr bwMode="auto">
            <a:xfrm flipV="1">
              <a:off x="8077200" y="51054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sp>
          <p:nvSpPr>
            <p:cNvPr id="48" name="Line 46">
              <a:extLst>
                <a:ext uri="{FF2B5EF4-FFF2-40B4-BE49-F238E27FC236}">
                  <a16:creationId xmlns:a16="http://schemas.microsoft.com/office/drawing/2014/main" id="{BE713A7E-3A29-D84D-AF3A-3FF699F39E95}"/>
                </a:ext>
              </a:extLst>
            </p:cNvPr>
            <p:cNvSpPr>
              <a:spLocks noChangeShapeType="1"/>
            </p:cNvSpPr>
            <p:nvPr/>
          </p:nvSpPr>
          <p:spPr bwMode="auto">
            <a:xfrm flipH="1">
              <a:off x="7467600" y="5105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800"/>
            </a:p>
          </p:txBody>
        </p:sp>
      </p:grpSp>
    </p:spTree>
    <p:extLst>
      <p:ext uri="{BB962C8B-B14F-4D97-AF65-F5344CB8AC3E}">
        <p14:creationId xmlns:p14="http://schemas.microsoft.com/office/powerpoint/2010/main" val="211101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FB9D-7A44-BB40-88FC-9086754C2177}"/>
              </a:ext>
            </a:extLst>
          </p:cNvPr>
          <p:cNvSpPr>
            <a:spLocks noGrp="1"/>
          </p:cNvSpPr>
          <p:nvPr>
            <p:ph type="title"/>
          </p:nvPr>
        </p:nvSpPr>
        <p:spPr>
          <a:xfrm>
            <a:off x="0" y="121269"/>
            <a:ext cx="12192000" cy="487490"/>
          </a:xfrm>
        </p:spPr>
        <p:txBody>
          <a:bodyPr>
            <a:normAutofit fontScale="90000"/>
          </a:bodyPr>
          <a:lstStyle/>
          <a:p>
            <a:r>
              <a:rPr lang="en-US" dirty="0"/>
              <a:t>Gas transfer procedure: </a:t>
            </a:r>
            <a:r>
              <a:rPr lang="en-US"/>
              <a:t>Recover SF</a:t>
            </a:r>
            <a:r>
              <a:rPr lang="en-US" baseline="-25000"/>
              <a:t>6</a:t>
            </a:r>
            <a:r>
              <a:rPr lang="en-US"/>
              <a:t> </a:t>
            </a:r>
            <a:r>
              <a:rPr lang="en-US" dirty="0"/>
              <a:t>gas and backfill tank to 0 PSIG of instrument air </a:t>
            </a:r>
          </a:p>
        </p:txBody>
      </p:sp>
      <p:sp>
        <p:nvSpPr>
          <p:cNvPr id="3" name="Content Placeholder 2">
            <a:extLst>
              <a:ext uri="{FF2B5EF4-FFF2-40B4-BE49-F238E27FC236}">
                <a16:creationId xmlns:a16="http://schemas.microsoft.com/office/drawing/2014/main" id="{3D8DC98D-061F-1743-BA4D-5116F86AAB11}"/>
              </a:ext>
            </a:extLst>
          </p:cNvPr>
          <p:cNvSpPr>
            <a:spLocks noGrp="1"/>
          </p:cNvSpPr>
          <p:nvPr>
            <p:ph idx="1"/>
          </p:nvPr>
        </p:nvSpPr>
        <p:spPr/>
        <p:txBody>
          <a:bodyPr>
            <a:normAutofit fontScale="85000" lnSpcReduction="20000"/>
          </a:bodyPr>
          <a:lstStyle/>
          <a:p>
            <a:pPr marL="457200" indent="-457200">
              <a:buFont typeface="+mj-lt"/>
              <a:buAutoNum type="arabicPeriod"/>
            </a:pPr>
            <a:r>
              <a:rPr lang="en-US" dirty="0"/>
              <a:t>Initial condition: Tank filled to 10 PSIG of SF6 and all valves closed</a:t>
            </a:r>
          </a:p>
          <a:p>
            <a:pPr marL="457200" indent="-457200" hangingPunct="0">
              <a:buFont typeface="+mj-lt"/>
              <a:buAutoNum type="arabicPeriod"/>
            </a:pPr>
            <a:r>
              <a:rPr lang="en-US" dirty="0"/>
              <a:t>Ensure valves MV1S003, MV1S005, and MV1S004 are closed.</a:t>
            </a:r>
          </a:p>
          <a:p>
            <a:pPr marL="457200" indent="-457200" hangingPunct="0">
              <a:buFont typeface="+mj-lt"/>
              <a:buAutoNum type="arabicPeriod"/>
            </a:pPr>
            <a:r>
              <a:rPr lang="en-US" dirty="0"/>
              <a:t>Open valves MV1S006, MV1S007, MV1S008, MV1S010, MV1S012, MVlS0l3, MV1S009, MV1S011, MV1S014, and MV1S015.  The differential pressure between the SF</a:t>
            </a:r>
            <a:r>
              <a:rPr lang="en-US" baseline="-25000" dirty="0"/>
              <a:t>6</a:t>
            </a:r>
            <a:r>
              <a:rPr lang="en-US" dirty="0"/>
              <a:t> bladder and the tank will push the SF</a:t>
            </a:r>
            <a:r>
              <a:rPr lang="en-US" baseline="-25000" dirty="0"/>
              <a:t>6</a:t>
            </a:r>
            <a:r>
              <a:rPr lang="en-US" dirty="0"/>
              <a:t> into the bladder.</a:t>
            </a:r>
          </a:p>
          <a:p>
            <a:pPr marL="457200" indent="-457200" hangingPunct="0">
              <a:buFont typeface="+mj-lt"/>
              <a:buAutoNum type="arabicPeriod"/>
            </a:pPr>
            <a:r>
              <a:rPr lang="en-US" dirty="0"/>
              <a:t>When pressure gauges PI1S001LR and PI1S003LR read about 5 </a:t>
            </a:r>
            <a:r>
              <a:rPr lang="en-US" dirty="0" err="1"/>
              <a:t>psig</a:t>
            </a:r>
            <a:r>
              <a:rPr lang="en-US" dirty="0"/>
              <a:t>, close valves MV1S008 and MV1S013 and then turn on AC power to rotary pump P2.</a:t>
            </a:r>
          </a:p>
          <a:p>
            <a:pPr marL="457200" indent="-457200" hangingPunct="0">
              <a:buFont typeface="+mj-lt"/>
              <a:buAutoNum type="arabicPeriod"/>
            </a:pPr>
            <a:r>
              <a:rPr lang="en-US" dirty="0"/>
              <a:t>When pressure gauges PI1S001LR and PI1S003LR read about 25 in of Hg, close valve MV1S007, quickly turn off AC power to rotary pump P2.  Then close valves MV1S006, MV1S009, MV1S010, MV1S011, MV1S012, MV1S014, and MV1S015.</a:t>
            </a:r>
          </a:p>
          <a:p>
            <a:pPr marL="457200" indent="-457200" hangingPunct="0">
              <a:buFont typeface="+mj-lt"/>
              <a:buAutoNum type="arabicPeriod"/>
            </a:pPr>
            <a:r>
              <a:rPr lang="en-US" dirty="0"/>
              <a:t>Ensure valves MV1A035, MV1S002, and flow meter valve FI1S001L are closed.</a:t>
            </a:r>
          </a:p>
          <a:p>
            <a:pPr marL="457200" indent="-457200" hangingPunct="0">
              <a:buFont typeface="+mj-lt"/>
              <a:buAutoNum type="arabicPeriod"/>
            </a:pPr>
            <a:r>
              <a:rPr lang="en-US" dirty="0"/>
              <a:t>Ensure valve MV1A034 is open and regulator FR1A001 is set to 15 </a:t>
            </a:r>
            <a:r>
              <a:rPr lang="en-US" dirty="0" err="1"/>
              <a:t>psig</a:t>
            </a:r>
            <a:r>
              <a:rPr lang="en-US" dirty="0"/>
              <a:t>.</a:t>
            </a:r>
          </a:p>
          <a:p>
            <a:pPr marL="457200" indent="-457200" hangingPunct="0">
              <a:buFont typeface="+mj-lt"/>
              <a:buAutoNum type="arabicPeriod"/>
            </a:pPr>
            <a:r>
              <a:rPr lang="en-US" dirty="0"/>
              <a:t>Open valve MV1A035, MV1S003, set flow meter valve FI1S001L to 1800 SCFH, and closely monitor the tank pressure gauge PI1S001LR.</a:t>
            </a:r>
          </a:p>
          <a:p>
            <a:pPr marL="457200" indent="-457200" hangingPunct="0">
              <a:buFont typeface="+mj-lt"/>
              <a:buAutoNum type="arabicPeriod"/>
            </a:pPr>
            <a:r>
              <a:rPr lang="en-US" dirty="0"/>
              <a:t>When the tank pressure gauge reads 0.25 </a:t>
            </a:r>
            <a:r>
              <a:rPr lang="en-US" dirty="0" err="1"/>
              <a:t>psig</a:t>
            </a:r>
            <a:r>
              <a:rPr lang="en-US" dirty="0"/>
              <a:t>, close the flow meter valve FI1S001L.  Close valves MV1S003, MV1A035, and MV1A034.  Open valves MV1S006 and MV1S004 to vent the tanks to atmosphere.</a:t>
            </a:r>
          </a:p>
          <a:p>
            <a:pPr marL="457200" indent="-457200" hangingPunct="0">
              <a:buFont typeface="+mj-lt"/>
              <a:buAutoNum type="arabicPeriod"/>
            </a:pPr>
            <a:r>
              <a:rPr lang="en-US" dirty="0"/>
              <a:t>Remove the bolts on the tank door that needs to be opened and open the appropriate tank door.</a:t>
            </a:r>
          </a:p>
          <a:p>
            <a:pPr marL="457200" indent="-457200" hangingPunct="0">
              <a:buFont typeface="+mj-lt"/>
              <a:buAutoNum type="arabicPeriod"/>
            </a:pPr>
            <a:r>
              <a:rPr lang="en-US" dirty="0"/>
              <a:t>Close MV1S004.  Ensure all other valves are closed and pumps are off.  This procedure is finished.</a:t>
            </a:r>
          </a:p>
          <a:p>
            <a:pPr marL="457200" indent="-457200">
              <a:buFont typeface="+mj-lt"/>
              <a:buAutoNum type="arabicPeriod"/>
            </a:pPr>
            <a:endParaRPr lang="en-US" dirty="0"/>
          </a:p>
        </p:txBody>
      </p:sp>
      <p:sp>
        <p:nvSpPr>
          <p:cNvPr id="5" name="Slide Number Placeholder 4">
            <a:extLst>
              <a:ext uri="{FF2B5EF4-FFF2-40B4-BE49-F238E27FC236}">
                <a16:creationId xmlns:a16="http://schemas.microsoft.com/office/drawing/2014/main" id="{DA5B8C72-36FB-CE41-9F6A-685090800F75}"/>
              </a:ext>
            </a:extLst>
          </p:cNvPr>
          <p:cNvSpPr>
            <a:spLocks noGrp="1"/>
          </p:cNvSpPr>
          <p:nvPr>
            <p:ph type="sldNum" sz="quarter" idx="12"/>
          </p:nvPr>
        </p:nvSpPr>
        <p:spPr/>
        <p:txBody>
          <a:bodyPr/>
          <a:lstStyle/>
          <a:p>
            <a:fld id="{07E1C93C-5050-FC42-8F10-D22D4F119D13}" type="slidenum">
              <a:rPr lang="en-US" smtClean="0"/>
              <a:pPr/>
              <a:t>16</a:t>
            </a:fld>
            <a:endParaRPr lang="en-US" dirty="0"/>
          </a:p>
        </p:txBody>
      </p:sp>
    </p:spTree>
    <p:extLst>
      <p:ext uri="{BB962C8B-B14F-4D97-AF65-F5344CB8AC3E}">
        <p14:creationId xmlns:p14="http://schemas.microsoft.com/office/powerpoint/2010/main" val="144713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7C0D-9091-E046-BAE2-33781C1D2A1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E71BBCF-2BAC-5546-B8C0-B3934DCCDCAE}"/>
              </a:ext>
            </a:extLst>
          </p:cNvPr>
          <p:cNvSpPr>
            <a:spLocks noGrp="1"/>
          </p:cNvSpPr>
          <p:nvPr>
            <p:ph idx="1"/>
          </p:nvPr>
        </p:nvSpPr>
        <p:spPr/>
        <p:txBody>
          <a:bodyPr/>
          <a:lstStyle/>
          <a:p>
            <a:r>
              <a:rPr lang="en-US" dirty="0"/>
              <a:t>The gun high voltage power supply is a </a:t>
            </a:r>
            <a:r>
              <a:rPr lang="en-US" dirty="0" err="1"/>
              <a:t>Crockroft</a:t>
            </a:r>
            <a:r>
              <a:rPr lang="en-US" dirty="0"/>
              <a:t>-Walton 500 kV 10 mA DC generator (HVPS) immersed in a tank filled to 10 </a:t>
            </a:r>
            <a:r>
              <a:rPr lang="en-US" dirty="0" err="1"/>
              <a:t>psig</a:t>
            </a:r>
            <a:r>
              <a:rPr lang="en-US" dirty="0"/>
              <a:t> of SF</a:t>
            </a:r>
            <a:r>
              <a:rPr lang="en-US" baseline="-25000" dirty="0"/>
              <a:t>6</a:t>
            </a:r>
            <a:r>
              <a:rPr lang="en-US" dirty="0"/>
              <a:t>. </a:t>
            </a:r>
          </a:p>
          <a:p>
            <a:r>
              <a:rPr lang="en-US" dirty="0"/>
              <a:t>The LERF gun is also immersed in SF</a:t>
            </a:r>
            <a:r>
              <a:rPr lang="en-US" baseline="-25000" dirty="0"/>
              <a:t>6</a:t>
            </a:r>
            <a:r>
              <a:rPr lang="en-US" dirty="0"/>
              <a:t> inside an aluminum tank sharing the SF</a:t>
            </a:r>
            <a:r>
              <a:rPr lang="en-US" baseline="-25000" dirty="0"/>
              <a:t>6</a:t>
            </a:r>
            <a:r>
              <a:rPr lang="en-US" dirty="0"/>
              <a:t> volume with the HVPS. </a:t>
            </a:r>
          </a:p>
          <a:p>
            <a:r>
              <a:rPr lang="en-US" dirty="0"/>
              <a:t>The pressure relief valve RV1S002 will open at 15 </a:t>
            </a:r>
            <a:r>
              <a:rPr lang="en-US" dirty="0" err="1"/>
              <a:t>psig</a:t>
            </a:r>
            <a:r>
              <a:rPr lang="en-US" dirty="0"/>
              <a:t>. This valve vents into the LERF vault and is connected to the HVPS tank in the injector pit. </a:t>
            </a:r>
          </a:p>
          <a:p>
            <a:r>
              <a:rPr lang="en-US" dirty="0"/>
              <a:t>During gun maintenance, it is necessary to open the gun tank, thus the SF</a:t>
            </a:r>
            <a:r>
              <a:rPr lang="en-US" baseline="-25000" dirty="0"/>
              <a:t>6</a:t>
            </a:r>
            <a:r>
              <a:rPr lang="en-US" dirty="0"/>
              <a:t> needs to be transferred to a storage bag. The storage bag is located in the opposite side of the LERF vault</a:t>
            </a:r>
          </a:p>
          <a:p>
            <a:r>
              <a:rPr lang="en-US" dirty="0"/>
              <a:t>The following slides describe the SF</a:t>
            </a:r>
            <a:r>
              <a:rPr lang="en-US" baseline="-25000" dirty="0"/>
              <a:t>6</a:t>
            </a:r>
            <a:r>
              <a:rPr lang="en-US" dirty="0"/>
              <a:t> gas transfer system, designed and built by Kevin Jordan in the late 1990s. </a:t>
            </a:r>
          </a:p>
          <a:p>
            <a:r>
              <a:rPr lang="en-US" dirty="0"/>
              <a:t>This is an attempt to document it</a:t>
            </a:r>
          </a:p>
        </p:txBody>
      </p:sp>
      <p:sp>
        <p:nvSpPr>
          <p:cNvPr id="4" name="Footer Placeholder 3">
            <a:extLst>
              <a:ext uri="{FF2B5EF4-FFF2-40B4-BE49-F238E27FC236}">
                <a16:creationId xmlns:a16="http://schemas.microsoft.com/office/drawing/2014/main" id="{7275BE58-D99A-9E4E-90A2-6F0EEFD2E04D}"/>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4F2EB793-51FA-224F-88A6-2740ED33033E}"/>
              </a:ext>
            </a:extLst>
          </p:cNvPr>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22476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B7FC-4518-DB42-9CE6-AC5F7146F966}"/>
              </a:ext>
            </a:extLst>
          </p:cNvPr>
          <p:cNvSpPr>
            <a:spLocks noGrp="1"/>
          </p:cNvSpPr>
          <p:nvPr>
            <p:ph type="title"/>
          </p:nvPr>
        </p:nvSpPr>
        <p:spPr/>
        <p:txBody>
          <a:bodyPr/>
          <a:lstStyle/>
          <a:p>
            <a:r>
              <a:rPr lang="en-US" dirty="0"/>
              <a:t>SF</a:t>
            </a:r>
            <a:r>
              <a:rPr lang="en-US" baseline="-25000" dirty="0"/>
              <a:t>6</a:t>
            </a:r>
            <a:r>
              <a:rPr lang="en-US" dirty="0"/>
              <a:t> transfer system requirements</a:t>
            </a:r>
          </a:p>
        </p:txBody>
      </p:sp>
      <p:sp>
        <p:nvSpPr>
          <p:cNvPr id="3" name="Content Placeholder 2">
            <a:extLst>
              <a:ext uri="{FF2B5EF4-FFF2-40B4-BE49-F238E27FC236}">
                <a16:creationId xmlns:a16="http://schemas.microsoft.com/office/drawing/2014/main" id="{8C279E2D-6EDC-824C-8187-16602B4798C9}"/>
              </a:ext>
            </a:extLst>
          </p:cNvPr>
          <p:cNvSpPr>
            <a:spLocks noGrp="1"/>
          </p:cNvSpPr>
          <p:nvPr>
            <p:ph idx="1"/>
          </p:nvPr>
        </p:nvSpPr>
        <p:spPr/>
        <p:txBody>
          <a:bodyPr/>
          <a:lstStyle/>
          <a:p>
            <a:r>
              <a:rPr lang="en-US" altLang="en-US" dirty="0"/>
              <a:t>The SF</a:t>
            </a:r>
            <a:r>
              <a:rPr lang="en-US" altLang="en-US" baseline="-25000" dirty="0"/>
              <a:t>6 </a:t>
            </a:r>
            <a:r>
              <a:rPr lang="en-US" altLang="en-US" dirty="0"/>
              <a:t>should be able to be transferred manually between the storage bag and the high voltage tank and/or gun without significant loss of gas or contamination</a:t>
            </a:r>
          </a:p>
          <a:p>
            <a:r>
              <a:rPr lang="en-US" altLang="en-US" dirty="0"/>
              <a:t>The HVPS tank has an instrument air connection for back filling after the SF</a:t>
            </a:r>
            <a:r>
              <a:rPr lang="en-US" altLang="en-US" baseline="-25000" dirty="0"/>
              <a:t>6</a:t>
            </a:r>
            <a:r>
              <a:rPr lang="en-US" altLang="en-US" dirty="0"/>
              <a:t> has been transferred</a:t>
            </a:r>
          </a:p>
          <a:p>
            <a:r>
              <a:rPr lang="en-US" altLang="en-US" dirty="0"/>
              <a:t>The tank pressure ion the tank must never exceed 15 PSIG, see pressure vessel section</a:t>
            </a:r>
          </a:p>
          <a:p>
            <a:r>
              <a:rPr lang="en-US" altLang="en-US" dirty="0"/>
              <a:t>Tank must be evacuated prior to filling with SF</a:t>
            </a:r>
            <a:r>
              <a:rPr lang="en-US" altLang="en-US" baseline="-25000" dirty="0"/>
              <a:t>6</a:t>
            </a:r>
            <a:endParaRPr lang="en-US" altLang="en-US" dirty="0"/>
          </a:p>
          <a:p>
            <a:r>
              <a:rPr lang="en-US" altLang="en-US" dirty="0"/>
              <a:t>Tank pressure relief is vented into the LERF vault</a:t>
            </a:r>
          </a:p>
          <a:p>
            <a:pPr lvl="1"/>
            <a:r>
              <a:rPr lang="en-US" altLang="en-US" dirty="0"/>
              <a:t>A relief valve is connected adjacent to the HVPS SF6 tank</a:t>
            </a:r>
          </a:p>
          <a:p>
            <a:endParaRPr lang="en-US" dirty="0"/>
          </a:p>
        </p:txBody>
      </p:sp>
      <p:sp>
        <p:nvSpPr>
          <p:cNvPr id="4" name="Footer Placeholder 3">
            <a:extLst>
              <a:ext uri="{FF2B5EF4-FFF2-40B4-BE49-F238E27FC236}">
                <a16:creationId xmlns:a16="http://schemas.microsoft.com/office/drawing/2014/main" id="{0B09467D-275F-6E4A-ABE1-17097EE2547A}"/>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3A8F0544-B26D-564D-90C7-0CAD23902F34}"/>
              </a:ext>
            </a:extLst>
          </p:cNvPr>
          <p:cNvSpPr>
            <a:spLocks noGrp="1"/>
          </p:cNvSpPr>
          <p:nvPr>
            <p:ph type="sldNum" sz="quarter" idx="12"/>
          </p:nvPr>
        </p:nvSpPr>
        <p:spPr/>
        <p:txBody>
          <a:bodyPr/>
          <a:lstStyle/>
          <a:p>
            <a:fld id="{07E1C93C-5050-FC42-8F10-D22D4F119D13}" type="slidenum">
              <a:rPr lang="en-US" smtClean="0"/>
              <a:pPr/>
              <a:t>3</a:t>
            </a:fld>
            <a:endParaRPr lang="en-US" dirty="0"/>
          </a:p>
        </p:txBody>
      </p:sp>
    </p:spTree>
    <p:extLst>
      <p:ext uri="{BB962C8B-B14F-4D97-AF65-F5344CB8AC3E}">
        <p14:creationId xmlns:p14="http://schemas.microsoft.com/office/powerpoint/2010/main" val="2141057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490EB-8CD0-BA4D-B069-17B3F02973D6}"/>
              </a:ext>
            </a:extLst>
          </p:cNvPr>
          <p:cNvSpPr>
            <a:spLocks noGrp="1"/>
          </p:cNvSpPr>
          <p:nvPr>
            <p:ph type="title"/>
          </p:nvPr>
        </p:nvSpPr>
        <p:spPr/>
        <p:txBody>
          <a:bodyPr/>
          <a:lstStyle/>
          <a:p>
            <a:r>
              <a:rPr lang="en-US" dirty="0"/>
              <a:t>SF</a:t>
            </a:r>
            <a:r>
              <a:rPr lang="en-US" baseline="-25000" dirty="0"/>
              <a:t>6</a:t>
            </a:r>
            <a:r>
              <a:rPr lang="en-US" dirty="0"/>
              <a:t> hazards and MSDS</a:t>
            </a:r>
          </a:p>
        </p:txBody>
      </p:sp>
      <p:sp>
        <p:nvSpPr>
          <p:cNvPr id="3" name="Content Placeholder 2">
            <a:extLst>
              <a:ext uri="{FF2B5EF4-FFF2-40B4-BE49-F238E27FC236}">
                <a16:creationId xmlns:a16="http://schemas.microsoft.com/office/drawing/2014/main" id="{AA25FA90-26A6-5C40-AFF3-7EF3D43FC1FF}"/>
              </a:ext>
            </a:extLst>
          </p:cNvPr>
          <p:cNvSpPr>
            <a:spLocks noGrp="1"/>
          </p:cNvSpPr>
          <p:nvPr>
            <p:ph idx="1"/>
          </p:nvPr>
        </p:nvSpPr>
        <p:spPr/>
        <p:txBody>
          <a:bodyPr/>
          <a:lstStyle/>
          <a:p>
            <a:r>
              <a:rPr lang="en-US" altLang="en-US" sz="2400" dirty="0">
                <a:hlinkClick r:id="rId2"/>
              </a:rPr>
              <a:t>On Line MSDS</a:t>
            </a:r>
            <a:r>
              <a:rPr lang="en-US" altLang="en-US" sz="2100" dirty="0">
                <a:hlinkClick r:id="rId2"/>
              </a:rPr>
              <a:t> </a:t>
            </a:r>
            <a:r>
              <a:rPr lang="en-US" altLang="en-US" sz="1200" dirty="0"/>
              <a:t>(http://</a:t>
            </a:r>
            <a:r>
              <a:rPr lang="en-US" altLang="en-US" sz="1200" dirty="0" err="1"/>
              <a:t>www.ncf.uic.edu</a:t>
            </a:r>
            <a:r>
              <a:rPr lang="en-US" altLang="en-US" sz="1200" dirty="0"/>
              <a:t>/MSDS/SF6.pdf)</a:t>
            </a:r>
          </a:p>
          <a:p>
            <a:r>
              <a:rPr lang="en-US" altLang="en-US" sz="1800" b="1" dirty="0">
                <a:solidFill>
                  <a:schemeClr val="hlink"/>
                </a:solidFill>
              </a:rPr>
              <a:t>EMERGENCY OVERVIEW</a:t>
            </a:r>
            <a:r>
              <a:rPr lang="en-US" altLang="en-US" sz="1800" dirty="0">
                <a:solidFill>
                  <a:schemeClr val="hlink"/>
                </a:solidFill>
              </a:rPr>
              <a:t>:</a:t>
            </a:r>
            <a:r>
              <a:rPr lang="en-US" altLang="en-US" sz="1800" dirty="0"/>
              <a:t> Sulfur Hexafluoride is a colorless, odorless, non-toxic, non-flammable gas which is shipped as a liquefied gas. The liquefied gas will rapidly boil at standard temperatures and pressures. The main health hazard associated with releases of this gas is asphyxiation, by displacement of oxygen. Contact with the liquefied gas can cause frostbite to any contaminated tissue. SF</a:t>
            </a:r>
            <a:r>
              <a:rPr lang="en-US" altLang="en-US" sz="1800" baseline="-25000" dirty="0"/>
              <a:t>6</a:t>
            </a:r>
            <a:r>
              <a:rPr lang="en-US" altLang="en-US" sz="1800" dirty="0"/>
              <a:t> is not flammable or reactive under typical emergency response situations.</a:t>
            </a:r>
          </a:p>
          <a:p>
            <a:r>
              <a:rPr lang="en-US" altLang="en-US" dirty="0"/>
              <a:t>ODH (Asphyxiant) in high concentrations</a:t>
            </a:r>
          </a:p>
          <a:p>
            <a:pPr lvl="1"/>
            <a:r>
              <a:rPr lang="en-US" altLang="en-US" sz="1900" dirty="0"/>
              <a:t>Gas is heavier than air</a:t>
            </a:r>
          </a:p>
          <a:p>
            <a:r>
              <a:rPr lang="en-US" altLang="en-US" dirty="0"/>
              <a:t>Contact with liquid may cause cold burns/frostbite.</a:t>
            </a:r>
          </a:p>
          <a:p>
            <a:r>
              <a:rPr lang="en-US" altLang="en-US" dirty="0"/>
              <a:t>The hazard of asphyxiation is often overlooked and must be stressed during operator training</a:t>
            </a:r>
          </a:p>
          <a:p>
            <a:endParaRPr lang="en-US" dirty="0"/>
          </a:p>
        </p:txBody>
      </p:sp>
      <p:sp>
        <p:nvSpPr>
          <p:cNvPr id="4" name="Footer Placeholder 3">
            <a:extLst>
              <a:ext uri="{FF2B5EF4-FFF2-40B4-BE49-F238E27FC236}">
                <a16:creationId xmlns:a16="http://schemas.microsoft.com/office/drawing/2014/main" id="{E4DEFEC6-CE39-9240-AE87-20F85E2E48CB}"/>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486E36AC-0907-DD46-890D-C6DB5095D52B}"/>
              </a:ext>
            </a:extLst>
          </p:cNvPr>
          <p:cNvSpPr>
            <a:spLocks noGrp="1"/>
          </p:cNvSpPr>
          <p:nvPr>
            <p:ph type="sldNum" sz="quarter" idx="12"/>
          </p:nvPr>
        </p:nvSpPr>
        <p:spPr/>
        <p:txBody>
          <a:bodyPr/>
          <a:lstStyle/>
          <a:p>
            <a:fld id="{07E1C93C-5050-FC42-8F10-D22D4F119D13}" type="slidenum">
              <a:rPr lang="en-US" smtClean="0"/>
              <a:pPr/>
              <a:t>4</a:t>
            </a:fld>
            <a:endParaRPr lang="en-US" dirty="0"/>
          </a:p>
        </p:txBody>
      </p:sp>
    </p:spTree>
    <p:extLst>
      <p:ext uri="{BB962C8B-B14F-4D97-AF65-F5344CB8AC3E}">
        <p14:creationId xmlns:p14="http://schemas.microsoft.com/office/powerpoint/2010/main" val="230742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2FE8-E1CA-6E42-BC27-5337026D2AC5}"/>
              </a:ext>
            </a:extLst>
          </p:cNvPr>
          <p:cNvSpPr>
            <a:spLocks noGrp="1"/>
          </p:cNvSpPr>
          <p:nvPr>
            <p:ph type="title"/>
          </p:nvPr>
        </p:nvSpPr>
        <p:spPr/>
        <p:txBody>
          <a:bodyPr/>
          <a:lstStyle/>
          <a:p>
            <a:r>
              <a:rPr lang="en-US" dirty="0"/>
              <a:t>SF</a:t>
            </a:r>
            <a:r>
              <a:rPr lang="en-US" baseline="-25000" dirty="0"/>
              <a:t>6</a:t>
            </a:r>
            <a:r>
              <a:rPr lang="en-US" dirty="0"/>
              <a:t> hazards and MSDS cont.</a:t>
            </a:r>
          </a:p>
        </p:txBody>
      </p:sp>
      <p:sp>
        <p:nvSpPr>
          <p:cNvPr id="3" name="Content Placeholder 2">
            <a:extLst>
              <a:ext uri="{FF2B5EF4-FFF2-40B4-BE49-F238E27FC236}">
                <a16:creationId xmlns:a16="http://schemas.microsoft.com/office/drawing/2014/main" id="{28823DC0-D8AF-1348-886B-7ABC451C7AB2}"/>
              </a:ext>
            </a:extLst>
          </p:cNvPr>
          <p:cNvSpPr>
            <a:spLocks noGrp="1"/>
          </p:cNvSpPr>
          <p:nvPr>
            <p:ph idx="1"/>
          </p:nvPr>
        </p:nvSpPr>
        <p:spPr/>
        <p:txBody>
          <a:bodyPr/>
          <a:lstStyle/>
          <a:p>
            <a:r>
              <a:rPr lang="en-US" altLang="en-US" sz="2400" b="1" dirty="0"/>
              <a:t>10. STABILITY and REACTIVITY</a:t>
            </a:r>
          </a:p>
          <a:p>
            <a:pPr lvl="1"/>
            <a:r>
              <a:rPr lang="en-US" altLang="en-US" sz="1600" u="sng" dirty="0"/>
              <a:t>STABILITY:</a:t>
            </a:r>
            <a:r>
              <a:rPr lang="en-US" altLang="en-US" sz="1600" dirty="0"/>
              <a:t> Normally stable, inert gas. DECOMPOSITION PRODUCTS: Sulfur oxides and hydrogen fluoride.</a:t>
            </a:r>
          </a:p>
          <a:p>
            <a:pPr lvl="1"/>
            <a:r>
              <a:rPr lang="en-US" altLang="en-US" sz="1600" u="sng" dirty="0"/>
              <a:t>MATERIALS WITH WHICH SUBSTANCE IS INCOMPATIBLE:</a:t>
            </a:r>
            <a:r>
              <a:rPr lang="en-US" altLang="en-US" sz="1600" dirty="0"/>
              <a:t> SF</a:t>
            </a:r>
            <a:r>
              <a:rPr lang="en-US" altLang="en-US" sz="1600" baseline="-25000" dirty="0"/>
              <a:t>6</a:t>
            </a:r>
            <a:r>
              <a:rPr lang="en-US" altLang="en-US" sz="1600" dirty="0"/>
              <a:t> is non-reactive with most chemicals. SF</a:t>
            </a:r>
            <a:r>
              <a:rPr lang="en-US" altLang="en-US" sz="1600" baseline="-25000" dirty="0"/>
              <a:t>6</a:t>
            </a:r>
            <a:r>
              <a:rPr lang="en-US" altLang="en-US" sz="1600" dirty="0"/>
              <a:t>, however, can react violently with </a:t>
            </a:r>
            <a:r>
              <a:rPr lang="en-US" altLang="en-US" sz="1600" dirty="0" err="1"/>
              <a:t>disilane</a:t>
            </a:r>
            <a:r>
              <a:rPr lang="en-US" altLang="en-US" sz="1600" dirty="0"/>
              <a:t>. Sulfur Hexafluoride is only stable at elevated temperatures [e.g., 204°C (&gt; 400°F)] when contained in aluminum, stainless steel, copper, brass, or silver. Other metals can cause slow decomposition to sulfur-fluoride compounds. If this decomposition occurs in the presence of oxygen, thionyl fluoride compounds can be generated.</a:t>
            </a:r>
          </a:p>
          <a:p>
            <a:r>
              <a:rPr lang="en-US" altLang="en-US" sz="1800" dirty="0"/>
              <a:t>EVEN if there were arcing in HVPS tank the SF</a:t>
            </a:r>
            <a:r>
              <a:rPr lang="en-US" altLang="en-US" sz="1800" baseline="-25000" dirty="0"/>
              <a:t>6 </a:t>
            </a:r>
            <a:r>
              <a:rPr lang="en-US" altLang="en-US" sz="1800" dirty="0"/>
              <a:t>would not create thionyl fluoride compounds since it is not in the presence of Oxygen! See above</a:t>
            </a:r>
          </a:p>
          <a:p>
            <a:r>
              <a:rPr lang="en-US" altLang="en-US" sz="2000" dirty="0"/>
              <a:t>We do not use the gas at elevated temperatures</a:t>
            </a:r>
          </a:p>
          <a:p>
            <a:pPr lvl="1"/>
            <a:r>
              <a:rPr lang="en-US" altLang="en-US" sz="1800" dirty="0"/>
              <a:t>The gas is NOT present when the gun is baked</a:t>
            </a:r>
          </a:p>
          <a:p>
            <a:pPr lvl="1"/>
            <a:r>
              <a:rPr lang="en-US" altLang="en-US" sz="1800" dirty="0"/>
              <a:t>The pumps used in the gas transfer do not reach these high temperatures</a:t>
            </a:r>
          </a:p>
          <a:p>
            <a:endParaRPr lang="en-US" dirty="0"/>
          </a:p>
        </p:txBody>
      </p:sp>
      <p:sp>
        <p:nvSpPr>
          <p:cNvPr id="4" name="Footer Placeholder 3">
            <a:extLst>
              <a:ext uri="{FF2B5EF4-FFF2-40B4-BE49-F238E27FC236}">
                <a16:creationId xmlns:a16="http://schemas.microsoft.com/office/drawing/2014/main" id="{FF407855-5AFD-6A42-A90F-E9BA2F37577A}"/>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2C5753E4-36A8-2A45-A914-EF81D727E530}"/>
              </a:ext>
            </a:extLst>
          </p:cNvPr>
          <p:cNvSpPr>
            <a:spLocks noGrp="1"/>
          </p:cNvSpPr>
          <p:nvPr>
            <p:ph type="sldNum" sz="quarter" idx="12"/>
          </p:nvPr>
        </p:nvSpPr>
        <p:spPr/>
        <p:txBody>
          <a:bodyPr/>
          <a:lstStyle/>
          <a:p>
            <a:fld id="{07E1C93C-5050-FC42-8F10-D22D4F119D13}" type="slidenum">
              <a:rPr lang="en-US" smtClean="0"/>
              <a:pPr/>
              <a:t>5</a:t>
            </a:fld>
            <a:endParaRPr lang="en-US" dirty="0"/>
          </a:p>
        </p:txBody>
      </p:sp>
    </p:spTree>
    <p:extLst>
      <p:ext uri="{BB962C8B-B14F-4D97-AF65-F5344CB8AC3E}">
        <p14:creationId xmlns:p14="http://schemas.microsoft.com/office/powerpoint/2010/main" val="92999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1FB0-4898-1948-B503-C69F6C994538}"/>
              </a:ext>
            </a:extLst>
          </p:cNvPr>
          <p:cNvSpPr>
            <a:spLocks noGrp="1"/>
          </p:cNvSpPr>
          <p:nvPr>
            <p:ph type="title"/>
          </p:nvPr>
        </p:nvSpPr>
        <p:spPr/>
        <p:txBody>
          <a:bodyPr/>
          <a:lstStyle/>
          <a:p>
            <a:r>
              <a:rPr lang="en-US" altLang="en-US" dirty="0"/>
              <a:t>SF</a:t>
            </a:r>
            <a:r>
              <a:rPr lang="en-US" altLang="en-US" baseline="-25000" dirty="0"/>
              <a:t>6</a:t>
            </a:r>
            <a:r>
              <a:rPr lang="en-US" altLang="en-US" dirty="0"/>
              <a:t> Hazards &amp; MSDS cont.</a:t>
            </a:r>
            <a:endParaRPr lang="en-US" dirty="0"/>
          </a:p>
        </p:txBody>
      </p:sp>
      <p:sp>
        <p:nvSpPr>
          <p:cNvPr id="3" name="Content Placeholder 2">
            <a:extLst>
              <a:ext uri="{FF2B5EF4-FFF2-40B4-BE49-F238E27FC236}">
                <a16:creationId xmlns:a16="http://schemas.microsoft.com/office/drawing/2014/main" id="{3ACCF994-51A8-E848-A8D6-25130511554F}"/>
              </a:ext>
            </a:extLst>
          </p:cNvPr>
          <p:cNvSpPr>
            <a:spLocks noGrp="1"/>
          </p:cNvSpPr>
          <p:nvPr>
            <p:ph idx="1"/>
          </p:nvPr>
        </p:nvSpPr>
        <p:spPr/>
        <p:txBody>
          <a:bodyPr/>
          <a:lstStyle/>
          <a:p>
            <a:pPr>
              <a:lnSpc>
                <a:spcPct val="80000"/>
              </a:lnSpc>
            </a:pPr>
            <a:r>
              <a:rPr lang="en-US" altLang="en-US" sz="2100" b="1" dirty="0"/>
              <a:t>11. TOXICOLOGICAL INFORMATION</a:t>
            </a:r>
          </a:p>
          <a:p>
            <a:pPr lvl="1">
              <a:lnSpc>
                <a:spcPct val="80000"/>
              </a:lnSpc>
            </a:pPr>
            <a:r>
              <a:rPr lang="en-US" altLang="en-US" sz="1400" dirty="0"/>
              <a:t>TOXICITY DATA: The following data are for SF</a:t>
            </a:r>
            <a:r>
              <a:rPr lang="en-US" altLang="en-US" sz="1400" baseline="-25000" dirty="0"/>
              <a:t>6</a:t>
            </a:r>
            <a:r>
              <a:rPr lang="en-US" altLang="en-US" sz="1400" dirty="0"/>
              <a:t>:</a:t>
            </a:r>
          </a:p>
          <a:p>
            <a:pPr lvl="1">
              <a:lnSpc>
                <a:spcPct val="80000"/>
              </a:lnSpc>
            </a:pPr>
            <a:r>
              <a:rPr lang="en-US" altLang="en-US" sz="1400" dirty="0"/>
              <a:t>Standard human toxicity values are not available.</a:t>
            </a:r>
          </a:p>
          <a:p>
            <a:pPr lvl="1">
              <a:lnSpc>
                <a:spcPct val="80000"/>
              </a:lnSpc>
            </a:pPr>
            <a:r>
              <a:rPr lang="en-US" altLang="en-US" sz="1400" dirty="0"/>
              <a:t>Intravenous-Rabbit, adult LD50: 5790 mg/kg</a:t>
            </a:r>
          </a:p>
          <a:p>
            <a:pPr lvl="1">
              <a:lnSpc>
                <a:spcPct val="80000"/>
              </a:lnSpc>
            </a:pPr>
            <a:r>
              <a:rPr lang="en-US" altLang="en-US" sz="1400" dirty="0"/>
              <a:t>Male rats were exposed for periods of 16-24 hours to 20% oxygen and 80% SF</a:t>
            </a:r>
            <a:r>
              <a:rPr lang="en-US" altLang="en-US" sz="1400" baseline="-25000" dirty="0"/>
              <a:t>6</a:t>
            </a:r>
            <a:r>
              <a:rPr lang="en-US" altLang="en-US" sz="1400" dirty="0"/>
              <a:t> at 1 atmosphere ambient pressure showed no changes.</a:t>
            </a:r>
          </a:p>
          <a:p>
            <a:pPr lvl="1">
              <a:lnSpc>
                <a:spcPct val="80000"/>
              </a:lnSpc>
            </a:pPr>
            <a:r>
              <a:rPr lang="en-US" altLang="en-US" sz="1400" dirty="0"/>
              <a:t>SUSPECTED CANCER AGENT: SF</a:t>
            </a:r>
            <a:r>
              <a:rPr lang="en-US" altLang="en-US" sz="1400" baseline="-25000" dirty="0"/>
              <a:t>6</a:t>
            </a:r>
            <a:r>
              <a:rPr lang="en-US" altLang="en-US" sz="1400" dirty="0"/>
              <a:t> is not found on the following lists: FEDERAL OSHA Z LIST, NTP,</a:t>
            </a:r>
          </a:p>
          <a:p>
            <a:pPr lvl="1">
              <a:lnSpc>
                <a:spcPct val="80000"/>
              </a:lnSpc>
            </a:pPr>
            <a:r>
              <a:rPr lang="en-US" altLang="en-US" sz="1400" dirty="0"/>
              <a:t>CAL/OSHA, IARC; therefore it is not considered to be, nor suspected to be a cancer-causing agent by these agencies.</a:t>
            </a:r>
          </a:p>
          <a:p>
            <a:pPr lvl="1">
              <a:lnSpc>
                <a:spcPct val="80000"/>
              </a:lnSpc>
            </a:pPr>
            <a:r>
              <a:rPr lang="en-US" altLang="en-US" sz="1400" dirty="0"/>
              <a:t>IRRITANCY OF PRODUCT: Contact with rapidly expanding gases can cause frostbite and damage to exposed skin and eyes.</a:t>
            </a:r>
          </a:p>
          <a:p>
            <a:pPr lvl="1">
              <a:lnSpc>
                <a:spcPct val="80000"/>
              </a:lnSpc>
            </a:pPr>
            <a:r>
              <a:rPr lang="en-US" altLang="en-US" sz="1400" dirty="0"/>
              <a:t>SENSITIZATION OF PRODUCT: SF</a:t>
            </a:r>
            <a:r>
              <a:rPr lang="en-US" altLang="en-US" sz="1400" baseline="-25000" dirty="0"/>
              <a:t>6</a:t>
            </a:r>
            <a:r>
              <a:rPr lang="en-US" altLang="en-US" sz="1400" dirty="0"/>
              <a:t> is not known to be a sensitizer in humans with prolonged or repeated exposure.</a:t>
            </a:r>
          </a:p>
          <a:p>
            <a:pPr lvl="1">
              <a:lnSpc>
                <a:spcPct val="80000"/>
              </a:lnSpc>
            </a:pPr>
            <a:r>
              <a:rPr lang="en-US" altLang="en-US" sz="1400" dirty="0"/>
              <a:t>REPRODUCTIVE TOXICITY INFORMATION: Listed below is information concerning the effects of SF</a:t>
            </a:r>
            <a:r>
              <a:rPr lang="en-US" altLang="en-US" sz="1400" baseline="-25000" dirty="0"/>
              <a:t>6</a:t>
            </a:r>
            <a:r>
              <a:rPr lang="en-US" altLang="en-US" sz="1400" dirty="0"/>
              <a:t> on the human reproductive system.</a:t>
            </a:r>
          </a:p>
          <a:p>
            <a:pPr lvl="1">
              <a:lnSpc>
                <a:spcPct val="80000"/>
              </a:lnSpc>
            </a:pPr>
            <a:r>
              <a:rPr lang="en-US" altLang="en-US" sz="1400" dirty="0"/>
              <a:t>Mutagenicity: SF</a:t>
            </a:r>
            <a:r>
              <a:rPr lang="en-US" altLang="en-US" sz="1400" baseline="-25000" dirty="0"/>
              <a:t>6</a:t>
            </a:r>
            <a:r>
              <a:rPr lang="en-US" altLang="en-US" sz="1400" dirty="0"/>
              <a:t> is not expected to cause mutagenic effects in humans.</a:t>
            </a:r>
          </a:p>
          <a:p>
            <a:pPr lvl="1">
              <a:lnSpc>
                <a:spcPct val="80000"/>
              </a:lnSpc>
            </a:pPr>
            <a:r>
              <a:rPr lang="en-US" altLang="en-US" sz="1400" dirty="0"/>
              <a:t>Embryotoxicity: SF</a:t>
            </a:r>
            <a:r>
              <a:rPr lang="en-US" altLang="en-US" sz="1400" baseline="-25000" dirty="0"/>
              <a:t>6</a:t>
            </a:r>
            <a:r>
              <a:rPr lang="en-US" altLang="en-US" sz="1400" dirty="0"/>
              <a:t> is not expected to cause embryotoxic effects in humans.</a:t>
            </a:r>
          </a:p>
          <a:p>
            <a:pPr lvl="1">
              <a:lnSpc>
                <a:spcPct val="80000"/>
              </a:lnSpc>
            </a:pPr>
            <a:r>
              <a:rPr lang="en-US" altLang="en-US" sz="1400" dirty="0"/>
              <a:t>Teratogenicity: SF</a:t>
            </a:r>
            <a:r>
              <a:rPr lang="en-US" altLang="en-US" sz="1400" baseline="-25000" dirty="0"/>
              <a:t>6</a:t>
            </a:r>
            <a:r>
              <a:rPr lang="en-US" altLang="en-US" sz="1400" dirty="0"/>
              <a:t> is not expected to cause teratogenic effects in humans.</a:t>
            </a:r>
          </a:p>
          <a:p>
            <a:pPr lvl="1">
              <a:lnSpc>
                <a:spcPct val="80000"/>
              </a:lnSpc>
            </a:pPr>
            <a:r>
              <a:rPr lang="en-US" altLang="en-US" sz="1400" dirty="0"/>
              <a:t>Reproductive Toxicity: SF</a:t>
            </a:r>
            <a:r>
              <a:rPr lang="en-US" altLang="en-US" sz="1400" baseline="-25000" dirty="0"/>
              <a:t>6</a:t>
            </a:r>
            <a:r>
              <a:rPr lang="en-US" altLang="en-US" sz="1400" dirty="0"/>
              <a:t> is not expected to cause adverse reproductive effects in humans.</a:t>
            </a:r>
          </a:p>
          <a:p>
            <a:endParaRPr lang="en-US" dirty="0"/>
          </a:p>
        </p:txBody>
      </p:sp>
      <p:sp>
        <p:nvSpPr>
          <p:cNvPr id="4" name="Footer Placeholder 3">
            <a:extLst>
              <a:ext uri="{FF2B5EF4-FFF2-40B4-BE49-F238E27FC236}">
                <a16:creationId xmlns:a16="http://schemas.microsoft.com/office/drawing/2014/main" id="{06E49886-B419-B044-B9AB-172C4EC6030C}"/>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D794D3B1-8200-1849-9462-5E6BA7F789AD}"/>
              </a:ext>
            </a:extLst>
          </p:cNvPr>
          <p:cNvSpPr>
            <a:spLocks noGrp="1"/>
          </p:cNvSpPr>
          <p:nvPr>
            <p:ph type="sldNum" sz="quarter" idx="12"/>
          </p:nvPr>
        </p:nvSpPr>
        <p:spPr/>
        <p:txBody>
          <a:bodyPr/>
          <a:lstStyle/>
          <a:p>
            <a:fld id="{07E1C93C-5050-FC42-8F10-D22D4F119D13}" type="slidenum">
              <a:rPr lang="en-US" smtClean="0"/>
              <a:pPr/>
              <a:t>6</a:t>
            </a:fld>
            <a:endParaRPr lang="en-US" dirty="0"/>
          </a:p>
        </p:txBody>
      </p:sp>
    </p:spTree>
    <p:extLst>
      <p:ext uri="{BB962C8B-B14F-4D97-AF65-F5344CB8AC3E}">
        <p14:creationId xmlns:p14="http://schemas.microsoft.com/office/powerpoint/2010/main" val="4041007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A5ED-9320-E04C-A42C-B9543831F9E2}"/>
              </a:ext>
            </a:extLst>
          </p:cNvPr>
          <p:cNvSpPr>
            <a:spLocks noGrp="1"/>
          </p:cNvSpPr>
          <p:nvPr>
            <p:ph type="title"/>
          </p:nvPr>
        </p:nvSpPr>
        <p:spPr/>
        <p:txBody>
          <a:bodyPr/>
          <a:lstStyle/>
          <a:p>
            <a:r>
              <a:rPr lang="en-US" altLang="en-US" dirty="0"/>
              <a:t>SF</a:t>
            </a:r>
            <a:r>
              <a:rPr lang="en-US" altLang="en-US" baseline="-25000" dirty="0"/>
              <a:t>6</a:t>
            </a:r>
            <a:r>
              <a:rPr lang="en-US" altLang="en-US" dirty="0"/>
              <a:t> Gas ODH Hazard Mitigation</a:t>
            </a:r>
            <a:endParaRPr lang="en-US" dirty="0"/>
          </a:p>
        </p:txBody>
      </p:sp>
      <p:sp>
        <p:nvSpPr>
          <p:cNvPr id="3" name="Content Placeholder 2">
            <a:extLst>
              <a:ext uri="{FF2B5EF4-FFF2-40B4-BE49-F238E27FC236}">
                <a16:creationId xmlns:a16="http://schemas.microsoft.com/office/drawing/2014/main" id="{2D70255C-521E-5D42-9988-E255D8007765}"/>
              </a:ext>
            </a:extLst>
          </p:cNvPr>
          <p:cNvSpPr>
            <a:spLocks noGrp="1"/>
          </p:cNvSpPr>
          <p:nvPr>
            <p:ph idx="1"/>
          </p:nvPr>
        </p:nvSpPr>
        <p:spPr>
          <a:xfrm>
            <a:off x="0" y="966055"/>
            <a:ext cx="6142383" cy="2433128"/>
          </a:xfrm>
        </p:spPr>
        <p:txBody>
          <a:bodyPr>
            <a:normAutofit/>
          </a:bodyPr>
          <a:lstStyle/>
          <a:p>
            <a:r>
              <a:rPr lang="en-US" sz="2000" dirty="0"/>
              <a:t>The storage bag is located at the opposite end of the LERF vault</a:t>
            </a:r>
          </a:p>
          <a:p>
            <a:r>
              <a:rPr lang="en-US" sz="2000" dirty="0"/>
              <a:t>There is one ODH sensor located in the injector pit below one of the fans near the arm/safe box</a:t>
            </a:r>
          </a:p>
          <a:p>
            <a:r>
              <a:rPr lang="en-US" sz="2000" dirty="0"/>
              <a:t>There are two fans mounted to the east wall of the injector pit that must be turned off during SF</a:t>
            </a:r>
            <a:r>
              <a:rPr lang="en-US" sz="2000" baseline="-25000" dirty="0"/>
              <a:t>6</a:t>
            </a:r>
            <a:r>
              <a:rPr lang="en-US" sz="2000" dirty="0"/>
              <a:t> gas transfer operations.</a:t>
            </a:r>
          </a:p>
        </p:txBody>
      </p:sp>
      <p:sp>
        <p:nvSpPr>
          <p:cNvPr id="4" name="Footer Placeholder 3">
            <a:extLst>
              <a:ext uri="{FF2B5EF4-FFF2-40B4-BE49-F238E27FC236}">
                <a16:creationId xmlns:a16="http://schemas.microsoft.com/office/drawing/2014/main" id="{D3F18DE7-CDFD-1149-A86F-6A504148C358}"/>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AF11DE82-64FD-D944-963C-5C6EBABB61FB}"/>
              </a:ext>
            </a:extLst>
          </p:cNvPr>
          <p:cNvSpPr>
            <a:spLocks noGrp="1"/>
          </p:cNvSpPr>
          <p:nvPr>
            <p:ph type="sldNum" sz="quarter" idx="12"/>
          </p:nvPr>
        </p:nvSpPr>
        <p:spPr/>
        <p:txBody>
          <a:bodyPr/>
          <a:lstStyle/>
          <a:p>
            <a:fld id="{07E1C93C-5050-FC42-8F10-D22D4F119D13}" type="slidenum">
              <a:rPr lang="en-US" smtClean="0"/>
              <a:pPr/>
              <a:t>7</a:t>
            </a:fld>
            <a:endParaRPr lang="en-US" dirty="0"/>
          </a:p>
        </p:txBody>
      </p:sp>
      <p:pic>
        <p:nvPicPr>
          <p:cNvPr id="8" name="Content Placeholder 7">
            <a:extLst>
              <a:ext uri="{FF2B5EF4-FFF2-40B4-BE49-F238E27FC236}">
                <a16:creationId xmlns:a16="http://schemas.microsoft.com/office/drawing/2014/main" id="{9C9CC99A-677F-BC45-8E4D-CF45EE321961}"/>
              </a:ext>
            </a:extLst>
          </p:cNvPr>
          <p:cNvPicPr>
            <a:picLocks noGrp="1" noChangeAspect="1"/>
          </p:cNvPicPr>
          <p:nvPr>
            <p:ph idx="13"/>
          </p:nvPr>
        </p:nvPicPr>
        <p:blipFill>
          <a:blip r:embed="rId2"/>
          <a:stretch>
            <a:fillRect/>
          </a:stretch>
        </p:blipFill>
        <p:spPr>
          <a:xfrm>
            <a:off x="655982" y="3257572"/>
            <a:ext cx="4790592" cy="3600428"/>
          </a:xfrm>
        </p:spPr>
      </p:pic>
      <p:pic>
        <p:nvPicPr>
          <p:cNvPr id="10" name="Picture 9">
            <a:extLst>
              <a:ext uri="{FF2B5EF4-FFF2-40B4-BE49-F238E27FC236}">
                <a16:creationId xmlns:a16="http://schemas.microsoft.com/office/drawing/2014/main" id="{50143D21-0571-3A48-8688-083B52439D21}"/>
              </a:ext>
            </a:extLst>
          </p:cNvPr>
          <p:cNvPicPr>
            <a:picLocks noChangeAspect="1"/>
          </p:cNvPicPr>
          <p:nvPr/>
        </p:nvPicPr>
        <p:blipFill>
          <a:blip r:embed="rId3"/>
          <a:stretch>
            <a:fillRect/>
          </a:stretch>
        </p:blipFill>
        <p:spPr>
          <a:xfrm>
            <a:off x="6709353" y="0"/>
            <a:ext cx="5154216" cy="6858000"/>
          </a:xfrm>
          <a:prstGeom prst="rect">
            <a:avLst/>
          </a:prstGeom>
        </p:spPr>
      </p:pic>
    </p:spTree>
    <p:extLst>
      <p:ext uri="{BB962C8B-B14F-4D97-AF65-F5344CB8AC3E}">
        <p14:creationId xmlns:p14="http://schemas.microsoft.com/office/powerpoint/2010/main" val="198119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00A0-FD01-A343-9924-E5A3DD26C0E5}"/>
              </a:ext>
            </a:extLst>
          </p:cNvPr>
          <p:cNvSpPr>
            <a:spLocks noGrp="1"/>
          </p:cNvSpPr>
          <p:nvPr>
            <p:ph type="title"/>
          </p:nvPr>
        </p:nvSpPr>
        <p:spPr/>
        <p:txBody>
          <a:bodyPr/>
          <a:lstStyle/>
          <a:p>
            <a:r>
              <a:rPr lang="en-US" altLang="en-US" dirty="0"/>
              <a:t>Tank Pressure Vessel Hazards</a:t>
            </a:r>
            <a:endParaRPr lang="en-US" dirty="0"/>
          </a:p>
        </p:txBody>
      </p:sp>
      <p:sp>
        <p:nvSpPr>
          <p:cNvPr id="3" name="Content Placeholder 2">
            <a:extLst>
              <a:ext uri="{FF2B5EF4-FFF2-40B4-BE49-F238E27FC236}">
                <a16:creationId xmlns:a16="http://schemas.microsoft.com/office/drawing/2014/main" id="{C7FAEAB0-C19C-5446-9760-5A64B51BD9FA}"/>
              </a:ext>
            </a:extLst>
          </p:cNvPr>
          <p:cNvSpPr>
            <a:spLocks noGrp="1"/>
          </p:cNvSpPr>
          <p:nvPr>
            <p:ph idx="1"/>
          </p:nvPr>
        </p:nvSpPr>
        <p:spPr/>
        <p:txBody>
          <a:bodyPr>
            <a:normAutofit/>
          </a:bodyPr>
          <a:lstStyle/>
          <a:p>
            <a:r>
              <a:rPr lang="en-US" altLang="en-US" sz="2000" dirty="0"/>
              <a:t>This tank has been </a:t>
            </a:r>
            <a:r>
              <a:rPr lang="en-US" altLang="en-US" sz="2000" i="1" dirty="0" err="1"/>
              <a:t>hydro’d</a:t>
            </a:r>
            <a:r>
              <a:rPr lang="en-US" altLang="en-US" sz="2000" dirty="0"/>
              <a:t>; pressure tested with water to 22 PSIG</a:t>
            </a:r>
          </a:p>
          <a:p>
            <a:r>
              <a:rPr lang="en-US" altLang="en-US" sz="2000" dirty="0"/>
              <a:t>This tank is </a:t>
            </a:r>
            <a:r>
              <a:rPr lang="en-US" altLang="en-US" sz="2000" dirty="0">
                <a:solidFill>
                  <a:schemeClr val="hlink"/>
                </a:solidFill>
              </a:rPr>
              <a:t>NOT</a:t>
            </a:r>
            <a:r>
              <a:rPr lang="en-US" altLang="en-US" sz="2000" dirty="0"/>
              <a:t> a certified pressure vessel!</a:t>
            </a:r>
          </a:p>
          <a:p>
            <a:pPr lvl="1"/>
            <a:r>
              <a:rPr lang="en-US" altLang="en-US" sz="1800" dirty="0"/>
              <a:t>Therefore there must be a relief of sufficient capacity to prevent the tank pressure from exceeding 15 PSIG to be in compliance with ASME codes</a:t>
            </a:r>
          </a:p>
          <a:p>
            <a:r>
              <a:rPr lang="en-US" altLang="en-US" sz="2000" u="sng" dirty="0"/>
              <a:t>REPEAT;</a:t>
            </a:r>
            <a:r>
              <a:rPr lang="en-US" altLang="en-US" sz="2000" dirty="0"/>
              <a:t> The relief MUST keep tank pressure under 15 PSIG regardless of source gas</a:t>
            </a:r>
          </a:p>
          <a:p>
            <a:r>
              <a:rPr lang="en-US" altLang="en-US" sz="2000" dirty="0"/>
              <a:t>The instrument air is used to back-fill tank once the SF</a:t>
            </a:r>
            <a:r>
              <a:rPr lang="en-US" altLang="en-US" sz="2000" baseline="-25000" dirty="0"/>
              <a:t>6</a:t>
            </a:r>
            <a:r>
              <a:rPr lang="en-US" altLang="en-US" sz="2000" dirty="0"/>
              <a:t> has been transferred to the storage bag</a:t>
            </a:r>
          </a:p>
          <a:p>
            <a:pPr lvl="1"/>
            <a:r>
              <a:rPr lang="en-US" altLang="en-US" sz="1800" dirty="0"/>
              <a:t>The supply line is interlocked to a tank pressure switch such that the air is shut down at 5 </a:t>
            </a:r>
            <a:r>
              <a:rPr lang="en-US" altLang="en-US" sz="1800" dirty="0" err="1"/>
              <a:t>psig</a:t>
            </a:r>
            <a:r>
              <a:rPr lang="en-US" altLang="en-US" sz="1800" dirty="0"/>
              <a:t> </a:t>
            </a:r>
          </a:p>
          <a:p>
            <a:endParaRPr lang="en-US" sz="2400" dirty="0"/>
          </a:p>
        </p:txBody>
      </p:sp>
      <p:sp>
        <p:nvSpPr>
          <p:cNvPr id="4" name="Footer Placeholder 3">
            <a:extLst>
              <a:ext uri="{FF2B5EF4-FFF2-40B4-BE49-F238E27FC236}">
                <a16:creationId xmlns:a16="http://schemas.microsoft.com/office/drawing/2014/main" id="{5855EBC2-CFB7-A341-A9E6-AF4386FDA918}"/>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AD8093E5-70B5-2746-8C2B-6F2AC1EB40CC}"/>
              </a:ext>
            </a:extLst>
          </p:cNvPr>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8" name="Content Placeholder 7">
            <a:extLst>
              <a:ext uri="{FF2B5EF4-FFF2-40B4-BE49-F238E27FC236}">
                <a16:creationId xmlns:a16="http://schemas.microsoft.com/office/drawing/2014/main" id="{A50A7B81-5E1F-EF40-BC33-F5B7C54DDA66}"/>
              </a:ext>
            </a:extLst>
          </p:cNvPr>
          <p:cNvPicPr>
            <a:picLocks noGrp="1" noChangeAspect="1"/>
          </p:cNvPicPr>
          <p:nvPr>
            <p:ph idx="13"/>
          </p:nvPr>
        </p:nvPicPr>
        <p:blipFill>
          <a:blip r:embed="rId2"/>
          <a:stretch>
            <a:fillRect/>
          </a:stretch>
        </p:blipFill>
        <p:spPr>
          <a:xfrm>
            <a:off x="6261100" y="966788"/>
            <a:ext cx="5381625" cy="5381625"/>
          </a:xfrm>
        </p:spPr>
      </p:pic>
    </p:spTree>
    <p:extLst>
      <p:ext uri="{BB962C8B-B14F-4D97-AF65-F5344CB8AC3E}">
        <p14:creationId xmlns:p14="http://schemas.microsoft.com/office/powerpoint/2010/main" val="289187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7B67B-05ED-4945-BC97-A0DD2A8BC044}"/>
              </a:ext>
            </a:extLst>
          </p:cNvPr>
          <p:cNvSpPr>
            <a:spLocks noGrp="1"/>
          </p:cNvSpPr>
          <p:nvPr>
            <p:ph type="title"/>
          </p:nvPr>
        </p:nvSpPr>
        <p:spPr/>
        <p:txBody>
          <a:bodyPr/>
          <a:lstStyle/>
          <a:p>
            <a:r>
              <a:rPr lang="en-US" dirty="0"/>
              <a:t>15 PSIG Relief valve </a:t>
            </a:r>
          </a:p>
        </p:txBody>
      </p:sp>
      <p:pic>
        <p:nvPicPr>
          <p:cNvPr id="8" name="Content Placeholder 7">
            <a:extLst>
              <a:ext uri="{FF2B5EF4-FFF2-40B4-BE49-F238E27FC236}">
                <a16:creationId xmlns:a16="http://schemas.microsoft.com/office/drawing/2014/main" id="{BEB1C953-E4E4-7C4D-917F-1C80D321E326}"/>
              </a:ext>
            </a:extLst>
          </p:cNvPr>
          <p:cNvPicPr>
            <a:picLocks noGrp="1" noChangeAspect="1"/>
          </p:cNvPicPr>
          <p:nvPr>
            <p:ph idx="1"/>
          </p:nvPr>
        </p:nvPicPr>
        <p:blipFill>
          <a:blip r:embed="rId2"/>
          <a:stretch>
            <a:fillRect/>
          </a:stretch>
        </p:blipFill>
        <p:spPr>
          <a:xfrm rot="5400000">
            <a:off x="503238" y="1639491"/>
            <a:ext cx="5381625" cy="4036218"/>
          </a:xfrm>
        </p:spPr>
      </p:pic>
      <p:sp>
        <p:nvSpPr>
          <p:cNvPr id="4" name="Footer Placeholder 3">
            <a:extLst>
              <a:ext uri="{FF2B5EF4-FFF2-40B4-BE49-F238E27FC236}">
                <a16:creationId xmlns:a16="http://schemas.microsoft.com/office/drawing/2014/main" id="{099E022A-C255-E24D-B884-CB49DAB48494}"/>
              </a:ext>
            </a:extLst>
          </p:cNvPr>
          <p:cNvSpPr>
            <a:spLocks noGrp="1"/>
          </p:cNvSpPr>
          <p:nvPr>
            <p:ph type="ftr" sz="quarter" idx="11"/>
          </p:nvPr>
        </p:nvSpPr>
        <p:spPr/>
        <p:txBody>
          <a:bodyPr/>
          <a:lstStyle/>
          <a:p>
            <a:r>
              <a:rPr lang="en-US"/>
              <a:t>Talk Title Here</a:t>
            </a:r>
            <a:endParaRPr lang="en-US" dirty="0"/>
          </a:p>
        </p:txBody>
      </p:sp>
      <p:sp>
        <p:nvSpPr>
          <p:cNvPr id="5" name="Slide Number Placeholder 4">
            <a:extLst>
              <a:ext uri="{FF2B5EF4-FFF2-40B4-BE49-F238E27FC236}">
                <a16:creationId xmlns:a16="http://schemas.microsoft.com/office/drawing/2014/main" id="{19694EC9-7319-9B4E-BF47-E1051C6256E9}"/>
              </a:ext>
            </a:extLst>
          </p:cNvPr>
          <p:cNvSpPr>
            <a:spLocks noGrp="1"/>
          </p:cNvSpPr>
          <p:nvPr>
            <p:ph type="sldNum" sz="quarter" idx="12"/>
          </p:nvPr>
        </p:nvSpPr>
        <p:spPr/>
        <p:txBody>
          <a:bodyPr/>
          <a:lstStyle/>
          <a:p>
            <a:fld id="{07E1C93C-5050-FC42-8F10-D22D4F119D13}" type="slidenum">
              <a:rPr lang="en-US" smtClean="0"/>
              <a:pPr/>
              <a:t>9</a:t>
            </a:fld>
            <a:endParaRPr lang="en-US" dirty="0"/>
          </a:p>
        </p:txBody>
      </p:sp>
      <p:pic>
        <p:nvPicPr>
          <p:cNvPr id="10" name="Content Placeholder 9">
            <a:extLst>
              <a:ext uri="{FF2B5EF4-FFF2-40B4-BE49-F238E27FC236}">
                <a16:creationId xmlns:a16="http://schemas.microsoft.com/office/drawing/2014/main" id="{6E1AA6A4-FAED-AB4E-8D58-890A8F21187C}"/>
              </a:ext>
            </a:extLst>
          </p:cNvPr>
          <p:cNvPicPr>
            <a:picLocks noGrp="1" noChangeAspect="1"/>
          </p:cNvPicPr>
          <p:nvPr>
            <p:ph idx="13"/>
          </p:nvPr>
        </p:nvPicPr>
        <p:blipFill>
          <a:blip r:embed="rId3"/>
          <a:stretch>
            <a:fillRect/>
          </a:stretch>
        </p:blipFill>
        <p:spPr>
          <a:xfrm rot="5400000">
            <a:off x="6261100" y="1639491"/>
            <a:ext cx="5381625" cy="4036218"/>
          </a:xfrm>
        </p:spPr>
      </p:pic>
    </p:spTree>
    <p:extLst>
      <p:ext uri="{BB962C8B-B14F-4D97-AF65-F5344CB8AC3E}">
        <p14:creationId xmlns:p14="http://schemas.microsoft.com/office/powerpoint/2010/main" val="73519243"/>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B28AA59-C18E-FC4D-BD87-1D7964E0E4F6}" vid="{969E4A27-902D-3340-850E-95490CE2F5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A5FD7C6451A74C97D39B31C97C4F89" ma:contentTypeVersion="11" ma:contentTypeDescription="Create a new document." ma:contentTypeScope="" ma:versionID="529e891fcf0f6787dbdb6355299d8b31">
  <xsd:schema xmlns:xsd="http://www.w3.org/2001/XMLSchema" xmlns:xs="http://www.w3.org/2001/XMLSchema" xmlns:p="http://schemas.microsoft.com/office/2006/metadata/properties" xmlns:ns1="http://schemas.microsoft.com/sharepoint/v3" xmlns:ns3="a70d8eeb-72b1-424a-a9ed-df5e2ed16667" xmlns:ns4="d5fb7fb9-b445-4de2-92ec-c83865c00062" targetNamespace="http://schemas.microsoft.com/office/2006/metadata/properties" ma:root="true" ma:fieldsID="0f347f0bdeefee5ef70c19d5f49f845d" ns1:_="" ns3:_="" ns4:_="">
    <xsd:import namespace="http://schemas.microsoft.com/sharepoint/v3"/>
    <xsd:import namespace="a70d8eeb-72b1-424a-a9ed-df5e2ed16667"/>
    <xsd:import namespace="d5fb7fb9-b445-4de2-92ec-c83865c0006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0d8eeb-72b1-424a-a9ed-df5e2ed166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fb7fb9-b445-4de2-92ec-c83865c000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51BA44-A179-4D4E-B85F-D345665B009B}">
  <ds:schemaRefs>
    <ds:schemaRef ds:uri="http://schemas.microsoft.com/sharepoint/v3/contenttype/forms"/>
  </ds:schemaRefs>
</ds:datastoreItem>
</file>

<file path=customXml/itemProps2.xml><?xml version="1.0" encoding="utf-8"?>
<ds:datastoreItem xmlns:ds="http://schemas.openxmlformats.org/officeDocument/2006/customXml" ds:itemID="{1D9A00BE-2254-443E-8330-4B6A28640F2D}">
  <ds:schemaRefs>
    <ds:schemaRef ds:uri="http://schemas.microsoft.com/sharepoint/v3"/>
    <ds:schemaRef ds:uri="http://purl.org/dc/dcmitype/"/>
    <ds:schemaRef ds:uri="a70d8eeb-72b1-424a-a9ed-df5e2ed16667"/>
    <ds:schemaRef ds:uri="http://schemas.openxmlformats.org/package/2006/metadata/core-properties"/>
    <ds:schemaRef ds:uri="http://schemas.microsoft.com/office/2006/documentManagement/types"/>
    <ds:schemaRef ds:uri="http://schemas.microsoft.com/office/2006/metadata/properties"/>
    <ds:schemaRef ds:uri="d5fb7fb9-b445-4de2-92ec-c83865c00062"/>
    <ds:schemaRef ds:uri="http://purl.org/dc/term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28F8515A-23E4-4B19-8E91-76B249B84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0d8eeb-72b1-424a-a9ed-df5e2ed16667"/>
    <ds:schemaRef ds:uri="d5fb7fb9-b445-4de2-92ec-c83865c000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JLabPowerPoint_widescreen (1)</Template>
  <TotalTime>3245</TotalTime>
  <Words>1962</Words>
  <Application>Microsoft Macintosh PowerPoint</Application>
  <PresentationFormat>Widescreen</PresentationFormat>
  <Paragraphs>215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PingFangSC-Regular</vt:lpstr>
      <vt:lpstr>.PingFangSC-Regular</vt:lpstr>
      <vt:lpstr>Arial</vt:lpstr>
      <vt:lpstr>Calibri</vt:lpstr>
      <vt:lpstr>Times New Roman</vt:lpstr>
      <vt:lpstr>Office Theme</vt:lpstr>
      <vt:lpstr>LERF/FEL SF6 Gas Transfer System</vt:lpstr>
      <vt:lpstr>Overview</vt:lpstr>
      <vt:lpstr>SF6 transfer system requirements</vt:lpstr>
      <vt:lpstr>SF6 hazards and MSDS</vt:lpstr>
      <vt:lpstr>SF6 hazards and MSDS cont.</vt:lpstr>
      <vt:lpstr>SF6 Hazards &amp; MSDS cont.</vt:lpstr>
      <vt:lpstr>SF6 Gas ODH Hazard Mitigation</vt:lpstr>
      <vt:lpstr>Tank Pressure Vessel Hazards</vt:lpstr>
      <vt:lpstr>15 PSIG Relief valve </vt:lpstr>
      <vt:lpstr>LERF SF6 transfer system</vt:lpstr>
      <vt:lpstr>LERF SF6 system configuration</vt:lpstr>
      <vt:lpstr>SF6  System valve configuration</vt:lpstr>
      <vt:lpstr>Gas transfer Logic: Filling Tank with SF6</vt:lpstr>
      <vt:lpstr>Gas Transfer Procedure; Fill Tank to 10 PSIG of SF6</vt:lpstr>
      <vt:lpstr>Gas Transfer Logic: Recover SF6 gas and backfill with 0 PSIG instrument air</vt:lpstr>
      <vt:lpstr>Gas transfer procedure: Recover SF6 gas and backfill tank to 0 PSIG of instrument air </vt:lpstr>
    </vt:vector>
  </TitlesOfParts>
  <Company>JLAB</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Spata</dc:creator>
  <cp:lastModifiedBy>Carlos Hernandez-Garcia</cp:lastModifiedBy>
  <cp:revision>338</cp:revision>
  <dcterms:created xsi:type="dcterms:W3CDTF">2020-10-14T20:38:09Z</dcterms:created>
  <dcterms:modified xsi:type="dcterms:W3CDTF">2021-09-14T11:52:54Z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0x0101000EA5FD7C6451A74C97D39B31C97C4F89</vt:lpwstr>
  </property>
</Properties>
</file>