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309" r:id="rId2"/>
    <p:sldId id="318" r:id="rId3"/>
    <p:sldId id="328" r:id="rId4"/>
    <p:sldId id="329" r:id="rId5"/>
    <p:sldId id="327" r:id="rId6"/>
    <p:sldId id="334" r:id="rId7"/>
    <p:sldId id="330" r:id="rId8"/>
    <p:sldId id="332" r:id="rId9"/>
    <p:sldId id="333" r:id="rId10"/>
    <p:sldId id="335" r:id="rId11"/>
    <p:sldId id="3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 autoAdjust="0"/>
    <p:restoredTop sz="95728" autoAdjust="0"/>
  </p:normalViewPr>
  <p:slideViewPr>
    <p:cSldViewPr snapToGrid="0" snapToObjects="1">
      <p:cViewPr varScale="1">
        <p:scale>
          <a:sx n="109" d="100"/>
          <a:sy n="109" d="100"/>
        </p:scale>
        <p:origin x="688" y="19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April 17,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April 17,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April 17,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April 17,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April 17,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April 17,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April 17,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April 17,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April 17,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GPT Simulations for Upgrade Injector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Alicia </a:t>
            </a:r>
            <a:r>
              <a:rPr lang="en-US" dirty="0" err="1"/>
              <a:t>Hofler</a:t>
            </a:r>
            <a:r>
              <a:rPr lang="en-US" dirty="0"/>
              <a:t> – April 17, 2020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6319-76A8-B149-B89D-173CB98D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158B82-7CCD-754B-92F5-AACA7D7332A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163" y="843609"/>
            <a:ext cx="5486400" cy="2743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A0685-E0FC-9643-B9CA-0D06AB8E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17,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493BE-D227-B64F-84AE-13DB18C4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555E1B6-136F-C044-969E-3E035DECFF4C}"/>
              </a:ext>
            </a:extLst>
          </p:cNvPr>
          <p:cNvPicPr>
            <a:picLocks noGrp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205538" y="870993"/>
            <a:ext cx="5486400" cy="27432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94EEC6-E579-7947-B9C9-AED35EF883D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51200" y="3757157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1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tasks using 03/26/2020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Wiens added to input file</a:t>
            </a:r>
          </a:p>
          <a:p>
            <a:pPr lvl="1"/>
            <a:r>
              <a:rPr lang="en-US" dirty="0"/>
              <a:t>Remove residual field (noise) from non-dominant transverse E and B field components (force Ex=By=0)</a:t>
            </a:r>
          </a:p>
          <a:p>
            <a:pPr lvl="2"/>
            <a:r>
              <a:rPr lang="en-US" dirty="0" err="1"/>
              <a:t>Vwien</a:t>
            </a:r>
            <a:endParaRPr lang="en-US" dirty="0"/>
          </a:p>
          <a:p>
            <a:pPr lvl="3"/>
            <a:r>
              <a:rPr lang="en-US" dirty="0"/>
              <a:t>Ideally</a:t>
            </a:r>
          </a:p>
          <a:p>
            <a:pPr lvl="4"/>
            <a:r>
              <a:rPr lang="en-US" dirty="0"/>
              <a:t>on-axis </a:t>
            </a:r>
            <a:r>
              <a:rPr lang="en-US" dirty="0" err="1"/>
              <a:t>Ex,By</a:t>
            </a:r>
            <a:r>
              <a:rPr lang="en-US" dirty="0"/>
              <a:t> &gt; 0</a:t>
            </a:r>
          </a:p>
          <a:p>
            <a:pPr lvl="4"/>
            <a:r>
              <a:rPr lang="en-US" dirty="0" err="1"/>
              <a:t>Ey,Ez,Bx,Bz</a:t>
            </a:r>
            <a:r>
              <a:rPr lang="en-US" dirty="0"/>
              <a:t> = 0</a:t>
            </a:r>
          </a:p>
          <a:p>
            <a:pPr lvl="3"/>
            <a:r>
              <a:rPr lang="en-US" dirty="0" err="1"/>
              <a:t>Fieldmaps</a:t>
            </a:r>
            <a:endParaRPr lang="en-US" dirty="0"/>
          </a:p>
          <a:p>
            <a:pPr lvl="4"/>
            <a:r>
              <a:rPr lang="en-US" dirty="0"/>
              <a:t>on-axis </a:t>
            </a:r>
            <a:r>
              <a:rPr lang="en-US" dirty="0" err="1"/>
              <a:t>Ex,By</a:t>
            </a:r>
            <a:r>
              <a:rPr lang="en-US" dirty="0"/>
              <a:t> &gt; 0</a:t>
            </a:r>
          </a:p>
          <a:p>
            <a:pPr lvl="4"/>
            <a:r>
              <a:rPr lang="en-US" dirty="0" err="1"/>
              <a:t>Ey,Ez,Bx,Bz</a:t>
            </a:r>
            <a:r>
              <a:rPr lang="en-US" dirty="0"/>
              <a:t> with relatively smaller amplitudes around 0</a:t>
            </a:r>
          </a:p>
          <a:p>
            <a:pPr lvl="4"/>
            <a:r>
              <a:rPr lang="en-US" dirty="0"/>
              <a:t>New </a:t>
            </a:r>
            <a:r>
              <a:rPr lang="en-US" dirty="0" err="1"/>
              <a:t>Ey</a:t>
            </a:r>
            <a:r>
              <a:rPr lang="en-US" dirty="0"/>
              <a:t> and </a:t>
            </a:r>
            <a:r>
              <a:rPr lang="en-US" dirty="0" err="1"/>
              <a:t>Bx</a:t>
            </a:r>
            <a:endParaRPr lang="en-US" dirty="0"/>
          </a:p>
          <a:p>
            <a:pPr lvl="5"/>
            <a:r>
              <a:rPr lang="en-US" dirty="0" err="1"/>
              <a:t>Ey</a:t>
            </a:r>
            <a:r>
              <a:rPr lang="en-US" dirty="0"/>
              <a:t>(</a:t>
            </a:r>
            <a:r>
              <a:rPr lang="en-US" dirty="0" err="1"/>
              <a:t>x,y,z</a:t>
            </a:r>
            <a:r>
              <a:rPr lang="en-US" dirty="0"/>
              <a:t>) = [</a:t>
            </a:r>
            <a:r>
              <a:rPr lang="en-US" dirty="0" err="1"/>
              <a:t>Ey</a:t>
            </a:r>
            <a:r>
              <a:rPr lang="en-US" dirty="0"/>
              <a:t>(</a:t>
            </a:r>
            <a:r>
              <a:rPr lang="en-US" dirty="0" err="1"/>
              <a:t>x,y,z</a:t>
            </a:r>
            <a:r>
              <a:rPr lang="en-US" dirty="0"/>
              <a:t>) - </a:t>
            </a:r>
            <a:r>
              <a:rPr lang="en-US" dirty="0" err="1"/>
              <a:t>Ey</a:t>
            </a:r>
            <a:r>
              <a:rPr lang="en-US" dirty="0"/>
              <a:t>(x,-</a:t>
            </a:r>
            <a:r>
              <a:rPr lang="en-US" dirty="0" err="1"/>
              <a:t>y,z</a:t>
            </a:r>
            <a:r>
              <a:rPr lang="en-US" dirty="0"/>
              <a:t>)]/2</a:t>
            </a:r>
          </a:p>
          <a:p>
            <a:pPr lvl="5"/>
            <a:r>
              <a:rPr lang="en-US" dirty="0" err="1"/>
              <a:t>Bx</a:t>
            </a:r>
            <a:r>
              <a:rPr lang="en-US" dirty="0"/>
              <a:t>(</a:t>
            </a:r>
            <a:r>
              <a:rPr lang="en-US" dirty="0" err="1"/>
              <a:t>x,y,z</a:t>
            </a:r>
            <a:r>
              <a:rPr lang="en-US" dirty="0"/>
              <a:t>) = [</a:t>
            </a:r>
            <a:r>
              <a:rPr lang="en-US" dirty="0" err="1"/>
              <a:t>Bx</a:t>
            </a:r>
            <a:r>
              <a:rPr lang="en-US" dirty="0"/>
              <a:t>(</a:t>
            </a:r>
            <a:r>
              <a:rPr lang="en-US" dirty="0" err="1"/>
              <a:t>x,y,z</a:t>
            </a:r>
            <a:r>
              <a:rPr lang="en-US" dirty="0"/>
              <a:t>) - </a:t>
            </a:r>
            <a:r>
              <a:rPr lang="en-US" dirty="0" err="1"/>
              <a:t>Bx</a:t>
            </a:r>
            <a:r>
              <a:rPr lang="en-US" dirty="0"/>
              <a:t>(-</a:t>
            </a:r>
            <a:r>
              <a:rPr lang="en-US" dirty="0" err="1"/>
              <a:t>x,y,z</a:t>
            </a:r>
            <a:r>
              <a:rPr lang="en-US" dirty="0"/>
              <a:t>)]/2</a:t>
            </a:r>
          </a:p>
          <a:p>
            <a:pPr lvl="1"/>
            <a:r>
              <a:rPr lang="en-US" dirty="0"/>
              <a:t>Confirmed proper scaling for dipole and HV field maps are realistic using EPICS setpoints</a:t>
            </a:r>
          </a:p>
          <a:p>
            <a:r>
              <a:rPr lang="en-US" dirty="0"/>
              <a:t>Check efficacy of correctors upstream of FGs for different FG settings</a:t>
            </a:r>
          </a:p>
          <a:p>
            <a:r>
              <a:rPr lang="en-US" dirty="0"/>
              <a:t>Check effect of </a:t>
            </a:r>
            <a:r>
              <a:rPr lang="en-US" dirty="0" err="1"/>
              <a:t>Vwien</a:t>
            </a:r>
            <a:r>
              <a:rPr lang="en-US" dirty="0"/>
              <a:t> settings on beam size for a given setup</a:t>
            </a:r>
          </a:p>
          <a:p>
            <a:r>
              <a:rPr lang="en-US" dirty="0"/>
              <a:t>Optimize set up with </a:t>
            </a:r>
            <a:r>
              <a:rPr lang="en-US" dirty="0" err="1"/>
              <a:t>VWien</a:t>
            </a:r>
            <a:r>
              <a:rPr lang="en-US" dirty="0"/>
              <a:t> for 90</a:t>
            </a:r>
            <a:r>
              <a:rPr lang="en-US" baseline="30000" dirty="0"/>
              <a:t>o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900A29-D5ED-504E-8092-01F22B75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17,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0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Gun to Choppers (02/07/2020 layout)</a:t>
            </a:r>
          </a:p>
          <a:p>
            <a:pPr lvl="1"/>
            <a:r>
              <a:rPr lang="en-US" dirty="0"/>
              <a:t>Wiens upstream of </a:t>
            </a:r>
            <a:r>
              <a:rPr lang="en-US" dirty="0" err="1"/>
              <a:t>Prebuncher</a:t>
            </a:r>
            <a:endParaRPr lang="en-US" dirty="0"/>
          </a:p>
          <a:p>
            <a:pPr lvl="2"/>
            <a:r>
              <a:rPr lang="en-US" dirty="0" err="1"/>
              <a:t>VWien</a:t>
            </a:r>
            <a:r>
              <a:rPr lang="en-US" dirty="0"/>
              <a:t> center z=2.91 m</a:t>
            </a:r>
          </a:p>
          <a:p>
            <a:pPr lvl="2"/>
            <a:r>
              <a:rPr lang="en-US" dirty="0" err="1"/>
              <a:t>Hwien</a:t>
            </a:r>
            <a:r>
              <a:rPr lang="en-US" dirty="0"/>
              <a:t> center z=4.34 m</a:t>
            </a:r>
          </a:p>
          <a:p>
            <a:pPr lvl="1"/>
            <a:r>
              <a:rPr lang="en-US" dirty="0" err="1"/>
              <a:t>Prebuncher</a:t>
            </a:r>
            <a:r>
              <a:rPr lang="en-US" dirty="0"/>
              <a:t> center z=4.66 m</a:t>
            </a:r>
          </a:p>
          <a:p>
            <a:pPr lvl="1"/>
            <a:r>
              <a:rPr lang="en-US" dirty="0"/>
              <a:t>A1 3 mm diameter z=5.99 m</a:t>
            </a:r>
          </a:p>
          <a:p>
            <a:pPr lvl="1"/>
            <a:r>
              <a:rPr lang="en-US" dirty="0"/>
              <a:t>A2 6 mm diameter z=6.69 m</a:t>
            </a:r>
          </a:p>
          <a:p>
            <a:r>
              <a:rPr lang="en-US" dirty="0"/>
              <a:t>Chopper exit to Booster</a:t>
            </a:r>
          </a:p>
          <a:p>
            <a:pPr lvl="1"/>
            <a:r>
              <a:rPr lang="en-US" dirty="0" err="1"/>
              <a:t>Buncher</a:t>
            </a:r>
            <a:r>
              <a:rPr lang="en-US" dirty="0"/>
              <a:t> shifted to midpoint between choppers and 2-cell of booster</a:t>
            </a:r>
          </a:p>
          <a:p>
            <a:pPr lvl="1"/>
            <a:r>
              <a:rPr lang="en-US" dirty="0"/>
              <a:t>MFX0I06 before Buncher</a:t>
            </a:r>
          </a:p>
          <a:p>
            <a:pPr lvl="1"/>
            <a:r>
              <a:rPr lang="en-US" dirty="0"/>
              <a:t>MFX0I07 midway between Buncher and 2-cell</a:t>
            </a:r>
          </a:p>
          <a:p>
            <a:r>
              <a:rPr lang="en-US" dirty="0"/>
              <a:t>Booster exit to entrance of full module</a:t>
            </a:r>
          </a:p>
          <a:p>
            <a:pPr lvl="1"/>
            <a:r>
              <a:rPr lang="en-US" dirty="0"/>
              <a:t>Present CEBAF layout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64D8A-D710-8E4F-978E-8A309C7B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April 17,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EF1F7-E9B4-AD4F-BFEC-B21FDAC5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A8B78A-284D-E74D-BE1B-2CF9B38D36F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Field maps</a:t>
            </a:r>
          </a:p>
          <a:p>
            <a:pPr lvl="1"/>
            <a:r>
              <a:rPr lang="en-US" sz="1800" dirty="0"/>
              <a:t>Gun: 200 kV small mushroom 3D field map</a:t>
            </a:r>
          </a:p>
          <a:p>
            <a:pPr lvl="1"/>
            <a:r>
              <a:rPr lang="en-US" sz="1800" dirty="0"/>
              <a:t>Prebuncher and Buncher from CEBAF model</a:t>
            </a:r>
          </a:p>
          <a:p>
            <a:pPr lvl="1"/>
            <a:r>
              <a:rPr lang="en-US" sz="1800" dirty="0"/>
              <a:t>Booster</a:t>
            </a:r>
          </a:p>
          <a:p>
            <a:pPr lvl="2"/>
            <a:r>
              <a:rPr lang="en-US" sz="1600" dirty="0"/>
              <a:t>2-cell</a:t>
            </a:r>
          </a:p>
          <a:p>
            <a:pPr lvl="2"/>
            <a:r>
              <a:rPr lang="en-US" sz="1600" dirty="0"/>
              <a:t>7-cell</a:t>
            </a:r>
          </a:p>
          <a:p>
            <a:pPr lvl="1"/>
            <a:r>
              <a:rPr lang="en-US" sz="1800" dirty="0"/>
              <a:t>Solenoids</a:t>
            </a:r>
          </a:p>
          <a:p>
            <a:pPr lvl="2"/>
            <a:r>
              <a:rPr lang="en-US" sz="1600" dirty="0"/>
              <a:t>FG from CEBAF model (single wound)</a:t>
            </a:r>
          </a:p>
          <a:p>
            <a:pPr lvl="2"/>
            <a:r>
              <a:rPr lang="en-US" sz="1600" dirty="0"/>
              <a:t>FA from CEBAF model (counter wound)</a:t>
            </a:r>
          </a:p>
          <a:p>
            <a:pPr lvl="2"/>
            <a:r>
              <a:rPr lang="en-US" sz="1600" dirty="0"/>
              <a:t>Jay’s FY solenoid design for chopper solenoids (counter wound)</a:t>
            </a:r>
          </a:p>
          <a:p>
            <a:pPr lvl="2"/>
            <a:r>
              <a:rPr lang="en-US" sz="1600" dirty="0"/>
              <a:t>Jay’s FX solenoid design for remainder (counter wound)</a:t>
            </a:r>
          </a:p>
          <a:p>
            <a:pPr lvl="2"/>
            <a:endParaRPr lang="en-US" sz="1600" dirty="0"/>
          </a:p>
          <a:p>
            <a:r>
              <a:rPr lang="en-US" sz="2000" dirty="0"/>
              <a:t>Omitted elements:</a:t>
            </a:r>
          </a:p>
          <a:p>
            <a:pPr lvl="1"/>
            <a:r>
              <a:rPr lang="en-US" sz="1800" dirty="0"/>
              <a:t>15 degree bend</a:t>
            </a:r>
          </a:p>
          <a:p>
            <a:pPr lvl="1"/>
            <a:r>
              <a:rPr lang="en-US" sz="1800" dirty="0"/>
              <a:t>Chopper system</a:t>
            </a:r>
          </a:p>
          <a:p>
            <a:pPr lvl="1"/>
            <a:r>
              <a:rPr lang="en-US" sz="1800" dirty="0"/>
              <a:t>Wiens</a:t>
            </a:r>
          </a:p>
          <a:p>
            <a:pPr lvl="2"/>
            <a:r>
              <a:rPr lang="en-US" sz="1600" dirty="0"/>
              <a:t>15 mm diameter Wien length aperture included for each Wien</a:t>
            </a:r>
          </a:p>
          <a:p>
            <a:pPr lvl="1"/>
            <a:r>
              <a:rPr lang="en-US" sz="1800" dirty="0"/>
              <a:t>Wien triplets/quads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0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B1A406-E41B-054C-9993-48941A59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02/07/2020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1BAEE91-3A50-AD4D-9D4F-4407768E8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163" y="1196098"/>
            <a:ext cx="11287125" cy="492300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8F674-C4DC-3E40-96F4-D83FE119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April 17,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A9891-32D3-5642-A38C-A38F3502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D523BB-A2BA-BC4C-A96B-2C13A57DBC4A}"/>
              </a:ext>
            </a:extLst>
          </p:cNvPr>
          <p:cNvSpPr txBox="1"/>
          <p:nvPr/>
        </p:nvSpPr>
        <p:spPr>
          <a:xfrm>
            <a:off x="1814514" y="3121192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*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B772F1-453D-F246-9C1C-A0C8423FD92F}"/>
              </a:ext>
            </a:extLst>
          </p:cNvPr>
          <p:cNvSpPr txBox="1"/>
          <p:nvPr/>
        </p:nvSpPr>
        <p:spPr>
          <a:xfrm>
            <a:off x="3995739" y="3473617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*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9798E-AC28-2D4D-AB27-396E527735A4}"/>
              </a:ext>
            </a:extLst>
          </p:cNvPr>
          <p:cNvSpPr txBox="1"/>
          <p:nvPr/>
        </p:nvSpPr>
        <p:spPr>
          <a:xfrm>
            <a:off x="8953502" y="3473616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*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5B6B1-B175-CB4C-BE9A-C928C797C3FA}"/>
              </a:ext>
            </a:extLst>
          </p:cNvPr>
          <p:cNvSpPr txBox="1"/>
          <p:nvPr/>
        </p:nvSpPr>
        <p:spPr>
          <a:xfrm>
            <a:off x="6333331" y="3469706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*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1E739-E0ED-074D-8C42-D5E12C5E540F}"/>
              </a:ext>
            </a:extLst>
          </p:cNvPr>
          <p:cNvSpPr txBox="1"/>
          <p:nvPr/>
        </p:nvSpPr>
        <p:spPr>
          <a:xfrm>
            <a:off x="6054725" y="3473615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*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545DA0-6C40-224F-A35E-2B8113DFFB33}"/>
              </a:ext>
            </a:extLst>
          </p:cNvPr>
          <p:cNvSpPr txBox="1"/>
          <p:nvPr/>
        </p:nvSpPr>
        <p:spPr>
          <a:xfrm>
            <a:off x="10852148" y="3469706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*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0321B3-CE3F-8441-B264-7585C4A4C518}"/>
              </a:ext>
            </a:extLst>
          </p:cNvPr>
          <p:cNvSpPr txBox="1"/>
          <p:nvPr/>
        </p:nvSpPr>
        <p:spPr>
          <a:xfrm>
            <a:off x="4949033" y="3571872"/>
            <a:ext cx="643846" cy="584775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V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Wien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EF25E-F7E4-6848-B6BD-340868AE1A8D}"/>
              </a:ext>
            </a:extLst>
          </p:cNvPr>
          <p:cNvSpPr txBox="1"/>
          <p:nvPr/>
        </p:nvSpPr>
        <p:spPr>
          <a:xfrm>
            <a:off x="7094653" y="3571872"/>
            <a:ext cx="643846" cy="584775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H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Wien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3AC97F-8A81-4D4E-A3F6-E95157DED783}"/>
              </a:ext>
            </a:extLst>
          </p:cNvPr>
          <p:cNvSpPr txBox="1"/>
          <p:nvPr/>
        </p:nvSpPr>
        <p:spPr>
          <a:xfrm>
            <a:off x="551305" y="4714852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*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79225A-BB13-9542-B277-1101C7EBA086}"/>
              </a:ext>
            </a:extLst>
          </p:cNvPr>
          <p:cNvSpPr txBox="1"/>
          <p:nvPr/>
        </p:nvSpPr>
        <p:spPr>
          <a:xfrm>
            <a:off x="991287" y="4912796"/>
            <a:ext cx="62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4D2B13-A4ED-4D4D-A725-3ADDE5BF8CF1}"/>
              </a:ext>
            </a:extLst>
          </p:cNvPr>
          <p:cNvSpPr txBox="1"/>
          <p:nvPr/>
        </p:nvSpPr>
        <p:spPr>
          <a:xfrm>
            <a:off x="991287" y="5241197"/>
            <a:ext cx="69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D1100C-B5B1-C042-B6CA-713E972F1BD8}"/>
              </a:ext>
            </a:extLst>
          </p:cNvPr>
          <p:cNvSpPr txBox="1"/>
          <p:nvPr/>
        </p:nvSpPr>
        <p:spPr>
          <a:xfrm>
            <a:off x="991287" y="5581321"/>
            <a:ext cx="62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D3D17F-1A0A-B442-9197-9A7873C07DEA}"/>
              </a:ext>
            </a:extLst>
          </p:cNvPr>
          <p:cNvSpPr txBox="1"/>
          <p:nvPr/>
        </p:nvSpPr>
        <p:spPr>
          <a:xfrm>
            <a:off x="551305" y="5044380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*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EB8AEF-B12E-A74A-97CE-8C9C48BBAECE}"/>
              </a:ext>
            </a:extLst>
          </p:cNvPr>
          <p:cNvSpPr txBox="1"/>
          <p:nvPr/>
        </p:nvSpPr>
        <p:spPr>
          <a:xfrm>
            <a:off x="551305" y="5373909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*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5867B7-A02A-A749-96FD-E695C606307A}"/>
              </a:ext>
            </a:extLst>
          </p:cNvPr>
          <p:cNvSpPr txBox="1"/>
          <p:nvPr/>
        </p:nvSpPr>
        <p:spPr>
          <a:xfrm>
            <a:off x="7791771" y="3677379"/>
            <a:ext cx="200590" cy="369332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BAD2A9-26DF-D249-AD7E-5BC2C8169ED2}"/>
              </a:ext>
            </a:extLst>
          </p:cNvPr>
          <p:cNvSpPr txBox="1"/>
          <p:nvPr/>
        </p:nvSpPr>
        <p:spPr>
          <a:xfrm>
            <a:off x="9671539" y="3352475"/>
            <a:ext cx="460625" cy="338554"/>
          </a:xfrm>
          <a:prstGeom prst="rect">
            <a:avLst/>
          </a:prstGeom>
          <a:solidFill>
            <a:srgbClr val="0070C0">
              <a:alpha val="3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DB7E20-28B0-DE47-809D-15477256916D}"/>
              </a:ext>
            </a:extLst>
          </p:cNvPr>
          <p:cNvSpPr txBox="1"/>
          <p:nvPr/>
        </p:nvSpPr>
        <p:spPr>
          <a:xfrm>
            <a:off x="10688021" y="3352475"/>
            <a:ext cx="460625" cy="338554"/>
          </a:xfrm>
          <a:prstGeom prst="rect">
            <a:avLst/>
          </a:prstGeom>
          <a:solidFill>
            <a:srgbClr val="0070C0">
              <a:alpha val="3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A2</a:t>
            </a:r>
          </a:p>
        </p:txBody>
      </p:sp>
    </p:spTree>
    <p:extLst>
      <p:ext uri="{BB962C8B-B14F-4D97-AF65-F5344CB8AC3E}">
        <p14:creationId xmlns:p14="http://schemas.microsoft.com/office/powerpoint/2010/main" val="395480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B1A406-E41B-054C-9993-48941A59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03/26/2020 – position changes noted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1BAEE91-3A50-AD4D-9D4F-4407768E8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42" y="1067145"/>
            <a:ext cx="11287123" cy="492300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8F674-C4DC-3E40-96F4-D83FE119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 dirty="0"/>
              <a:t>April 17,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A9891-32D3-5642-A38C-A38F3502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C5D96D-F2E2-144A-973D-8C871E33F86A}"/>
              </a:ext>
            </a:extLst>
          </p:cNvPr>
          <p:cNvSpPr/>
          <p:nvPr/>
        </p:nvSpPr>
        <p:spPr>
          <a:xfrm>
            <a:off x="5993181" y="3523192"/>
            <a:ext cx="668215" cy="177201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74D791-6523-E347-BCCB-1569F2D32E10}"/>
              </a:ext>
            </a:extLst>
          </p:cNvPr>
          <p:cNvSpPr/>
          <p:nvPr/>
        </p:nvSpPr>
        <p:spPr>
          <a:xfrm>
            <a:off x="7002831" y="3523192"/>
            <a:ext cx="668215" cy="2081882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69D2C-73CB-4A4F-B90B-58530B36E35D}"/>
              </a:ext>
            </a:extLst>
          </p:cNvPr>
          <p:cNvSpPr/>
          <p:nvPr/>
        </p:nvSpPr>
        <p:spPr>
          <a:xfrm>
            <a:off x="7905506" y="3523192"/>
            <a:ext cx="197878" cy="2236631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5E72B744-4534-7E43-9955-1603C8AC3BA6}"/>
              </a:ext>
            </a:extLst>
          </p:cNvPr>
          <p:cNvSpPr/>
          <p:nvPr/>
        </p:nvSpPr>
        <p:spPr>
          <a:xfrm flipH="1">
            <a:off x="8006497" y="5547474"/>
            <a:ext cx="182880" cy="1534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0E5AEF9B-3A11-8041-A7F0-E7FC876C7068}"/>
              </a:ext>
            </a:extLst>
          </p:cNvPr>
          <p:cNvSpPr/>
          <p:nvPr/>
        </p:nvSpPr>
        <p:spPr>
          <a:xfrm flipH="1">
            <a:off x="7362728" y="4949601"/>
            <a:ext cx="182880" cy="1534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21A2549-7098-B34F-823A-C4200A25E800}"/>
              </a:ext>
            </a:extLst>
          </p:cNvPr>
          <p:cNvSpPr/>
          <p:nvPr/>
        </p:nvSpPr>
        <p:spPr>
          <a:xfrm flipH="1">
            <a:off x="6513685" y="4949601"/>
            <a:ext cx="182880" cy="1534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DDD67C54-5584-EC4E-95B0-1EAACAE36E62}"/>
              </a:ext>
            </a:extLst>
          </p:cNvPr>
          <p:cNvSpPr/>
          <p:nvPr/>
        </p:nvSpPr>
        <p:spPr>
          <a:xfrm>
            <a:off x="5958012" y="4691694"/>
            <a:ext cx="182880" cy="1534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A340C4-E819-4F4A-B181-2CE19D50AD8E}"/>
              </a:ext>
            </a:extLst>
          </p:cNvPr>
          <p:cNvSpPr txBox="1"/>
          <p:nvPr/>
        </p:nvSpPr>
        <p:spPr>
          <a:xfrm>
            <a:off x="1785938" y="3092616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*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BE33BE-5208-5743-94AC-DFB6F4696C6F}"/>
              </a:ext>
            </a:extLst>
          </p:cNvPr>
          <p:cNvSpPr txBox="1"/>
          <p:nvPr/>
        </p:nvSpPr>
        <p:spPr>
          <a:xfrm>
            <a:off x="3924299" y="3445041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*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3082E6-8D18-1F44-B8DF-D8B2B5C6E9FD}"/>
              </a:ext>
            </a:extLst>
          </p:cNvPr>
          <p:cNvSpPr txBox="1"/>
          <p:nvPr/>
        </p:nvSpPr>
        <p:spPr>
          <a:xfrm>
            <a:off x="8782049" y="3445040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*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8D480C-1D8B-744E-BE85-567B86221294}"/>
              </a:ext>
            </a:extLst>
          </p:cNvPr>
          <p:cNvSpPr txBox="1"/>
          <p:nvPr/>
        </p:nvSpPr>
        <p:spPr>
          <a:xfrm>
            <a:off x="6219027" y="3441130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*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B7D30F-E105-1942-8AC3-E9486CA17645}"/>
              </a:ext>
            </a:extLst>
          </p:cNvPr>
          <p:cNvSpPr txBox="1"/>
          <p:nvPr/>
        </p:nvSpPr>
        <p:spPr>
          <a:xfrm>
            <a:off x="5883269" y="3445039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*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D73CBD-B72D-7642-8936-8443144F8B0F}"/>
              </a:ext>
            </a:extLst>
          </p:cNvPr>
          <p:cNvSpPr txBox="1"/>
          <p:nvPr/>
        </p:nvSpPr>
        <p:spPr>
          <a:xfrm>
            <a:off x="10666406" y="3441130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*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7C34D1-79E6-7944-80BF-FB04F8E51B44}"/>
              </a:ext>
            </a:extLst>
          </p:cNvPr>
          <p:cNvSpPr txBox="1"/>
          <p:nvPr/>
        </p:nvSpPr>
        <p:spPr>
          <a:xfrm>
            <a:off x="4849017" y="3571872"/>
            <a:ext cx="643846" cy="584775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V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Wien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405A99-9C6E-BD44-A574-DA56F6C41CD0}"/>
              </a:ext>
            </a:extLst>
          </p:cNvPr>
          <p:cNvSpPr txBox="1"/>
          <p:nvPr/>
        </p:nvSpPr>
        <p:spPr>
          <a:xfrm>
            <a:off x="7023213" y="3571872"/>
            <a:ext cx="643846" cy="584775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H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Wien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AF4755-5764-C44E-88FB-C3F14233D152}"/>
              </a:ext>
            </a:extLst>
          </p:cNvPr>
          <p:cNvSpPr txBox="1"/>
          <p:nvPr/>
        </p:nvSpPr>
        <p:spPr>
          <a:xfrm>
            <a:off x="551305" y="4714852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*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5C2053-EB3E-504F-988D-6273A9BCF3BE}"/>
              </a:ext>
            </a:extLst>
          </p:cNvPr>
          <p:cNvSpPr txBox="1"/>
          <p:nvPr/>
        </p:nvSpPr>
        <p:spPr>
          <a:xfrm>
            <a:off x="991287" y="4912796"/>
            <a:ext cx="62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8AAE8E-CE51-6640-B957-585052F6E649}"/>
              </a:ext>
            </a:extLst>
          </p:cNvPr>
          <p:cNvSpPr txBox="1"/>
          <p:nvPr/>
        </p:nvSpPr>
        <p:spPr>
          <a:xfrm>
            <a:off x="991287" y="5241197"/>
            <a:ext cx="69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A28781-AC2F-3747-8A0F-9ABC789FBEBC}"/>
              </a:ext>
            </a:extLst>
          </p:cNvPr>
          <p:cNvSpPr txBox="1"/>
          <p:nvPr/>
        </p:nvSpPr>
        <p:spPr>
          <a:xfrm>
            <a:off x="991287" y="5581321"/>
            <a:ext cx="62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9BED47-05E8-3C4E-AD9F-0F8EFC31ED40}"/>
              </a:ext>
            </a:extLst>
          </p:cNvPr>
          <p:cNvSpPr txBox="1"/>
          <p:nvPr/>
        </p:nvSpPr>
        <p:spPr>
          <a:xfrm>
            <a:off x="551305" y="5044380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*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521BD5-6DAB-504A-8E8A-9735936F431D}"/>
              </a:ext>
            </a:extLst>
          </p:cNvPr>
          <p:cNvSpPr txBox="1"/>
          <p:nvPr/>
        </p:nvSpPr>
        <p:spPr>
          <a:xfrm>
            <a:off x="551305" y="5373909"/>
            <a:ext cx="55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*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7C9D31-2948-4A44-B61C-2BED5A6FEFEB}"/>
              </a:ext>
            </a:extLst>
          </p:cNvPr>
          <p:cNvSpPr txBox="1"/>
          <p:nvPr/>
        </p:nvSpPr>
        <p:spPr>
          <a:xfrm>
            <a:off x="7906075" y="3648803"/>
            <a:ext cx="200590" cy="369332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2AE9C-E26C-CF4A-AB3D-B4B20C65412D}"/>
              </a:ext>
            </a:extLst>
          </p:cNvPr>
          <p:cNvSpPr txBox="1"/>
          <p:nvPr/>
        </p:nvSpPr>
        <p:spPr>
          <a:xfrm>
            <a:off x="5220187" y="4408280"/>
            <a:ext cx="101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-3.81 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C72594-088A-7F46-8016-4720F941147D}"/>
              </a:ext>
            </a:extLst>
          </p:cNvPr>
          <p:cNvSpPr txBox="1"/>
          <p:nvPr/>
        </p:nvSpPr>
        <p:spPr>
          <a:xfrm>
            <a:off x="6482797" y="4711221"/>
            <a:ext cx="101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both</a:t>
            </a:r>
          </a:p>
          <a:p>
            <a:pPr algn="ctr"/>
            <a:r>
              <a:rPr lang="en-US" dirty="0"/>
              <a:t>4.22 cm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31E75B-9CD4-AE4B-920D-528531CA7BF1}"/>
              </a:ext>
            </a:extLst>
          </p:cNvPr>
          <p:cNvSpPr txBox="1"/>
          <p:nvPr/>
        </p:nvSpPr>
        <p:spPr>
          <a:xfrm>
            <a:off x="7907373" y="5252337"/>
            <a:ext cx="109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16.76 cm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A3ACCA-775F-054F-9E64-26C67AA635BB}"/>
              </a:ext>
            </a:extLst>
          </p:cNvPr>
          <p:cNvSpPr txBox="1"/>
          <p:nvPr/>
        </p:nvSpPr>
        <p:spPr>
          <a:xfrm>
            <a:off x="9437079" y="3352475"/>
            <a:ext cx="460625" cy="338554"/>
          </a:xfrm>
          <a:prstGeom prst="rect">
            <a:avLst/>
          </a:prstGeom>
          <a:solidFill>
            <a:srgbClr val="0070C0">
              <a:alpha val="3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C93567-1BF9-4149-845D-CDDA7881E77D}"/>
              </a:ext>
            </a:extLst>
          </p:cNvPr>
          <p:cNvSpPr txBox="1"/>
          <p:nvPr/>
        </p:nvSpPr>
        <p:spPr>
          <a:xfrm>
            <a:off x="10453561" y="3352475"/>
            <a:ext cx="460625" cy="338554"/>
          </a:xfrm>
          <a:prstGeom prst="rect">
            <a:avLst/>
          </a:prstGeom>
          <a:solidFill>
            <a:srgbClr val="0070C0">
              <a:alpha val="3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269F74-E485-BD4B-86A9-47580AAA7CEE}"/>
              </a:ext>
            </a:extLst>
          </p:cNvPr>
          <p:cNvSpPr/>
          <p:nvPr/>
        </p:nvSpPr>
        <p:spPr>
          <a:xfrm>
            <a:off x="9550311" y="3523192"/>
            <a:ext cx="197878" cy="169164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0B041C-719F-BD4D-8D73-131A13039566}"/>
              </a:ext>
            </a:extLst>
          </p:cNvPr>
          <p:cNvSpPr/>
          <p:nvPr/>
        </p:nvSpPr>
        <p:spPr>
          <a:xfrm>
            <a:off x="10558490" y="3523192"/>
            <a:ext cx="197878" cy="109728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>
            <a:extLst>
              <a:ext uri="{FF2B5EF4-FFF2-40B4-BE49-F238E27FC236}">
                <a16:creationId xmlns:a16="http://schemas.microsoft.com/office/drawing/2014/main" id="{9CCB243C-2322-5B4E-A3D7-3E9CD48EE831}"/>
              </a:ext>
            </a:extLst>
          </p:cNvPr>
          <p:cNvSpPr/>
          <p:nvPr/>
        </p:nvSpPr>
        <p:spPr>
          <a:xfrm flipH="1">
            <a:off x="9657858" y="4955641"/>
            <a:ext cx="182880" cy="1534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43D8CF-F7A7-F945-8000-9F85648A23A8}"/>
              </a:ext>
            </a:extLst>
          </p:cNvPr>
          <p:cNvSpPr txBox="1"/>
          <p:nvPr/>
        </p:nvSpPr>
        <p:spPr>
          <a:xfrm>
            <a:off x="9558734" y="4660504"/>
            <a:ext cx="109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4.98 cm</a:t>
            </a:r>
          </a:p>
        </p:txBody>
      </p:sp>
      <p:sp>
        <p:nvSpPr>
          <p:cNvPr id="42" name="Left Arrow 41">
            <a:extLst>
              <a:ext uri="{FF2B5EF4-FFF2-40B4-BE49-F238E27FC236}">
                <a16:creationId xmlns:a16="http://schemas.microsoft.com/office/drawing/2014/main" id="{F9988EF6-3ED4-0846-8522-A6A16BC8EDBA}"/>
              </a:ext>
            </a:extLst>
          </p:cNvPr>
          <p:cNvSpPr/>
          <p:nvPr/>
        </p:nvSpPr>
        <p:spPr>
          <a:xfrm flipH="1">
            <a:off x="10670411" y="4403416"/>
            <a:ext cx="182880" cy="1534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1F3B38-0FC1-1E45-BC35-4F70AF19D20F}"/>
              </a:ext>
            </a:extLst>
          </p:cNvPr>
          <p:cNvSpPr txBox="1"/>
          <p:nvPr/>
        </p:nvSpPr>
        <p:spPr>
          <a:xfrm>
            <a:off x="10571287" y="4108279"/>
            <a:ext cx="109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7.62 cm</a:t>
            </a:r>
          </a:p>
        </p:txBody>
      </p:sp>
    </p:spTree>
    <p:extLst>
      <p:ext uri="{BB962C8B-B14F-4D97-AF65-F5344CB8AC3E}">
        <p14:creationId xmlns:p14="http://schemas.microsoft.com/office/powerpoint/2010/main" val="174244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170 uA beam current</a:t>
            </a:r>
          </a:p>
          <a:p>
            <a:r>
              <a:rPr lang="en-US" dirty="0"/>
              <a:t>499 MHz laser frequency</a:t>
            </a:r>
          </a:p>
          <a:p>
            <a:r>
              <a:rPr lang="en-US" dirty="0"/>
              <a:t>1000 macroparticles</a:t>
            </a:r>
          </a:p>
          <a:p>
            <a:r>
              <a:rPr lang="en-US" dirty="0"/>
              <a:t>Prebuncher phase fixed at zero-crossing</a:t>
            </a:r>
          </a:p>
          <a:p>
            <a:r>
              <a:rPr lang="en-US" dirty="0"/>
              <a:t>FGs fixed +/-45</a:t>
            </a:r>
            <a:r>
              <a:rPr lang="en-US" baseline="30000" dirty="0"/>
              <a:t>o</a:t>
            </a:r>
          </a:p>
          <a:p>
            <a:pPr lvl="1"/>
            <a:r>
              <a:rPr lang="en-US" dirty="0"/>
              <a:t>MFG1I04A  1227.12 mA</a:t>
            </a:r>
          </a:p>
          <a:p>
            <a:pPr lvl="1"/>
            <a:r>
              <a:rPr lang="en-US" dirty="0"/>
              <a:t>MFG1I04B -1238.23 mA</a:t>
            </a:r>
          </a:p>
          <a:p>
            <a:r>
              <a:rPr lang="en-US" dirty="0"/>
              <a:t>Chopper FYs fixed</a:t>
            </a:r>
          </a:p>
          <a:p>
            <a:pPr lvl="1"/>
            <a:r>
              <a:rPr lang="en-US" dirty="0"/>
              <a:t>Present 130 kV setting scaled to 200 kV</a:t>
            </a:r>
          </a:p>
          <a:p>
            <a:pPr lvl="1"/>
            <a:r>
              <a:rPr lang="en-US" dirty="0"/>
              <a:t>0.975 – 0.995 A</a:t>
            </a:r>
          </a:p>
          <a:p>
            <a:endParaRPr lang="en-US" dirty="0"/>
          </a:p>
          <a:p>
            <a:r>
              <a:rPr lang="en-US" dirty="0"/>
              <a:t>Population size: 120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Minimize at the entrance of full module</a:t>
            </a:r>
          </a:p>
          <a:p>
            <a:pPr lvl="1"/>
            <a:r>
              <a:rPr lang="en-US" dirty="0"/>
              <a:t>Bunchlength</a:t>
            </a:r>
          </a:p>
          <a:p>
            <a:pPr lvl="1"/>
            <a:r>
              <a:rPr lang="en-US" dirty="0"/>
              <a:t>Transverse emittance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64D8A-D710-8E4F-978E-8A309C7B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April 17,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EF1F7-E9B4-AD4F-BFEC-B21FDAC5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A8B78A-284D-E74D-BE1B-2CF9B38D36F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Constraints</a:t>
            </a:r>
          </a:p>
          <a:p>
            <a:pPr lvl="1"/>
            <a:r>
              <a:rPr lang="en-US" dirty="0"/>
              <a:t>Transmission</a:t>
            </a:r>
          </a:p>
          <a:p>
            <a:pPr lvl="1"/>
            <a:r>
              <a:rPr lang="en-US" dirty="0"/>
              <a:t>Bunchlength at master slit (&lt; 111 </a:t>
            </a:r>
            <a:r>
              <a:rPr lang="en-US" dirty="0" err="1"/>
              <a:t>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Kinetic energy into Booster (180-220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Kinetic energy at full module (4-9 MeV)</a:t>
            </a:r>
          </a:p>
          <a:p>
            <a:pPr lvl="1"/>
            <a:r>
              <a:rPr lang="en-US" dirty="0"/>
              <a:t>Kinetic energy sigma (&lt; 5.6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r>
              <a:rPr lang="en-US" dirty="0"/>
              <a:t>2 pairs of fake correctors</a:t>
            </a:r>
          </a:p>
          <a:p>
            <a:pPr lvl="1"/>
            <a:r>
              <a:rPr lang="en-US" dirty="0"/>
              <a:t>Between gun and first solenoid</a:t>
            </a:r>
          </a:p>
          <a:p>
            <a:pPr lvl="1"/>
            <a:r>
              <a:rPr lang="en-US" dirty="0"/>
              <a:t>Put beam on axis into first solenoid</a:t>
            </a:r>
          </a:p>
          <a:p>
            <a:pPr lvl="1"/>
            <a:endParaRPr lang="en-US" dirty="0"/>
          </a:p>
          <a:p>
            <a:r>
              <a:rPr lang="en-US" dirty="0"/>
              <a:t>Selected solutions</a:t>
            </a:r>
          </a:p>
          <a:p>
            <a:pPr lvl="1"/>
            <a:r>
              <a:rPr lang="en-US" dirty="0" err="1"/>
              <a:t>Bunchlength</a:t>
            </a:r>
            <a:r>
              <a:rPr lang="en-US" dirty="0"/>
              <a:t> is continuously decreasing between the Booster and full module</a:t>
            </a:r>
          </a:p>
          <a:p>
            <a:pPr lvl="1"/>
            <a:r>
              <a:rPr lang="en-US" dirty="0"/>
              <a:t>At entrance of full module</a:t>
            </a:r>
          </a:p>
          <a:p>
            <a:pPr lvl="2"/>
            <a:r>
              <a:rPr lang="en-US" dirty="0"/>
              <a:t>Transverse emittance &lt; 0.25 mm mrad</a:t>
            </a:r>
          </a:p>
          <a:p>
            <a:pPr lvl="2"/>
            <a:r>
              <a:rPr lang="en-US" dirty="0"/>
              <a:t>Kinetic energy sigma &lt; 5.6 keV</a:t>
            </a:r>
          </a:p>
          <a:p>
            <a:pPr lvl="2"/>
            <a:r>
              <a:rPr lang="en-US" dirty="0"/>
              <a:t>Bunchlength &lt; 0.5 </a:t>
            </a:r>
            <a:r>
              <a:rPr lang="en-US" dirty="0" err="1"/>
              <a:t>ps</a:t>
            </a:r>
            <a:endParaRPr lang="en-US" dirty="0"/>
          </a:p>
          <a:p>
            <a:pPr lvl="1"/>
            <a:r>
              <a:rPr lang="en-US" dirty="0"/>
              <a:t>92.4% transmission (all final solutions)</a:t>
            </a:r>
          </a:p>
          <a:p>
            <a:pPr lvl="2"/>
            <a:r>
              <a:rPr lang="en-US" dirty="0"/>
              <a:t>All particle loss at gun/cathode</a:t>
            </a:r>
          </a:p>
          <a:p>
            <a:pPr lvl="1"/>
            <a:r>
              <a:rPr lang="en-US" dirty="0"/>
              <a:t>Kinetic energy 7.8-8.9 MeV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8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A1105-6C1E-A24A-A6A2-188D0FA1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Front: Emittance vs. </a:t>
            </a:r>
            <a:r>
              <a:rPr lang="en-US" dirty="0" err="1"/>
              <a:t>bunchlength</a:t>
            </a:r>
            <a:r>
              <a:rPr lang="en-US" dirty="0"/>
              <a:t> with MFX1 and </a:t>
            </a:r>
            <a:r>
              <a:rPr lang="en-US" dirty="0" err="1"/>
              <a:t>Prebuncher</a:t>
            </a:r>
            <a:r>
              <a:rPr lang="en-US" dirty="0"/>
              <a:t> settings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54D103C-3033-284F-AD1A-0AD517A8C37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5305" y="3691058"/>
            <a:ext cx="5486400" cy="2743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AD9E1-1B25-4740-9D37-FCD7BA92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17,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30FDA-33CD-BE4D-9FF8-08A129C0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114FE80-D4AF-564D-B894-F5FD96E557C3}"/>
              </a:ext>
            </a:extLst>
          </p:cNvPr>
          <p:cNvPicPr>
            <a:picLocks noGrp="1"/>
          </p:cNvPicPr>
          <p:nvPr>
            <p:ph idx="16"/>
          </p:nvPr>
        </p:nvPicPr>
        <p:blipFill>
          <a:blip r:embed="rId3"/>
          <a:stretch>
            <a:fillRect/>
          </a:stretch>
        </p:blipFill>
        <p:spPr>
          <a:xfrm>
            <a:off x="411892" y="3691058"/>
            <a:ext cx="5486400" cy="2743200"/>
          </a:xfrm>
        </p:spPr>
      </p:pic>
      <p:pic>
        <p:nvPicPr>
          <p:cNvPr id="17" name="Content Placeholder 15">
            <a:extLst>
              <a:ext uri="{FF2B5EF4-FFF2-40B4-BE49-F238E27FC236}">
                <a16:creationId xmlns:a16="http://schemas.microsoft.com/office/drawing/2014/main" id="{AEA8EF27-D139-E249-9E73-CB8533FB662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25305" y="805269"/>
            <a:ext cx="5486400" cy="2743200"/>
          </a:xfrm>
          <a:prstGeom prst="rect">
            <a:avLst/>
          </a:prstGeom>
        </p:spPr>
      </p:pic>
      <p:pic>
        <p:nvPicPr>
          <p:cNvPr id="18" name="Content Placeholder 13">
            <a:extLst>
              <a:ext uri="{FF2B5EF4-FFF2-40B4-BE49-F238E27FC236}">
                <a16:creationId xmlns:a16="http://schemas.microsoft.com/office/drawing/2014/main" id="{3BF1DC8E-E23B-4948-ACCE-E46C1529EE0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11892" y="805269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308B-1DC4-6445-837C-3AEA54B3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MFX1 effective: </a:t>
            </a:r>
            <a:r>
              <a:rPr lang="en-US" dirty="0" err="1"/>
              <a:t>Bunchlength</a:t>
            </a:r>
            <a:r>
              <a:rPr lang="en-US" dirty="0"/>
              <a:t> and Beam Size (beam size &lt; 1 mm)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5D1E58-5266-4D43-A358-5C223306B5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332" y="796717"/>
            <a:ext cx="5486400" cy="2743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53EFE-383D-A846-B039-C704EF8E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17,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4109A-FC7A-814C-92F0-4922764A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B8858BD-DE81-4547-82CB-D42D0BEBB54A}"/>
              </a:ext>
            </a:extLst>
          </p:cNvPr>
          <p:cNvPicPr>
            <a:picLocks noGrp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205539" y="796718"/>
            <a:ext cx="5486400" cy="27432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5BD1FC-B1CA-A442-A0E0-8F98CC154DD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7500" y="3651684"/>
            <a:ext cx="54864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B074B3-305E-E349-A04C-A4B9F37649A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112888" y="3651684"/>
            <a:ext cx="5486400" cy="2743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9B6ABF-3DFF-544D-AE49-97DB55F4956B}"/>
              </a:ext>
            </a:extLst>
          </p:cNvPr>
          <p:cNvSpPr txBox="1"/>
          <p:nvPr/>
        </p:nvSpPr>
        <p:spPr>
          <a:xfrm>
            <a:off x="2105475" y="6463572"/>
            <a:ext cx="235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 stronger bunching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527355-920E-1F4A-9F77-6278CA10A0F0}"/>
              </a:ext>
            </a:extLst>
          </p:cNvPr>
          <p:cNvSpPr txBox="1"/>
          <p:nvPr/>
        </p:nvSpPr>
        <p:spPr>
          <a:xfrm>
            <a:off x="7679331" y="6463572"/>
            <a:ext cx="235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 weaker bunching</a:t>
            </a:r>
          </a:p>
        </p:txBody>
      </p:sp>
    </p:spTree>
    <p:extLst>
      <p:ext uri="{BB962C8B-B14F-4D97-AF65-F5344CB8AC3E}">
        <p14:creationId xmlns:p14="http://schemas.microsoft.com/office/powerpoint/2010/main" val="202401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21BB-578B-7143-979B-2A780FCF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MFX1 little or no effect: </a:t>
            </a:r>
            <a:r>
              <a:rPr lang="en-US" dirty="0" err="1"/>
              <a:t>Bunchlength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1A9469-E06A-AD46-AECC-8A6EADA0756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163" y="1007731"/>
            <a:ext cx="5486400" cy="2743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BD5BA-F489-874A-B263-D94E5160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17,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F0C29-9C50-8543-A85D-0DFC7488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D534700-F8E5-8443-B87B-C0F0D35D07D7}"/>
              </a:ext>
            </a:extLst>
          </p:cNvPr>
          <p:cNvPicPr>
            <a:picLocks noGrp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205538" y="1035115"/>
            <a:ext cx="5486400" cy="27432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DC0133-28CB-374A-8DC7-BC6337CDE121}"/>
              </a:ext>
            </a:extLst>
          </p:cNvPr>
          <p:cNvSpPr txBox="1"/>
          <p:nvPr/>
        </p:nvSpPr>
        <p:spPr>
          <a:xfrm>
            <a:off x="2105475" y="6463572"/>
            <a:ext cx="235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 stronger bunching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A25D1-B8EC-3C40-BC1E-02D85E7A9E26}"/>
              </a:ext>
            </a:extLst>
          </p:cNvPr>
          <p:cNvSpPr txBox="1"/>
          <p:nvPr/>
        </p:nvSpPr>
        <p:spPr>
          <a:xfrm>
            <a:off x="7679331" y="6463572"/>
            <a:ext cx="235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 weaker bunching</a:t>
            </a:r>
          </a:p>
        </p:txBody>
      </p:sp>
    </p:spTree>
    <p:extLst>
      <p:ext uri="{BB962C8B-B14F-4D97-AF65-F5344CB8AC3E}">
        <p14:creationId xmlns:p14="http://schemas.microsoft.com/office/powerpoint/2010/main" val="239628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308B-1DC4-6445-837C-3AEA54B3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MFX1 little or no effect: Beam Size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5D1E58-5266-4D43-A358-5C223306B5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290" y="796717"/>
            <a:ext cx="5486400" cy="2743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53EFE-383D-A846-B039-C704EF8E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April 17,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4109A-FC7A-814C-92F0-4922764A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B8858BD-DE81-4547-82CB-D42D0BEBB54A}"/>
              </a:ext>
            </a:extLst>
          </p:cNvPr>
          <p:cNvPicPr>
            <a:picLocks noGrp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118678" y="796718"/>
            <a:ext cx="5486400" cy="27432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5BD1FC-B1CA-A442-A0E0-8F98CC154DD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3290" y="3651684"/>
            <a:ext cx="54864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B074B3-305E-E349-A04C-A4B9F37649A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118678" y="3651684"/>
            <a:ext cx="5486400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D3A70A-C45C-F04B-B309-AEA47D5D6814}"/>
              </a:ext>
            </a:extLst>
          </p:cNvPr>
          <p:cNvSpPr txBox="1"/>
          <p:nvPr/>
        </p:nvSpPr>
        <p:spPr>
          <a:xfrm>
            <a:off x="2105475" y="6463572"/>
            <a:ext cx="235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 stronger bunching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940605-689D-C24B-AB26-D65034E2F36D}"/>
              </a:ext>
            </a:extLst>
          </p:cNvPr>
          <p:cNvSpPr txBox="1"/>
          <p:nvPr/>
        </p:nvSpPr>
        <p:spPr>
          <a:xfrm>
            <a:off x="7679331" y="6463572"/>
            <a:ext cx="235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PB weaker bunching</a:t>
            </a:r>
          </a:p>
        </p:txBody>
      </p:sp>
    </p:spTree>
    <p:extLst>
      <p:ext uri="{BB962C8B-B14F-4D97-AF65-F5344CB8AC3E}">
        <p14:creationId xmlns:p14="http://schemas.microsoft.com/office/powerpoint/2010/main" val="480142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1257</TotalTime>
  <Words>671</Words>
  <Application>Microsoft Macintosh PowerPoint</Application>
  <PresentationFormat>Widescreen</PresentationFormat>
  <Paragraphs>165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PingFangSC-Regular</vt:lpstr>
      <vt:lpstr>.PingFangSC-Regular</vt:lpstr>
      <vt:lpstr>Arial</vt:lpstr>
      <vt:lpstr>Calibri</vt:lpstr>
      <vt:lpstr>Office Theme</vt:lpstr>
      <vt:lpstr>GPT Simulations for Upgrade Injector</vt:lpstr>
      <vt:lpstr>Model</vt:lpstr>
      <vt:lpstr>Layout 02/07/2020</vt:lpstr>
      <vt:lpstr>Layout 03/26/2020 – position changes noted</vt:lpstr>
      <vt:lpstr>Optimization</vt:lpstr>
      <vt:lpstr>Front: Emittance vs. bunchlength with MFX1 and Prebuncher settings</vt:lpstr>
      <vt:lpstr>MFX1 effective: Bunchlength and Beam Size (beam size &lt; 1 mm)</vt:lpstr>
      <vt:lpstr>MFX1 little or no effect: Bunchlength</vt:lpstr>
      <vt:lpstr>MFX1 little or no effect: Beam Size</vt:lpstr>
      <vt:lpstr>Settings</vt:lpstr>
      <vt:lpstr>Other tasks using 03/26/2020 layout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GPT Simulations for Upgrade Injector</dc:title>
  <dc:creator>Microsoft Office User</dc:creator>
  <cp:lastModifiedBy>Microsoft Office User</cp:lastModifiedBy>
  <cp:revision>45</cp:revision>
  <dcterms:created xsi:type="dcterms:W3CDTF">2020-04-16T20:21:34Z</dcterms:created>
  <dcterms:modified xsi:type="dcterms:W3CDTF">2020-04-17T17:25:54Z</dcterms:modified>
</cp:coreProperties>
</file>