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D3B94-2105-27FF-7CBC-4651149D1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73B82-CE1B-A133-B870-66DC678DF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DCDEB-EC93-11DD-236A-32AE9F246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8D6-7F6F-A84F-AB03-92391D579D2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6C779-CF9F-9B2E-3AB4-AC0B4F5F4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B6037-14FE-199A-C619-8167D1D2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072C-5F39-A74E-9518-84853948B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6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49866-BF55-4343-D518-C02D6017E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BF3A1-D9D9-F281-B600-D70049806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6631D-1FCD-F158-D8A5-92A5B4F4F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8D6-7F6F-A84F-AB03-92391D579D2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5DDFD-7907-8173-E112-01A7B858C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21526-300C-94E6-0AAB-1B6DD7977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072C-5F39-A74E-9518-84853948B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4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B240FD-1420-7CB8-8FAB-BF96388374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37699E-40C0-A7DD-2455-372589A8B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91150-D8C9-FF84-367D-C17989968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8D6-7F6F-A84F-AB03-92391D579D2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9BC6C-7035-DA5E-937E-0F6B3BFE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0984E-A0C4-3002-4274-1316BAC57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072C-5F39-A74E-9518-84853948B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8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52EE5-4E11-AF19-C2DF-7CEE90A0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AAD5F-0C12-C051-A9BF-5EB685B99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9C9EF-4E6B-520F-8E5E-A9A14C92B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8D6-7F6F-A84F-AB03-92391D579D2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9D656-4BB6-B104-27E4-63D4D16CD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6272B-9A6B-6B74-210D-817674A86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072C-5F39-A74E-9518-84853948B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4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1ED16-8489-1BF2-6CCB-F45BB635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A4D416-0C92-FE48-8E8A-28FDDBA91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49A98-7D24-F113-DD9D-59B55991A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8D6-7F6F-A84F-AB03-92391D579D2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7CEBE-AB9F-A2E0-D89A-977B5D5E6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DE526-92FA-A892-B75B-130DC869E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072C-5F39-A74E-9518-84853948B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9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5C476-FDD5-FE01-7D38-E1FD8F81D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B91AE-9452-F430-CE7E-376C5B1C11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C4E0B-F754-9D6A-5F7D-4D64036C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34758-F7F8-4039-1E61-DAF515DEE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8D6-7F6F-A84F-AB03-92391D579D2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BED25-55F6-1544-69C7-0717DD9EB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9DDDC-5179-6236-590A-34A120084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072C-5F39-A74E-9518-84853948B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15418-4477-BE97-2F3A-962E2128F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EE83D-D6E2-8C07-691B-684BDCD78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5E93E-B871-6E6E-881F-1F40A40AD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D3C651-1441-532D-8435-24A71E7DC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3B2268-1EAD-DDA8-9BFC-F03DA78FC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A77B45-FDC3-1ED5-707A-39150E50F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8D6-7F6F-A84F-AB03-92391D579D2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1644BA-9289-A58D-665D-A318A176B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B3BCE1-33E1-3AC5-7358-60D1BFAD5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072C-5F39-A74E-9518-84853948B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4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67CE8-F0FD-CC9D-C136-0339E4184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15C694-EA52-7C6D-A62F-D278F548B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8D6-7F6F-A84F-AB03-92391D579D2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FABB2A-00BC-3419-BA9B-35A07587C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EBB5CC-DCA7-7015-36C4-2D9A723DB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072C-5F39-A74E-9518-84853948B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078E7B-BDE4-8F04-E026-24301FF0D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8D6-7F6F-A84F-AB03-92391D579D2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D81B74-D20B-C03E-6BB8-DFE14F324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97E57C-7833-766A-83A9-C6C860A46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072C-5F39-A74E-9518-84853948B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2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962F3-129C-980C-D61B-F062F0956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8EF45-D652-32B2-F90E-4DD22B0B3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A2F644-8A08-BBBD-3FBD-2350FB7DF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E13A9-4674-7DC7-CDBD-CE9B3268A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8D6-7F6F-A84F-AB03-92391D579D2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4E50C-7E16-D97A-4E73-E4089F4F8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AA9DE-593B-DC36-D055-E35CD9BB5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072C-5F39-A74E-9518-84853948B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5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1BC78-0F06-55BF-2924-39C05B4A4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A5AB4C-30E9-7FBA-4B6A-9E068980A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2D7437-940C-65B8-2D5C-631F44CE8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EAADA-8D3E-3C2C-3030-31A32C9F1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8D6-7F6F-A84F-AB03-92391D579D2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21256A-4622-09F5-6B69-4BF884B73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79128-5A19-6442-66C2-ADFC3C45C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072C-5F39-A74E-9518-84853948B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4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396930-29D0-4B27-6989-56648BAE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B044C-73B9-0DA5-F8AC-6455B916C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EB3A9-88CA-A021-9E20-DC13D5E122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1B8D6-7F6F-A84F-AB03-92391D579D2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94067-D8B5-2E04-10BE-3DC5624A03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9AB76-4CE6-82EC-3068-0F4F5ABB6F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0072C-5F39-A74E-9518-84853948B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2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Picture 174">
            <a:extLst>
              <a:ext uri="{FF2B5EF4-FFF2-40B4-BE49-F238E27FC236}">
                <a16:creationId xmlns:a16="http://schemas.microsoft.com/office/drawing/2014/main" id="{74253E6A-ECD6-62AB-5EC1-82211751E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021" y="1927296"/>
            <a:ext cx="6656798" cy="3543357"/>
          </a:xfrm>
          <a:prstGeom prst="rect">
            <a:avLst/>
          </a:prstGeom>
          <a:ln w="22225">
            <a:solidFill>
              <a:schemeClr val="accent1">
                <a:shade val="15000"/>
              </a:schemeClr>
            </a:solidFill>
          </a:ln>
        </p:spPr>
      </p:pic>
      <p:sp>
        <p:nvSpPr>
          <p:cNvPr id="176" name="TextBox 175">
            <a:extLst>
              <a:ext uri="{FF2B5EF4-FFF2-40B4-BE49-F238E27FC236}">
                <a16:creationId xmlns:a16="http://schemas.microsoft.com/office/drawing/2014/main" id="{4A282519-340B-AE05-942C-C58CD87CC940}"/>
              </a:ext>
            </a:extLst>
          </p:cNvPr>
          <p:cNvSpPr txBox="1"/>
          <p:nvPr/>
        </p:nvSpPr>
        <p:spPr>
          <a:xfrm>
            <a:off x="-19756" y="36874"/>
            <a:ext cx="70214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/>
              <a:t>Recommendations to improve TMG capability (J. Grames 4/11/24)</a:t>
            </a:r>
          </a:p>
        </p:txBody>
      </p:sp>
      <p:sp>
        <p:nvSpPr>
          <p:cNvPr id="177" name="Line Callout 1 176">
            <a:extLst>
              <a:ext uri="{FF2B5EF4-FFF2-40B4-BE49-F238E27FC236}">
                <a16:creationId xmlns:a16="http://schemas.microsoft.com/office/drawing/2014/main" id="{7BD4DB97-B056-1F6F-A73E-A5076A286B8A}"/>
              </a:ext>
            </a:extLst>
          </p:cNvPr>
          <p:cNvSpPr/>
          <p:nvPr/>
        </p:nvSpPr>
        <p:spPr>
          <a:xfrm>
            <a:off x="10299281" y="3199759"/>
            <a:ext cx="1748561" cy="1294992"/>
          </a:xfrm>
          <a:prstGeom prst="borderCallout1">
            <a:avLst>
              <a:gd name="adj1" fmla="val 18750"/>
              <a:gd name="adj2" fmla="val -8333"/>
              <a:gd name="adj3" fmla="val 20126"/>
              <a:gd name="adj4" fmla="val -63321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tailEnd type="arrow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Automated remote health check of TMG extinction ratios (VL, TM, BS)</a:t>
            </a:r>
          </a:p>
        </p:txBody>
      </p:sp>
      <p:sp>
        <p:nvSpPr>
          <p:cNvPr id="178" name="Line Callout 1 177">
            <a:extLst>
              <a:ext uri="{FF2B5EF4-FFF2-40B4-BE49-F238E27FC236}">
                <a16:creationId xmlns:a16="http://schemas.microsoft.com/office/drawing/2014/main" id="{F702FEA1-C1B6-BAF4-DF4A-66934C6C7FB4}"/>
              </a:ext>
            </a:extLst>
          </p:cNvPr>
          <p:cNvSpPr/>
          <p:nvPr/>
        </p:nvSpPr>
        <p:spPr>
          <a:xfrm>
            <a:off x="934430" y="5897176"/>
            <a:ext cx="4045345" cy="730351"/>
          </a:xfrm>
          <a:prstGeom prst="borderCallout1">
            <a:avLst>
              <a:gd name="adj1" fmla="val -11158"/>
              <a:gd name="adj2" fmla="val 87299"/>
              <a:gd name="adj3" fmla="val -90738"/>
              <a:gd name="adj4" fmla="val 101163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SRM HCO with visual inspection, s/n, power measurements &amp; scope traces</a:t>
            </a:r>
          </a:p>
        </p:txBody>
      </p:sp>
      <p:sp>
        <p:nvSpPr>
          <p:cNvPr id="179" name="Line Callout 1 178">
            <a:extLst>
              <a:ext uri="{FF2B5EF4-FFF2-40B4-BE49-F238E27FC236}">
                <a16:creationId xmlns:a16="http://schemas.microsoft.com/office/drawing/2014/main" id="{64A77AFE-A367-6CF3-B3F9-D9275C885660}"/>
              </a:ext>
            </a:extLst>
          </p:cNvPr>
          <p:cNvSpPr/>
          <p:nvPr/>
        </p:nvSpPr>
        <p:spPr>
          <a:xfrm>
            <a:off x="2157463" y="650245"/>
            <a:ext cx="3188612" cy="850528"/>
          </a:xfrm>
          <a:prstGeom prst="borderCallout1">
            <a:avLst>
              <a:gd name="adj1" fmla="val 112350"/>
              <a:gd name="adj2" fmla="val 95981"/>
              <a:gd name="adj3" fmla="val 167109"/>
              <a:gd name="adj4" fmla="val 104200"/>
            </a:avLst>
          </a:prstGeom>
          <a:noFill/>
          <a:ln w="38100">
            <a:tailEnd type="arrow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TMG shutter adjustable post base/receive with magnetic goes-in/goes-out base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BB9C09F1-8344-72E2-21FC-C50585029FBF}"/>
              </a:ext>
            </a:extLst>
          </p:cNvPr>
          <p:cNvSpPr/>
          <p:nvPr/>
        </p:nvSpPr>
        <p:spPr>
          <a:xfrm rot="767081">
            <a:off x="7965667" y="4971375"/>
            <a:ext cx="84786" cy="41656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Line Callout 1 181">
            <a:extLst>
              <a:ext uri="{FF2B5EF4-FFF2-40B4-BE49-F238E27FC236}">
                <a16:creationId xmlns:a16="http://schemas.microsoft.com/office/drawing/2014/main" id="{13838F37-5883-1563-BE7E-CE952B73D19A}"/>
              </a:ext>
            </a:extLst>
          </p:cNvPr>
          <p:cNvSpPr/>
          <p:nvPr/>
        </p:nvSpPr>
        <p:spPr>
          <a:xfrm>
            <a:off x="8385902" y="5897175"/>
            <a:ext cx="2867834" cy="730351"/>
          </a:xfrm>
          <a:prstGeom prst="borderCallout1">
            <a:avLst>
              <a:gd name="adj1" fmla="val -18472"/>
              <a:gd name="adj2" fmla="val 5024"/>
              <a:gd name="adj3" fmla="val -76312"/>
              <a:gd name="adj4" fmla="val -10754"/>
            </a:avLst>
          </a:prstGeom>
          <a:noFill/>
          <a:ln w="38100">
            <a:tailEnd type="arrow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fast (&lt;1 msec) FSD shutter independent of TMG</a:t>
            </a:r>
          </a:p>
        </p:txBody>
      </p:sp>
      <p:sp>
        <p:nvSpPr>
          <p:cNvPr id="183" name="Line Callout 1 182">
            <a:extLst>
              <a:ext uri="{FF2B5EF4-FFF2-40B4-BE49-F238E27FC236}">
                <a16:creationId xmlns:a16="http://schemas.microsoft.com/office/drawing/2014/main" id="{89A549CC-5CA6-BB2E-FFEC-13A45F828DDB}"/>
              </a:ext>
            </a:extLst>
          </p:cNvPr>
          <p:cNvSpPr/>
          <p:nvPr/>
        </p:nvSpPr>
        <p:spPr>
          <a:xfrm>
            <a:off x="6166618" y="591726"/>
            <a:ext cx="2544899" cy="850528"/>
          </a:xfrm>
          <a:prstGeom prst="borderCallout1">
            <a:avLst>
              <a:gd name="adj1" fmla="val 115256"/>
              <a:gd name="adj2" fmla="val 261"/>
              <a:gd name="adj3" fmla="val 171468"/>
              <a:gd name="adj4" fmla="val -18343"/>
            </a:avLst>
          </a:prstGeom>
          <a:noFill/>
          <a:ln w="38100">
            <a:tailEnd type="arrow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shutter status to FSD (requires usefully fast difference circuit)</a:t>
            </a:r>
          </a:p>
        </p:txBody>
      </p:sp>
      <p:sp>
        <p:nvSpPr>
          <p:cNvPr id="184" name="Line Callout 1 183">
            <a:extLst>
              <a:ext uri="{FF2B5EF4-FFF2-40B4-BE49-F238E27FC236}">
                <a16:creationId xmlns:a16="http://schemas.microsoft.com/office/drawing/2014/main" id="{C42CC033-89B7-76B7-3894-FE4B93728C82}"/>
              </a:ext>
            </a:extLst>
          </p:cNvPr>
          <p:cNvSpPr/>
          <p:nvPr/>
        </p:nvSpPr>
        <p:spPr>
          <a:xfrm>
            <a:off x="144158" y="2349231"/>
            <a:ext cx="2759680" cy="850528"/>
          </a:xfrm>
          <a:prstGeom prst="borderCallout1">
            <a:avLst>
              <a:gd name="adj1" fmla="val 97823"/>
              <a:gd name="adj2" fmla="val 102351"/>
              <a:gd name="adj3" fmla="val 177279"/>
              <a:gd name="adj4" fmla="val 177777"/>
            </a:avLst>
          </a:prstGeom>
          <a:noFill/>
          <a:ln w="38100">
            <a:tailEnd type="arrow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required beam extinction ratio threshold for RTP crystal replacement</a:t>
            </a:r>
          </a:p>
        </p:txBody>
      </p:sp>
      <p:sp>
        <p:nvSpPr>
          <p:cNvPr id="185" name="Line Callout 1 184">
            <a:extLst>
              <a:ext uri="{FF2B5EF4-FFF2-40B4-BE49-F238E27FC236}">
                <a16:creationId xmlns:a16="http://schemas.microsoft.com/office/drawing/2014/main" id="{E81992EA-B347-E3F1-5400-64FA382E146F}"/>
              </a:ext>
            </a:extLst>
          </p:cNvPr>
          <p:cNvSpPr/>
          <p:nvPr/>
        </p:nvSpPr>
        <p:spPr>
          <a:xfrm>
            <a:off x="535457" y="4494751"/>
            <a:ext cx="1977082" cy="558906"/>
          </a:xfrm>
          <a:prstGeom prst="borderCallout1">
            <a:avLst>
              <a:gd name="adj1" fmla="val 10653"/>
              <a:gd name="adj2" fmla="val 101903"/>
              <a:gd name="adj3" fmla="val -80252"/>
              <a:gd name="adj4" fmla="val 214696"/>
            </a:avLst>
          </a:prstGeom>
          <a:noFill/>
          <a:ln w="38100">
            <a:tailEnd type="arrow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upstream clean-up polarizers</a:t>
            </a:r>
          </a:p>
        </p:txBody>
      </p:sp>
    </p:spTree>
    <p:extLst>
      <p:ext uri="{BB962C8B-B14F-4D97-AF65-F5344CB8AC3E}">
        <p14:creationId xmlns:p14="http://schemas.microsoft.com/office/powerpoint/2010/main" val="2945777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92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2</cp:revision>
  <dcterms:created xsi:type="dcterms:W3CDTF">2024-04-11T13:45:31Z</dcterms:created>
  <dcterms:modified xsi:type="dcterms:W3CDTF">2024-04-11T14:14:41Z</dcterms:modified>
</cp:coreProperties>
</file>