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732" r:id="rId2"/>
  </p:sldMasterIdLst>
  <p:notesMasterIdLst>
    <p:notesMasterId r:id="rId12"/>
  </p:notesMasterIdLst>
  <p:sldIdLst>
    <p:sldId id="256" r:id="rId3"/>
    <p:sldId id="309" r:id="rId4"/>
    <p:sldId id="308" r:id="rId5"/>
    <p:sldId id="299" r:id="rId6"/>
    <p:sldId id="312" r:id="rId7"/>
    <p:sldId id="300" r:id="rId8"/>
    <p:sldId id="304" r:id="rId9"/>
    <p:sldId id="305" r:id="rId10"/>
    <p:sldId id="310" r:id="rId11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C0504D"/>
    <a:srgbClr val="B4003C"/>
    <a:srgbClr val="990033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9231" autoAdjust="0"/>
  </p:normalViewPr>
  <p:slideViewPr>
    <p:cSldViewPr>
      <p:cViewPr>
        <p:scale>
          <a:sx n="112" d="100"/>
          <a:sy n="112" d="100"/>
        </p:scale>
        <p:origin x="-924" y="-3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40" d="100"/>
        <a:sy n="14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511BA4FD-6209-401C-9CCE-B60F3DC4F7CB}" type="datetimeFigureOut">
              <a:rPr lang="en-US" smtClean="0"/>
              <a:pPr/>
              <a:t>10/21/2016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E732B158-BC12-4CAC-961F-AC480D7E08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4617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32B158-BC12-4CAC-961F-AC480D7E08D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77A50-2D42-4C9C-81C4-E6F8D5DEFBF6}" type="datetime1">
              <a:rPr lang="en-US" smtClean="0"/>
              <a:t>10/21/2016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A7AA4-52D0-4710-A40F-BB1350641B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049AD-9752-4B54-AE75-C18AB03DD838}" type="datetime1">
              <a:rPr lang="en-US" smtClean="0"/>
              <a:t>10/21/2016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A7AA4-52D0-4710-A40F-BB1350641B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38F48-168D-4E8F-A534-66F414446783}" type="datetime1">
              <a:rPr lang="en-US" smtClean="0"/>
              <a:t>10/21/2016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A7AA4-52D0-4710-A40F-BB1350641B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832B1-78C6-4002-8A8F-EC495B821C8E}" type="datetime1">
              <a:rPr lang="en-US" smtClean="0"/>
              <a:t>10/21/2016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A7AA4-52D0-4710-A40F-BB1350641B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1B74F-CD4C-4AAE-B21E-36B1DA9053E5}" type="datetime1">
              <a:rPr lang="en-US" smtClean="0"/>
              <a:t>10/21/2016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A7AA4-52D0-4710-A40F-BB1350641B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05200" y="6612087"/>
            <a:ext cx="2133600" cy="190125"/>
          </a:xfrm>
        </p:spPr>
        <p:txBody>
          <a:bodyPr/>
          <a:lstStyle/>
          <a:p>
            <a:fld id="{A5AA7AA4-52D0-4710-A40F-BB1350641B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617BC-60A6-4E6F-95F3-9BBA123C4E0A}" type="datetime1">
              <a:rPr lang="en-US" smtClean="0"/>
              <a:t>10/21/2016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A7AA4-52D0-4710-A40F-BB1350641B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C6565-F675-4507-B0BA-CD58FEFB4E6C}" type="datetime1">
              <a:rPr lang="en-US" smtClean="0"/>
              <a:t>10/21/2016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A7AA4-52D0-4710-A40F-BB1350641B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90A12-1F8D-4801-B788-2415DCA9C124}" type="datetime1">
              <a:rPr lang="en-US" smtClean="0"/>
              <a:t>10/21/2016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A7AA4-52D0-4710-A40F-BB1350641B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73DF1-501A-404E-B8BA-8275EC0AE800}" type="datetime1">
              <a:rPr lang="en-US" smtClean="0"/>
              <a:t>10/21/2016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A7AA4-52D0-4710-A40F-BB1350641B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99D1D-CEE8-4CB9-AC38-A2365C87EEBF}" type="datetime1">
              <a:rPr lang="en-US" smtClean="0"/>
              <a:t>10/21/2016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A7AA4-52D0-4710-A40F-BB1350641B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4BA65-FB41-45F9-8D0C-3FB1E0DB1899}" type="datetime1">
              <a:rPr lang="en-US" smtClean="0"/>
              <a:t>10/21/2016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A7AA4-52D0-4710-A40F-BB1350641B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0BBBD-EED3-47F8-BAC9-A7D8536D42F7}" type="datetime1">
              <a:rPr lang="en-US" smtClean="0"/>
              <a:t>10/21/2016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A7AA4-52D0-4710-A40F-BB1350641B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3409-03D9-4848-B585-5B297D8F0AEC}" type="datetime1">
              <a:rPr lang="en-US" smtClean="0"/>
              <a:t>10/21/2016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A7AA4-52D0-4710-A40F-BB1350641B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CC680-DD4E-4ACE-B390-79CE4ED1B80D}" type="datetime1">
              <a:rPr lang="en-US" smtClean="0"/>
              <a:t>10/21/2016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A7AA4-52D0-4710-A40F-BB1350641B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05200" y="6612087"/>
            <a:ext cx="2133600" cy="190125"/>
          </a:xfrm>
        </p:spPr>
        <p:txBody>
          <a:bodyPr/>
          <a:lstStyle/>
          <a:p>
            <a:fld id="{A5AA7AA4-52D0-4710-A40F-BB1350641B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2A8EC-DFDC-4B14-88B0-1BC5082ECAFE}" type="datetime1">
              <a:rPr lang="en-US" smtClean="0"/>
              <a:t>10/21/2016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A7AA4-52D0-4710-A40F-BB1350641B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79509-5C14-409C-B5C7-073AC6D9AB22}" type="datetime1">
              <a:rPr lang="en-US" smtClean="0"/>
              <a:t>10/21/2016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A7AA4-52D0-4710-A40F-BB1350641B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B1907-2165-4469-8BDE-701FEE1C2136}" type="datetime1">
              <a:rPr lang="en-US" smtClean="0"/>
              <a:t>10/21/2016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A7AA4-52D0-4710-A40F-BB1350641B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9A2B0-C50D-42BD-9351-52C1D8645EB0}" type="datetime1">
              <a:rPr lang="en-US" smtClean="0"/>
              <a:t>10/21/2016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A7AA4-52D0-4710-A40F-BB1350641B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86880-13A0-4A13-BE9E-173928506CA4}" type="datetime1">
              <a:rPr lang="en-US" smtClean="0"/>
              <a:t>10/21/2016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A7AA4-52D0-4710-A40F-BB1350641B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744AF-D67E-4170-BB0E-8EA22D6BD7E0}" type="datetime1">
              <a:rPr lang="en-US" smtClean="0"/>
              <a:t>10/21/2016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A7AA4-52D0-4710-A40F-BB1350641B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94726"/>
            <a:ext cx="8229600" cy="39793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05200" y="63943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bg1"/>
                </a:solidFill>
                <a:latin typeface="Minion Pro"/>
              </a:defRPr>
            </a:lvl1pPr>
          </a:lstStyle>
          <a:p>
            <a:fld id="{474E4AFA-9F90-47E2-9A6D-E176E6789CBF}" type="datetime1">
              <a:rPr lang="en-US" smtClean="0"/>
              <a:t>10/21/2016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5200" y="6645425"/>
            <a:ext cx="2133600" cy="190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bg1"/>
                </a:solidFill>
                <a:latin typeface="Minion Pro"/>
              </a:defRPr>
            </a:lvl1pPr>
          </a:lstStyle>
          <a:p>
            <a:fld id="{A5AA7AA4-52D0-4710-A40F-BB1350641B4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200" kern="1200">
          <a:solidFill>
            <a:schemeClr val="tx1"/>
          </a:solidFill>
          <a:latin typeface="Minion Pro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Minion Pro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Minion Pro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Minion Pro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Minion Pro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Minion Pro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94726"/>
            <a:ext cx="8229600" cy="39793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05200" y="63943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bg1"/>
                </a:solidFill>
                <a:latin typeface="Minion Pro"/>
              </a:defRPr>
            </a:lvl1pPr>
          </a:lstStyle>
          <a:p>
            <a:fld id="{0172B575-E53B-4A8F-AE08-D9255A4CDDC5}" type="datetime1">
              <a:rPr lang="en-US" smtClean="0"/>
              <a:t>10/21/2016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5200" y="6645425"/>
            <a:ext cx="2133600" cy="190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bg1"/>
                </a:solidFill>
                <a:latin typeface="Minion Pro"/>
              </a:defRPr>
            </a:lvl1pPr>
          </a:lstStyle>
          <a:p>
            <a:fld id="{A5AA7AA4-52D0-4710-A40F-BB1350641B4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200" kern="1200">
          <a:solidFill>
            <a:schemeClr val="tx1"/>
          </a:solidFill>
          <a:latin typeface="Minion Pro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Minion Pro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Minion Pro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Minion Pro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Minion Pro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Minion Pro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772400" cy="1470025"/>
          </a:xfrm>
        </p:spPr>
        <p:txBody>
          <a:bodyPr/>
          <a:lstStyle/>
          <a:p>
            <a:r>
              <a:rPr lang="en-US" b="1" dirty="0" smtClean="0"/>
              <a:t>Desirable BCM Performance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038600"/>
            <a:ext cx="6400800" cy="1600200"/>
          </a:xfrm>
        </p:spPr>
        <p:txBody>
          <a:bodyPr>
            <a:normAutofit fontScale="85000" lnSpcReduction="10000"/>
          </a:bodyPr>
          <a:lstStyle/>
          <a:p>
            <a:r>
              <a:rPr lang="en-US" b="0" dirty="0" smtClean="0"/>
              <a:t>Vashek Vylet</a:t>
            </a:r>
          </a:p>
          <a:p>
            <a:r>
              <a:rPr lang="en-US" b="0" dirty="0" smtClean="0"/>
              <a:t/>
            </a:r>
            <a:br>
              <a:rPr lang="en-US" b="0" dirty="0" smtClean="0"/>
            </a:br>
            <a:r>
              <a:rPr lang="en-US" b="0" dirty="0" smtClean="0"/>
              <a:t>UITF BCM discussion, October 21, 2016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A7AA4-52D0-4710-A40F-BB1350641B4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Radiation Exposure Constraints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Normal operation (per Shielding Policy)</a:t>
            </a:r>
          </a:p>
          <a:p>
            <a:pPr lvl="1"/>
            <a:r>
              <a:rPr lang="en-US" sz="2400" dirty="0" smtClean="0"/>
              <a:t>&lt; 250 </a:t>
            </a:r>
            <a:r>
              <a:rPr lang="en-US" sz="2400" dirty="0" err="1" smtClean="0"/>
              <a:t>mrem</a:t>
            </a:r>
            <a:r>
              <a:rPr lang="en-US" sz="2400" dirty="0" smtClean="0"/>
              <a:t>/y in occupied RCAs </a:t>
            </a:r>
          </a:p>
          <a:p>
            <a:pPr lvl="1"/>
            <a:r>
              <a:rPr lang="en-US" sz="2400" dirty="0"/>
              <a:t>&lt; 100 </a:t>
            </a:r>
            <a:r>
              <a:rPr lang="en-US" sz="2400" dirty="0" err="1"/>
              <a:t>mrem</a:t>
            </a:r>
            <a:r>
              <a:rPr lang="en-US" sz="2400" dirty="0"/>
              <a:t>/y in other occupied areas </a:t>
            </a:r>
            <a:r>
              <a:rPr lang="en-US" sz="2400" dirty="0" smtClean="0"/>
              <a:t>(</a:t>
            </a:r>
            <a:r>
              <a:rPr lang="en-US" sz="2400" dirty="0" smtClean="0">
                <a:solidFill>
                  <a:srgbClr val="0000FF"/>
                </a:solidFill>
              </a:rPr>
              <a:t>&lt; </a:t>
            </a:r>
            <a:r>
              <a:rPr lang="en-US" sz="2400" dirty="0">
                <a:solidFill>
                  <a:srgbClr val="0000FF"/>
                </a:solidFill>
              </a:rPr>
              <a:t>50 </a:t>
            </a:r>
            <a:r>
              <a:rPr lang="en-US" sz="2400" dirty="0" err="1">
                <a:solidFill>
                  <a:srgbClr val="0000FF"/>
                </a:solidFill>
                <a:latin typeface="Symbol" panose="05050102010706020507" pitchFamily="18" charset="2"/>
              </a:rPr>
              <a:t>m</a:t>
            </a:r>
            <a:r>
              <a:rPr lang="en-US" sz="2400" dirty="0" err="1">
                <a:solidFill>
                  <a:srgbClr val="0000FF"/>
                </a:solidFill>
              </a:rPr>
              <a:t>rem</a:t>
            </a:r>
            <a:r>
              <a:rPr lang="en-US" sz="2400" dirty="0">
                <a:solidFill>
                  <a:srgbClr val="0000FF"/>
                </a:solidFill>
              </a:rPr>
              <a:t>/h</a:t>
            </a:r>
            <a:r>
              <a:rPr lang="en-US" sz="2400" dirty="0" smtClean="0"/>
              <a:t>)</a:t>
            </a:r>
            <a:endParaRPr lang="en-US" sz="2400" b="1" dirty="0" smtClean="0">
              <a:solidFill>
                <a:srgbClr val="0000FF"/>
              </a:solidFill>
            </a:endParaRPr>
          </a:p>
          <a:p>
            <a:pPr lvl="1"/>
            <a:r>
              <a:rPr lang="en-US" sz="2400" dirty="0" smtClean="0"/>
              <a:t>&lt; 10 </a:t>
            </a:r>
            <a:r>
              <a:rPr lang="en-US" sz="2400" dirty="0" err="1" smtClean="0"/>
              <a:t>mrem</a:t>
            </a:r>
            <a:r>
              <a:rPr lang="en-US" sz="2400" dirty="0" smtClean="0"/>
              <a:t>/y at site boundary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Max. credible accident: &lt;15 rem per incident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A7AA4-52D0-4710-A40F-BB1350641B4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235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Layout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036369"/>
            <a:ext cx="8877300" cy="4933475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A7AA4-52D0-4710-A40F-BB1350641B48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447800" y="2438400"/>
            <a:ext cx="15203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0000FF"/>
                </a:solidFill>
              </a:rPr>
              <a:t>CAVE 2</a:t>
            </a:r>
            <a:endParaRPr lang="en-US" sz="3600" b="1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77000" y="1905000"/>
            <a:ext cx="15203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0000FF"/>
                </a:solidFill>
              </a:rPr>
              <a:t>CAVE 1</a:t>
            </a:r>
            <a:endParaRPr lang="en-US" sz="36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51803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Shielding Design – Phase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610600" cy="5105400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CAVE 2</a:t>
            </a:r>
            <a:r>
              <a:rPr lang="en-US" dirty="0" smtClean="0"/>
              <a:t> </a:t>
            </a:r>
          </a:p>
          <a:p>
            <a:pPr marL="457200" lvl="1" indent="0">
              <a:buNone/>
            </a:pPr>
            <a:r>
              <a:rPr lang="en-US" dirty="0" smtClean="0"/>
              <a:t>– </a:t>
            </a:r>
            <a:r>
              <a:rPr lang="en-US" dirty="0" err="1" smtClean="0"/>
              <a:t>HDIce</a:t>
            </a:r>
            <a:r>
              <a:rPr lang="en-US" dirty="0" smtClean="0"/>
              <a:t> operation at 10 MeV for 900 h/y</a:t>
            </a:r>
          </a:p>
          <a:p>
            <a:pPr lvl="1"/>
            <a:r>
              <a:rPr lang="en-US" dirty="0" err="1" smtClean="0"/>
              <a:t>I</a:t>
            </a:r>
            <a:r>
              <a:rPr lang="en-US" baseline="-25000" dirty="0" err="1" smtClean="0"/>
              <a:t>av</a:t>
            </a:r>
            <a:r>
              <a:rPr lang="en-US" dirty="0" smtClean="0"/>
              <a:t> = 5 </a:t>
            </a:r>
            <a:r>
              <a:rPr lang="en-US" dirty="0" err="1"/>
              <a:t>nA</a:t>
            </a:r>
            <a:r>
              <a:rPr lang="en-US" dirty="0" smtClean="0"/>
              <a:t>  for 80% of time</a:t>
            </a:r>
          </a:p>
          <a:p>
            <a:pPr lvl="1"/>
            <a:r>
              <a:rPr lang="en-US" dirty="0" err="1"/>
              <a:t>I</a:t>
            </a:r>
            <a:r>
              <a:rPr lang="en-US" baseline="-25000" dirty="0" err="1"/>
              <a:t>av</a:t>
            </a:r>
            <a:r>
              <a:rPr lang="en-US" dirty="0"/>
              <a:t> = </a:t>
            </a:r>
            <a:r>
              <a:rPr lang="en-US" dirty="0" smtClean="0"/>
              <a:t>100 </a:t>
            </a:r>
            <a:r>
              <a:rPr lang="en-US" dirty="0" err="1"/>
              <a:t>nA</a:t>
            </a:r>
            <a:r>
              <a:rPr lang="en-US" dirty="0" smtClean="0"/>
              <a:t>  </a:t>
            </a:r>
            <a:r>
              <a:rPr lang="en-US" dirty="0"/>
              <a:t>for </a:t>
            </a:r>
            <a:r>
              <a:rPr lang="en-US" dirty="0" smtClean="0"/>
              <a:t>20</a:t>
            </a:r>
            <a:r>
              <a:rPr lang="en-US" dirty="0"/>
              <a:t>% of </a:t>
            </a:r>
            <a:r>
              <a:rPr lang="en-US" dirty="0" smtClean="0"/>
              <a:t>time (180 h)</a:t>
            </a:r>
          </a:p>
          <a:p>
            <a:pPr lvl="1"/>
            <a:r>
              <a:rPr lang="en-US" dirty="0"/>
              <a:t>concrete </a:t>
            </a:r>
            <a:r>
              <a:rPr lang="en-US" dirty="0" smtClean="0"/>
              <a:t>shielding: 4 </a:t>
            </a:r>
            <a:r>
              <a:rPr lang="en-US" dirty="0" err="1" smtClean="0"/>
              <a:t>ft</a:t>
            </a:r>
            <a:r>
              <a:rPr lang="en-US" dirty="0" smtClean="0"/>
              <a:t> lateral and 1.75 </a:t>
            </a:r>
            <a:r>
              <a:rPr lang="en-US" dirty="0" err="1" smtClean="0"/>
              <a:t>ft</a:t>
            </a:r>
            <a:r>
              <a:rPr lang="en-US" dirty="0" smtClean="0"/>
              <a:t> roof</a:t>
            </a:r>
          </a:p>
          <a:p>
            <a:pPr lvl="1"/>
            <a:endParaRPr lang="en-US" dirty="0" smtClean="0"/>
          </a:p>
          <a:p>
            <a:r>
              <a:rPr lang="en-US" b="1" dirty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CAVE 1</a:t>
            </a:r>
          </a:p>
          <a:p>
            <a:pPr lvl="1"/>
            <a:r>
              <a:rPr lang="en-US" dirty="0" err="1"/>
              <a:t>I</a:t>
            </a:r>
            <a:r>
              <a:rPr lang="en-US" baseline="-25000" dirty="0" err="1"/>
              <a:t>av</a:t>
            </a:r>
            <a:r>
              <a:rPr lang="en-US" dirty="0"/>
              <a:t> = </a:t>
            </a:r>
            <a:r>
              <a:rPr lang="en-US" dirty="0" smtClean="0"/>
              <a:t>100 </a:t>
            </a:r>
            <a:r>
              <a:rPr lang="en-US" dirty="0" smtClean="0">
                <a:latin typeface="Symbol" panose="05050102010706020507" pitchFamily="18" charset="2"/>
              </a:rPr>
              <a:t>m</a:t>
            </a:r>
            <a:r>
              <a:rPr lang="en-US" dirty="0" smtClean="0"/>
              <a:t>A when not running </a:t>
            </a:r>
            <a:r>
              <a:rPr lang="en-US" dirty="0" err="1" smtClean="0"/>
              <a:t>HDIce</a:t>
            </a:r>
            <a:r>
              <a:rPr lang="en-US" dirty="0" smtClean="0"/>
              <a:t>, beam terminated in FC before Cave 2</a:t>
            </a:r>
          </a:p>
          <a:p>
            <a:pPr lvl="1"/>
            <a:r>
              <a:rPr lang="en-US" dirty="0" smtClean="0"/>
              <a:t>55”/27” lateral and 30” roof shielding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A7AA4-52D0-4710-A40F-BB1350641B48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115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Cave 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76600"/>
            <a:ext cx="8229600" cy="3200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If total losses above are very unlikely, how can we justify a lower loss assumption?</a:t>
            </a:r>
          </a:p>
          <a:p>
            <a:r>
              <a:rPr lang="en-US" dirty="0" smtClean="0"/>
              <a:t>A loss of 200 </a:t>
            </a:r>
            <a:r>
              <a:rPr lang="en-US" dirty="0" err="1" smtClean="0"/>
              <a:t>nA</a:t>
            </a:r>
            <a:r>
              <a:rPr lang="en-US" dirty="0" smtClean="0"/>
              <a:t> may be </a:t>
            </a:r>
            <a:r>
              <a:rPr lang="en-US" dirty="0" err="1" smtClean="0"/>
              <a:t>tollerated</a:t>
            </a:r>
            <a:r>
              <a:rPr lang="en-US" dirty="0" smtClean="0"/>
              <a:t>, considering </a:t>
            </a:r>
            <a:r>
              <a:rPr lang="en-US" dirty="0" err="1" smtClean="0"/>
              <a:t>HDIce</a:t>
            </a:r>
            <a:r>
              <a:rPr lang="en-US" dirty="0" smtClean="0"/>
              <a:t> will run only 900 h/y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BCM should reliably catch </a:t>
            </a:r>
            <a:r>
              <a:rPr lang="en-US" dirty="0" err="1" smtClean="0">
                <a:solidFill>
                  <a:srgbClr val="FF0000"/>
                </a:solidFill>
              </a:rPr>
              <a:t>I</a:t>
            </a:r>
            <a:r>
              <a:rPr lang="en-US" baseline="-25000" dirty="0" err="1" smtClean="0">
                <a:solidFill>
                  <a:srgbClr val="FF0000"/>
                </a:solidFill>
              </a:rPr>
              <a:t>av</a:t>
            </a:r>
            <a:r>
              <a:rPr lang="en-US" dirty="0" smtClean="0">
                <a:solidFill>
                  <a:srgbClr val="FF0000"/>
                </a:solidFill>
              </a:rPr>
              <a:t> &gt; 200 </a:t>
            </a:r>
            <a:r>
              <a:rPr lang="en-US" dirty="0" err="1" smtClean="0">
                <a:solidFill>
                  <a:srgbClr val="FF0000"/>
                </a:solidFill>
              </a:rPr>
              <a:t>nA</a:t>
            </a:r>
            <a:r>
              <a:rPr lang="en-US" dirty="0" smtClean="0">
                <a:solidFill>
                  <a:srgbClr val="FF0000"/>
                </a:solidFill>
              </a:rPr>
              <a:t> within ≤ 2 minutes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A7AA4-52D0-4710-A40F-BB1350641B48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59209111"/>
              </p:ext>
            </p:extLst>
          </p:nvPr>
        </p:nvGraphicFramePr>
        <p:xfrm>
          <a:off x="435864" y="1143000"/>
          <a:ext cx="8153400" cy="1905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84696">
                  <a:extLst>
                    <a:ext uri="{9D8B030D-6E8A-4147-A177-3AD203B41FA5}">
                      <a16:colId xmlns:a16="http://schemas.microsoft.com/office/drawing/2014/main" xmlns="" val="11927039"/>
                    </a:ext>
                  </a:extLst>
                </a:gridCol>
                <a:gridCol w="1979658">
                  <a:extLst>
                    <a:ext uri="{9D8B030D-6E8A-4147-A177-3AD203B41FA5}">
                      <a16:colId xmlns:a16="http://schemas.microsoft.com/office/drawing/2014/main" xmlns="" val="381224797"/>
                    </a:ext>
                  </a:extLst>
                </a:gridCol>
                <a:gridCol w="2189046">
                  <a:extLst>
                    <a:ext uri="{9D8B030D-6E8A-4147-A177-3AD203B41FA5}">
                      <a16:colId xmlns:a16="http://schemas.microsoft.com/office/drawing/2014/main" xmlns="" val="1981425557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u="none" strike="noStrike" dirty="0">
                          <a:effectLst/>
                        </a:rPr>
                        <a:t>TOTAL BEAM LOSS</a:t>
                      </a:r>
                      <a:endParaRPr lang="en-US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u="none" strike="noStrike">
                          <a:effectLst/>
                        </a:rPr>
                        <a:t>D [mrem/h]</a:t>
                      </a:r>
                      <a:endParaRPr lang="en-US" sz="2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u="none" strike="noStrike">
                          <a:effectLst/>
                        </a:rPr>
                        <a:t>Note</a:t>
                      </a:r>
                      <a:endParaRPr lang="en-US" sz="2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838048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u="none" strike="noStrike" dirty="0">
                          <a:effectLst/>
                        </a:rPr>
                        <a:t>Cave 2, 1 </a:t>
                      </a:r>
                      <a:r>
                        <a:rPr lang="en-US" sz="2200" u="none" strike="noStrike" dirty="0" err="1">
                          <a:effectLst/>
                        </a:rPr>
                        <a:t>uA</a:t>
                      </a:r>
                      <a:r>
                        <a:rPr lang="en-US" sz="2200" u="none" strike="noStrike" dirty="0">
                          <a:effectLst/>
                        </a:rPr>
                        <a:t>, side</a:t>
                      </a:r>
                      <a:endParaRPr lang="en-US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u="none" strike="noStrike" dirty="0">
                          <a:effectLst/>
                        </a:rPr>
                        <a:t>0.44</a:t>
                      </a:r>
                      <a:endParaRPr lang="en-US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u="none" strike="noStrike">
                          <a:effectLst/>
                        </a:rPr>
                        <a:t>RCA</a:t>
                      </a:r>
                      <a:endParaRPr lang="en-US" sz="2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7818419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u="none" strike="noStrike" dirty="0">
                          <a:effectLst/>
                        </a:rPr>
                        <a:t>Cave 2, 1 </a:t>
                      </a:r>
                      <a:r>
                        <a:rPr lang="en-US" sz="2200" u="none" strike="noStrike" dirty="0" err="1">
                          <a:effectLst/>
                        </a:rPr>
                        <a:t>uA</a:t>
                      </a:r>
                      <a:r>
                        <a:rPr lang="en-US" sz="2200" u="none" strike="noStrike" dirty="0">
                          <a:effectLst/>
                        </a:rPr>
                        <a:t>, roof</a:t>
                      </a:r>
                      <a:endParaRPr lang="en-US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u="none" strike="noStrike" dirty="0">
                          <a:effectLst/>
                        </a:rPr>
                        <a:t>55.21</a:t>
                      </a:r>
                      <a:endParaRPr lang="en-US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u="none" strike="noStrike" dirty="0">
                          <a:effectLst/>
                        </a:rPr>
                        <a:t>RA</a:t>
                      </a:r>
                      <a:endParaRPr lang="en-US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92023868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pt-BR" sz="2200" u="none" strike="noStrike">
                          <a:effectLst/>
                        </a:rPr>
                        <a:t>Cave 2, 100 nA, side</a:t>
                      </a:r>
                      <a:endParaRPr lang="pt-BR" sz="2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u="none" strike="noStrike" dirty="0">
                          <a:effectLst/>
                        </a:rPr>
                        <a:t>0.044</a:t>
                      </a:r>
                      <a:endParaRPr lang="en-US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u="none" strike="noStrike" dirty="0">
                          <a:effectLst/>
                        </a:rPr>
                        <a:t>just &lt; RCA</a:t>
                      </a:r>
                      <a:endParaRPr lang="en-US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0879606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pt-BR" sz="2200" u="none" strike="noStrike">
                          <a:effectLst/>
                        </a:rPr>
                        <a:t>Cave 2, 100 nA, roof</a:t>
                      </a:r>
                      <a:endParaRPr lang="pt-BR" sz="2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u="none" strike="noStrike" dirty="0" smtClean="0">
                          <a:effectLst/>
                        </a:rPr>
                        <a:t>5.52</a:t>
                      </a:r>
                      <a:endParaRPr lang="en-US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u="none" strike="noStrike" dirty="0">
                          <a:effectLst/>
                        </a:rPr>
                        <a:t>RA</a:t>
                      </a:r>
                      <a:endParaRPr lang="en-US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105713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89149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Cave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Cave 1 shielding as is; </a:t>
            </a:r>
            <a:r>
              <a:rPr lang="en-US" dirty="0" err="1" smtClean="0"/>
              <a:t>I</a:t>
            </a:r>
            <a:r>
              <a:rPr lang="en-US" baseline="-25000" dirty="0" err="1" smtClean="0"/>
              <a:t>av</a:t>
            </a:r>
            <a:r>
              <a:rPr lang="en-US" dirty="0" smtClean="0"/>
              <a:t> = </a:t>
            </a:r>
            <a:r>
              <a:rPr lang="en-US" dirty="0"/>
              <a:t>100 </a:t>
            </a:r>
            <a:r>
              <a:rPr lang="en-US" dirty="0">
                <a:latin typeface="Symbol" panose="05050102010706020507" pitchFamily="18" charset="2"/>
              </a:rPr>
              <a:t>m</a:t>
            </a:r>
            <a:r>
              <a:rPr lang="en-US" dirty="0" smtClean="0"/>
              <a:t>A is desired </a:t>
            </a:r>
            <a:r>
              <a:rPr lang="en-US" dirty="0"/>
              <a:t>in cave </a:t>
            </a:r>
            <a:r>
              <a:rPr lang="en-US" dirty="0" smtClean="0"/>
              <a:t>1</a:t>
            </a:r>
          </a:p>
          <a:p>
            <a:endParaRPr lang="en-US" dirty="0"/>
          </a:p>
          <a:p>
            <a:r>
              <a:rPr lang="en-US" dirty="0" smtClean="0"/>
              <a:t>Cave 2 has </a:t>
            </a:r>
            <a:r>
              <a:rPr lang="en-US" b="1" dirty="0" smtClean="0"/>
              <a:t>4 </a:t>
            </a:r>
            <a:r>
              <a:rPr lang="en-US" b="1" dirty="0" err="1" smtClean="0"/>
              <a:t>ft</a:t>
            </a:r>
            <a:r>
              <a:rPr lang="en-US" b="1" dirty="0"/>
              <a:t> </a:t>
            </a:r>
            <a:r>
              <a:rPr lang="en-US" dirty="0" smtClean="0"/>
              <a:t>forward and lateral concrete shielding, with a </a:t>
            </a:r>
            <a:r>
              <a:rPr lang="en-US" b="1" dirty="0" smtClean="0"/>
              <a:t>1.75 </a:t>
            </a:r>
            <a:r>
              <a:rPr lang="en-US" b="1" dirty="0" err="1" smtClean="0"/>
              <a:t>ft</a:t>
            </a:r>
            <a:r>
              <a:rPr lang="en-US" dirty="0" smtClean="0"/>
              <a:t> thick roof</a:t>
            </a:r>
          </a:p>
          <a:p>
            <a:endParaRPr lang="en-US" dirty="0" smtClean="0"/>
          </a:p>
          <a:p>
            <a:r>
              <a:rPr lang="en-US" dirty="0" smtClean="0"/>
              <a:t>Beam </a:t>
            </a:r>
            <a:r>
              <a:rPr lang="en-US" dirty="0"/>
              <a:t>ends in </a:t>
            </a:r>
            <a:r>
              <a:rPr lang="en-US" dirty="0" smtClean="0"/>
              <a:t>a well shielded FARC at </a:t>
            </a:r>
            <a:r>
              <a:rPr lang="en-US" dirty="0"/>
              <a:t>42” beam height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A7AA4-52D0-4710-A40F-BB1350641B48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7644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Cave 1 at 100 </a:t>
            </a:r>
            <a:r>
              <a:rPr lang="en-US" dirty="0">
                <a:latin typeface="Symbol" panose="05050102010706020507" pitchFamily="18" charset="2"/>
              </a:rPr>
              <a:t>m</a:t>
            </a:r>
            <a:r>
              <a:rPr lang="en-US" dirty="0"/>
              <a:t>A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5251837"/>
              </p:ext>
            </p:extLst>
          </p:nvPr>
        </p:nvGraphicFramePr>
        <p:xfrm>
          <a:off x="457200" y="1143000"/>
          <a:ext cx="5930900" cy="2194560"/>
        </p:xfrm>
        <a:graphic>
          <a:graphicData uri="http://schemas.openxmlformats.org/drawingml/2006/table">
            <a:tbl>
              <a:tblPr/>
              <a:tblGrid>
                <a:gridCol w="222770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3587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6732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524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CAVE 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Dose rate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</a:t>
                      </a:r>
                      <a:r>
                        <a:rPr lang="en-US" sz="2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mrem</a:t>
                      </a:r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/h]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Note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Side 100% loss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Side 1% loss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RCA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High Side</a:t>
                      </a:r>
                      <a:r>
                        <a:rPr lang="en-US" sz="2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1% loss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grpSp>
        <p:nvGrpSpPr>
          <p:cNvPr id="23" name="Group 22"/>
          <p:cNvGrpSpPr/>
          <p:nvPr/>
        </p:nvGrpSpPr>
        <p:grpSpPr>
          <a:xfrm>
            <a:off x="403860" y="3468886"/>
            <a:ext cx="4953000" cy="2438400"/>
            <a:chOff x="609600" y="3429000"/>
            <a:chExt cx="4953000" cy="2438400"/>
          </a:xfrm>
        </p:grpSpPr>
        <p:sp>
          <p:nvSpPr>
            <p:cNvPr id="3" name="Rectangle 2"/>
            <p:cNvSpPr/>
            <p:nvPr/>
          </p:nvSpPr>
          <p:spPr>
            <a:xfrm>
              <a:off x="2057400" y="3810000"/>
              <a:ext cx="304800" cy="20574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752600" y="4267200"/>
              <a:ext cx="304800" cy="1600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5" name="Straight Connector 4"/>
            <p:cNvCxnSpPr/>
            <p:nvPr/>
          </p:nvCxnSpPr>
          <p:spPr>
            <a:xfrm>
              <a:off x="609600" y="5867400"/>
              <a:ext cx="49530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Rectangle 8"/>
            <p:cNvSpPr/>
            <p:nvPr/>
          </p:nvSpPr>
          <p:spPr>
            <a:xfrm>
              <a:off x="4648200" y="3810000"/>
              <a:ext cx="762000" cy="20574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057400" y="3429000"/>
              <a:ext cx="3352800" cy="3810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dirty="0"/>
            </a:p>
          </p:txBody>
        </p:sp>
        <p:pic>
          <p:nvPicPr>
            <p:cNvPr id="3074" name="Picture 2" descr="C:\Users\vylet.JLAB\AppData\Local\Microsoft\Windows\Temporary Internet Files\Content.IE5\030UDZKC\Judge-Ito-7355-large[1]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08143" y="4724400"/>
              <a:ext cx="420736" cy="1143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" name="Oval 11"/>
            <p:cNvSpPr/>
            <p:nvPr/>
          </p:nvSpPr>
          <p:spPr>
            <a:xfrm>
              <a:off x="4114800" y="5230483"/>
              <a:ext cx="76200" cy="762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" name="Straight Arrow Connector 14"/>
            <p:cNvCxnSpPr>
              <a:stCxn id="12" idx="1"/>
            </p:cNvCxnSpPr>
            <p:nvPr/>
          </p:nvCxnSpPr>
          <p:spPr>
            <a:xfrm flipH="1" flipV="1">
              <a:off x="1600200" y="4038601"/>
              <a:ext cx="2525759" cy="120304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1630680" y="47244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28”</a:t>
              </a:r>
              <a:endParaRPr lang="en-US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034540" y="5045817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27”</a:t>
              </a:r>
              <a:endParaRPr lang="en-US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724400" y="34290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30”</a:t>
              </a:r>
              <a:endParaRPr lang="en-US" dirty="0"/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5486400" y="3341179"/>
            <a:ext cx="3505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Thinner wall may be an issue for stairs (and ground due to </a:t>
            </a:r>
            <a:r>
              <a:rPr lang="en-US" sz="2400" dirty="0" err="1" smtClean="0"/>
              <a:t>skyshine</a:t>
            </a:r>
            <a:r>
              <a:rPr lang="en-US" sz="2400" dirty="0" smtClean="0"/>
              <a:t>).</a:t>
            </a:r>
          </a:p>
          <a:p>
            <a:endParaRPr lang="en-US" sz="2400" dirty="0"/>
          </a:p>
          <a:p>
            <a:r>
              <a:rPr lang="en-US" sz="2400" dirty="0" smtClean="0"/>
              <a:t>Cable penetrations under</a:t>
            </a:r>
          </a:p>
          <a:p>
            <a:r>
              <a:rPr lang="en-US" sz="2400" dirty="0" smtClean="0"/>
              <a:t>west wall must be filled</a:t>
            </a:r>
          </a:p>
          <a:p>
            <a:r>
              <a:rPr lang="en-US" sz="2400" dirty="0" smtClean="0"/>
              <a:t>with grout or similar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A7AA4-52D0-4710-A40F-BB1350641B48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1606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Cave 1 at 100 </a:t>
            </a:r>
            <a:r>
              <a:rPr lang="en-US" dirty="0">
                <a:latin typeface="Symbol" panose="05050102010706020507" pitchFamily="18" charset="2"/>
              </a:rPr>
              <a:t>m</a:t>
            </a:r>
            <a:r>
              <a:rPr lang="en-US" dirty="0"/>
              <a:t>A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4020789"/>
              </p:ext>
            </p:extLst>
          </p:nvPr>
        </p:nvGraphicFramePr>
        <p:xfrm>
          <a:off x="336803" y="960410"/>
          <a:ext cx="6378469" cy="3124198"/>
        </p:xfrm>
        <a:graphic>
          <a:graphicData uri="http://schemas.openxmlformats.org/drawingml/2006/table">
            <a:tbl>
              <a:tblPr/>
              <a:tblGrid>
                <a:gridCol w="239581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6686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1578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463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CAVE 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Dose rate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46314">
                <a:tc>
                  <a:txBody>
                    <a:bodyPr/>
                    <a:lstStyle/>
                    <a:p>
                      <a:pPr algn="l" fontAlgn="b"/>
                      <a:r>
                        <a:rPr lang="en-US" sz="2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</a:t>
                      </a:r>
                      <a:r>
                        <a:rPr lang="en-US" sz="2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mrem</a:t>
                      </a:r>
                      <a:r>
                        <a:rPr lang="en-US" sz="2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/h]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46314">
                <a:tc>
                  <a:txBody>
                    <a:bodyPr/>
                    <a:lstStyle/>
                    <a:p>
                      <a:pPr algn="l" fontAlgn="b"/>
                      <a:r>
                        <a:rPr lang="en-US" sz="2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Roof 100% loss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2973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46314">
                <a:tc>
                  <a:txBody>
                    <a:bodyPr/>
                    <a:lstStyle/>
                    <a:p>
                      <a:pPr algn="l" fontAlgn="b"/>
                      <a:r>
                        <a:rPr lang="en-US" sz="2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Roof 1%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46314">
                <a:tc>
                  <a:txBody>
                    <a:bodyPr/>
                    <a:lstStyle/>
                    <a:p>
                      <a:pPr algn="l" fontAlgn="b"/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Penet* 100%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40621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46314">
                <a:tc>
                  <a:txBody>
                    <a:bodyPr/>
                    <a:lstStyle/>
                    <a:p>
                      <a:pPr algn="l" fontAlgn="b"/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Penet* 1%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46314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* with current 3.25" Fe shield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04848" y="4140700"/>
            <a:ext cx="868675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Penetrations are above the beamline – about 8” of steel is needed for same attenuation as the 30” concrete slab. </a:t>
            </a:r>
            <a:r>
              <a:rPr lang="en-US" sz="2800" dirty="0" smtClean="0">
                <a:solidFill>
                  <a:srgbClr val="FF0000"/>
                </a:solidFill>
              </a:rPr>
              <a:t>Roof will have to be inaccessible</a:t>
            </a:r>
            <a:r>
              <a:rPr lang="en-US" sz="2800" dirty="0" smtClean="0"/>
              <a:t>; Depending on results of measurements, full 100 </a:t>
            </a:r>
            <a:r>
              <a:rPr lang="en-US" sz="2800" dirty="0" smtClean="0">
                <a:latin typeface="Symbol" panose="05050102010706020507" pitchFamily="18" charset="2"/>
              </a:rPr>
              <a:t>m</a:t>
            </a:r>
            <a:r>
              <a:rPr lang="en-US" sz="2800" dirty="0" smtClean="0"/>
              <a:t>A may not be feasible at 10 MeV;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 Existing BCM would catch a 1% loss (1</a:t>
            </a:r>
            <a:r>
              <a:rPr lang="en-US" sz="2800" dirty="0">
                <a:solidFill>
                  <a:srgbClr val="FF0000"/>
                </a:solidFill>
                <a:latin typeface="Symbol" panose="05050102010706020507" pitchFamily="18" charset="2"/>
              </a:rPr>
              <a:t>m</a:t>
            </a:r>
            <a:r>
              <a:rPr lang="en-US" sz="2800" dirty="0" smtClean="0">
                <a:solidFill>
                  <a:srgbClr val="FF0000"/>
                </a:solidFill>
              </a:rPr>
              <a:t>A)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7180" y="1215387"/>
            <a:ext cx="3976186" cy="2667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562600" y="2866209"/>
            <a:ext cx="8961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3” steel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632495" y="3048000"/>
            <a:ext cx="10708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7.8” steel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022134" y="1295400"/>
            <a:ext cx="13862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30” concrete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A7AA4-52D0-4710-A40F-BB1350641B48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2669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Side shielding can (just) handle a full 100 </a:t>
            </a:r>
            <a:r>
              <a:rPr lang="en-US" dirty="0" err="1" smtClean="0"/>
              <a:t>nA</a:t>
            </a:r>
            <a:r>
              <a:rPr lang="en-US" dirty="0" smtClean="0"/>
              <a:t> loss continuously, if we forget </a:t>
            </a:r>
            <a:r>
              <a:rPr lang="en-US" dirty="0" err="1" smtClean="0"/>
              <a:t>skyshine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Short episodes of higher beam loss can be tolerated as </a:t>
            </a:r>
            <a:r>
              <a:rPr lang="en-US" dirty="0" err="1" smtClean="0"/>
              <a:t>mis-stearing</a:t>
            </a:r>
            <a:r>
              <a:rPr lang="en-US" dirty="0" smtClean="0"/>
              <a:t>, providing they are reliably terminated in &lt; 2 min</a:t>
            </a:r>
          </a:p>
          <a:p>
            <a:endParaRPr lang="en-US" dirty="0" smtClean="0"/>
          </a:p>
          <a:p>
            <a:r>
              <a:rPr lang="en-US" b="1" dirty="0" smtClean="0"/>
              <a:t>Recommendation</a:t>
            </a:r>
            <a:r>
              <a:rPr lang="en-US" dirty="0" smtClean="0">
                <a:solidFill>
                  <a:srgbClr val="FF0000"/>
                </a:solidFill>
              </a:rPr>
              <a:t>: BCM should reliably detect beam loss of 200 </a:t>
            </a:r>
            <a:r>
              <a:rPr lang="en-US" dirty="0" err="1" smtClean="0">
                <a:solidFill>
                  <a:srgbClr val="FF0000"/>
                </a:solidFill>
              </a:rPr>
              <a:t>nA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at most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A7AA4-52D0-4710-A40F-BB1350641B48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417819"/>
      </p:ext>
    </p:extLst>
  </p:cSld>
  <p:clrMapOvr>
    <a:masterClrMapping/>
  </p:clrMapOvr>
</p:sld>
</file>

<file path=ppt/theme/theme1.xml><?xml version="1.0" encoding="utf-8"?>
<a:theme xmlns:a="http://schemas.openxmlformats.org/drawingml/2006/main" name="JLabPowerPointMai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5_JLabPowerPointMai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Vylet_TAM_C8</Template>
  <TotalTime>3084</TotalTime>
  <Words>504</Words>
  <Application>Microsoft Office PowerPoint</Application>
  <PresentationFormat>On-screen Show (4:3)</PresentationFormat>
  <Paragraphs>107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JLabPowerPointMain</vt:lpstr>
      <vt:lpstr>5_JLabPowerPointMain</vt:lpstr>
      <vt:lpstr>Desirable BCM Performance</vt:lpstr>
      <vt:lpstr>Radiation Exposure Constraints</vt:lpstr>
      <vt:lpstr>Layout</vt:lpstr>
      <vt:lpstr>Shielding Design – Phase 1</vt:lpstr>
      <vt:lpstr>Cave 2</vt:lpstr>
      <vt:lpstr>Cave 1</vt:lpstr>
      <vt:lpstr>Cave 1 at 100 mA</vt:lpstr>
      <vt:lpstr>Cave 1 at 100 mA</vt:lpstr>
      <vt:lpstr>Summary</vt:lpstr>
    </vt:vector>
  </TitlesOfParts>
  <Company>Jefferson Science Associates, LLC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Radiation Control Program Peer Review/Internal Assessment</dc:title>
  <dc:creator>Vashek Vylet</dc:creator>
  <cp:lastModifiedBy>Mathew Poelker</cp:lastModifiedBy>
  <cp:revision>199</cp:revision>
  <cp:lastPrinted>2014-02-20T20:42:50Z</cp:lastPrinted>
  <dcterms:created xsi:type="dcterms:W3CDTF">2009-10-25T22:29:52Z</dcterms:created>
  <dcterms:modified xsi:type="dcterms:W3CDTF">2016-10-21T18:34:47Z</dcterms:modified>
</cp:coreProperties>
</file>