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309" r:id="rId2"/>
    <p:sldId id="372" r:id="rId3"/>
    <p:sldId id="373" r:id="rId4"/>
    <p:sldId id="391" r:id="rId5"/>
    <p:sldId id="390" r:id="rId6"/>
    <p:sldId id="371" r:id="rId7"/>
    <p:sldId id="374" r:id="rId8"/>
    <p:sldId id="377" r:id="rId9"/>
    <p:sldId id="378" r:id="rId10"/>
    <p:sldId id="388" r:id="rId11"/>
    <p:sldId id="379" r:id="rId12"/>
    <p:sldId id="381" r:id="rId13"/>
    <p:sldId id="383" r:id="rId14"/>
    <p:sldId id="384" r:id="rId15"/>
    <p:sldId id="385" r:id="rId16"/>
    <p:sldId id="386" r:id="rId17"/>
    <p:sldId id="392" r:id="rId18"/>
    <p:sldId id="375" r:id="rId19"/>
    <p:sldId id="3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ad Suleiman" initials="RS" lastIdx="0" clrIdx="0">
    <p:extLst>
      <p:ext uri="{19B8F6BF-5375-455C-9EA6-DF929625EA0E}">
        <p15:presenceInfo xmlns:p15="http://schemas.microsoft.com/office/powerpoint/2012/main" userId="S-1-5-21-1097014734-140981682-1849977318-50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6F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75" autoAdjust="0"/>
    <p:restoredTop sz="96408" autoAdjust="0"/>
  </p:normalViewPr>
  <p:slideViewPr>
    <p:cSldViewPr snapToGrid="0" snapToObjects="1">
      <p:cViewPr>
        <p:scale>
          <a:sx n="50" d="100"/>
          <a:sy n="50" d="100"/>
        </p:scale>
        <p:origin x="1192" y="424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Thursday, October 28, 2021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Thursday, October 28, 2021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Thursday, October 28,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81" y="314534"/>
            <a:ext cx="11664356" cy="617838"/>
          </a:xfrm>
        </p:spPr>
        <p:txBody>
          <a:bodyPr/>
          <a:lstStyle/>
          <a:p>
            <a:pPr algn="ctr"/>
            <a:r>
              <a:rPr lang="en-US" sz="3200" dirty="0"/>
              <a:t>Positron Capture Scheme </a:t>
            </a:r>
            <a:br>
              <a:rPr lang="en-US" sz="3200" dirty="0"/>
            </a:br>
            <a:r>
              <a:rPr lang="en-US" sz="3200" dirty="0"/>
              <a:t>Simulation Results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181" y="1560282"/>
            <a:ext cx="6854300" cy="3246670"/>
          </a:xfrm>
        </p:spPr>
        <p:txBody>
          <a:bodyPr>
            <a:normAutofit/>
          </a:bodyPr>
          <a:lstStyle/>
          <a:p>
            <a:r>
              <a:rPr lang="en-US" dirty="0"/>
              <a:t>Objective of the Work</a:t>
            </a:r>
          </a:p>
          <a:p>
            <a:r>
              <a:rPr lang="en-US" dirty="0"/>
              <a:t>Specific Design Parameters</a:t>
            </a:r>
          </a:p>
          <a:p>
            <a:r>
              <a:rPr lang="en-US" dirty="0"/>
              <a:t>Positron Source Target</a:t>
            </a:r>
          </a:p>
          <a:p>
            <a:r>
              <a:rPr lang="en-US" dirty="0"/>
              <a:t>Beamlines</a:t>
            </a:r>
          </a:p>
          <a:p>
            <a:r>
              <a:rPr lang="en-US" dirty="0"/>
              <a:t>Pros, Cons, and Challenges</a:t>
            </a:r>
          </a:p>
          <a:p>
            <a:r>
              <a:rPr lang="en-US" dirty="0"/>
              <a:t>Simulation Results</a:t>
            </a:r>
          </a:p>
          <a:p>
            <a:r>
              <a:rPr lang="en-US" dirty="0"/>
              <a:t>Discussion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October 29, 2021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 Stefani</a:t>
            </a:r>
          </a:p>
        </p:txBody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E59D-6FF3-416D-8373-B573E703E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Polarized Simulation Results: Emittance vs 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EAF52-DA90-4CEB-B193-68026BA15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18E3C9C-A62F-43F1-97BF-2D28DB223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345" y="1311954"/>
            <a:ext cx="6095275" cy="4571456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1608A0-73CE-4ADE-A1B3-4686F121D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589" y="1311954"/>
            <a:ext cx="6285411" cy="471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21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E59D-6FF3-416D-8373-B573E703E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Polarized Simulation Results: Energy vs 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EAF52-DA90-4CEB-B193-68026BA15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4CA17BC-8E6F-4B02-AA28-5B13D74C9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311683"/>
            <a:ext cx="6096000" cy="45720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1F2C3E-7B58-4A25-AA41-454DB7B79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381" y="1292632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2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E59D-6FF3-416D-8373-B573E703E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Polarized Simulation Results: Energy Spread vs 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EAF52-DA90-4CEB-B193-68026BA15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39506D1-D931-41C3-89A5-D15732E97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1581" y="1262795"/>
            <a:ext cx="6172200" cy="462915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B562C1AF-27CF-4877-BF93-C09CA360FA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893" y="966055"/>
                <a:ext cx="5341208" cy="53816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PingFangSC-Regular" charset="-122"/>
                  <a:buChar char="－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3pPr>
                <a:lvl4pPr marL="16573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PingFangSC-Regular" charset="-122"/>
                  <a:buChar char="－"/>
                  <a:defRPr sz="16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1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r>
                  <a:rPr lang="en-US" dirty="0"/>
                  <a:t>Standard deviation in energy changes very little after chicane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r>
                  <a:rPr lang="en-US" dirty="0"/>
                  <a:t>Could reduce this with additional cavities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r>
                  <a:rPr lang="en-US" sz="2400" dirty="0"/>
                  <a:t>  ~ 4%</a:t>
                </a:r>
              </a:p>
            </p:txBody>
          </p:sp>
        </mc:Choice>
        <mc:Fallback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B562C1AF-27CF-4877-BF93-C09CA360F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93" y="966055"/>
                <a:ext cx="5341208" cy="5381694"/>
              </a:xfrm>
              <a:prstGeom prst="rect">
                <a:avLst/>
              </a:prstGeom>
              <a:blipFill>
                <a:blip r:embed="rId3"/>
                <a:stretch>
                  <a:fillRect l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281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E59D-6FF3-416D-8373-B573E703E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Polarized Simulation Results: Length vs 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EAF52-DA90-4CEB-B193-68026BA15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90F851E-BBED-452E-839C-1B128DD5D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3180" y="1341286"/>
            <a:ext cx="5863709" cy="4397782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2E5FE4-AEC9-41C0-98BA-BE745F61A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57" y="1353986"/>
            <a:ext cx="5829843" cy="437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69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E59D-6FF3-416D-8373-B573E703E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Polarized Simulation Results: Transverse Size vs 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EAF52-DA90-4CEB-B193-68026BA15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7CC50EF-7113-4F16-80B3-AEF349A0C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0467" y="1050925"/>
            <a:ext cx="6341533" cy="4756150"/>
          </a:xfr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5DF62B2-8DF3-42EC-840C-0A61256B7904}"/>
              </a:ext>
            </a:extLst>
          </p:cNvPr>
          <p:cNvSpPr txBox="1">
            <a:spLocks/>
          </p:cNvSpPr>
          <p:nvPr/>
        </p:nvSpPr>
        <p:spPr>
          <a:xfrm>
            <a:off x="411892" y="966055"/>
            <a:ext cx="11285837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Primarily controlled by collimation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Following chicane, beam is no longer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Collimated (with current solenoid strength)</a:t>
            </a:r>
          </a:p>
        </p:txBody>
      </p:sp>
    </p:spTree>
    <p:extLst>
      <p:ext uri="{BB962C8B-B14F-4D97-AF65-F5344CB8AC3E}">
        <p14:creationId xmlns:p14="http://schemas.microsoft.com/office/powerpoint/2010/main" val="1889304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E59D-6FF3-416D-8373-B573E703E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Polarized Simulation Results: Polarization vs 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EAF52-DA90-4CEB-B193-68026BA15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309CAAC-E2B3-4D04-A2E4-01D392260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6843" y="970403"/>
            <a:ext cx="6556257" cy="4917193"/>
          </a:xfr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2AF3236-FBAD-4106-956A-BE76F0A01667}"/>
              </a:ext>
            </a:extLst>
          </p:cNvPr>
          <p:cNvSpPr txBox="1">
            <a:spLocks/>
          </p:cNvSpPr>
          <p:nvPr/>
        </p:nvSpPr>
        <p:spPr>
          <a:xfrm>
            <a:off x="411893" y="966055"/>
            <a:ext cx="5455508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Polarization increases as low energy large emittance are collimated until final aperture that removes particles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With no further loss of particles and only acceleration from cavities, spin should remain stable</a:t>
            </a:r>
          </a:p>
        </p:txBody>
      </p:sp>
    </p:spTree>
    <p:extLst>
      <p:ext uri="{BB962C8B-B14F-4D97-AF65-F5344CB8AC3E}">
        <p14:creationId xmlns:p14="http://schemas.microsoft.com/office/powerpoint/2010/main" val="4086361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E59D-6FF3-416D-8373-B573E703E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Polarized Simulation 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EAF52-DA90-4CEB-B193-68026BA15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176B1-0417-4372-A3B8-79B5D3AE8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3" y="966055"/>
            <a:ext cx="4519234" cy="538169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Efficiency needs to improve</a:t>
            </a:r>
          </a:p>
          <a:p>
            <a:r>
              <a:rPr lang="en-US" dirty="0"/>
              <a:t>Mean energy is achieved</a:t>
            </a:r>
          </a:p>
          <a:p>
            <a:r>
              <a:rPr lang="en-US" dirty="0"/>
              <a:t>Momentum spread needs to decrease</a:t>
            </a:r>
          </a:p>
          <a:p>
            <a:r>
              <a:rPr lang="en-US" dirty="0"/>
              <a:t>Emittance is acceptable</a:t>
            </a:r>
          </a:p>
          <a:p>
            <a:r>
              <a:rPr lang="en-US" dirty="0"/>
              <a:t>Bunch length is acceptable</a:t>
            </a:r>
          </a:p>
          <a:p>
            <a:r>
              <a:rPr lang="en-US" dirty="0"/>
              <a:t>Bema size is acceptable</a:t>
            </a:r>
          </a:p>
          <a:p>
            <a:r>
              <a:rPr lang="en-US" dirty="0"/>
              <a:t>Polarization is acceptable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79B9F2-44CC-418A-898A-7C10BE627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127" y="1543050"/>
            <a:ext cx="6848982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72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E59D-6FF3-416D-8373-B573E703E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Polarized Simulation Summary: Progress (?)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EAF52-DA90-4CEB-B193-68026BA15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176B1-0417-4372-A3B8-79B5D3AE8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Previous: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Latest: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5E3813-5FCC-41BA-9ECF-E02E174C7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807" y="885825"/>
            <a:ext cx="9191625" cy="2543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79B9F2-44CC-418A-898A-7C10BE627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538" y="3550966"/>
            <a:ext cx="5508924" cy="268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11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E59D-6FF3-416D-8373-B573E703E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approach?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C11E030-D571-48A1-A05A-CA2C2E136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0010" y="2055668"/>
            <a:ext cx="8128418" cy="454683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EAF52-DA90-4CEB-B193-68026BA15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16A21A0-52D9-4566-91AD-66DAFC0BDFD8}"/>
              </a:ext>
            </a:extLst>
          </p:cNvPr>
          <p:cNvSpPr txBox="1">
            <a:spLocks/>
          </p:cNvSpPr>
          <p:nvPr/>
        </p:nvSpPr>
        <p:spPr>
          <a:xfrm>
            <a:off x="411892" y="966055"/>
            <a:ext cx="11285837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Maybe look at higher energy option (10-11 GeV)</a:t>
            </a:r>
          </a:p>
          <a:p>
            <a:r>
              <a:rPr lang="en-US" dirty="0"/>
              <a:t>Different challenges but maybe more attainable?</a:t>
            </a:r>
          </a:p>
        </p:txBody>
      </p:sp>
    </p:spTree>
    <p:extLst>
      <p:ext uri="{BB962C8B-B14F-4D97-AF65-F5344CB8AC3E}">
        <p14:creationId xmlns:p14="http://schemas.microsoft.com/office/powerpoint/2010/main" val="506680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E0611-C605-42DB-BD61-4FF618B32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Open to questions and discussion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DBC199-CA70-4DE4-BF24-A465AEE6F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83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E26D8-6655-4831-8FD0-7E7D68257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Goals and Goals of This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0097A-F88B-46E8-BCB1-E040D1C98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292" y="1115026"/>
            <a:ext cx="11285837" cy="5381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Project:</a:t>
            </a:r>
          </a:p>
          <a:p>
            <a:r>
              <a:rPr lang="en-US" dirty="0"/>
              <a:t>Aim to provide polarized and unpolarized positrons to halls A, B, and C</a:t>
            </a:r>
          </a:p>
          <a:p>
            <a:r>
              <a:rPr lang="en-US" dirty="0"/>
              <a:t>Green field approach investigating range of energy and collection concepts for positrons</a:t>
            </a:r>
          </a:p>
          <a:p>
            <a:r>
              <a:rPr lang="en-US" dirty="0"/>
              <a:t>Unique aspects: polarization, energy, and CW current requirements</a:t>
            </a:r>
          </a:p>
          <a:p>
            <a:r>
              <a:rPr lang="en-US" dirty="0"/>
              <a:t>Main focus has been on developing a beamline to deliver 123 MeV beam into the north </a:t>
            </a:r>
            <a:r>
              <a:rPr lang="en-US" dirty="0" err="1"/>
              <a:t>linac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Meeting:</a:t>
            </a:r>
          </a:p>
          <a:p>
            <a:r>
              <a:rPr lang="en-US" dirty="0"/>
              <a:t>Review and discuss beamline and general approach</a:t>
            </a:r>
          </a:p>
          <a:p>
            <a:r>
              <a:rPr lang="en-US" dirty="0"/>
              <a:t>Receive and analyze constructive criticism of design</a:t>
            </a:r>
          </a:p>
          <a:p>
            <a:r>
              <a:rPr lang="en-US" dirty="0"/>
              <a:t>Discuss other potential modes of achieving project goals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E6EF51-AE6C-4539-B7F1-70E697EE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7" name="Content Placeholder 2">
            <a:extLst>
              <a:ext uri="{FF2B5EF4-FFF2-40B4-BE49-F238E27FC236}">
                <a16:creationId xmlns:a16="http://schemas.microsoft.com/office/drawing/2014/main" id="{7DBD6054-F95E-4234-95D8-C2D8B54CB22C}"/>
              </a:ext>
            </a:extLst>
          </p:cNvPr>
          <p:cNvSpPr txBox="1">
            <a:spLocks/>
          </p:cNvSpPr>
          <p:nvPr/>
        </p:nvSpPr>
        <p:spPr>
          <a:xfrm>
            <a:off x="564292" y="1118455"/>
            <a:ext cx="11285837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54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1D625-EBF5-41FB-A75A-776B4A9E5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Positron Capture Beam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2FD51-FDA6-4BC0-ABBA-1D87E6838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46" y="966055"/>
            <a:ext cx="11780108" cy="53816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Ideally, two modes of operation will be possible</a:t>
            </a:r>
          </a:p>
          <a:p>
            <a:pPr marL="0" indent="0">
              <a:buNone/>
            </a:pPr>
            <a:r>
              <a:rPr lang="en-US" dirty="0"/>
              <a:t>  -Delivery of polarized positrons with an efficiency of 10e-4</a:t>
            </a:r>
          </a:p>
          <a:p>
            <a:pPr marL="0" indent="0">
              <a:buNone/>
            </a:pPr>
            <a:r>
              <a:rPr lang="en-US" dirty="0"/>
              <a:t>  -Delivery of unpolarized positrons with an efficiency of 10e-3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CEBAF North </a:t>
            </a:r>
            <a:r>
              <a:rPr lang="en-US" dirty="0" err="1"/>
              <a:t>Linac</a:t>
            </a:r>
            <a:r>
              <a:rPr lang="en-US" dirty="0"/>
              <a:t> acceptance values are based on simulation work done by Yves Roblin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4A1CE-3519-40FB-ABA9-18228BFFE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059F88-3FA0-4836-B4EC-D8AE2BBF9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459" y="2215272"/>
            <a:ext cx="8219443" cy="327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27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35F33-BD7C-4A95-A08C-086DDBC57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Initial beam and target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CC6FB-28F3-471D-A693-82E96C7FCD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Positron generated in GEANT4</a:t>
                </a:r>
              </a:p>
              <a:p>
                <a:endParaRPr lang="en-US" dirty="0"/>
              </a:p>
              <a:p>
                <a:r>
                  <a:rPr lang="en-US" dirty="0"/>
                  <a:t>W target, Z= 74 </a:t>
                </a:r>
              </a:p>
              <a:p>
                <a:pPr lvl="1"/>
                <a:r>
                  <a:rPr lang="en-US" dirty="0"/>
                  <a:t>Bremsstrahlung:  Z dependence ~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Pair production:   Z dependence ~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 Thickness= 4 mm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3 million particles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beam:  </a:t>
                </a:r>
              </a:p>
              <a:p>
                <a:pPr lvl="1"/>
                <a:r>
                  <a:rPr lang="en-US" dirty="0"/>
                  <a:t>123 MeV</a:t>
                </a:r>
              </a:p>
              <a:p>
                <a:pPr lvl="1"/>
                <a:r>
                  <a:rPr lang="en-US" dirty="0"/>
                  <a:t>1 mA </a:t>
                </a:r>
              </a:p>
              <a:p>
                <a:pPr lvl="1"/>
                <a:r>
                  <a:rPr lang="en-US" dirty="0"/>
                  <a:t>Spot size 1 mm </a:t>
                </a:r>
              </a:p>
              <a:p>
                <a:pPr lvl="1"/>
                <a:r>
                  <a:rPr lang="en-US" dirty="0"/>
                  <a:t>90% polarization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CC6FB-28F3-471D-A693-82E96C7FCD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8" t="-1812" b="-2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FD56F-D9A7-42E8-8FF3-BC53DA763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56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477DE-F5D8-411F-86D2-55082D880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Target (Great work by Sami)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BA1D0-41E6-47FC-B9D1-03C1B46D10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dirty="0"/>
                  <a:t>Efficiency			         	</a:t>
                </a:r>
                <a:r>
                  <a:rPr lang="en-US" sz="3200" dirty="0" err="1"/>
                  <a:t>FoM</a:t>
                </a:r>
                <a:r>
                  <a:rPr lang="en-US" sz="32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𝐼𝑃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BA1D0-41E6-47FC-B9D1-03C1B46D10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1C6F8-F303-4B24-9727-83EC79F8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E24069-4C67-42D9-A3C4-363851850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15" y="1524059"/>
            <a:ext cx="10293332" cy="482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94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E26D8-6655-4831-8FD0-7E7D68257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“Best” Approach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E6EF51-AE6C-4539-B7F1-70E697EE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4C6341B-38CC-4625-B8B8-E6CB5A14F115}"/>
              </a:ext>
            </a:extLst>
          </p:cNvPr>
          <p:cNvGrpSpPr/>
          <p:nvPr/>
        </p:nvGrpSpPr>
        <p:grpSpPr>
          <a:xfrm>
            <a:off x="898238" y="1380524"/>
            <a:ext cx="8491540" cy="1946939"/>
            <a:chOff x="453081" y="977769"/>
            <a:chExt cx="11026560" cy="214275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00A0B9F-44E1-454B-845C-4B2D45766F4C}"/>
                </a:ext>
              </a:extLst>
            </p:cNvPr>
            <p:cNvSpPr/>
            <p:nvPr/>
          </p:nvSpPr>
          <p:spPr>
            <a:xfrm flipV="1">
              <a:off x="8555238" y="2005311"/>
              <a:ext cx="46351" cy="19013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D0BC5A7-7D66-45A6-838D-AFF25FD54953}"/>
                </a:ext>
              </a:extLst>
            </p:cNvPr>
            <p:cNvGrpSpPr/>
            <p:nvPr/>
          </p:nvGrpSpPr>
          <p:grpSpPr>
            <a:xfrm>
              <a:off x="453081" y="977769"/>
              <a:ext cx="11026560" cy="2142755"/>
              <a:chOff x="453081" y="977769"/>
              <a:chExt cx="11026560" cy="2142755"/>
            </a:xfrm>
          </p:grpSpPr>
          <p:sp>
            <p:nvSpPr>
              <p:cNvPr id="27" name="Rounded Rectangle 67">
                <a:extLst>
                  <a:ext uri="{FF2B5EF4-FFF2-40B4-BE49-F238E27FC236}">
                    <a16:creationId xmlns:a16="http://schemas.microsoft.com/office/drawing/2014/main" id="{5430FFA3-11DB-4AE0-917F-AE256104FE29}"/>
                  </a:ext>
                </a:extLst>
              </p:cNvPr>
              <p:cNvSpPr/>
              <p:nvPr/>
            </p:nvSpPr>
            <p:spPr>
              <a:xfrm flipH="1" flipV="1">
                <a:off x="8276150" y="1970574"/>
                <a:ext cx="208580" cy="631932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8BD38AEC-67E9-4D2C-8063-EB2EAF603B52}"/>
                  </a:ext>
                </a:extLst>
              </p:cNvPr>
              <p:cNvGrpSpPr/>
              <p:nvPr/>
            </p:nvGrpSpPr>
            <p:grpSpPr>
              <a:xfrm>
                <a:off x="453081" y="977769"/>
                <a:ext cx="11026560" cy="2142755"/>
                <a:chOff x="453081" y="977769"/>
                <a:chExt cx="11026560" cy="2142755"/>
              </a:xfrm>
            </p:grpSpPr>
            <p:sp>
              <p:nvSpPr>
                <p:cNvPr id="29" name="Rounded Rectangle 67">
                  <a:extLst>
                    <a:ext uri="{FF2B5EF4-FFF2-40B4-BE49-F238E27FC236}">
                      <a16:creationId xmlns:a16="http://schemas.microsoft.com/office/drawing/2014/main" id="{9B6C0A91-EE95-4C0D-B69B-3F35F7119FF7}"/>
                    </a:ext>
                  </a:extLst>
                </p:cNvPr>
                <p:cNvSpPr/>
                <p:nvPr/>
              </p:nvSpPr>
              <p:spPr>
                <a:xfrm rot="2650555" flipH="1" flipV="1">
                  <a:off x="7099001" y="1488084"/>
                  <a:ext cx="243375" cy="631932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Rounded Rectangle 67">
                  <a:extLst>
                    <a:ext uri="{FF2B5EF4-FFF2-40B4-BE49-F238E27FC236}">
                      <a16:creationId xmlns:a16="http://schemas.microsoft.com/office/drawing/2014/main" id="{60044EC2-1C75-40B1-B845-42767F41FBC1}"/>
                    </a:ext>
                  </a:extLst>
                </p:cNvPr>
                <p:cNvSpPr/>
                <p:nvPr/>
              </p:nvSpPr>
              <p:spPr>
                <a:xfrm flipH="1" flipV="1">
                  <a:off x="1699508" y="1953122"/>
                  <a:ext cx="208580" cy="631932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ounded Rectangle 67">
                  <a:extLst>
                    <a:ext uri="{FF2B5EF4-FFF2-40B4-BE49-F238E27FC236}">
                      <a16:creationId xmlns:a16="http://schemas.microsoft.com/office/drawing/2014/main" id="{B19A267F-A7D7-4B94-AF72-3B9BCF6036EB}"/>
                    </a:ext>
                  </a:extLst>
                </p:cNvPr>
                <p:cNvSpPr/>
                <p:nvPr/>
              </p:nvSpPr>
              <p:spPr>
                <a:xfrm flipH="1" flipV="1">
                  <a:off x="2292628" y="1953122"/>
                  <a:ext cx="208580" cy="631932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ounded Rectangle 67">
                  <a:extLst>
                    <a:ext uri="{FF2B5EF4-FFF2-40B4-BE49-F238E27FC236}">
                      <a16:creationId xmlns:a16="http://schemas.microsoft.com/office/drawing/2014/main" id="{3ABB5BB1-E42A-49C8-B1F4-9CE380BD6796}"/>
                    </a:ext>
                  </a:extLst>
                </p:cNvPr>
                <p:cNvSpPr/>
                <p:nvPr/>
              </p:nvSpPr>
              <p:spPr>
                <a:xfrm rot="19775951" flipH="1" flipV="1">
                  <a:off x="3831157" y="1566647"/>
                  <a:ext cx="208581" cy="631932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C5660848-3A93-4387-AF44-A6C889D76556}"/>
                    </a:ext>
                  </a:extLst>
                </p:cNvPr>
                <p:cNvGrpSpPr/>
                <p:nvPr/>
              </p:nvGrpSpPr>
              <p:grpSpPr>
                <a:xfrm>
                  <a:off x="453081" y="977769"/>
                  <a:ext cx="11026560" cy="2142755"/>
                  <a:chOff x="507406" y="905634"/>
                  <a:chExt cx="11026560" cy="2142755"/>
                </a:xfrm>
              </p:grpSpPr>
              <p:sp>
                <p:nvSpPr>
                  <p:cNvPr id="35" name="Can 79">
                    <a:extLst>
                      <a:ext uri="{FF2B5EF4-FFF2-40B4-BE49-F238E27FC236}">
                        <a16:creationId xmlns:a16="http://schemas.microsoft.com/office/drawing/2014/main" id="{A0851C3B-2EAD-4C0B-A84A-C50F5FD5554F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9484627" y="1967444"/>
                    <a:ext cx="1127748" cy="477176"/>
                  </a:xfrm>
                  <a:prstGeom prst="can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" name="Can 80">
                    <a:extLst>
                      <a:ext uri="{FF2B5EF4-FFF2-40B4-BE49-F238E27FC236}">
                        <a16:creationId xmlns:a16="http://schemas.microsoft.com/office/drawing/2014/main" id="{CDE7A72D-4863-48FC-9A15-7CB51B49D06B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10059311" y="1989101"/>
                    <a:ext cx="1127748" cy="477176"/>
                  </a:xfrm>
                  <a:prstGeom prst="can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Can 80">
                    <a:extLst>
                      <a:ext uri="{FF2B5EF4-FFF2-40B4-BE49-F238E27FC236}">
                        <a16:creationId xmlns:a16="http://schemas.microsoft.com/office/drawing/2014/main" id="{55EC1A2C-A025-49F2-8179-C35831AE6B52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10633996" y="2009366"/>
                    <a:ext cx="1127748" cy="477176"/>
                  </a:xfrm>
                  <a:prstGeom prst="can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0161677D-0EC0-456C-8902-23E632318301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507406" y="905634"/>
                    <a:ext cx="11026560" cy="2142755"/>
                    <a:chOff x="875359" y="2219660"/>
                    <a:chExt cx="11014146" cy="2048153"/>
                  </a:xfrm>
                </p:grpSpPr>
                <p:sp>
                  <p:nvSpPr>
                    <p:cNvPr id="39" name="Rounded Rectangle 90">
                      <a:extLst>
                        <a:ext uri="{FF2B5EF4-FFF2-40B4-BE49-F238E27FC236}">
                          <a16:creationId xmlns:a16="http://schemas.microsoft.com/office/drawing/2014/main" id="{1063694B-C70A-4AAE-889F-8A5FA2CA6003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5700016" y="3652584"/>
                      <a:ext cx="269086" cy="604032"/>
                    </a:xfrm>
                    <a:prstGeom prst="roundRect">
                      <a:avLst/>
                    </a:prstGeom>
                    <a:solidFill>
                      <a:srgbClr val="7030A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0" name="Rounded Rectangle 91">
                      <a:extLst>
                        <a:ext uri="{FF2B5EF4-FFF2-40B4-BE49-F238E27FC236}">
                          <a16:creationId xmlns:a16="http://schemas.microsoft.com/office/drawing/2014/main" id="{7D1B6B28-1184-4CBB-AD7E-19FCF8191217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272862" y="3663781"/>
                      <a:ext cx="269086" cy="604032"/>
                    </a:xfrm>
                    <a:prstGeom prst="roundRect">
                      <a:avLst/>
                    </a:prstGeom>
                    <a:solidFill>
                      <a:srgbClr val="7030A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1" name="Group 40">
                      <a:extLst>
                        <a:ext uri="{FF2B5EF4-FFF2-40B4-BE49-F238E27FC236}">
                          <a16:creationId xmlns:a16="http://schemas.microsoft.com/office/drawing/2014/main" id="{198FE1F6-8B2A-459B-AF41-8595B5CCD2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4601" y="2732284"/>
                      <a:ext cx="474562" cy="604031"/>
                      <a:chOff x="1608881" y="2092870"/>
                      <a:chExt cx="474562" cy="604031"/>
                    </a:xfrm>
                  </p:grpSpPr>
                  <p:sp>
                    <p:nvSpPr>
                      <p:cNvPr id="75" name="Right Triangle 74">
                        <a:extLst>
                          <a:ext uri="{FF2B5EF4-FFF2-40B4-BE49-F238E27FC236}">
                            <a16:creationId xmlns:a16="http://schemas.microsoft.com/office/drawing/2014/main" id="{8E4010DB-57AA-4D61-819A-DA9975B430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08881" y="2465408"/>
                        <a:ext cx="474562" cy="231493"/>
                      </a:xfrm>
                      <a:prstGeom prst="rtTriangl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" name="Right Triangle 75">
                        <a:extLst>
                          <a:ext uri="{FF2B5EF4-FFF2-40B4-BE49-F238E27FC236}">
                            <a16:creationId xmlns:a16="http://schemas.microsoft.com/office/drawing/2014/main" id="{3AA65B1E-B412-4677-9A5A-5FFF1118EE34}"/>
                          </a:ext>
                        </a:extLst>
                      </p:cNvPr>
                      <p:cNvSpPr/>
                      <p:nvPr/>
                    </p:nvSpPr>
                    <p:spPr>
                      <a:xfrm flipV="1">
                        <a:off x="1608881" y="2092870"/>
                        <a:ext cx="474562" cy="233423"/>
                      </a:xfrm>
                      <a:prstGeom prst="rtTriangl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99802C9C-C777-44C4-AD70-4CE8BC4812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5359" y="2914096"/>
                      <a:ext cx="85821" cy="217006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bg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" name="Rounded Rectangle 67">
                      <a:extLst>
                        <a:ext uri="{FF2B5EF4-FFF2-40B4-BE49-F238E27FC236}">
                          <a16:creationId xmlns:a16="http://schemas.microsoft.com/office/drawing/2014/main" id="{0E58A2B3-1EC9-4B73-8D7A-433F5A986507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732304" y="2732284"/>
                      <a:ext cx="208345" cy="604032"/>
                    </a:xfrm>
                    <a:prstGeom prst="roundRect">
                      <a:avLst/>
                    </a:prstGeom>
                    <a:solidFill>
                      <a:srgbClr val="0070C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4" name="Group 43">
                      <a:extLst>
                        <a:ext uri="{FF2B5EF4-FFF2-40B4-BE49-F238E27FC236}">
                          <a16:creationId xmlns:a16="http://schemas.microsoft.com/office/drawing/2014/main" id="{DA331610-DA5F-4038-99E0-19DAEFD0E6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19163" y="2762440"/>
                      <a:ext cx="46299" cy="530979"/>
                      <a:chOff x="2210765" y="3014732"/>
                      <a:chExt cx="46299" cy="414268"/>
                    </a:xfrm>
                  </p:grpSpPr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63294706-A60C-467D-8061-ED216A5407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10765" y="3287210"/>
                        <a:ext cx="46299" cy="14179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" name="Rectangle 73">
                        <a:extLst>
                          <a:ext uri="{FF2B5EF4-FFF2-40B4-BE49-F238E27FC236}">
                            <a16:creationId xmlns:a16="http://schemas.microsoft.com/office/drawing/2014/main" id="{940B5F1F-D707-4361-AEA8-E914599C86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10765" y="3014732"/>
                        <a:ext cx="46299" cy="14179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5" name="Group 44">
                      <a:extLst>
                        <a:ext uri="{FF2B5EF4-FFF2-40B4-BE49-F238E27FC236}">
                          <a16:creationId xmlns:a16="http://schemas.microsoft.com/office/drawing/2014/main" id="{8F2669F1-219E-450A-ADF3-B6EDCD283E1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97120" y="2775945"/>
                      <a:ext cx="46299" cy="530979"/>
                      <a:chOff x="2210765" y="3014732"/>
                      <a:chExt cx="46299" cy="414268"/>
                    </a:xfrm>
                  </p:grpSpPr>
                  <p:sp>
                    <p:nvSpPr>
                      <p:cNvPr id="71" name="Rectangle 70">
                        <a:extLst>
                          <a:ext uri="{FF2B5EF4-FFF2-40B4-BE49-F238E27FC236}">
                            <a16:creationId xmlns:a16="http://schemas.microsoft.com/office/drawing/2014/main" id="{603A49A1-B0CD-4BCD-9599-2373A159C7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10765" y="3287210"/>
                        <a:ext cx="46299" cy="14179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" name="Rectangle 71">
                        <a:extLst>
                          <a:ext uri="{FF2B5EF4-FFF2-40B4-BE49-F238E27FC236}">
                            <a16:creationId xmlns:a16="http://schemas.microsoft.com/office/drawing/2014/main" id="{BB97F0B6-48C9-4BF2-A773-BEEEB5C23A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10765" y="3014732"/>
                        <a:ext cx="46299" cy="14179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46" name="Group 45">
                      <a:extLst>
                        <a:ext uri="{FF2B5EF4-FFF2-40B4-BE49-F238E27FC236}">
                          <a16:creationId xmlns:a16="http://schemas.microsoft.com/office/drawing/2014/main" id="{40EF08C4-54D9-4B9E-82BE-D545B06AF9A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97177" y="2784834"/>
                      <a:ext cx="46299" cy="530979"/>
                      <a:chOff x="2210765" y="3014732"/>
                      <a:chExt cx="46299" cy="414268"/>
                    </a:xfrm>
                  </p:grpSpPr>
                  <p:sp>
                    <p:nvSpPr>
                      <p:cNvPr id="69" name="Rectangle 68">
                        <a:extLst>
                          <a:ext uri="{FF2B5EF4-FFF2-40B4-BE49-F238E27FC236}">
                            <a16:creationId xmlns:a16="http://schemas.microsoft.com/office/drawing/2014/main" id="{64A38B50-EED1-4944-82B4-247857ED28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10765" y="3287210"/>
                        <a:ext cx="46299" cy="14179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0" name="Rectangle 69">
                        <a:extLst>
                          <a:ext uri="{FF2B5EF4-FFF2-40B4-BE49-F238E27FC236}">
                            <a16:creationId xmlns:a16="http://schemas.microsoft.com/office/drawing/2014/main" id="{97676D5F-3360-4E17-87D3-81EE7C6A6B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10765" y="3014732"/>
                        <a:ext cx="46299" cy="14179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BC86A189-FBF5-4329-A913-E8D983D32D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59538" y="2784834"/>
                      <a:ext cx="682906" cy="50858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8" name="Group 47">
                      <a:extLst>
                        <a:ext uri="{FF2B5EF4-FFF2-40B4-BE49-F238E27FC236}">
                          <a16:creationId xmlns:a16="http://schemas.microsoft.com/office/drawing/2014/main" id="{B214249F-CBB2-4E8F-961B-C7712529AB8B}"/>
                        </a:ext>
                      </a:extLst>
                    </p:cNvPr>
                    <p:cNvGrpSpPr/>
                    <p:nvPr/>
                  </p:nvGrpSpPr>
                  <p:grpSpPr>
                    <a:xfrm rot="1190945">
                      <a:off x="4544807" y="3317174"/>
                      <a:ext cx="115203" cy="496579"/>
                      <a:chOff x="2504664" y="3079137"/>
                      <a:chExt cx="115203" cy="387429"/>
                    </a:xfrm>
                  </p:grpSpPr>
                  <p:sp>
                    <p:nvSpPr>
                      <p:cNvPr id="67" name="Rectangle 66">
                        <a:extLst>
                          <a:ext uri="{FF2B5EF4-FFF2-40B4-BE49-F238E27FC236}">
                            <a16:creationId xmlns:a16="http://schemas.microsoft.com/office/drawing/2014/main" id="{B4B081F0-8215-466F-9839-5C56906FE0EF}"/>
                          </a:ext>
                        </a:extLst>
                      </p:cNvPr>
                      <p:cNvSpPr/>
                      <p:nvPr/>
                    </p:nvSpPr>
                    <p:spPr>
                      <a:xfrm rot="594633" flipH="1">
                        <a:off x="2504664" y="3331688"/>
                        <a:ext cx="45667" cy="13487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8" name="Rectangle 67">
                        <a:extLst>
                          <a:ext uri="{FF2B5EF4-FFF2-40B4-BE49-F238E27FC236}">
                            <a16:creationId xmlns:a16="http://schemas.microsoft.com/office/drawing/2014/main" id="{E186D219-D2D7-421B-BF1B-410803BF5445}"/>
                          </a:ext>
                        </a:extLst>
                      </p:cNvPr>
                      <p:cNvSpPr/>
                      <p:nvPr/>
                    </p:nvSpPr>
                    <p:spPr>
                      <a:xfrm rot="732261" flipH="1">
                        <a:off x="2574199" y="3079137"/>
                        <a:ext cx="45668" cy="13487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31730DCE-331B-4B73-8440-6B944B6E46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48814" y="3627687"/>
                      <a:ext cx="682906" cy="50858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50" name="Group 49">
                      <a:extLst>
                        <a:ext uri="{FF2B5EF4-FFF2-40B4-BE49-F238E27FC236}">
                          <a16:creationId xmlns:a16="http://schemas.microsoft.com/office/drawing/2014/main" id="{B64C872D-064F-43AD-A44C-BA4A68E5611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12113" y="3666062"/>
                      <a:ext cx="46299" cy="530979"/>
                      <a:chOff x="2210765" y="3014732"/>
                      <a:chExt cx="46299" cy="414268"/>
                    </a:xfrm>
                  </p:grpSpPr>
                  <p:sp>
                    <p:nvSpPr>
                      <p:cNvPr id="65" name="Rectangle 64">
                        <a:extLst>
                          <a:ext uri="{FF2B5EF4-FFF2-40B4-BE49-F238E27FC236}">
                            <a16:creationId xmlns:a16="http://schemas.microsoft.com/office/drawing/2014/main" id="{BD7E7021-F171-4AE2-BF7D-F68983866A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10765" y="3287210"/>
                        <a:ext cx="46299" cy="14179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Rectangle 65">
                        <a:extLst>
                          <a:ext uri="{FF2B5EF4-FFF2-40B4-BE49-F238E27FC236}">
                            <a16:creationId xmlns:a16="http://schemas.microsoft.com/office/drawing/2014/main" id="{1B4C8878-FBCA-4EC7-9822-47E5203242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10765" y="3014732"/>
                        <a:ext cx="46299" cy="14179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B60DC7E7-44FE-456C-8313-D5A9649C74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4504" y="3650081"/>
                      <a:ext cx="682906" cy="50858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FF3C67FC-2CA9-4AC2-9F65-8042F23FBE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78587" y="2754986"/>
                      <a:ext cx="682906" cy="50858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Can 79">
                      <a:extLst>
                        <a:ext uri="{FF2B5EF4-FFF2-40B4-BE49-F238E27FC236}">
                          <a16:creationId xmlns:a16="http://schemas.microsoft.com/office/drawing/2014/main" id="{4CA1386C-39C6-46C2-BE75-5EFF2E3F336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8777039" y="2792329"/>
                      <a:ext cx="1077958" cy="476639"/>
                    </a:xfrm>
                    <a:prstGeom prst="can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4" name="Can 80">
                      <a:extLst>
                        <a:ext uri="{FF2B5EF4-FFF2-40B4-BE49-F238E27FC236}">
                          <a16:creationId xmlns:a16="http://schemas.microsoft.com/office/drawing/2014/main" id="{8AA5FDA7-DAA1-44FD-BA16-8E55534C515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9321922" y="2783152"/>
                      <a:ext cx="1077958" cy="476639"/>
                    </a:xfrm>
                    <a:prstGeom prst="can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55" name="Straight Connector 54">
                      <a:extLst>
                        <a:ext uri="{FF2B5EF4-FFF2-40B4-BE49-F238E27FC236}">
                          <a16:creationId xmlns:a16="http://schemas.microsoft.com/office/drawing/2014/main" id="{B1BF8EA3-7FB4-4C01-9D7C-F49859D671C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44601" y="3034300"/>
                      <a:ext cx="265639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>
                      <a:extLst>
                        <a:ext uri="{FF2B5EF4-FFF2-40B4-BE49-F238E27FC236}">
                          <a16:creationId xmlns:a16="http://schemas.microsoft.com/office/drawing/2014/main" id="{5262DD7A-E3FB-49B2-8F4E-A7BCB647A1F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44601" y="3059195"/>
                      <a:ext cx="2656390" cy="0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>
                      <a:extLst>
                        <a:ext uri="{FF2B5EF4-FFF2-40B4-BE49-F238E27FC236}">
                          <a16:creationId xmlns:a16="http://schemas.microsoft.com/office/drawing/2014/main" id="{95671CC4-4FD7-475F-8511-8AF878D6238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700991" y="3034300"/>
                      <a:ext cx="1489276" cy="86604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Connector 57">
                      <a:extLst>
                        <a:ext uri="{FF2B5EF4-FFF2-40B4-BE49-F238E27FC236}">
                          <a16:creationId xmlns:a16="http://schemas.microsoft.com/office/drawing/2014/main" id="{3C498DEE-84A7-4837-9A6F-0DCED210507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84480" y="3896268"/>
                      <a:ext cx="1930451" cy="23439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>
                      <a:extLst>
                        <a:ext uri="{FF2B5EF4-FFF2-40B4-BE49-F238E27FC236}">
                          <a16:creationId xmlns:a16="http://schemas.microsoft.com/office/drawing/2014/main" id="{4702E616-9726-402B-B781-C5A824F0B84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109734" y="3034300"/>
                      <a:ext cx="1083981" cy="885409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>
                      <a:extLst>
                        <a:ext uri="{FF2B5EF4-FFF2-40B4-BE49-F238E27FC236}">
                          <a16:creationId xmlns:a16="http://schemas.microsoft.com/office/drawing/2014/main" id="{9D29FE89-8A4A-465F-AF66-909EE2F420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700991" y="2614320"/>
                      <a:ext cx="674055" cy="444875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1" name="Rounded Rectangle 87">
                      <a:extLst>
                        <a:ext uri="{FF2B5EF4-FFF2-40B4-BE49-F238E27FC236}">
                          <a16:creationId xmlns:a16="http://schemas.microsoft.com/office/drawing/2014/main" id="{BDE54867-31A1-4E2E-A576-65BF291177B5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10315162" y="815640"/>
                      <a:ext cx="100724" cy="2908764"/>
                    </a:xfrm>
                    <a:prstGeom prst="roundRect">
                      <a:avLst/>
                    </a:prstGeom>
                    <a:solidFill>
                      <a:srgbClr val="0070C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Hexagon 61">
                      <a:extLst>
                        <a:ext uri="{FF2B5EF4-FFF2-40B4-BE49-F238E27FC236}">
                          <a16:creationId xmlns:a16="http://schemas.microsoft.com/office/drawing/2014/main" id="{AEB7A1A6-6380-4F7A-8305-B65A2F925E91}"/>
                        </a:ext>
                      </a:extLst>
                    </p:cNvPr>
                    <p:cNvSpPr/>
                    <p:nvPr/>
                  </p:nvSpPr>
                  <p:spPr>
                    <a:xfrm rot="19877968">
                      <a:off x="4283197" y="2367929"/>
                      <a:ext cx="350253" cy="380150"/>
                    </a:xfrm>
                    <a:prstGeom prst="hexagon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CA353873-F885-41C9-95A3-731A76A9031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193715" y="3039126"/>
                      <a:ext cx="3695790" cy="1119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4" name="Rounded Rectangle 93">
                      <a:extLst>
                        <a:ext uri="{FF2B5EF4-FFF2-40B4-BE49-F238E27FC236}">
                          <a16:creationId xmlns:a16="http://schemas.microsoft.com/office/drawing/2014/main" id="{D8DEEEC9-2B41-497F-947C-06EBE94DE76A}"/>
                        </a:ext>
                      </a:extLst>
                    </p:cNvPr>
                    <p:cNvSpPr/>
                    <p:nvPr/>
                  </p:nvSpPr>
                  <p:spPr>
                    <a:xfrm rot="5400000" flipH="1">
                      <a:off x="10315161" y="2239355"/>
                      <a:ext cx="100724" cy="2908764"/>
                    </a:xfrm>
                    <a:prstGeom prst="roundRect">
                      <a:avLst/>
                    </a:prstGeom>
                    <a:solidFill>
                      <a:srgbClr val="0070C0"/>
                    </a:solidFill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F9D597D-9457-4E20-B24D-40AAA79E6444}"/>
                    </a:ext>
                  </a:extLst>
                </p:cNvPr>
                <p:cNvSpPr/>
                <p:nvPr/>
              </p:nvSpPr>
              <p:spPr>
                <a:xfrm flipV="1">
                  <a:off x="8555238" y="2370685"/>
                  <a:ext cx="46351" cy="19013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5C155DA-3EDA-4A6F-A6DB-11E359AF15AA}"/>
              </a:ext>
            </a:extLst>
          </p:cNvPr>
          <p:cNvGrpSpPr/>
          <p:nvPr/>
        </p:nvGrpSpPr>
        <p:grpSpPr>
          <a:xfrm>
            <a:off x="10139109" y="2335139"/>
            <a:ext cx="1958749" cy="2347048"/>
            <a:chOff x="6385038" y="4153568"/>
            <a:chExt cx="1958749" cy="2347048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E8DA358-810C-480F-AB0E-6C392E1D8C8A}"/>
                </a:ext>
              </a:extLst>
            </p:cNvPr>
            <p:cNvSpPr txBox="1"/>
            <p:nvPr/>
          </p:nvSpPr>
          <p:spPr>
            <a:xfrm>
              <a:off x="6532938" y="4153568"/>
              <a:ext cx="864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Legend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6279FE5-B5B0-4F26-ABF0-BEE3C0902CA6}"/>
                </a:ext>
              </a:extLst>
            </p:cNvPr>
            <p:cNvSpPr/>
            <p:nvPr/>
          </p:nvSpPr>
          <p:spPr>
            <a:xfrm>
              <a:off x="6385039" y="4587633"/>
              <a:ext cx="167603" cy="1467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88616063-DC21-4891-B2AF-BBB8A4FD8D2A}"/>
                </a:ext>
              </a:extLst>
            </p:cNvPr>
            <p:cNvSpPr/>
            <p:nvPr/>
          </p:nvSpPr>
          <p:spPr>
            <a:xfrm>
              <a:off x="6393966" y="4860379"/>
              <a:ext cx="167603" cy="1467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8A144E3-1A87-4996-8182-9AB5DD5B4464}"/>
                </a:ext>
              </a:extLst>
            </p:cNvPr>
            <p:cNvSpPr/>
            <p:nvPr/>
          </p:nvSpPr>
          <p:spPr>
            <a:xfrm>
              <a:off x="6385038" y="5153720"/>
              <a:ext cx="167603" cy="146793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88D20BF-CB23-4EDF-A082-1780AD9987F4}"/>
                </a:ext>
              </a:extLst>
            </p:cNvPr>
            <p:cNvSpPr/>
            <p:nvPr/>
          </p:nvSpPr>
          <p:spPr>
            <a:xfrm>
              <a:off x="6394675" y="5420070"/>
              <a:ext cx="167603" cy="146793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3FF157E-3522-41B4-B562-54BA3E47148D}"/>
                </a:ext>
              </a:extLst>
            </p:cNvPr>
            <p:cNvSpPr/>
            <p:nvPr/>
          </p:nvSpPr>
          <p:spPr>
            <a:xfrm>
              <a:off x="6398023" y="5703597"/>
              <a:ext cx="167603" cy="14679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476AB2E-7E44-4B3F-A1F6-6D63142F0764}"/>
                </a:ext>
              </a:extLst>
            </p:cNvPr>
            <p:cNvSpPr/>
            <p:nvPr/>
          </p:nvSpPr>
          <p:spPr>
            <a:xfrm>
              <a:off x="6393966" y="5972870"/>
              <a:ext cx="167603" cy="1467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079DFAB-0DB7-4AFF-864A-26DD6EF299FA}"/>
                </a:ext>
              </a:extLst>
            </p:cNvPr>
            <p:cNvSpPr/>
            <p:nvPr/>
          </p:nvSpPr>
          <p:spPr>
            <a:xfrm>
              <a:off x="6393966" y="6257454"/>
              <a:ext cx="167603" cy="14679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69AED23-00BA-47CD-AD27-C22EBCC7CDA0}"/>
                </a:ext>
              </a:extLst>
            </p:cNvPr>
            <p:cNvSpPr txBox="1"/>
            <p:nvPr/>
          </p:nvSpPr>
          <p:spPr>
            <a:xfrm>
              <a:off x="6546051" y="4469291"/>
              <a:ext cx="1797736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Target</a:t>
              </a:r>
            </a:p>
            <a:p>
              <a:r>
                <a:rPr lang="en-US" dirty="0"/>
                <a:t>Conical Solenoid</a:t>
              </a:r>
            </a:p>
            <a:p>
              <a:r>
                <a:rPr lang="en-US" dirty="0"/>
                <a:t>Solenoid</a:t>
              </a:r>
            </a:p>
            <a:p>
              <a:r>
                <a:rPr lang="en-US" dirty="0"/>
                <a:t>Quadrupole</a:t>
              </a:r>
            </a:p>
            <a:p>
              <a:r>
                <a:rPr lang="en-US" dirty="0"/>
                <a:t>Dipole</a:t>
              </a:r>
            </a:p>
            <a:p>
              <a:r>
                <a:rPr lang="en-US" dirty="0"/>
                <a:t>Collimator/dump</a:t>
              </a:r>
            </a:p>
            <a:p>
              <a:r>
                <a:rPr lang="en-US" dirty="0"/>
                <a:t>RF Cavity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580FBD9-9A09-4075-B290-4D7C9E21663B}"/>
              </a:ext>
            </a:extLst>
          </p:cNvPr>
          <p:cNvGrpSpPr/>
          <p:nvPr/>
        </p:nvGrpSpPr>
        <p:grpSpPr>
          <a:xfrm>
            <a:off x="758797" y="3857700"/>
            <a:ext cx="8630981" cy="2220723"/>
            <a:chOff x="1175180" y="4272089"/>
            <a:chExt cx="8555891" cy="2220723"/>
          </a:xfrm>
        </p:grpSpPr>
        <p:sp>
          <p:nvSpPr>
            <p:cNvPr id="88" name="Can 79">
              <a:extLst>
                <a:ext uri="{FF2B5EF4-FFF2-40B4-BE49-F238E27FC236}">
                  <a16:creationId xmlns:a16="http://schemas.microsoft.com/office/drawing/2014/main" id="{8DC1224A-643D-4D1B-9424-3CF7572649DF}"/>
                </a:ext>
              </a:extLst>
            </p:cNvPr>
            <p:cNvSpPr/>
            <p:nvPr/>
          </p:nvSpPr>
          <p:spPr>
            <a:xfrm rot="5400000" flipV="1">
              <a:off x="2415003" y="5434722"/>
              <a:ext cx="1168783" cy="34962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E29D2AE-4FC4-4E3F-959C-A40EA67A5044}"/>
                </a:ext>
              </a:extLst>
            </p:cNvPr>
            <p:cNvSpPr/>
            <p:nvPr/>
          </p:nvSpPr>
          <p:spPr>
            <a:xfrm flipV="1">
              <a:off x="7588404" y="5337020"/>
              <a:ext cx="33961" cy="1970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ed Rectangle 67">
              <a:extLst>
                <a:ext uri="{FF2B5EF4-FFF2-40B4-BE49-F238E27FC236}">
                  <a16:creationId xmlns:a16="http://schemas.microsoft.com/office/drawing/2014/main" id="{BFA88599-CE03-4EFB-BB70-5AFDF73E4441}"/>
                </a:ext>
              </a:extLst>
            </p:cNvPr>
            <p:cNvSpPr/>
            <p:nvPr/>
          </p:nvSpPr>
          <p:spPr>
            <a:xfrm flipH="1" flipV="1">
              <a:off x="7383920" y="5301019"/>
              <a:ext cx="152824" cy="65492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67">
              <a:extLst>
                <a:ext uri="{FF2B5EF4-FFF2-40B4-BE49-F238E27FC236}">
                  <a16:creationId xmlns:a16="http://schemas.microsoft.com/office/drawing/2014/main" id="{0F1FA4C0-4C96-4EB3-8B8C-6B2800DA34EF}"/>
                </a:ext>
              </a:extLst>
            </p:cNvPr>
            <p:cNvSpPr/>
            <p:nvPr/>
          </p:nvSpPr>
          <p:spPr>
            <a:xfrm rot="2650555" flipH="1" flipV="1">
              <a:off x="6521440" y="4800973"/>
              <a:ext cx="178317" cy="65492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ounded Rectangle 67">
              <a:extLst>
                <a:ext uri="{FF2B5EF4-FFF2-40B4-BE49-F238E27FC236}">
                  <a16:creationId xmlns:a16="http://schemas.microsoft.com/office/drawing/2014/main" id="{ED864B5C-8EA9-4F82-83A5-BA0604C8782F}"/>
                </a:ext>
              </a:extLst>
            </p:cNvPr>
            <p:cNvSpPr/>
            <p:nvPr/>
          </p:nvSpPr>
          <p:spPr>
            <a:xfrm flipH="1" flipV="1">
              <a:off x="2088419" y="5257456"/>
              <a:ext cx="152824" cy="65492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ounded Rectangle 67">
              <a:extLst>
                <a:ext uri="{FF2B5EF4-FFF2-40B4-BE49-F238E27FC236}">
                  <a16:creationId xmlns:a16="http://schemas.microsoft.com/office/drawing/2014/main" id="{95D876BC-117B-48E0-9C12-C79BAFD894E4}"/>
                </a:ext>
              </a:extLst>
            </p:cNvPr>
            <p:cNvSpPr/>
            <p:nvPr/>
          </p:nvSpPr>
          <p:spPr>
            <a:xfrm flipH="1" flipV="1">
              <a:off x="2522989" y="5257456"/>
              <a:ext cx="152824" cy="65492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ounded Rectangle 67">
              <a:extLst>
                <a:ext uri="{FF2B5EF4-FFF2-40B4-BE49-F238E27FC236}">
                  <a16:creationId xmlns:a16="http://schemas.microsoft.com/office/drawing/2014/main" id="{C8136F8A-0399-4C2F-9787-61BF5B4379F4}"/>
                </a:ext>
              </a:extLst>
            </p:cNvPr>
            <p:cNvSpPr/>
            <p:nvPr/>
          </p:nvSpPr>
          <p:spPr>
            <a:xfrm rot="19775951" flipH="1" flipV="1">
              <a:off x="4127139" y="4882394"/>
              <a:ext cx="152824" cy="65492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Can 79">
              <a:extLst>
                <a:ext uri="{FF2B5EF4-FFF2-40B4-BE49-F238E27FC236}">
                  <a16:creationId xmlns:a16="http://schemas.microsoft.com/office/drawing/2014/main" id="{F89A1C21-4E08-4569-B554-491B4ED769A9}"/>
                </a:ext>
              </a:extLst>
            </p:cNvPr>
            <p:cNvSpPr/>
            <p:nvPr/>
          </p:nvSpPr>
          <p:spPr>
            <a:xfrm rot="5400000" flipV="1">
              <a:off x="8058301" y="5444994"/>
              <a:ext cx="1168783" cy="34962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Can 80">
              <a:extLst>
                <a:ext uri="{FF2B5EF4-FFF2-40B4-BE49-F238E27FC236}">
                  <a16:creationId xmlns:a16="http://schemas.microsoft.com/office/drawing/2014/main" id="{BB45CBCB-7744-4C76-AD1E-93117ACE7F61}"/>
                </a:ext>
              </a:extLst>
            </p:cNvPr>
            <p:cNvSpPr/>
            <p:nvPr/>
          </p:nvSpPr>
          <p:spPr>
            <a:xfrm rot="5400000" flipV="1">
              <a:off x="8479364" y="5467439"/>
              <a:ext cx="1168783" cy="34962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Can 80">
              <a:extLst>
                <a:ext uri="{FF2B5EF4-FFF2-40B4-BE49-F238E27FC236}">
                  <a16:creationId xmlns:a16="http://schemas.microsoft.com/office/drawing/2014/main" id="{6AE2FDC7-29AA-4576-B8CD-B9BA59CC96DE}"/>
                </a:ext>
              </a:extLst>
            </p:cNvPr>
            <p:cNvSpPr/>
            <p:nvPr/>
          </p:nvSpPr>
          <p:spPr>
            <a:xfrm rot="5400000" flipV="1">
              <a:off x="8900427" y="5488442"/>
              <a:ext cx="1168783" cy="34962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0">
              <a:extLst>
                <a:ext uri="{FF2B5EF4-FFF2-40B4-BE49-F238E27FC236}">
                  <a16:creationId xmlns:a16="http://schemas.microsoft.com/office/drawing/2014/main" id="{F2D95029-3751-46DA-8C05-A0789DFD9B31}"/>
                </a:ext>
              </a:extLst>
            </p:cNvPr>
            <p:cNvSpPr/>
            <p:nvPr/>
          </p:nvSpPr>
          <p:spPr>
            <a:xfrm flipH="1" flipV="1">
              <a:off x="5191012" y="4284229"/>
              <a:ext cx="197378" cy="65492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Rounded Rectangle 91">
              <a:extLst>
                <a:ext uri="{FF2B5EF4-FFF2-40B4-BE49-F238E27FC236}">
                  <a16:creationId xmlns:a16="http://schemas.microsoft.com/office/drawing/2014/main" id="{D5EE0912-7E57-4D99-A1BB-D803262DFFD2}"/>
                </a:ext>
              </a:extLst>
            </p:cNvPr>
            <p:cNvSpPr/>
            <p:nvPr/>
          </p:nvSpPr>
          <p:spPr>
            <a:xfrm flipH="1" flipV="1">
              <a:off x="5611201" y="4272089"/>
              <a:ext cx="197378" cy="65492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E7E20E1C-2117-49FE-A15C-53B66E042E02}"/>
                </a:ext>
              </a:extLst>
            </p:cNvPr>
            <p:cNvGrpSpPr/>
            <p:nvPr/>
          </p:nvGrpSpPr>
          <p:grpSpPr>
            <a:xfrm flipV="1">
              <a:off x="1299321" y="5256596"/>
              <a:ext cx="348097" cy="654924"/>
              <a:chOff x="1608881" y="2092870"/>
              <a:chExt cx="474562" cy="604031"/>
            </a:xfrm>
          </p:grpSpPr>
          <p:sp>
            <p:nvSpPr>
              <p:cNvPr id="135" name="Right Triangle 134">
                <a:extLst>
                  <a:ext uri="{FF2B5EF4-FFF2-40B4-BE49-F238E27FC236}">
                    <a16:creationId xmlns:a16="http://schemas.microsoft.com/office/drawing/2014/main" id="{A1AC45D0-6B5A-4898-8A01-DD612093EB89}"/>
                  </a:ext>
                </a:extLst>
              </p:cNvPr>
              <p:cNvSpPr/>
              <p:nvPr/>
            </p:nvSpPr>
            <p:spPr>
              <a:xfrm>
                <a:off x="1608881" y="2465408"/>
                <a:ext cx="474562" cy="231493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ight Triangle 135">
                <a:extLst>
                  <a:ext uri="{FF2B5EF4-FFF2-40B4-BE49-F238E27FC236}">
                    <a16:creationId xmlns:a16="http://schemas.microsoft.com/office/drawing/2014/main" id="{BEBFCCCD-1F78-4462-ACCF-16DC93C6EF7D}"/>
                  </a:ext>
                </a:extLst>
              </p:cNvPr>
              <p:cNvSpPr/>
              <p:nvPr/>
            </p:nvSpPr>
            <p:spPr>
              <a:xfrm flipV="1">
                <a:off x="1608881" y="2092870"/>
                <a:ext cx="474562" cy="233423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3FB83F2-7ECA-4F53-9E80-CCD37EAF1007}"/>
                </a:ext>
              </a:extLst>
            </p:cNvPr>
            <p:cNvSpPr/>
            <p:nvPr/>
          </p:nvSpPr>
          <p:spPr>
            <a:xfrm flipV="1">
              <a:off x="1175180" y="5479099"/>
              <a:ext cx="62951" cy="23529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ounded Rectangle 67">
              <a:extLst>
                <a:ext uri="{FF2B5EF4-FFF2-40B4-BE49-F238E27FC236}">
                  <a16:creationId xmlns:a16="http://schemas.microsoft.com/office/drawing/2014/main" id="{1BEF77AA-D6BD-4E49-964E-D84B545EC37D}"/>
                </a:ext>
              </a:extLst>
            </p:cNvPr>
            <p:cNvSpPr/>
            <p:nvPr/>
          </p:nvSpPr>
          <p:spPr>
            <a:xfrm flipH="1" flipV="1">
              <a:off x="1803759" y="5256595"/>
              <a:ext cx="152823" cy="65492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179A2C57-C218-4502-8DCA-CEC12F06D432}"/>
                </a:ext>
              </a:extLst>
            </p:cNvPr>
            <p:cNvGrpSpPr/>
            <p:nvPr/>
          </p:nvGrpSpPr>
          <p:grpSpPr>
            <a:xfrm flipV="1">
              <a:off x="1647417" y="5303106"/>
              <a:ext cx="33961" cy="575717"/>
              <a:chOff x="2210765" y="3014732"/>
              <a:chExt cx="46299" cy="414268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73F274C0-D108-4E04-9AF1-45F66AC581C4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3C63F831-A11E-4C3C-9936-0309D1ED20C1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72CCEED-8A39-4E11-B9A5-FC1055793907}"/>
                </a:ext>
              </a:extLst>
            </p:cNvPr>
            <p:cNvGrpSpPr/>
            <p:nvPr/>
          </p:nvGrpSpPr>
          <p:grpSpPr>
            <a:xfrm flipV="1">
              <a:off x="2364760" y="5288463"/>
              <a:ext cx="33961" cy="575717"/>
              <a:chOff x="2210765" y="3014732"/>
              <a:chExt cx="46299" cy="414268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63F2B8F5-1E2E-47B8-960D-3D32F4EAF0DA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E329E5B5-6D12-414B-82A2-CF0604082BFD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38578201-B597-4463-87FF-83B68F21A3F9}"/>
                </a:ext>
              </a:extLst>
            </p:cNvPr>
            <p:cNvGrpSpPr/>
            <p:nvPr/>
          </p:nvGrpSpPr>
          <p:grpSpPr>
            <a:xfrm flipV="1">
              <a:off x="3281800" y="5304301"/>
              <a:ext cx="33961" cy="575717"/>
              <a:chOff x="2210765" y="3014732"/>
              <a:chExt cx="46299" cy="414268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C1016BFD-A263-4386-9C3C-D2A5CE5D40AC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CABFF999-D1FC-404C-AD26-D13D4D7ACD29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CD24F63-FAE9-42C3-AD8D-99B6449E51D7}"/>
                </a:ext>
              </a:extLst>
            </p:cNvPr>
            <p:cNvSpPr/>
            <p:nvPr/>
          </p:nvSpPr>
          <p:spPr>
            <a:xfrm flipV="1">
              <a:off x="3474245" y="5328582"/>
              <a:ext cx="500919" cy="55143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0D0D5A89-562F-4FC9-AA5C-77D8B173C96D}"/>
                </a:ext>
              </a:extLst>
            </p:cNvPr>
            <p:cNvGrpSpPr/>
            <p:nvPr/>
          </p:nvGrpSpPr>
          <p:grpSpPr>
            <a:xfrm rot="20409055" flipV="1">
              <a:off x="4343653" y="4764406"/>
              <a:ext cx="84503" cy="538419"/>
              <a:chOff x="2504664" y="3079137"/>
              <a:chExt cx="115203" cy="38742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8DCA9CC-ECE7-4A31-8923-B4C057D9BAC9}"/>
                  </a:ext>
                </a:extLst>
              </p:cNvPr>
              <p:cNvSpPr/>
              <p:nvPr/>
            </p:nvSpPr>
            <p:spPr>
              <a:xfrm rot="594633" flipH="1">
                <a:off x="2504664" y="3331688"/>
                <a:ext cx="45667" cy="13487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65C75458-4173-45B8-B279-7CCC0DC1564F}"/>
                  </a:ext>
                </a:extLst>
              </p:cNvPr>
              <p:cNvSpPr/>
              <p:nvPr/>
            </p:nvSpPr>
            <p:spPr>
              <a:xfrm rot="732261" flipH="1">
                <a:off x="2574199" y="3079137"/>
                <a:ext cx="45668" cy="13487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1FC8206A-5551-46E2-91E0-FC427524F260}"/>
                </a:ext>
              </a:extLst>
            </p:cNvPr>
            <p:cNvSpPr/>
            <p:nvPr/>
          </p:nvSpPr>
          <p:spPr>
            <a:xfrm flipV="1">
              <a:off x="4566646" y="4414713"/>
              <a:ext cx="500919" cy="55143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39013FE3-9BE5-4C44-9570-BD27117B642B}"/>
                </a:ext>
              </a:extLst>
            </p:cNvPr>
            <p:cNvGrpSpPr/>
            <p:nvPr/>
          </p:nvGrpSpPr>
          <p:grpSpPr>
            <a:xfrm flipV="1">
              <a:off x="5493289" y="4348824"/>
              <a:ext cx="33961" cy="575717"/>
              <a:chOff x="2210765" y="3014732"/>
              <a:chExt cx="46299" cy="414268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455C81E-A8AB-4C0C-8FE2-DD5B3E27DEAF}"/>
                  </a:ext>
                </a:extLst>
              </p:cNvPr>
              <p:cNvSpPr/>
              <p:nvPr/>
            </p:nvSpPr>
            <p:spPr>
              <a:xfrm>
                <a:off x="2210765" y="3287210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B7FC138C-439B-4DF3-A442-ADDB0557DDEA}"/>
                  </a:ext>
                </a:extLst>
              </p:cNvPr>
              <p:cNvSpPr/>
              <p:nvPr/>
            </p:nvSpPr>
            <p:spPr>
              <a:xfrm>
                <a:off x="2210765" y="3014732"/>
                <a:ext cx="46299" cy="1417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8BCBA90-132F-478F-8A61-BA2F2C920665}"/>
                </a:ext>
              </a:extLst>
            </p:cNvPr>
            <p:cNvSpPr/>
            <p:nvPr/>
          </p:nvSpPr>
          <p:spPr>
            <a:xfrm flipV="1">
              <a:off x="5942485" y="4390432"/>
              <a:ext cx="500919" cy="55143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57AA775F-00C8-4B6F-ADB4-DECE68DE7734}"/>
                </a:ext>
              </a:extLst>
            </p:cNvPr>
            <p:cNvSpPr/>
            <p:nvPr/>
          </p:nvSpPr>
          <p:spPr>
            <a:xfrm flipV="1">
              <a:off x="6789018" y="5360945"/>
              <a:ext cx="500919" cy="55143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Can 79">
              <a:extLst>
                <a:ext uri="{FF2B5EF4-FFF2-40B4-BE49-F238E27FC236}">
                  <a16:creationId xmlns:a16="http://schemas.microsoft.com/office/drawing/2014/main" id="{008D5F4E-0F2B-4E0F-9C22-4782992DA1AD}"/>
                </a:ext>
              </a:extLst>
            </p:cNvPr>
            <p:cNvSpPr/>
            <p:nvPr/>
          </p:nvSpPr>
          <p:spPr>
            <a:xfrm rot="5400000" flipV="1">
              <a:off x="7258998" y="5438683"/>
              <a:ext cx="1168783" cy="34962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Can 80">
              <a:extLst>
                <a:ext uri="{FF2B5EF4-FFF2-40B4-BE49-F238E27FC236}">
                  <a16:creationId xmlns:a16="http://schemas.microsoft.com/office/drawing/2014/main" id="{D632491A-A938-4E4B-9982-0E5B36F919DD}"/>
                </a:ext>
              </a:extLst>
            </p:cNvPr>
            <p:cNvSpPr/>
            <p:nvPr/>
          </p:nvSpPr>
          <p:spPr>
            <a:xfrm rot="5400000" flipV="1">
              <a:off x="7658676" y="5448633"/>
              <a:ext cx="1168783" cy="349620"/>
            </a:xfrm>
            <a:prstGeom prst="ca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DFEA954-A1B0-47CD-9095-438142078553}"/>
                </a:ext>
              </a:extLst>
            </p:cNvPr>
            <p:cNvCxnSpPr>
              <a:cxnSpLocks/>
            </p:cNvCxnSpPr>
            <p:nvPr/>
          </p:nvCxnSpPr>
          <p:spPr>
            <a:xfrm>
              <a:off x="1299321" y="5584057"/>
              <a:ext cx="2425383" cy="202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9A2EB61-FB29-495F-92AF-83A14E7CADD3}"/>
                </a:ext>
              </a:extLst>
            </p:cNvPr>
            <p:cNvCxnSpPr>
              <a:cxnSpLocks/>
            </p:cNvCxnSpPr>
            <p:nvPr/>
          </p:nvCxnSpPr>
          <p:spPr>
            <a:xfrm>
              <a:off x="1299321" y="5557065"/>
              <a:ext cx="2425383" cy="25476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A34ED6A-AD4A-4A7D-8D9C-842A4C4DF0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4705" y="4670520"/>
              <a:ext cx="1092401" cy="9390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6807114-1165-4954-82C7-BD28F58AFE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2860" y="4649525"/>
              <a:ext cx="1416007" cy="254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6BA1C77-0CF0-44D3-AA43-D0F6C70EDAC5}"/>
                </a:ext>
              </a:extLst>
            </p:cNvPr>
            <p:cNvCxnSpPr>
              <a:cxnSpLocks/>
            </p:cNvCxnSpPr>
            <p:nvPr/>
          </p:nvCxnSpPr>
          <p:spPr>
            <a:xfrm>
              <a:off x="6225056" y="4649523"/>
              <a:ext cx="795112" cy="960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FFCED90-974B-4C16-96DC-34F3AB75B574}"/>
                </a:ext>
              </a:extLst>
            </p:cNvPr>
            <p:cNvCxnSpPr>
              <a:cxnSpLocks/>
            </p:cNvCxnSpPr>
            <p:nvPr/>
          </p:nvCxnSpPr>
          <p:spPr>
            <a:xfrm>
              <a:off x="3724705" y="5582541"/>
              <a:ext cx="494427" cy="482359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ounded Rectangle 87">
              <a:extLst>
                <a:ext uri="{FF2B5EF4-FFF2-40B4-BE49-F238E27FC236}">
                  <a16:creationId xmlns:a16="http://schemas.microsoft.com/office/drawing/2014/main" id="{F35CDDDE-C8D5-4A10-8FE7-27F39FA3BCF0}"/>
                </a:ext>
              </a:extLst>
            </p:cNvPr>
            <p:cNvSpPr/>
            <p:nvPr/>
          </p:nvSpPr>
          <p:spPr>
            <a:xfrm rot="16200000" flipH="1" flipV="1">
              <a:off x="8558609" y="5371401"/>
              <a:ext cx="109211" cy="2133611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Hexagon 120">
              <a:extLst>
                <a:ext uri="{FF2B5EF4-FFF2-40B4-BE49-F238E27FC236}">
                  <a16:creationId xmlns:a16="http://schemas.microsoft.com/office/drawing/2014/main" id="{965E482C-DD67-4734-A87A-AD5E28F75D3E}"/>
                </a:ext>
              </a:extLst>
            </p:cNvPr>
            <p:cNvSpPr/>
            <p:nvPr/>
          </p:nvSpPr>
          <p:spPr>
            <a:xfrm rot="1722032" flipV="1">
              <a:off x="4151759" y="5919870"/>
              <a:ext cx="256914" cy="412180"/>
            </a:xfrm>
            <a:prstGeom prst="hexag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D8810EA-B158-4F57-90D4-2F161FA1E7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0168" y="5592159"/>
              <a:ext cx="2710903" cy="12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ounded Rectangle 93">
              <a:extLst>
                <a:ext uri="{FF2B5EF4-FFF2-40B4-BE49-F238E27FC236}">
                  <a16:creationId xmlns:a16="http://schemas.microsoft.com/office/drawing/2014/main" id="{389A6DD8-F1EE-418B-AD81-C84873E0D664}"/>
                </a:ext>
              </a:extLst>
            </p:cNvPr>
            <p:cNvSpPr/>
            <p:nvPr/>
          </p:nvSpPr>
          <p:spPr>
            <a:xfrm rot="16200000" flipH="1" flipV="1">
              <a:off x="8558608" y="3827729"/>
              <a:ext cx="109211" cy="2133611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770BDD18-C601-47AC-B67D-BCB30ACB390F}"/>
                </a:ext>
              </a:extLst>
            </p:cNvPr>
            <p:cNvSpPr/>
            <p:nvPr/>
          </p:nvSpPr>
          <p:spPr>
            <a:xfrm flipV="1">
              <a:off x="7588404" y="5715689"/>
              <a:ext cx="33961" cy="1970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518CC2B-B294-4050-9862-E47F1ED96769}"/>
              </a:ext>
            </a:extLst>
          </p:cNvPr>
          <p:cNvSpPr txBox="1"/>
          <p:nvPr/>
        </p:nvSpPr>
        <p:spPr>
          <a:xfrm>
            <a:off x="733501" y="1620555"/>
            <a:ext cx="293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Polarized Beamline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4D2ED44-E20B-4977-9900-ABBC87DE3C10}"/>
              </a:ext>
            </a:extLst>
          </p:cNvPr>
          <p:cNvSpPr txBox="1"/>
          <p:nvPr/>
        </p:nvSpPr>
        <p:spPr>
          <a:xfrm>
            <a:off x="633544" y="3857247"/>
            <a:ext cx="293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Unpolarized Beamline</a:t>
            </a:r>
          </a:p>
          <a:p>
            <a:r>
              <a:rPr lang="en-US" dirty="0"/>
              <a:t>(Additional bunching cavity)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0AEC4A7-9744-4300-9EB1-E9E43930D9B4}"/>
              </a:ext>
            </a:extLst>
          </p:cNvPr>
          <p:cNvSpPr txBox="1"/>
          <p:nvPr/>
        </p:nvSpPr>
        <p:spPr>
          <a:xfrm>
            <a:off x="7956280" y="1457422"/>
            <a:ext cx="293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X4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6568504-46CC-4DC4-AD42-2856EB78571D}"/>
              </a:ext>
            </a:extLst>
          </p:cNvPr>
          <p:cNvSpPr txBox="1"/>
          <p:nvPr/>
        </p:nvSpPr>
        <p:spPr>
          <a:xfrm>
            <a:off x="7965112" y="4011252"/>
            <a:ext cx="293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X4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3C3DC148-8189-4238-9120-2DF5530E4DA6}"/>
              </a:ext>
            </a:extLst>
          </p:cNvPr>
          <p:cNvSpPr/>
          <p:nvPr/>
        </p:nvSpPr>
        <p:spPr>
          <a:xfrm flipV="1">
            <a:off x="7599537" y="2335042"/>
            <a:ext cx="35695" cy="17275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BC202B5-65A6-4A5D-8F2C-FF6347A1E669}"/>
              </a:ext>
            </a:extLst>
          </p:cNvPr>
          <p:cNvSpPr/>
          <p:nvPr/>
        </p:nvSpPr>
        <p:spPr>
          <a:xfrm flipV="1">
            <a:off x="7599537" y="2667026"/>
            <a:ext cx="35695" cy="17275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76B1AC2-F2DB-40B5-AF12-E15D63C6D686}"/>
              </a:ext>
            </a:extLst>
          </p:cNvPr>
          <p:cNvSpPr/>
          <p:nvPr/>
        </p:nvSpPr>
        <p:spPr>
          <a:xfrm flipV="1">
            <a:off x="8037874" y="2324647"/>
            <a:ext cx="35695" cy="17275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810C8EB-9672-4176-9A7A-F2B7C0B79D02}"/>
              </a:ext>
            </a:extLst>
          </p:cNvPr>
          <p:cNvSpPr/>
          <p:nvPr/>
        </p:nvSpPr>
        <p:spPr>
          <a:xfrm flipV="1">
            <a:off x="8037874" y="2656631"/>
            <a:ext cx="35695" cy="17275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2D13911-9380-496B-9D4D-D8810FFC091A}"/>
              </a:ext>
            </a:extLst>
          </p:cNvPr>
          <p:cNvSpPr/>
          <p:nvPr/>
        </p:nvSpPr>
        <p:spPr>
          <a:xfrm flipV="1">
            <a:off x="8459231" y="2301276"/>
            <a:ext cx="35695" cy="17275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A3D70E96-79E0-497F-B332-A19096D3B2D5}"/>
              </a:ext>
            </a:extLst>
          </p:cNvPr>
          <p:cNvSpPr/>
          <p:nvPr/>
        </p:nvSpPr>
        <p:spPr>
          <a:xfrm flipV="1">
            <a:off x="8459231" y="2633260"/>
            <a:ext cx="35695" cy="17275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9F7CA29E-290C-4F0F-AC33-11D2D26FD06E}"/>
              </a:ext>
            </a:extLst>
          </p:cNvPr>
          <p:cNvSpPr/>
          <p:nvPr/>
        </p:nvSpPr>
        <p:spPr>
          <a:xfrm flipV="1">
            <a:off x="8897952" y="2324210"/>
            <a:ext cx="35695" cy="17275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0E053D0-5F74-47E6-B22C-CC54A4DFDA87}"/>
              </a:ext>
            </a:extLst>
          </p:cNvPr>
          <p:cNvSpPr/>
          <p:nvPr/>
        </p:nvSpPr>
        <p:spPr>
          <a:xfrm flipV="1">
            <a:off x="8897952" y="2656194"/>
            <a:ext cx="35695" cy="17275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6E0B0A0-22BE-43D6-A9CA-7DDE9DCDD318}"/>
              </a:ext>
            </a:extLst>
          </p:cNvPr>
          <p:cNvSpPr/>
          <p:nvPr/>
        </p:nvSpPr>
        <p:spPr>
          <a:xfrm flipV="1">
            <a:off x="7663452" y="4945052"/>
            <a:ext cx="35695" cy="17275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7B41A26C-EF77-4DFC-A6DC-DF85170A2CA0}"/>
              </a:ext>
            </a:extLst>
          </p:cNvPr>
          <p:cNvSpPr/>
          <p:nvPr/>
        </p:nvSpPr>
        <p:spPr>
          <a:xfrm flipV="1">
            <a:off x="7663452" y="5277036"/>
            <a:ext cx="35695" cy="17275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0B9603CF-C818-4D87-A479-2C305D176DB2}"/>
              </a:ext>
            </a:extLst>
          </p:cNvPr>
          <p:cNvSpPr/>
          <p:nvPr/>
        </p:nvSpPr>
        <p:spPr>
          <a:xfrm flipV="1">
            <a:off x="8101789" y="4934657"/>
            <a:ext cx="35695" cy="17275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72CBA37-ACEA-4CE5-A6F6-AAA7C09E1A1C}"/>
              </a:ext>
            </a:extLst>
          </p:cNvPr>
          <p:cNvSpPr/>
          <p:nvPr/>
        </p:nvSpPr>
        <p:spPr>
          <a:xfrm flipV="1">
            <a:off x="8101789" y="5266641"/>
            <a:ext cx="35695" cy="17275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E0628C7-EF74-409F-B313-76CC30E4CB3D}"/>
              </a:ext>
            </a:extLst>
          </p:cNvPr>
          <p:cNvSpPr/>
          <p:nvPr/>
        </p:nvSpPr>
        <p:spPr>
          <a:xfrm flipV="1">
            <a:off x="8523146" y="4911286"/>
            <a:ext cx="35695" cy="17275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60B837C9-7BB6-4947-AB3A-B366A44A382E}"/>
              </a:ext>
            </a:extLst>
          </p:cNvPr>
          <p:cNvSpPr/>
          <p:nvPr/>
        </p:nvSpPr>
        <p:spPr>
          <a:xfrm flipV="1">
            <a:off x="8523146" y="5243270"/>
            <a:ext cx="35695" cy="17275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94A90C1D-83E7-4B75-911F-48DC3A932963}"/>
              </a:ext>
            </a:extLst>
          </p:cNvPr>
          <p:cNvSpPr/>
          <p:nvPr/>
        </p:nvSpPr>
        <p:spPr>
          <a:xfrm flipV="1">
            <a:off x="8961867" y="4934220"/>
            <a:ext cx="35695" cy="17275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DE41778-6793-47DB-A64D-F6B319C94AAF}"/>
              </a:ext>
            </a:extLst>
          </p:cNvPr>
          <p:cNvSpPr/>
          <p:nvPr/>
        </p:nvSpPr>
        <p:spPr>
          <a:xfrm flipV="1">
            <a:off x="8961867" y="5266204"/>
            <a:ext cx="35695" cy="172755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2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1E5DA-C0C9-4C5E-8B9C-21A129F3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(Polarized Beamline)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74016-7964-4FDF-BE3F-B1CD08459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66055"/>
            <a:ext cx="7872952" cy="53816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Solenoids vs Quads  (efficiency)</a:t>
            </a:r>
          </a:p>
          <a:p>
            <a:pPr marL="0" indent="0">
              <a:buNone/>
            </a:pPr>
            <a:r>
              <a:rPr lang="en-US" dirty="0"/>
              <a:t>Emittance controlled by collimation (energy, emit. </a:t>
            </a:r>
            <a:r>
              <a:rPr lang="en-US" dirty="0" err="1"/>
              <a:t>effciency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Initial dipole isolates particles species </a:t>
            </a:r>
          </a:p>
          <a:p>
            <a:pPr marL="0" indent="0">
              <a:buNone/>
            </a:pPr>
            <a:r>
              <a:rPr lang="en-US" dirty="0"/>
              <a:t>Drift helps separate high from low polarization</a:t>
            </a:r>
          </a:p>
          <a:p>
            <a:pPr marL="0" indent="0">
              <a:buNone/>
            </a:pPr>
            <a:r>
              <a:rPr lang="en-US" dirty="0"/>
              <a:t>Dipole energy selection which is good for polarization</a:t>
            </a:r>
          </a:p>
          <a:p>
            <a:pPr marL="0" indent="0">
              <a:buNone/>
            </a:pPr>
            <a:r>
              <a:rPr lang="en-US" dirty="0"/>
              <a:t>Chicane provides bunch compression</a:t>
            </a:r>
          </a:p>
          <a:p>
            <a:pPr marL="0" indent="0">
              <a:buNone/>
            </a:pPr>
            <a:r>
              <a:rPr lang="en-US" dirty="0"/>
              <a:t>Subsequent acceleration to 123 MeV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F87B3-6DA1-4FC5-B243-CE6070636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E43A104-C1FE-427B-9F89-3CF57BA4B64C}"/>
              </a:ext>
            </a:extLst>
          </p:cNvPr>
          <p:cNvGrpSpPr/>
          <p:nvPr/>
        </p:nvGrpSpPr>
        <p:grpSpPr>
          <a:xfrm>
            <a:off x="368121" y="4404687"/>
            <a:ext cx="7048989" cy="1597629"/>
            <a:chOff x="579574" y="4233893"/>
            <a:chExt cx="8491540" cy="1946939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37B382B-F909-4C31-8B63-A2B6729D23CF}"/>
                </a:ext>
              </a:extLst>
            </p:cNvPr>
            <p:cNvGrpSpPr/>
            <p:nvPr/>
          </p:nvGrpSpPr>
          <p:grpSpPr>
            <a:xfrm>
              <a:off x="579574" y="4233893"/>
              <a:ext cx="8491540" cy="1946939"/>
              <a:chOff x="453081" y="977769"/>
              <a:chExt cx="11026560" cy="2142755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BDB6CB5-BDF2-44F5-977C-40752877DB97}"/>
                  </a:ext>
                </a:extLst>
              </p:cNvPr>
              <p:cNvSpPr/>
              <p:nvPr/>
            </p:nvSpPr>
            <p:spPr>
              <a:xfrm flipV="1">
                <a:off x="8555238" y="2005311"/>
                <a:ext cx="46351" cy="19013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FB66D119-1E64-4086-AB6B-99B9CBEC71AB}"/>
                  </a:ext>
                </a:extLst>
              </p:cNvPr>
              <p:cNvGrpSpPr/>
              <p:nvPr/>
            </p:nvGrpSpPr>
            <p:grpSpPr>
              <a:xfrm>
                <a:off x="453081" y="977769"/>
                <a:ext cx="11026560" cy="2142755"/>
                <a:chOff x="453081" y="977769"/>
                <a:chExt cx="11026560" cy="2142755"/>
              </a:xfrm>
            </p:grpSpPr>
            <p:sp>
              <p:nvSpPr>
                <p:cNvPr id="72" name="Rounded Rectangle 67">
                  <a:extLst>
                    <a:ext uri="{FF2B5EF4-FFF2-40B4-BE49-F238E27FC236}">
                      <a16:creationId xmlns:a16="http://schemas.microsoft.com/office/drawing/2014/main" id="{6259AE5D-AB93-4EDE-8221-627628151562}"/>
                    </a:ext>
                  </a:extLst>
                </p:cNvPr>
                <p:cNvSpPr/>
                <p:nvPr/>
              </p:nvSpPr>
              <p:spPr>
                <a:xfrm flipH="1" flipV="1">
                  <a:off x="8276150" y="1970574"/>
                  <a:ext cx="208580" cy="631932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DD496089-190C-4622-BE39-B2E1C71B6C77}"/>
                    </a:ext>
                  </a:extLst>
                </p:cNvPr>
                <p:cNvGrpSpPr/>
                <p:nvPr/>
              </p:nvGrpSpPr>
              <p:grpSpPr>
                <a:xfrm>
                  <a:off x="453081" y="977769"/>
                  <a:ext cx="11026560" cy="2142755"/>
                  <a:chOff x="453081" y="977769"/>
                  <a:chExt cx="11026560" cy="2142755"/>
                </a:xfrm>
              </p:grpSpPr>
              <p:sp>
                <p:nvSpPr>
                  <p:cNvPr id="74" name="Rounded Rectangle 67">
                    <a:extLst>
                      <a:ext uri="{FF2B5EF4-FFF2-40B4-BE49-F238E27FC236}">
                        <a16:creationId xmlns:a16="http://schemas.microsoft.com/office/drawing/2014/main" id="{F696C6A4-1BCB-47C6-813A-A76410EB30A0}"/>
                      </a:ext>
                    </a:extLst>
                  </p:cNvPr>
                  <p:cNvSpPr/>
                  <p:nvPr/>
                </p:nvSpPr>
                <p:spPr>
                  <a:xfrm rot="2650555" flipH="1" flipV="1">
                    <a:off x="7099001" y="1488084"/>
                    <a:ext cx="243375" cy="631932"/>
                  </a:xfrm>
                  <a:prstGeom prst="roundRect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" name="Rounded Rectangle 67">
                    <a:extLst>
                      <a:ext uri="{FF2B5EF4-FFF2-40B4-BE49-F238E27FC236}">
                        <a16:creationId xmlns:a16="http://schemas.microsoft.com/office/drawing/2014/main" id="{EFFF8403-60E1-40EA-A0EA-8F6EBA655E49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1699508" y="1953122"/>
                    <a:ext cx="208580" cy="631932"/>
                  </a:xfrm>
                  <a:prstGeom prst="roundRect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ounded Rectangle 67">
                    <a:extLst>
                      <a:ext uri="{FF2B5EF4-FFF2-40B4-BE49-F238E27FC236}">
                        <a16:creationId xmlns:a16="http://schemas.microsoft.com/office/drawing/2014/main" id="{25C11182-D475-49A8-A37A-D8EBDA0F6F52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2292628" y="1953122"/>
                    <a:ext cx="208580" cy="631932"/>
                  </a:xfrm>
                  <a:prstGeom prst="roundRect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ounded Rectangle 67">
                    <a:extLst>
                      <a:ext uri="{FF2B5EF4-FFF2-40B4-BE49-F238E27FC236}">
                        <a16:creationId xmlns:a16="http://schemas.microsoft.com/office/drawing/2014/main" id="{4A346B9F-7984-4898-8625-C9FBDD373F0B}"/>
                      </a:ext>
                    </a:extLst>
                  </p:cNvPr>
                  <p:cNvSpPr/>
                  <p:nvPr/>
                </p:nvSpPr>
                <p:spPr>
                  <a:xfrm rot="19775951" flipH="1" flipV="1">
                    <a:off x="3831157" y="1566647"/>
                    <a:ext cx="208581" cy="631932"/>
                  </a:xfrm>
                  <a:prstGeom prst="roundRect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78" name="Group 77">
                    <a:extLst>
                      <a:ext uri="{FF2B5EF4-FFF2-40B4-BE49-F238E27FC236}">
                        <a16:creationId xmlns:a16="http://schemas.microsoft.com/office/drawing/2014/main" id="{15DB8E48-7FBD-4C18-B331-C0DE802280A3}"/>
                      </a:ext>
                    </a:extLst>
                  </p:cNvPr>
                  <p:cNvGrpSpPr/>
                  <p:nvPr/>
                </p:nvGrpSpPr>
                <p:grpSpPr>
                  <a:xfrm>
                    <a:off x="453081" y="977769"/>
                    <a:ext cx="11026560" cy="2142755"/>
                    <a:chOff x="507406" y="905634"/>
                    <a:chExt cx="11026560" cy="2142755"/>
                  </a:xfrm>
                </p:grpSpPr>
                <p:sp>
                  <p:nvSpPr>
                    <p:cNvPr id="80" name="Can 79">
                      <a:extLst>
                        <a:ext uri="{FF2B5EF4-FFF2-40B4-BE49-F238E27FC236}">
                          <a16:creationId xmlns:a16="http://schemas.microsoft.com/office/drawing/2014/main" id="{172A8243-5A4C-41F4-96B4-4DC1FB9DAED7}"/>
                        </a:ext>
                      </a:extLst>
                    </p:cNvPr>
                    <p:cNvSpPr/>
                    <p:nvPr/>
                  </p:nvSpPr>
                  <p:spPr>
                    <a:xfrm rot="5400000" flipV="1">
                      <a:off x="9484627" y="1967444"/>
                      <a:ext cx="1127748" cy="477176"/>
                    </a:xfrm>
                    <a:prstGeom prst="can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1" name="Can 80">
                      <a:extLst>
                        <a:ext uri="{FF2B5EF4-FFF2-40B4-BE49-F238E27FC236}">
                          <a16:creationId xmlns:a16="http://schemas.microsoft.com/office/drawing/2014/main" id="{9E8989DE-729D-49EC-949C-484969142A93}"/>
                        </a:ext>
                      </a:extLst>
                    </p:cNvPr>
                    <p:cNvSpPr/>
                    <p:nvPr/>
                  </p:nvSpPr>
                  <p:spPr>
                    <a:xfrm rot="5400000" flipV="1">
                      <a:off x="10059311" y="1989101"/>
                      <a:ext cx="1127748" cy="477176"/>
                    </a:xfrm>
                    <a:prstGeom prst="can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" name="Can 80">
                      <a:extLst>
                        <a:ext uri="{FF2B5EF4-FFF2-40B4-BE49-F238E27FC236}">
                          <a16:creationId xmlns:a16="http://schemas.microsoft.com/office/drawing/2014/main" id="{CF664BA9-AE0F-478B-9966-B61AAB9803E8}"/>
                        </a:ext>
                      </a:extLst>
                    </p:cNvPr>
                    <p:cNvSpPr/>
                    <p:nvPr/>
                  </p:nvSpPr>
                  <p:spPr>
                    <a:xfrm rot="5400000" flipV="1">
                      <a:off x="10633996" y="2009366"/>
                      <a:ext cx="1127748" cy="477176"/>
                    </a:xfrm>
                    <a:prstGeom prst="can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83" name="Group 82">
                      <a:extLst>
                        <a:ext uri="{FF2B5EF4-FFF2-40B4-BE49-F238E27FC236}">
                          <a16:creationId xmlns:a16="http://schemas.microsoft.com/office/drawing/2014/main" id="{2441720D-894F-4CA8-A203-36BD8FD42586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507406" y="905634"/>
                      <a:ext cx="11026560" cy="2142755"/>
                      <a:chOff x="875359" y="2219660"/>
                      <a:chExt cx="11014146" cy="2048153"/>
                    </a:xfrm>
                  </p:grpSpPr>
                  <p:sp>
                    <p:nvSpPr>
                      <p:cNvPr id="84" name="Rounded Rectangle 90">
                        <a:extLst>
                          <a:ext uri="{FF2B5EF4-FFF2-40B4-BE49-F238E27FC236}">
                            <a16:creationId xmlns:a16="http://schemas.microsoft.com/office/drawing/2014/main" id="{B8D9E874-8F52-41D8-8DB5-8F45909959F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5700016" y="3652584"/>
                        <a:ext cx="269086" cy="604032"/>
                      </a:xfrm>
                      <a:prstGeom prst="roundRect">
                        <a:avLst/>
                      </a:prstGeom>
                      <a:solidFill>
                        <a:srgbClr val="7030A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85" name="Rounded Rectangle 91">
                        <a:extLst>
                          <a:ext uri="{FF2B5EF4-FFF2-40B4-BE49-F238E27FC236}">
                            <a16:creationId xmlns:a16="http://schemas.microsoft.com/office/drawing/2014/main" id="{B8F44711-0492-4835-8F22-07B3DCD7BCCB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6272862" y="3663781"/>
                        <a:ext cx="269086" cy="604032"/>
                      </a:xfrm>
                      <a:prstGeom prst="roundRect">
                        <a:avLst/>
                      </a:prstGeom>
                      <a:solidFill>
                        <a:srgbClr val="7030A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grpSp>
                    <p:nvGrpSpPr>
                      <p:cNvPr id="86" name="Group 85">
                        <a:extLst>
                          <a:ext uri="{FF2B5EF4-FFF2-40B4-BE49-F238E27FC236}">
                            <a16:creationId xmlns:a16="http://schemas.microsoft.com/office/drawing/2014/main" id="{68DD6992-B4F9-444F-A1C8-C7FEB02522D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44601" y="2732284"/>
                        <a:ext cx="474562" cy="604031"/>
                        <a:chOff x="1608881" y="2092870"/>
                        <a:chExt cx="474562" cy="604031"/>
                      </a:xfrm>
                    </p:grpSpPr>
                    <p:sp>
                      <p:nvSpPr>
                        <p:cNvPr id="120" name="Right Triangle 119">
                          <a:extLst>
                            <a:ext uri="{FF2B5EF4-FFF2-40B4-BE49-F238E27FC236}">
                              <a16:creationId xmlns:a16="http://schemas.microsoft.com/office/drawing/2014/main" id="{6543EA2C-DA54-463B-88BC-19ADA4F908A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08881" y="2465408"/>
                          <a:ext cx="474562" cy="231493"/>
                        </a:xfrm>
                        <a:prstGeom prst="rtTriangl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21" name="Right Triangle 120">
                          <a:extLst>
                            <a:ext uri="{FF2B5EF4-FFF2-40B4-BE49-F238E27FC236}">
                              <a16:creationId xmlns:a16="http://schemas.microsoft.com/office/drawing/2014/main" id="{DAF3157E-F2EB-43E0-AFA1-C64CE105711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flipV="1">
                          <a:off x="1608881" y="2092870"/>
                          <a:ext cx="474562" cy="233423"/>
                        </a:xfrm>
                        <a:prstGeom prst="rtTriangl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87" name="Rectangle 86">
                        <a:extLst>
                          <a:ext uri="{FF2B5EF4-FFF2-40B4-BE49-F238E27FC236}">
                            <a16:creationId xmlns:a16="http://schemas.microsoft.com/office/drawing/2014/main" id="{CB57CFDE-4999-4D53-9297-1123F79F35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5359" y="2914096"/>
                        <a:ext cx="85821" cy="217006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bg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8" name="Rounded Rectangle 67">
                        <a:extLst>
                          <a:ext uri="{FF2B5EF4-FFF2-40B4-BE49-F238E27FC236}">
                            <a16:creationId xmlns:a16="http://schemas.microsoft.com/office/drawing/2014/main" id="{4BC90DA4-84FD-407E-B76A-A44882D1FF61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1732304" y="2732284"/>
                        <a:ext cx="208345" cy="604032"/>
                      </a:xfrm>
                      <a:prstGeom prst="roundRect">
                        <a:avLst/>
                      </a:prstGeom>
                      <a:solidFill>
                        <a:srgbClr val="0070C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2623BA57-0097-47D3-AA93-5C2D806A167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519163" y="2762440"/>
                        <a:ext cx="46299" cy="530979"/>
                        <a:chOff x="2210765" y="3014732"/>
                        <a:chExt cx="46299" cy="414268"/>
                      </a:xfrm>
                    </p:grpSpPr>
                    <p:sp>
                      <p:nvSpPr>
                        <p:cNvPr id="118" name="Rectangle 117">
                          <a:extLst>
                            <a:ext uri="{FF2B5EF4-FFF2-40B4-BE49-F238E27FC236}">
                              <a16:creationId xmlns:a16="http://schemas.microsoft.com/office/drawing/2014/main" id="{5E7F373B-8F7B-4681-B0F3-60407BA8C9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210765" y="3287210"/>
                          <a:ext cx="46299" cy="14179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9" name="Rectangle 118">
                          <a:extLst>
                            <a:ext uri="{FF2B5EF4-FFF2-40B4-BE49-F238E27FC236}">
                              <a16:creationId xmlns:a16="http://schemas.microsoft.com/office/drawing/2014/main" id="{8695C08E-E6CA-49D1-86D4-2F098F08656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210765" y="3014732"/>
                          <a:ext cx="46299" cy="14179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0" name="Group 89">
                        <a:extLst>
                          <a:ext uri="{FF2B5EF4-FFF2-40B4-BE49-F238E27FC236}">
                            <a16:creationId xmlns:a16="http://schemas.microsoft.com/office/drawing/2014/main" id="{F8D9E1B1-1532-432B-A952-FF7FCF59105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497120" y="2775945"/>
                        <a:ext cx="46299" cy="530979"/>
                        <a:chOff x="2210765" y="3014732"/>
                        <a:chExt cx="46299" cy="414268"/>
                      </a:xfrm>
                    </p:grpSpPr>
                    <p:sp>
                      <p:nvSpPr>
                        <p:cNvPr id="116" name="Rectangle 115">
                          <a:extLst>
                            <a:ext uri="{FF2B5EF4-FFF2-40B4-BE49-F238E27FC236}">
                              <a16:creationId xmlns:a16="http://schemas.microsoft.com/office/drawing/2014/main" id="{22B39CF0-945E-4A0E-BC44-659CFF38FB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210765" y="3287210"/>
                          <a:ext cx="46299" cy="14179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7" name="Rectangle 116">
                          <a:extLst>
                            <a:ext uri="{FF2B5EF4-FFF2-40B4-BE49-F238E27FC236}">
                              <a16:creationId xmlns:a16="http://schemas.microsoft.com/office/drawing/2014/main" id="{E8E70AC3-4F3D-472A-B073-065958AF9E2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210765" y="3014732"/>
                          <a:ext cx="46299" cy="14179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91" name="Group 90">
                        <a:extLst>
                          <a:ext uri="{FF2B5EF4-FFF2-40B4-BE49-F238E27FC236}">
                            <a16:creationId xmlns:a16="http://schemas.microsoft.com/office/drawing/2014/main" id="{653F1BF9-535B-4339-B764-5948C721D8D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097177" y="2784834"/>
                        <a:ext cx="46299" cy="530979"/>
                        <a:chOff x="2210765" y="3014732"/>
                        <a:chExt cx="46299" cy="414268"/>
                      </a:xfrm>
                    </p:grpSpPr>
                    <p:sp>
                      <p:nvSpPr>
                        <p:cNvPr id="114" name="Rectangle 113">
                          <a:extLst>
                            <a:ext uri="{FF2B5EF4-FFF2-40B4-BE49-F238E27FC236}">
                              <a16:creationId xmlns:a16="http://schemas.microsoft.com/office/drawing/2014/main" id="{202BF1E8-90E6-4F51-AD92-3D41A3535F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210765" y="3287210"/>
                          <a:ext cx="46299" cy="14179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5" name="Rectangle 114">
                          <a:extLst>
                            <a:ext uri="{FF2B5EF4-FFF2-40B4-BE49-F238E27FC236}">
                              <a16:creationId xmlns:a16="http://schemas.microsoft.com/office/drawing/2014/main" id="{B644BB94-907E-4C3B-9E74-EC8D4F1E67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210765" y="3014732"/>
                          <a:ext cx="46299" cy="14179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92" name="Rectangle 91">
                        <a:extLst>
                          <a:ext uri="{FF2B5EF4-FFF2-40B4-BE49-F238E27FC236}">
                            <a16:creationId xmlns:a16="http://schemas.microsoft.com/office/drawing/2014/main" id="{EC04FF81-E230-4D15-AFCE-273E79CD82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59538" y="2784834"/>
                        <a:ext cx="682906" cy="50858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FF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93" name="Group 92">
                        <a:extLst>
                          <a:ext uri="{FF2B5EF4-FFF2-40B4-BE49-F238E27FC236}">
                            <a16:creationId xmlns:a16="http://schemas.microsoft.com/office/drawing/2014/main" id="{EC6AF11F-DB62-4869-81EF-7408CF13D75F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190945">
                        <a:off x="4544807" y="3317174"/>
                        <a:ext cx="115203" cy="496579"/>
                        <a:chOff x="2504664" y="3079137"/>
                        <a:chExt cx="115203" cy="387429"/>
                      </a:xfrm>
                    </p:grpSpPr>
                    <p:sp>
                      <p:nvSpPr>
                        <p:cNvPr id="112" name="Rectangle 111">
                          <a:extLst>
                            <a:ext uri="{FF2B5EF4-FFF2-40B4-BE49-F238E27FC236}">
                              <a16:creationId xmlns:a16="http://schemas.microsoft.com/office/drawing/2014/main" id="{40FBBD1F-3B7A-4231-A298-40A6FE9566E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94633" flipH="1">
                          <a:off x="2504664" y="3331688"/>
                          <a:ext cx="45667" cy="134878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3" name="Rectangle 112">
                          <a:extLst>
                            <a:ext uri="{FF2B5EF4-FFF2-40B4-BE49-F238E27FC236}">
                              <a16:creationId xmlns:a16="http://schemas.microsoft.com/office/drawing/2014/main" id="{8AB753CE-B030-4922-A039-D69B9CD9901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732261" flipH="1">
                          <a:off x="2574199" y="3079137"/>
                          <a:ext cx="45668" cy="134878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94" name="Rectangle 93">
                        <a:extLst>
                          <a:ext uri="{FF2B5EF4-FFF2-40B4-BE49-F238E27FC236}">
                            <a16:creationId xmlns:a16="http://schemas.microsoft.com/office/drawing/2014/main" id="{899DEB94-F7EE-48B5-AFFB-B416C8CC80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48814" y="3627687"/>
                        <a:ext cx="682906" cy="50858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FF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95" name="Group 94">
                        <a:extLst>
                          <a:ext uri="{FF2B5EF4-FFF2-40B4-BE49-F238E27FC236}">
                            <a16:creationId xmlns:a16="http://schemas.microsoft.com/office/drawing/2014/main" id="{CBB1659E-A07F-483D-8F2D-91E7F91F58D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112113" y="3666062"/>
                        <a:ext cx="46299" cy="530979"/>
                        <a:chOff x="2210765" y="3014732"/>
                        <a:chExt cx="46299" cy="414268"/>
                      </a:xfrm>
                    </p:grpSpPr>
                    <p:sp>
                      <p:nvSpPr>
                        <p:cNvPr id="110" name="Rectangle 109">
                          <a:extLst>
                            <a:ext uri="{FF2B5EF4-FFF2-40B4-BE49-F238E27FC236}">
                              <a16:creationId xmlns:a16="http://schemas.microsoft.com/office/drawing/2014/main" id="{26F836E8-7BF9-4A94-BFAE-4761B672F2D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210765" y="3287210"/>
                          <a:ext cx="46299" cy="14179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11" name="Rectangle 110">
                          <a:extLst>
                            <a:ext uri="{FF2B5EF4-FFF2-40B4-BE49-F238E27FC236}">
                              <a16:creationId xmlns:a16="http://schemas.microsoft.com/office/drawing/2014/main" id="{6DEF8EAD-DA32-450D-A412-CE2368D4127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210765" y="3014732"/>
                          <a:ext cx="46299" cy="14179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96" name="Rectangle 95">
                        <a:extLst>
                          <a:ext uri="{FF2B5EF4-FFF2-40B4-BE49-F238E27FC236}">
                            <a16:creationId xmlns:a16="http://schemas.microsoft.com/office/drawing/2014/main" id="{32475F84-4C8C-43A7-BBF0-4FAF762090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24504" y="3650081"/>
                        <a:ext cx="682906" cy="50858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FF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7" name="Rectangle 96">
                        <a:extLst>
                          <a:ext uri="{FF2B5EF4-FFF2-40B4-BE49-F238E27FC236}">
                            <a16:creationId xmlns:a16="http://schemas.microsoft.com/office/drawing/2014/main" id="{A99BC7AD-17A4-413E-8861-0553952BD2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78587" y="2754986"/>
                        <a:ext cx="682906" cy="50858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FF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8" name="Can 79">
                        <a:extLst>
                          <a:ext uri="{FF2B5EF4-FFF2-40B4-BE49-F238E27FC236}">
                            <a16:creationId xmlns:a16="http://schemas.microsoft.com/office/drawing/2014/main" id="{C3B65ECB-CA63-4763-80F5-59D4293DDE66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8777039" y="2792329"/>
                        <a:ext cx="1077958" cy="476639"/>
                      </a:xfrm>
                      <a:prstGeom prst="can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99" name="Can 80">
                        <a:extLst>
                          <a:ext uri="{FF2B5EF4-FFF2-40B4-BE49-F238E27FC236}">
                            <a16:creationId xmlns:a16="http://schemas.microsoft.com/office/drawing/2014/main" id="{E85D638C-1DD0-4294-9613-1F6881E25BD4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9321922" y="2783152"/>
                        <a:ext cx="1077958" cy="476639"/>
                      </a:xfrm>
                      <a:prstGeom prst="can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00" name="Straight Connector 99">
                        <a:extLst>
                          <a:ext uri="{FF2B5EF4-FFF2-40B4-BE49-F238E27FC236}">
                            <a16:creationId xmlns:a16="http://schemas.microsoft.com/office/drawing/2014/main" id="{396F99AC-17CF-4660-B05C-2AA37E2EC67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044601" y="3034300"/>
                        <a:ext cx="2656390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1" name="Straight Connector 100">
                        <a:extLst>
                          <a:ext uri="{FF2B5EF4-FFF2-40B4-BE49-F238E27FC236}">
                            <a16:creationId xmlns:a16="http://schemas.microsoft.com/office/drawing/2014/main" id="{5C2F3C06-D83C-4BB4-A8AD-AD420A4D771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044601" y="3059195"/>
                        <a:ext cx="2656390" cy="0"/>
                      </a:xfrm>
                      <a:prstGeom prst="line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" name="Straight Connector 101">
                        <a:extLst>
                          <a:ext uri="{FF2B5EF4-FFF2-40B4-BE49-F238E27FC236}">
                            <a16:creationId xmlns:a16="http://schemas.microsoft.com/office/drawing/2014/main" id="{67451C9B-DBE8-4E85-BA3F-55ABB703DB5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700991" y="3034300"/>
                        <a:ext cx="1489276" cy="866044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3" name="Straight Connector 102">
                        <a:extLst>
                          <a:ext uri="{FF2B5EF4-FFF2-40B4-BE49-F238E27FC236}">
                            <a16:creationId xmlns:a16="http://schemas.microsoft.com/office/drawing/2014/main" id="{76A6DA0C-CC44-4D0E-A0C3-5C7634A2B6F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184480" y="3896268"/>
                        <a:ext cx="1930451" cy="23439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4" name="Straight Connector 103">
                        <a:extLst>
                          <a:ext uri="{FF2B5EF4-FFF2-40B4-BE49-F238E27FC236}">
                            <a16:creationId xmlns:a16="http://schemas.microsoft.com/office/drawing/2014/main" id="{122A6832-CE46-466B-8E12-4283CDE94A5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109734" y="3034300"/>
                        <a:ext cx="1083981" cy="885409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5" name="Straight Connector 104">
                        <a:extLst>
                          <a:ext uri="{FF2B5EF4-FFF2-40B4-BE49-F238E27FC236}">
                            <a16:creationId xmlns:a16="http://schemas.microsoft.com/office/drawing/2014/main" id="{A2A0A450-1782-49EA-8E2D-B702D6FD56E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700991" y="2614320"/>
                        <a:ext cx="674055" cy="444875"/>
                      </a:xfrm>
                      <a:prstGeom prst="line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6" name="Rounded Rectangle 87">
                        <a:extLst>
                          <a:ext uri="{FF2B5EF4-FFF2-40B4-BE49-F238E27FC236}">
                            <a16:creationId xmlns:a16="http://schemas.microsoft.com/office/drawing/2014/main" id="{9A5DADDB-88DC-416A-80B4-E7C8192640B8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10315162" y="815640"/>
                        <a:ext cx="100724" cy="2908764"/>
                      </a:xfrm>
                      <a:prstGeom prst="roundRect">
                        <a:avLst/>
                      </a:prstGeom>
                      <a:solidFill>
                        <a:srgbClr val="0070C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7" name="Hexagon 106">
                        <a:extLst>
                          <a:ext uri="{FF2B5EF4-FFF2-40B4-BE49-F238E27FC236}">
                            <a16:creationId xmlns:a16="http://schemas.microsoft.com/office/drawing/2014/main" id="{F010C00B-F706-4C75-8648-C5FB720B9793}"/>
                          </a:ext>
                        </a:extLst>
                      </p:cNvPr>
                      <p:cNvSpPr/>
                      <p:nvPr/>
                    </p:nvSpPr>
                    <p:spPr>
                      <a:xfrm rot="19877968">
                        <a:off x="4283197" y="2367929"/>
                        <a:ext cx="350253" cy="380150"/>
                      </a:xfrm>
                      <a:prstGeom prst="hexagon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108" name="Straight Connector 107">
                        <a:extLst>
                          <a:ext uri="{FF2B5EF4-FFF2-40B4-BE49-F238E27FC236}">
                            <a16:creationId xmlns:a16="http://schemas.microsoft.com/office/drawing/2014/main" id="{53EDF262-F62B-4F8D-9CC6-BE9D68F01C5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8193715" y="3039126"/>
                        <a:ext cx="3695790" cy="11198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9" name="Rounded Rectangle 93">
                        <a:extLst>
                          <a:ext uri="{FF2B5EF4-FFF2-40B4-BE49-F238E27FC236}">
                            <a16:creationId xmlns:a16="http://schemas.microsoft.com/office/drawing/2014/main" id="{242176CA-D6F5-4941-BF20-9DE364BEF25D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10315161" y="2239355"/>
                        <a:ext cx="100724" cy="2908764"/>
                      </a:xfrm>
                      <a:prstGeom prst="roundRect">
                        <a:avLst/>
                      </a:prstGeom>
                      <a:solidFill>
                        <a:srgbClr val="0070C0"/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F1AF7DAC-D4C7-44AC-A983-5DFFA768BAB6}"/>
                      </a:ext>
                    </a:extLst>
                  </p:cNvPr>
                  <p:cNvSpPr/>
                  <p:nvPr/>
                </p:nvSpPr>
                <p:spPr>
                  <a:xfrm flipV="1">
                    <a:off x="8555238" y="2370685"/>
                    <a:ext cx="46351" cy="19013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01F14FC-6631-4E5D-932D-A8654E6DB581}"/>
                </a:ext>
              </a:extLst>
            </p:cNvPr>
            <p:cNvSpPr/>
            <p:nvPr/>
          </p:nvSpPr>
          <p:spPr>
            <a:xfrm flipV="1">
              <a:off x="7280873" y="5188411"/>
              <a:ext cx="35695" cy="172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C01A6221-253A-4167-A376-8BD1347C994F}"/>
                </a:ext>
              </a:extLst>
            </p:cNvPr>
            <p:cNvSpPr/>
            <p:nvPr/>
          </p:nvSpPr>
          <p:spPr>
            <a:xfrm flipV="1">
              <a:off x="7280873" y="5520395"/>
              <a:ext cx="35695" cy="172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4A9C1FDB-7713-49A6-A7A9-C9680ADB5518}"/>
                </a:ext>
              </a:extLst>
            </p:cNvPr>
            <p:cNvSpPr/>
            <p:nvPr/>
          </p:nvSpPr>
          <p:spPr>
            <a:xfrm flipV="1">
              <a:off x="7719210" y="5178016"/>
              <a:ext cx="35695" cy="172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A9DB8205-89A8-4D96-8B20-FD2FCE97091E}"/>
                </a:ext>
              </a:extLst>
            </p:cNvPr>
            <p:cNvSpPr/>
            <p:nvPr/>
          </p:nvSpPr>
          <p:spPr>
            <a:xfrm flipV="1">
              <a:off x="7719210" y="5510000"/>
              <a:ext cx="35695" cy="172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6A7B6D78-8B2D-4DD4-9D8F-A5DA9C55CD8F}"/>
                </a:ext>
              </a:extLst>
            </p:cNvPr>
            <p:cNvSpPr/>
            <p:nvPr/>
          </p:nvSpPr>
          <p:spPr>
            <a:xfrm flipV="1">
              <a:off x="8140567" y="5154645"/>
              <a:ext cx="35695" cy="172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B412AF1F-1531-4D32-A3FD-002FA6E7F512}"/>
                </a:ext>
              </a:extLst>
            </p:cNvPr>
            <p:cNvSpPr/>
            <p:nvPr/>
          </p:nvSpPr>
          <p:spPr>
            <a:xfrm flipV="1">
              <a:off x="8140567" y="5486629"/>
              <a:ext cx="35695" cy="172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D49857D0-6498-4F40-AA4C-7AB6DB156B4D}"/>
                </a:ext>
              </a:extLst>
            </p:cNvPr>
            <p:cNvSpPr/>
            <p:nvPr/>
          </p:nvSpPr>
          <p:spPr>
            <a:xfrm flipV="1">
              <a:off x="8579288" y="5177579"/>
              <a:ext cx="35695" cy="172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D43B72A6-F571-4D5C-8ACC-2BC2770A911C}"/>
                </a:ext>
              </a:extLst>
            </p:cNvPr>
            <p:cNvSpPr/>
            <p:nvPr/>
          </p:nvSpPr>
          <p:spPr>
            <a:xfrm flipV="1">
              <a:off x="8579288" y="5509563"/>
              <a:ext cx="35695" cy="172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3" name="Picture 132">
            <a:extLst>
              <a:ext uri="{FF2B5EF4-FFF2-40B4-BE49-F238E27FC236}">
                <a16:creationId xmlns:a16="http://schemas.microsoft.com/office/drawing/2014/main" id="{548C20E5-F4F3-4A88-96B5-C2900DE34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140" y="1042090"/>
            <a:ext cx="4148702" cy="3799260"/>
          </a:xfrm>
          <a:prstGeom prst="rect">
            <a:avLst/>
          </a:prstGeom>
        </p:spPr>
      </p:pic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1D38AF47-A3A2-49EA-9CF7-9C46E9014404}"/>
              </a:ext>
            </a:extLst>
          </p:cNvPr>
          <p:cNvCxnSpPr/>
          <p:nvPr/>
        </p:nvCxnSpPr>
        <p:spPr>
          <a:xfrm>
            <a:off x="9798900" y="1491130"/>
            <a:ext cx="0" cy="2750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F5A1497-30C2-4BDE-9DD6-7724EBED5E3C}"/>
              </a:ext>
            </a:extLst>
          </p:cNvPr>
          <p:cNvCxnSpPr/>
          <p:nvPr/>
        </p:nvCxnSpPr>
        <p:spPr>
          <a:xfrm>
            <a:off x="10786129" y="1491130"/>
            <a:ext cx="0" cy="2750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63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1E5DA-C0C9-4C5E-8B9C-21A129F3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(Unpolarized Beamline)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74016-7964-4FDF-BE3F-B1CD08459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66055"/>
            <a:ext cx="7872952" cy="53816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Solenoids vs Quads  (efficiency)</a:t>
            </a:r>
          </a:p>
          <a:p>
            <a:pPr marL="0" indent="0">
              <a:buNone/>
            </a:pPr>
            <a:r>
              <a:rPr lang="en-US" dirty="0"/>
              <a:t>Emittance controlled by collimation (energy, emit. </a:t>
            </a:r>
            <a:r>
              <a:rPr lang="en-US" dirty="0" err="1"/>
              <a:t>effciency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Initial dipole isolates particles species </a:t>
            </a:r>
          </a:p>
          <a:p>
            <a:pPr marL="0" indent="0">
              <a:buNone/>
            </a:pPr>
            <a:r>
              <a:rPr lang="en-US" dirty="0"/>
              <a:t>Drift reduces efficiency, </a:t>
            </a:r>
            <a:r>
              <a:rPr lang="en-US" dirty="0" err="1"/>
              <a:t>buncher</a:t>
            </a:r>
            <a:r>
              <a:rPr lang="en-US" dirty="0"/>
              <a:t> helps to minimize effect</a:t>
            </a:r>
          </a:p>
          <a:p>
            <a:pPr marL="0" indent="0">
              <a:buNone/>
            </a:pPr>
            <a:r>
              <a:rPr lang="en-US" dirty="0"/>
              <a:t>Chicane carried over form polarized concept</a:t>
            </a:r>
          </a:p>
          <a:p>
            <a:pPr marL="0" indent="0">
              <a:buNone/>
            </a:pPr>
            <a:r>
              <a:rPr lang="en-US" dirty="0"/>
              <a:t>Subsequent acceleration to 123 MeV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F87B3-6DA1-4FC5-B243-CE6070636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548C20E5-F4F3-4A88-96B5-C2900DE34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140" y="1042090"/>
            <a:ext cx="4148702" cy="3799260"/>
          </a:xfrm>
          <a:prstGeom prst="rect">
            <a:avLst/>
          </a:prstGeom>
        </p:spPr>
      </p:pic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1D38AF47-A3A2-49EA-9CF7-9C46E9014404}"/>
              </a:ext>
            </a:extLst>
          </p:cNvPr>
          <p:cNvCxnSpPr/>
          <p:nvPr/>
        </p:nvCxnSpPr>
        <p:spPr>
          <a:xfrm>
            <a:off x="9071787" y="1491130"/>
            <a:ext cx="0" cy="2750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F5A1497-30C2-4BDE-9DD6-7724EBED5E3C}"/>
              </a:ext>
            </a:extLst>
          </p:cNvPr>
          <p:cNvCxnSpPr/>
          <p:nvPr/>
        </p:nvCxnSpPr>
        <p:spPr>
          <a:xfrm>
            <a:off x="9816645" y="1491130"/>
            <a:ext cx="0" cy="2750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84273FBC-5583-4B2C-858F-8F6234FFC067}"/>
              </a:ext>
            </a:extLst>
          </p:cNvPr>
          <p:cNvGrpSpPr/>
          <p:nvPr/>
        </p:nvGrpSpPr>
        <p:grpSpPr>
          <a:xfrm>
            <a:off x="102158" y="3877017"/>
            <a:ext cx="7555562" cy="1948243"/>
            <a:chOff x="261969" y="3969014"/>
            <a:chExt cx="8630981" cy="2220723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AE6C1448-FF1B-4A66-9DCF-C44D294733BD}"/>
                </a:ext>
              </a:extLst>
            </p:cNvPr>
            <p:cNvGrpSpPr/>
            <p:nvPr/>
          </p:nvGrpSpPr>
          <p:grpSpPr>
            <a:xfrm>
              <a:off x="261969" y="3969014"/>
              <a:ext cx="8630981" cy="2220723"/>
              <a:chOff x="1175180" y="4272089"/>
              <a:chExt cx="8555891" cy="2220723"/>
            </a:xfrm>
          </p:grpSpPr>
          <p:sp>
            <p:nvSpPr>
              <p:cNvPr id="132" name="Can 79">
                <a:extLst>
                  <a:ext uri="{FF2B5EF4-FFF2-40B4-BE49-F238E27FC236}">
                    <a16:creationId xmlns:a16="http://schemas.microsoft.com/office/drawing/2014/main" id="{0C5245FB-3B9E-4175-A933-AE53C0FB60CA}"/>
                  </a:ext>
                </a:extLst>
              </p:cNvPr>
              <p:cNvSpPr/>
              <p:nvPr/>
            </p:nvSpPr>
            <p:spPr>
              <a:xfrm rot="5400000" flipV="1">
                <a:off x="2415003" y="5434722"/>
                <a:ext cx="1168783" cy="349620"/>
              </a:xfrm>
              <a:prstGeom prst="ca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E4F0239-C24B-498B-8A2F-CE82295F9628}"/>
                  </a:ext>
                </a:extLst>
              </p:cNvPr>
              <p:cNvSpPr/>
              <p:nvPr/>
            </p:nvSpPr>
            <p:spPr>
              <a:xfrm flipV="1">
                <a:off x="7588404" y="5337020"/>
                <a:ext cx="33961" cy="19704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ounded Rectangle 67">
                <a:extLst>
                  <a:ext uri="{FF2B5EF4-FFF2-40B4-BE49-F238E27FC236}">
                    <a16:creationId xmlns:a16="http://schemas.microsoft.com/office/drawing/2014/main" id="{4B1583E5-D520-4FA3-8440-367CA7770A18}"/>
                  </a:ext>
                </a:extLst>
              </p:cNvPr>
              <p:cNvSpPr/>
              <p:nvPr/>
            </p:nvSpPr>
            <p:spPr>
              <a:xfrm flipH="1" flipV="1">
                <a:off x="7383920" y="5301019"/>
                <a:ext cx="152824" cy="654926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ounded Rectangle 67">
                <a:extLst>
                  <a:ext uri="{FF2B5EF4-FFF2-40B4-BE49-F238E27FC236}">
                    <a16:creationId xmlns:a16="http://schemas.microsoft.com/office/drawing/2014/main" id="{3250DBE2-4843-4CF8-BB4D-4E8383DCFEED}"/>
                  </a:ext>
                </a:extLst>
              </p:cNvPr>
              <p:cNvSpPr/>
              <p:nvPr/>
            </p:nvSpPr>
            <p:spPr>
              <a:xfrm rot="2650555" flipH="1" flipV="1">
                <a:off x="6521440" y="4800973"/>
                <a:ext cx="178317" cy="654926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Rounded Rectangle 67">
                <a:extLst>
                  <a:ext uri="{FF2B5EF4-FFF2-40B4-BE49-F238E27FC236}">
                    <a16:creationId xmlns:a16="http://schemas.microsoft.com/office/drawing/2014/main" id="{9DA6D7E2-72E8-458B-B1E6-C4154C96EA6B}"/>
                  </a:ext>
                </a:extLst>
              </p:cNvPr>
              <p:cNvSpPr/>
              <p:nvPr/>
            </p:nvSpPr>
            <p:spPr>
              <a:xfrm flipH="1" flipV="1">
                <a:off x="2088419" y="5257456"/>
                <a:ext cx="152824" cy="654926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ounded Rectangle 67">
                <a:extLst>
                  <a:ext uri="{FF2B5EF4-FFF2-40B4-BE49-F238E27FC236}">
                    <a16:creationId xmlns:a16="http://schemas.microsoft.com/office/drawing/2014/main" id="{675E0E74-12D5-4941-A4A1-89FF6CCF28F6}"/>
                  </a:ext>
                </a:extLst>
              </p:cNvPr>
              <p:cNvSpPr/>
              <p:nvPr/>
            </p:nvSpPr>
            <p:spPr>
              <a:xfrm flipH="1" flipV="1">
                <a:off x="2522989" y="5257456"/>
                <a:ext cx="152824" cy="654926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ounded Rectangle 67">
                <a:extLst>
                  <a:ext uri="{FF2B5EF4-FFF2-40B4-BE49-F238E27FC236}">
                    <a16:creationId xmlns:a16="http://schemas.microsoft.com/office/drawing/2014/main" id="{E99A89DE-B8BD-480D-9FCA-B9AD49EB5C0F}"/>
                  </a:ext>
                </a:extLst>
              </p:cNvPr>
              <p:cNvSpPr/>
              <p:nvPr/>
            </p:nvSpPr>
            <p:spPr>
              <a:xfrm rot="19775951" flipH="1" flipV="1">
                <a:off x="4127139" y="4882394"/>
                <a:ext cx="152824" cy="654926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Can 79">
                <a:extLst>
                  <a:ext uri="{FF2B5EF4-FFF2-40B4-BE49-F238E27FC236}">
                    <a16:creationId xmlns:a16="http://schemas.microsoft.com/office/drawing/2014/main" id="{53F497D4-8C0E-45BD-897A-E9EC5D72437E}"/>
                  </a:ext>
                </a:extLst>
              </p:cNvPr>
              <p:cNvSpPr/>
              <p:nvPr/>
            </p:nvSpPr>
            <p:spPr>
              <a:xfrm rot="5400000" flipV="1">
                <a:off x="8058301" y="5444994"/>
                <a:ext cx="1168783" cy="349620"/>
              </a:xfrm>
              <a:prstGeom prst="ca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Can 80">
                <a:extLst>
                  <a:ext uri="{FF2B5EF4-FFF2-40B4-BE49-F238E27FC236}">
                    <a16:creationId xmlns:a16="http://schemas.microsoft.com/office/drawing/2014/main" id="{1D7536F1-C289-44EB-BB82-9E0F7DDD2FD5}"/>
                  </a:ext>
                </a:extLst>
              </p:cNvPr>
              <p:cNvSpPr/>
              <p:nvPr/>
            </p:nvSpPr>
            <p:spPr>
              <a:xfrm rot="5400000" flipV="1">
                <a:off x="8479364" y="5467439"/>
                <a:ext cx="1168783" cy="349620"/>
              </a:xfrm>
              <a:prstGeom prst="ca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Can 80">
                <a:extLst>
                  <a:ext uri="{FF2B5EF4-FFF2-40B4-BE49-F238E27FC236}">
                    <a16:creationId xmlns:a16="http://schemas.microsoft.com/office/drawing/2014/main" id="{C61365BC-607D-463F-A219-9DF4E2FCF94F}"/>
                  </a:ext>
                </a:extLst>
              </p:cNvPr>
              <p:cNvSpPr/>
              <p:nvPr/>
            </p:nvSpPr>
            <p:spPr>
              <a:xfrm rot="5400000" flipV="1">
                <a:off x="8900427" y="5488442"/>
                <a:ext cx="1168783" cy="349620"/>
              </a:xfrm>
              <a:prstGeom prst="ca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ounded Rectangle 90">
                <a:extLst>
                  <a:ext uri="{FF2B5EF4-FFF2-40B4-BE49-F238E27FC236}">
                    <a16:creationId xmlns:a16="http://schemas.microsoft.com/office/drawing/2014/main" id="{08875400-34D9-4787-8128-FDA8A6C44B66}"/>
                  </a:ext>
                </a:extLst>
              </p:cNvPr>
              <p:cNvSpPr/>
              <p:nvPr/>
            </p:nvSpPr>
            <p:spPr>
              <a:xfrm flipH="1" flipV="1">
                <a:off x="5191012" y="4284229"/>
                <a:ext cx="197378" cy="654926"/>
              </a:xfrm>
              <a:prstGeom prst="roundRect">
                <a:avLst/>
              </a:prstGeom>
              <a:solidFill>
                <a:srgbClr val="7030A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Rounded Rectangle 91">
                <a:extLst>
                  <a:ext uri="{FF2B5EF4-FFF2-40B4-BE49-F238E27FC236}">
                    <a16:creationId xmlns:a16="http://schemas.microsoft.com/office/drawing/2014/main" id="{21F54FED-4756-4934-BE40-A1CAF7DD981D}"/>
                  </a:ext>
                </a:extLst>
              </p:cNvPr>
              <p:cNvSpPr/>
              <p:nvPr/>
            </p:nvSpPr>
            <p:spPr>
              <a:xfrm flipH="1" flipV="1">
                <a:off x="5611201" y="4272089"/>
                <a:ext cx="197378" cy="654926"/>
              </a:xfrm>
              <a:prstGeom prst="roundRect">
                <a:avLst/>
              </a:prstGeom>
              <a:solidFill>
                <a:srgbClr val="7030A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612907DA-0230-42B0-95C5-AC61DE0E615F}"/>
                  </a:ext>
                </a:extLst>
              </p:cNvPr>
              <p:cNvGrpSpPr/>
              <p:nvPr/>
            </p:nvGrpSpPr>
            <p:grpSpPr>
              <a:xfrm flipV="1">
                <a:off x="1299321" y="5256596"/>
                <a:ext cx="348097" cy="654924"/>
                <a:chOff x="1608881" y="2092870"/>
                <a:chExt cx="474562" cy="604031"/>
              </a:xfrm>
            </p:grpSpPr>
            <p:sp>
              <p:nvSpPr>
                <p:cNvPr id="182" name="Right Triangle 181">
                  <a:extLst>
                    <a:ext uri="{FF2B5EF4-FFF2-40B4-BE49-F238E27FC236}">
                      <a16:creationId xmlns:a16="http://schemas.microsoft.com/office/drawing/2014/main" id="{7BB33710-B2E9-4F86-8251-49037223E825}"/>
                    </a:ext>
                  </a:extLst>
                </p:cNvPr>
                <p:cNvSpPr/>
                <p:nvPr/>
              </p:nvSpPr>
              <p:spPr>
                <a:xfrm>
                  <a:off x="1608881" y="2465408"/>
                  <a:ext cx="474562" cy="231493"/>
                </a:xfrm>
                <a:prstGeom prst="rt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ight Triangle 182">
                  <a:extLst>
                    <a:ext uri="{FF2B5EF4-FFF2-40B4-BE49-F238E27FC236}">
                      <a16:creationId xmlns:a16="http://schemas.microsoft.com/office/drawing/2014/main" id="{13D2BC38-C132-4974-B1B7-995E7011AF6C}"/>
                    </a:ext>
                  </a:extLst>
                </p:cNvPr>
                <p:cNvSpPr/>
                <p:nvPr/>
              </p:nvSpPr>
              <p:spPr>
                <a:xfrm flipV="1">
                  <a:off x="1608881" y="2092870"/>
                  <a:ext cx="474562" cy="233423"/>
                </a:xfrm>
                <a:prstGeom prst="rt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D8EC27A2-049F-4BFF-8DCB-2DBC4DB41514}"/>
                  </a:ext>
                </a:extLst>
              </p:cNvPr>
              <p:cNvSpPr/>
              <p:nvPr/>
            </p:nvSpPr>
            <p:spPr>
              <a:xfrm flipV="1">
                <a:off x="1175180" y="5479099"/>
                <a:ext cx="62951" cy="23529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ounded Rectangle 67">
                <a:extLst>
                  <a:ext uri="{FF2B5EF4-FFF2-40B4-BE49-F238E27FC236}">
                    <a16:creationId xmlns:a16="http://schemas.microsoft.com/office/drawing/2014/main" id="{9D57EE8F-0940-444E-9AF8-55C1B95229C7}"/>
                  </a:ext>
                </a:extLst>
              </p:cNvPr>
              <p:cNvSpPr/>
              <p:nvPr/>
            </p:nvSpPr>
            <p:spPr>
              <a:xfrm flipH="1" flipV="1">
                <a:off x="1803759" y="5256595"/>
                <a:ext cx="152823" cy="654926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EE836D0B-C048-41C5-8F04-14ACF96446EE}"/>
                  </a:ext>
                </a:extLst>
              </p:cNvPr>
              <p:cNvGrpSpPr/>
              <p:nvPr/>
            </p:nvGrpSpPr>
            <p:grpSpPr>
              <a:xfrm flipV="1">
                <a:off x="1647417" y="5303106"/>
                <a:ext cx="33961" cy="575717"/>
                <a:chOff x="2210765" y="3014732"/>
                <a:chExt cx="46299" cy="414268"/>
              </a:xfrm>
            </p:grpSpPr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2BE95134-9670-4205-A13D-245067C750CE}"/>
                    </a:ext>
                  </a:extLst>
                </p:cNvPr>
                <p:cNvSpPr/>
                <p:nvPr/>
              </p:nvSpPr>
              <p:spPr>
                <a:xfrm>
                  <a:off x="2210765" y="3287210"/>
                  <a:ext cx="46299" cy="1417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2E158D78-C990-47F6-ACF6-8639B75E0051}"/>
                    </a:ext>
                  </a:extLst>
                </p:cNvPr>
                <p:cNvSpPr/>
                <p:nvPr/>
              </p:nvSpPr>
              <p:spPr>
                <a:xfrm>
                  <a:off x="2210765" y="3014732"/>
                  <a:ext cx="46299" cy="1417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C4ABCC8E-15A8-41B6-8862-1663F24F4083}"/>
                  </a:ext>
                </a:extLst>
              </p:cNvPr>
              <p:cNvGrpSpPr/>
              <p:nvPr/>
            </p:nvGrpSpPr>
            <p:grpSpPr>
              <a:xfrm flipV="1">
                <a:off x="2364760" y="5288463"/>
                <a:ext cx="33961" cy="575717"/>
                <a:chOff x="2210765" y="3014732"/>
                <a:chExt cx="46299" cy="414268"/>
              </a:xfrm>
            </p:grpSpPr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9ADA84B6-57D8-42A1-B83A-537CC97FBA9B}"/>
                    </a:ext>
                  </a:extLst>
                </p:cNvPr>
                <p:cNvSpPr/>
                <p:nvPr/>
              </p:nvSpPr>
              <p:spPr>
                <a:xfrm>
                  <a:off x="2210765" y="3287210"/>
                  <a:ext cx="46299" cy="1417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834679B1-1870-4F95-AB72-298A2B5F6420}"/>
                    </a:ext>
                  </a:extLst>
                </p:cNvPr>
                <p:cNvSpPr/>
                <p:nvPr/>
              </p:nvSpPr>
              <p:spPr>
                <a:xfrm>
                  <a:off x="2210765" y="3014732"/>
                  <a:ext cx="46299" cy="1417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E5E6AE49-2826-42DE-ACA6-11ACE03C99D0}"/>
                  </a:ext>
                </a:extLst>
              </p:cNvPr>
              <p:cNvGrpSpPr/>
              <p:nvPr/>
            </p:nvGrpSpPr>
            <p:grpSpPr>
              <a:xfrm flipV="1">
                <a:off x="3281800" y="5304301"/>
                <a:ext cx="33961" cy="575717"/>
                <a:chOff x="2210765" y="3014732"/>
                <a:chExt cx="46299" cy="414268"/>
              </a:xfrm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23C93542-FF42-48FF-BA12-E78AB3745080}"/>
                    </a:ext>
                  </a:extLst>
                </p:cNvPr>
                <p:cNvSpPr/>
                <p:nvPr/>
              </p:nvSpPr>
              <p:spPr>
                <a:xfrm>
                  <a:off x="2210765" y="3287210"/>
                  <a:ext cx="46299" cy="1417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9EDA0E75-6EFA-43C7-9E9B-C40FDD719FDC}"/>
                    </a:ext>
                  </a:extLst>
                </p:cNvPr>
                <p:cNvSpPr/>
                <p:nvPr/>
              </p:nvSpPr>
              <p:spPr>
                <a:xfrm>
                  <a:off x="2210765" y="3014732"/>
                  <a:ext cx="46299" cy="1417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DF73B997-C97B-43E3-B771-6EE66549D50D}"/>
                  </a:ext>
                </a:extLst>
              </p:cNvPr>
              <p:cNvSpPr/>
              <p:nvPr/>
            </p:nvSpPr>
            <p:spPr>
              <a:xfrm flipV="1">
                <a:off x="3474245" y="5328582"/>
                <a:ext cx="500919" cy="55143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6A18F518-DCDC-4BBA-BE38-1E4D8AFB9F64}"/>
                  </a:ext>
                </a:extLst>
              </p:cNvPr>
              <p:cNvGrpSpPr/>
              <p:nvPr/>
            </p:nvGrpSpPr>
            <p:grpSpPr>
              <a:xfrm rot="20409055" flipV="1">
                <a:off x="4343653" y="4764406"/>
                <a:ext cx="84503" cy="538419"/>
                <a:chOff x="2504664" y="3079137"/>
                <a:chExt cx="115203" cy="387429"/>
              </a:xfrm>
            </p:grpSpPr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EE62A5E2-9C97-4897-9793-97629A1EE81C}"/>
                    </a:ext>
                  </a:extLst>
                </p:cNvPr>
                <p:cNvSpPr/>
                <p:nvPr/>
              </p:nvSpPr>
              <p:spPr>
                <a:xfrm rot="594633" flipH="1">
                  <a:off x="2504664" y="3331688"/>
                  <a:ext cx="45667" cy="134878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14A76A5B-2A27-4E97-955A-0AFFE00A702C}"/>
                    </a:ext>
                  </a:extLst>
                </p:cNvPr>
                <p:cNvSpPr/>
                <p:nvPr/>
              </p:nvSpPr>
              <p:spPr>
                <a:xfrm rot="732261" flipH="1">
                  <a:off x="2574199" y="3079137"/>
                  <a:ext cx="45668" cy="134878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C404D14E-B2FE-4E5E-8F35-71C2ECCDA2DA}"/>
                  </a:ext>
                </a:extLst>
              </p:cNvPr>
              <p:cNvSpPr/>
              <p:nvPr/>
            </p:nvSpPr>
            <p:spPr>
              <a:xfrm flipV="1">
                <a:off x="4566646" y="4414713"/>
                <a:ext cx="500919" cy="55143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E802F04-4109-4705-A5B7-768A5FBD9A14}"/>
                  </a:ext>
                </a:extLst>
              </p:cNvPr>
              <p:cNvGrpSpPr/>
              <p:nvPr/>
            </p:nvGrpSpPr>
            <p:grpSpPr>
              <a:xfrm flipV="1">
                <a:off x="5493289" y="4348824"/>
                <a:ext cx="33961" cy="575717"/>
                <a:chOff x="2210765" y="3014732"/>
                <a:chExt cx="46299" cy="414268"/>
              </a:xfrm>
            </p:grpSpPr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AA337FAC-40A1-4930-9C9D-6F9F2178DBDC}"/>
                    </a:ext>
                  </a:extLst>
                </p:cNvPr>
                <p:cNvSpPr/>
                <p:nvPr/>
              </p:nvSpPr>
              <p:spPr>
                <a:xfrm>
                  <a:off x="2210765" y="3287210"/>
                  <a:ext cx="46299" cy="1417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60160231-BA4F-4BAD-8324-9C84D5988758}"/>
                    </a:ext>
                  </a:extLst>
                </p:cNvPr>
                <p:cNvSpPr/>
                <p:nvPr/>
              </p:nvSpPr>
              <p:spPr>
                <a:xfrm>
                  <a:off x="2210765" y="3014732"/>
                  <a:ext cx="46299" cy="1417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0E887B7E-F882-4530-89CD-EB6937757F9F}"/>
                  </a:ext>
                </a:extLst>
              </p:cNvPr>
              <p:cNvSpPr/>
              <p:nvPr/>
            </p:nvSpPr>
            <p:spPr>
              <a:xfrm flipV="1">
                <a:off x="5942485" y="4390432"/>
                <a:ext cx="500919" cy="55143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DAD50ADD-443D-4CFB-AA65-C76F30933661}"/>
                  </a:ext>
                </a:extLst>
              </p:cNvPr>
              <p:cNvSpPr/>
              <p:nvPr/>
            </p:nvSpPr>
            <p:spPr>
              <a:xfrm flipV="1">
                <a:off x="6789018" y="5360945"/>
                <a:ext cx="500919" cy="55143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Can 79">
                <a:extLst>
                  <a:ext uri="{FF2B5EF4-FFF2-40B4-BE49-F238E27FC236}">
                    <a16:creationId xmlns:a16="http://schemas.microsoft.com/office/drawing/2014/main" id="{F5551203-757C-4A8E-8660-FEEFAF313F0A}"/>
                  </a:ext>
                </a:extLst>
              </p:cNvPr>
              <p:cNvSpPr/>
              <p:nvPr/>
            </p:nvSpPr>
            <p:spPr>
              <a:xfrm rot="5400000" flipV="1">
                <a:off x="7258998" y="5438683"/>
                <a:ext cx="1168783" cy="349620"/>
              </a:xfrm>
              <a:prstGeom prst="ca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Can 80">
                <a:extLst>
                  <a:ext uri="{FF2B5EF4-FFF2-40B4-BE49-F238E27FC236}">
                    <a16:creationId xmlns:a16="http://schemas.microsoft.com/office/drawing/2014/main" id="{03ED12EE-126A-4974-9D68-8B6563094ED9}"/>
                  </a:ext>
                </a:extLst>
              </p:cNvPr>
              <p:cNvSpPr/>
              <p:nvPr/>
            </p:nvSpPr>
            <p:spPr>
              <a:xfrm rot="5400000" flipV="1">
                <a:off x="7658676" y="5448633"/>
                <a:ext cx="1168783" cy="349620"/>
              </a:xfrm>
              <a:prstGeom prst="ca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671647E4-8CA1-4E7F-BE9A-F2695C3720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9321" y="5584057"/>
                <a:ext cx="2425383" cy="202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A2A9DC87-7055-4AC7-BBCA-85D5660AF9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9321" y="5557065"/>
                <a:ext cx="2425383" cy="2547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E8EE453B-8456-4721-B6D4-1C5784C666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24705" y="4670520"/>
                <a:ext cx="1092401" cy="9390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EF5EEABC-6418-460C-A178-C935BD47C0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12860" y="4649525"/>
                <a:ext cx="1416007" cy="254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A42FEE4D-81D5-4A0F-8341-A7A34C16F7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25056" y="4649523"/>
                <a:ext cx="795112" cy="9600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40C759-DE6B-4255-932A-9886D4B06A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4705" y="5582541"/>
                <a:ext cx="494427" cy="48235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Rounded Rectangle 87">
                <a:extLst>
                  <a:ext uri="{FF2B5EF4-FFF2-40B4-BE49-F238E27FC236}">
                    <a16:creationId xmlns:a16="http://schemas.microsoft.com/office/drawing/2014/main" id="{71809A27-27CC-4B8D-A334-7C230BF45979}"/>
                  </a:ext>
                </a:extLst>
              </p:cNvPr>
              <p:cNvSpPr/>
              <p:nvPr/>
            </p:nvSpPr>
            <p:spPr>
              <a:xfrm rot="16200000" flipH="1" flipV="1">
                <a:off x="8558609" y="5371401"/>
                <a:ext cx="109211" cy="2133611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Hexagon 167">
                <a:extLst>
                  <a:ext uri="{FF2B5EF4-FFF2-40B4-BE49-F238E27FC236}">
                    <a16:creationId xmlns:a16="http://schemas.microsoft.com/office/drawing/2014/main" id="{C731D9A7-8626-4680-A09B-DB704A243038}"/>
                  </a:ext>
                </a:extLst>
              </p:cNvPr>
              <p:cNvSpPr/>
              <p:nvPr/>
            </p:nvSpPr>
            <p:spPr>
              <a:xfrm rot="1722032" flipV="1">
                <a:off x="4151759" y="5919870"/>
                <a:ext cx="256914" cy="412180"/>
              </a:xfrm>
              <a:prstGeom prst="hexag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92E225B-8441-4864-9642-B3DE14A76F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20168" y="5592159"/>
                <a:ext cx="2710903" cy="121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ounded Rectangle 93">
                <a:extLst>
                  <a:ext uri="{FF2B5EF4-FFF2-40B4-BE49-F238E27FC236}">
                    <a16:creationId xmlns:a16="http://schemas.microsoft.com/office/drawing/2014/main" id="{8469853C-01AD-4180-93B7-438EFE7C6E0A}"/>
                  </a:ext>
                </a:extLst>
              </p:cNvPr>
              <p:cNvSpPr/>
              <p:nvPr/>
            </p:nvSpPr>
            <p:spPr>
              <a:xfrm rot="16200000" flipH="1" flipV="1">
                <a:off x="8558608" y="3827729"/>
                <a:ext cx="109211" cy="2133611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9B6C95BF-0D55-40B9-9F0B-C9BD11995E07}"/>
                  </a:ext>
                </a:extLst>
              </p:cNvPr>
              <p:cNvSpPr/>
              <p:nvPr/>
            </p:nvSpPr>
            <p:spPr>
              <a:xfrm flipV="1">
                <a:off x="7588404" y="5715689"/>
                <a:ext cx="33961" cy="19704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61A789E7-70D1-41BB-AEF8-1C4307ADEC6D}"/>
                </a:ext>
              </a:extLst>
            </p:cNvPr>
            <p:cNvSpPr/>
            <p:nvPr/>
          </p:nvSpPr>
          <p:spPr>
            <a:xfrm flipV="1">
              <a:off x="7166624" y="5056366"/>
              <a:ext cx="35695" cy="172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99AB16FF-FF22-476B-9DB1-E1F483117ACC}"/>
                </a:ext>
              </a:extLst>
            </p:cNvPr>
            <p:cNvSpPr/>
            <p:nvPr/>
          </p:nvSpPr>
          <p:spPr>
            <a:xfrm flipV="1">
              <a:off x="7166624" y="5388350"/>
              <a:ext cx="35695" cy="172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E17DEB50-CFC6-4732-A4F2-42BEF0BA4B4E}"/>
                </a:ext>
              </a:extLst>
            </p:cNvPr>
            <p:cNvSpPr/>
            <p:nvPr/>
          </p:nvSpPr>
          <p:spPr>
            <a:xfrm flipV="1">
              <a:off x="7604961" y="5045971"/>
              <a:ext cx="35695" cy="172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1E6E99EA-669C-4FCA-8ABD-F5FBB9B0C7BC}"/>
                </a:ext>
              </a:extLst>
            </p:cNvPr>
            <p:cNvSpPr/>
            <p:nvPr/>
          </p:nvSpPr>
          <p:spPr>
            <a:xfrm flipV="1">
              <a:off x="7604961" y="5377955"/>
              <a:ext cx="35695" cy="172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6CC1EBC-E331-4D9E-884B-0800594FC8EB}"/>
                </a:ext>
              </a:extLst>
            </p:cNvPr>
            <p:cNvSpPr/>
            <p:nvPr/>
          </p:nvSpPr>
          <p:spPr>
            <a:xfrm flipV="1">
              <a:off x="8026318" y="5022600"/>
              <a:ext cx="35695" cy="172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B273FB06-596A-46E7-8666-3AFC224E38AB}"/>
                </a:ext>
              </a:extLst>
            </p:cNvPr>
            <p:cNvSpPr/>
            <p:nvPr/>
          </p:nvSpPr>
          <p:spPr>
            <a:xfrm flipV="1">
              <a:off x="8026318" y="5354584"/>
              <a:ext cx="35695" cy="172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D6AA4284-6284-4CB0-93EC-115E2311E676}"/>
                </a:ext>
              </a:extLst>
            </p:cNvPr>
            <p:cNvSpPr/>
            <p:nvPr/>
          </p:nvSpPr>
          <p:spPr>
            <a:xfrm flipV="1">
              <a:off x="8465039" y="5045534"/>
              <a:ext cx="35695" cy="172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A62B772D-42D6-4C2D-9622-C396BFF26B35}"/>
                </a:ext>
              </a:extLst>
            </p:cNvPr>
            <p:cNvSpPr/>
            <p:nvPr/>
          </p:nvSpPr>
          <p:spPr>
            <a:xfrm flipV="1">
              <a:off x="8465039" y="5377518"/>
              <a:ext cx="35695" cy="172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4293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E59D-6FF3-416D-8373-B573E703E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Polarized Simulation Results: Particles vs 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EAF52-DA90-4CEB-B193-68026BA15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A91448E-DBD1-4991-A5A5-76C06F019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017" y="1255081"/>
            <a:ext cx="5830983" cy="4373237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57452A-96F1-47E9-8079-5B69BCED4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181" y="1255081"/>
            <a:ext cx="5830982" cy="437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7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PowerPoint_widescreen [Read-Only]" id="{825518EF-9F4B-4259-AB9B-30A09776C76A}" vid="{5322435D-1806-4783-A6B0-EE1E080D2C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16981</TotalTime>
  <Words>568</Words>
  <Application>Microsoft Office PowerPoint</Application>
  <PresentationFormat>Widescreen</PresentationFormat>
  <Paragraphs>154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.PingFangSC-Regular</vt:lpstr>
      <vt:lpstr>Arial</vt:lpstr>
      <vt:lpstr>Calibri</vt:lpstr>
      <vt:lpstr>Cambria Math</vt:lpstr>
      <vt:lpstr>PingFangSC-Regular</vt:lpstr>
      <vt:lpstr>Office Theme</vt:lpstr>
      <vt:lpstr>Positron Capture Scheme  Simulation Results</vt:lpstr>
      <vt:lpstr>Project Goals and Goals of This Meeting</vt:lpstr>
      <vt:lpstr>Positron Capture Beam Parameters</vt:lpstr>
      <vt:lpstr>Initial beam and target </vt:lpstr>
      <vt:lpstr>Source Target (Great work by Sami)</vt:lpstr>
      <vt:lpstr>Current “Best” Approach</vt:lpstr>
      <vt:lpstr>Pros and Cons (Polarized Beamline)</vt:lpstr>
      <vt:lpstr>Pros and Cons (Unpolarized Beamline)</vt:lpstr>
      <vt:lpstr>Polarized Simulation Results: Particles vs Z</vt:lpstr>
      <vt:lpstr>Polarized Simulation Results: Emittance vs Z</vt:lpstr>
      <vt:lpstr>Polarized Simulation Results: Energy vs Z</vt:lpstr>
      <vt:lpstr>Polarized Simulation Results: Energy Spread vs Z</vt:lpstr>
      <vt:lpstr>Polarized Simulation Results: Length vs Z</vt:lpstr>
      <vt:lpstr>Polarized Simulation Results: Transverse Size vs Z</vt:lpstr>
      <vt:lpstr>Polarized Simulation Results: Polarization vs Z</vt:lpstr>
      <vt:lpstr>Polarized Simulation Summary</vt:lpstr>
      <vt:lpstr>Polarized Simulation Summary: Progress (?)</vt:lpstr>
      <vt:lpstr>Different approach?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EDM Mott Polarimetry</dc:title>
  <dc:creator>Riad Suleiman</dc:creator>
  <cp:lastModifiedBy>Mark Stefani</cp:lastModifiedBy>
  <cp:revision>506</cp:revision>
  <dcterms:created xsi:type="dcterms:W3CDTF">2020-07-30T15:47:04Z</dcterms:created>
  <dcterms:modified xsi:type="dcterms:W3CDTF">2021-10-29T13:43:03Z</dcterms:modified>
</cp:coreProperties>
</file>