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320" r:id="rId4"/>
    <p:sldId id="313" r:id="rId5"/>
    <p:sldId id="324" r:id="rId6"/>
    <p:sldId id="326" r:id="rId7"/>
    <p:sldId id="314" r:id="rId8"/>
    <p:sldId id="325" r:id="rId9"/>
    <p:sldId id="323" r:id="rId10"/>
    <p:sldId id="312" r:id="rId11"/>
    <p:sldId id="304" r:id="rId12"/>
    <p:sldId id="305" r:id="rId13"/>
    <p:sldId id="306" r:id="rId14"/>
    <p:sldId id="334" r:id="rId15"/>
    <p:sldId id="284" r:id="rId16"/>
    <p:sldId id="333" r:id="rId17"/>
    <p:sldId id="329" r:id="rId18"/>
    <p:sldId id="316" r:id="rId19"/>
    <p:sldId id="317" r:id="rId20"/>
    <p:sldId id="318" r:id="rId21"/>
    <p:sldId id="330" r:id="rId22"/>
    <p:sldId id="331" r:id="rId23"/>
    <p:sldId id="332" r:id="rId24"/>
    <p:sldId id="327" r:id="rId25"/>
    <p:sldId id="328" r:id="rId26"/>
    <p:sldId id="335" r:id="rId27"/>
    <p:sldId id="343" r:id="rId28"/>
    <p:sldId id="344" r:id="rId29"/>
    <p:sldId id="345" r:id="rId30"/>
    <p:sldId id="336" r:id="rId31"/>
    <p:sldId id="337" r:id="rId32"/>
    <p:sldId id="338" r:id="rId33"/>
    <p:sldId id="339" r:id="rId34"/>
    <p:sldId id="340" r:id="rId35"/>
    <p:sldId id="341" r:id="rId36"/>
    <p:sldId id="34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F29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200%20kV%20gu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658088934535357E-2"/>
          <c:y val="0.11773300120326782"/>
          <c:w val="0.80648807486020768"/>
          <c:h val="0.72212251285244333"/>
        </c:manualLayout>
      </c:layout>
      <c:scatterChart>
        <c:scatterStyle val="lineMarker"/>
        <c:varyColors val="0"/>
        <c:ser>
          <c:idx val="0"/>
          <c:order val="0"/>
          <c:tx>
            <c:strRef>
              <c:f>'cathode-anode vert white vs (2'!$A$1:$J$1</c:f>
              <c:strCache>
                <c:ptCount val="1"/>
                <c:pt idx="0">
                  <c:v>T-shape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xVal>
            <c:numRef>
              <c:f>'cathode-anode vert white vs (2'!$E$3:$E$138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'cathode-anode vert white vs (2'!$G$3:$G$138</c:f>
              <c:numCache>
                <c:formatCode>General</c:formatCode>
                <c:ptCount val="136"/>
                <c:pt idx="0">
                  <c:v>0</c:v>
                </c:pt>
                <c:pt idx="1">
                  <c:v>1944.13</c:v>
                </c:pt>
                <c:pt idx="2">
                  <c:v>5413.62</c:v>
                </c:pt>
                <c:pt idx="3">
                  <c:v>7876.92</c:v>
                </c:pt>
                <c:pt idx="4">
                  <c:v>11189.3</c:v>
                </c:pt>
                <c:pt idx="5">
                  <c:v>14749.1</c:v>
                </c:pt>
                <c:pt idx="6">
                  <c:v>18519.599999999999</c:v>
                </c:pt>
                <c:pt idx="7">
                  <c:v>22387.8</c:v>
                </c:pt>
                <c:pt idx="8">
                  <c:v>26506</c:v>
                </c:pt>
                <c:pt idx="9">
                  <c:v>30435.7</c:v>
                </c:pt>
                <c:pt idx="10">
                  <c:v>35020.9</c:v>
                </c:pt>
                <c:pt idx="11">
                  <c:v>39010.1</c:v>
                </c:pt>
                <c:pt idx="12">
                  <c:v>42844.9</c:v>
                </c:pt>
                <c:pt idx="13">
                  <c:v>47310.3</c:v>
                </c:pt>
                <c:pt idx="14">
                  <c:v>50963.3</c:v>
                </c:pt>
                <c:pt idx="15">
                  <c:v>55289.9</c:v>
                </c:pt>
                <c:pt idx="16">
                  <c:v>58357.2</c:v>
                </c:pt>
                <c:pt idx="17">
                  <c:v>61753.9</c:v>
                </c:pt>
                <c:pt idx="18">
                  <c:v>65034.1</c:v>
                </c:pt>
                <c:pt idx="19">
                  <c:v>68114.8</c:v>
                </c:pt>
                <c:pt idx="20">
                  <c:v>70736.100000000006</c:v>
                </c:pt>
                <c:pt idx="21">
                  <c:v>73283</c:v>
                </c:pt>
                <c:pt idx="22">
                  <c:v>75427.8</c:v>
                </c:pt>
                <c:pt idx="23">
                  <c:v>77244.899999999994</c:v>
                </c:pt>
                <c:pt idx="24">
                  <c:v>78919.7</c:v>
                </c:pt>
                <c:pt idx="25">
                  <c:v>80379.5</c:v>
                </c:pt>
                <c:pt idx="26">
                  <c:v>81510.600000000006</c:v>
                </c:pt>
                <c:pt idx="27">
                  <c:v>82415</c:v>
                </c:pt>
                <c:pt idx="28">
                  <c:v>83094.7</c:v>
                </c:pt>
                <c:pt idx="29">
                  <c:v>83512.2</c:v>
                </c:pt>
                <c:pt idx="30">
                  <c:v>83727</c:v>
                </c:pt>
                <c:pt idx="31">
                  <c:v>83697.8</c:v>
                </c:pt>
                <c:pt idx="32">
                  <c:v>83427.199999999997</c:v>
                </c:pt>
                <c:pt idx="33">
                  <c:v>82987.5</c:v>
                </c:pt>
                <c:pt idx="34">
                  <c:v>82266.399999999994</c:v>
                </c:pt>
                <c:pt idx="35">
                  <c:v>81364.600000000006</c:v>
                </c:pt>
                <c:pt idx="36">
                  <c:v>80301.899999999994</c:v>
                </c:pt>
                <c:pt idx="37">
                  <c:v>79084.3</c:v>
                </c:pt>
                <c:pt idx="38">
                  <c:v>77622</c:v>
                </c:pt>
                <c:pt idx="39">
                  <c:v>75963</c:v>
                </c:pt>
                <c:pt idx="40">
                  <c:v>74140.100000000006</c:v>
                </c:pt>
                <c:pt idx="41">
                  <c:v>72162.2</c:v>
                </c:pt>
                <c:pt idx="42">
                  <c:v>69967.3</c:v>
                </c:pt>
                <c:pt idx="43">
                  <c:v>67660.899999999994</c:v>
                </c:pt>
                <c:pt idx="44">
                  <c:v>65172.7</c:v>
                </c:pt>
                <c:pt idx="45">
                  <c:v>62561.599999999999</c:v>
                </c:pt>
                <c:pt idx="46">
                  <c:v>59762.7</c:v>
                </c:pt>
                <c:pt idx="47">
                  <c:v>56805.2</c:v>
                </c:pt>
                <c:pt idx="48">
                  <c:v>53794.8</c:v>
                </c:pt>
                <c:pt idx="49">
                  <c:v>50596.5</c:v>
                </c:pt>
                <c:pt idx="50">
                  <c:v>47379.1</c:v>
                </c:pt>
                <c:pt idx="51">
                  <c:v>43884.5</c:v>
                </c:pt>
                <c:pt idx="52">
                  <c:v>40722.1</c:v>
                </c:pt>
                <c:pt idx="53">
                  <c:v>36914.9</c:v>
                </c:pt>
                <c:pt idx="54">
                  <c:v>32993.699999999997</c:v>
                </c:pt>
                <c:pt idx="55">
                  <c:v>29651.3</c:v>
                </c:pt>
                <c:pt idx="56">
                  <c:v>26406.5</c:v>
                </c:pt>
                <c:pt idx="57">
                  <c:v>22869.8</c:v>
                </c:pt>
                <c:pt idx="58">
                  <c:v>18812.599999999999</c:v>
                </c:pt>
                <c:pt idx="59">
                  <c:v>16128.2</c:v>
                </c:pt>
                <c:pt idx="60">
                  <c:v>13559.1</c:v>
                </c:pt>
                <c:pt idx="61">
                  <c:v>10809.1</c:v>
                </c:pt>
                <c:pt idx="62">
                  <c:v>8577.6</c:v>
                </c:pt>
                <c:pt idx="63">
                  <c:v>6619.15</c:v>
                </c:pt>
                <c:pt idx="64">
                  <c:v>4999.8</c:v>
                </c:pt>
                <c:pt idx="65">
                  <c:v>3943.61</c:v>
                </c:pt>
                <c:pt idx="66">
                  <c:v>2406.87</c:v>
                </c:pt>
                <c:pt idx="67">
                  <c:v>1835.59</c:v>
                </c:pt>
                <c:pt idx="68">
                  <c:v>1268.8499999999999</c:v>
                </c:pt>
                <c:pt idx="69">
                  <c:v>1053.22</c:v>
                </c:pt>
                <c:pt idx="70">
                  <c:v>601.83399999999995</c:v>
                </c:pt>
                <c:pt idx="71">
                  <c:v>885.10599999999999</c:v>
                </c:pt>
                <c:pt idx="72">
                  <c:v>567.99</c:v>
                </c:pt>
                <c:pt idx="73">
                  <c:v>280.375</c:v>
                </c:pt>
                <c:pt idx="74">
                  <c:v>198.916</c:v>
                </c:pt>
                <c:pt idx="75">
                  <c:v>244.99799999999999</c:v>
                </c:pt>
                <c:pt idx="76">
                  <c:v>84.403199999999998</c:v>
                </c:pt>
                <c:pt idx="77">
                  <c:v>41.192</c:v>
                </c:pt>
                <c:pt idx="78">
                  <c:v>33.892299999999999</c:v>
                </c:pt>
                <c:pt idx="79">
                  <c:v>25.471599999999999</c:v>
                </c:pt>
                <c:pt idx="80">
                  <c:v>-0.96977199999999997</c:v>
                </c:pt>
                <c:pt idx="81">
                  <c:v>54.3401</c:v>
                </c:pt>
                <c:pt idx="82">
                  <c:v>43.427100000000003</c:v>
                </c:pt>
                <c:pt idx="83">
                  <c:v>16.509899999999998</c:v>
                </c:pt>
                <c:pt idx="84">
                  <c:v>-44.671399999999998</c:v>
                </c:pt>
                <c:pt idx="85">
                  <c:v>30.482900000000001</c:v>
                </c:pt>
                <c:pt idx="86">
                  <c:v>12.6502</c:v>
                </c:pt>
                <c:pt idx="87">
                  <c:v>1.28087</c:v>
                </c:pt>
                <c:pt idx="88">
                  <c:v>5.3324100000000003</c:v>
                </c:pt>
                <c:pt idx="89">
                  <c:v>3.3679999999999999</c:v>
                </c:pt>
                <c:pt idx="90">
                  <c:v>-1.70367</c:v>
                </c:pt>
                <c:pt idx="91">
                  <c:v>3.7242600000000001</c:v>
                </c:pt>
                <c:pt idx="92">
                  <c:v>-2.2541600000000002</c:v>
                </c:pt>
                <c:pt idx="93">
                  <c:v>-1.6874199999999999</c:v>
                </c:pt>
                <c:pt idx="94">
                  <c:v>1.32636</c:v>
                </c:pt>
                <c:pt idx="95">
                  <c:v>-1.41578</c:v>
                </c:pt>
                <c:pt idx="96">
                  <c:v>1.4489000000000001</c:v>
                </c:pt>
                <c:pt idx="97">
                  <c:v>-1.9600200000000001</c:v>
                </c:pt>
                <c:pt idx="98">
                  <c:v>-2.0613000000000001</c:v>
                </c:pt>
                <c:pt idx="99">
                  <c:v>0.47398299999999999</c:v>
                </c:pt>
                <c:pt idx="100">
                  <c:v>-0.84075200000000005</c:v>
                </c:pt>
                <c:pt idx="101">
                  <c:v>-0.38448500000000002</c:v>
                </c:pt>
                <c:pt idx="102">
                  <c:v>0.34503</c:v>
                </c:pt>
                <c:pt idx="103">
                  <c:v>3.4858199999999999E-2</c:v>
                </c:pt>
                <c:pt idx="104">
                  <c:v>1.7497</c:v>
                </c:pt>
                <c:pt idx="105">
                  <c:v>3.5639400000000001</c:v>
                </c:pt>
                <c:pt idx="106">
                  <c:v>3.8450000000000002</c:v>
                </c:pt>
                <c:pt idx="107">
                  <c:v>5.6539000000000001</c:v>
                </c:pt>
                <c:pt idx="108">
                  <c:v>7.39628</c:v>
                </c:pt>
                <c:pt idx="109">
                  <c:v>3.8716699999999999</c:v>
                </c:pt>
                <c:pt idx="110">
                  <c:v>5.9153099999999998</c:v>
                </c:pt>
                <c:pt idx="111">
                  <c:v>6.6467700000000001</c:v>
                </c:pt>
                <c:pt idx="112">
                  <c:v>3.3669600000000002</c:v>
                </c:pt>
                <c:pt idx="113">
                  <c:v>6.0204899999999997</c:v>
                </c:pt>
                <c:pt idx="114">
                  <c:v>0.64000800000000002</c:v>
                </c:pt>
                <c:pt idx="115">
                  <c:v>3.33792</c:v>
                </c:pt>
                <c:pt idx="116">
                  <c:v>0.97269300000000003</c:v>
                </c:pt>
                <c:pt idx="117">
                  <c:v>1.8866799999999999</c:v>
                </c:pt>
                <c:pt idx="118">
                  <c:v>1.2081500000000001</c:v>
                </c:pt>
                <c:pt idx="119">
                  <c:v>2.0819100000000001</c:v>
                </c:pt>
                <c:pt idx="120">
                  <c:v>2.1845500000000002</c:v>
                </c:pt>
                <c:pt idx="121">
                  <c:v>2.77711</c:v>
                </c:pt>
                <c:pt idx="122">
                  <c:v>3.1690200000000002</c:v>
                </c:pt>
                <c:pt idx="123">
                  <c:v>2.6409600000000002</c:v>
                </c:pt>
                <c:pt idx="124">
                  <c:v>2.9502100000000002</c:v>
                </c:pt>
                <c:pt idx="125">
                  <c:v>1.1268199999999999</c:v>
                </c:pt>
                <c:pt idx="126">
                  <c:v>1.7205999999999999</c:v>
                </c:pt>
                <c:pt idx="127">
                  <c:v>0.62387899999999996</c:v>
                </c:pt>
                <c:pt idx="128">
                  <c:v>0.28692800000000002</c:v>
                </c:pt>
                <c:pt idx="129">
                  <c:v>-0.47434500000000002</c:v>
                </c:pt>
                <c:pt idx="130">
                  <c:v>-0.61483399999999999</c:v>
                </c:pt>
                <c:pt idx="131">
                  <c:v>-1.5691600000000001</c:v>
                </c:pt>
                <c:pt idx="132">
                  <c:v>-1.61188</c:v>
                </c:pt>
                <c:pt idx="133">
                  <c:v>-1.4454</c:v>
                </c:pt>
                <c:pt idx="134">
                  <c:v>-1.25912</c:v>
                </c:pt>
                <c:pt idx="135">
                  <c:v>-0.833623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F58-4FA1-9B24-D977B4904A4B}"/>
            </c:ext>
          </c:extLst>
        </c:ser>
        <c:ser>
          <c:idx val="4"/>
          <c:order val="1"/>
          <c:tx>
            <c:strRef>
              <c:f>'cathode-anode vert white vs (2'!$K$1:$T$1</c:f>
              <c:strCache>
                <c:ptCount val="1"/>
                <c:pt idx="0">
                  <c:v>Mushroom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xVal>
            <c:numRef>
              <c:f>'cathode-anode vert white vs (2'!$O$3:$O$1796</c:f>
              <c:numCache>
                <c:formatCode>General</c:formatCode>
                <c:ptCount val="1794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'cathode-anode vert white vs (2'!$Q$3:$Q$1796</c:f>
              <c:numCache>
                <c:formatCode>General</c:formatCode>
                <c:ptCount val="1794"/>
                <c:pt idx="0">
                  <c:v>0</c:v>
                </c:pt>
                <c:pt idx="1">
                  <c:v>4529.47</c:v>
                </c:pt>
                <c:pt idx="2">
                  <c:v>11113.7</c:v>
                </c:pt>
                <c:pt idx="3">
                  <c:v>16913.3</c:v>
                </c:pt>
                <c:pt idx="4">
                  <c:v>23791.8</c:v>
                </c:pt>
                <c:pt idx="5">
                  <c:v>31205.7</c:v>
                </c:pt>
                <c:pt idx="6">
                  <c:v>39104</c:v>
                </c:pt>
                <c:pt idx="7">
                  <c:v>47294.5</c:v>
                </c:pt>
                <c:pt idx="8">
                  <c:v>55928.5</c:v>
                </c:pt>
                <c:pt idx="9">
                  <c:v>64488.9</c:v>
                </c:pt>
                <c:pt idx="10">
                  <c:v>73737.600000000006</c:v>
                </c:pt>
                <c:pt idx="11">
                  <c:v>82434</c:v>
                </c:pt>
                <c:pt idx="12">
                  <c:v>90913.2</c:v>
                </c:pt>
                <c:pt idx="13">
                  <c:v>99907.9</c:v>
                </c:pt>
                <c:pt idx="14">
                  <c:v>107973</c:v>
                </c:pt>
                <c:pt idx="15">
                  <c:v>116489</c:v>
                </c:pt>
                <c:pt idx="16">
                  <c:v>123636</c:v>
                </c:pt>
                <c:pt idx="17">
                  <c:v>130810</c:v>
                </c:pt>
                <c:pt idx="18">
                  <c:v>137612</c:v>
                </c:pt>
                <c:pt idx="19">
                  <c:v>144021</c:v>
                </c:pt>
                <c:pt idx="20">
                  <c:v>149631</c:v>
                </c:pt>
                <c:pt idx="21">
                  <c:v>154911</c:v>
                </c:pt>
                <c:pt idx="22">
                  <c:v>159438</c:v>
                </c:pt>
                <c:pt idx="23">
                  <c:v>163397</c:v>
                </c:pt>
                <c:pt idx="24">
                  <c:v>166950</c:v>
                </c:pt>
                <c:pt idx="25">
                  <c:v>169982</c:v>
                </c:pt>
                <c:pt idx="26">
                  <c:v>172373</c:v>
                </c:pt>
                <c:pt idx="27">
                  <c:v>174270</c:v>
                </c:pt>
                <c:pt idx="28">
                  <c:v>175657</c:v>
                </c:pt>
                <c:pt idx="29">
                  <c:v>176514</c:v>
                </c:pt>
                <c:pt idx="30">
                  <c:v>176947</c:v>
                </c:pt>
                <c:pt idx="31">
                  <c:v>176836</c:v>
                </c:pt>
                <c:pt idx="32">
                  <c:v>176279</c:v>
                </c:pt>
                <c:pt idx="33">
                  <c:v>175286</c:v>
                </c:pt>
                <c:pt idx="34">
                  <c:v>173770</c:v>
                </c:pt>
                <c:pt idx="35">
                  <c:v>171863</c:v>
                </c:pt>
                <c:pt idx="36">
                  <c:v>169570</c:v>
                </c:pt>
                <c:pt idx="37">
                  <c:v>166901</c:v>
                </c:pt>
                <c:pt idx="38">
                  <c:v>163791</c:v>
                </c:pt>
                <c:pt idx="39">
                  <c:v>160295</c:v>
                </c:pt>
                <c:pt idx="40">
                  <c:v>156431</c:v>
                </c:pt>
                <c:pt idx="41">
                  <c:v>152201</c:v>
                </c:pt>
                <c:pt idx="42">
                  <c:v>147579</c:v>
                </c:pt>
                <c:pt idx="43">
                  <c:v>142697</c:v>
                </c:pt>
                <c:pt idx="44">
                  <c:v>137408</c:v>
                </c:pt>
                <c:pt idx="45">
                  <c:v>131888</c:v>
                </c:pt>
                <c:pt idx="46">
                  <c:v>125971</c:v>
                </c:pt>
                <c:pt idx="47">
                  <c:v>119747</c:v>
                </c:pt>
                <c:pt idx="48">
                  <c:v>113356</c:v>
                </c:pt>
                <c:pt idx="49">
                  <c:v>106610</c:v>
                </c:pt>
                <c:pt idx="50">
                  <c:v>99742.2</c:v>
                </c:pt>
                <c:pt idx="51">
                  <c:v>92470.399999999994</c:v>
                </c:pt>
                <c:pt idx="52">
                  <c:v>85472.2</c:v>
                </c:pt>
                <c:pt idx="53">
                  <c:v>77711.199999999997</c:v>
                </c:pt>
                <c:pt idx="54">
                  <c:v>69795.899999999994</c:v>
                </c:pt>
                <c:pt idx="55">
                  <c:v>62501.8</c:v>
                </c:pt>
                <c:pt idx="56">
                  <c:v>55343.5</c:v>
                </c:pt>
                <c:pt idx="57">
                  <c:v>47958.400000000001</c:v>
                </c:pt>
                <c:pt idx="58">
                  <c:v>40191.300000000003</c:v>
                </c:pt>
                <c:pt idx="59">
                  <c:v>34056.400000000001</c:v>
                </c:pt>
                <c:pt idx="60">
                  <c:v>28295.7</c:v>
                </c:pt>
                <c:pt idx="61">
                  <c:v>22660.799999999999</c:v>
                </c:pt>
                <c:pt idx="62">
                  <c:v>17940.7</c:v>
                </c:pt>
                <c:pt idx="63">
                  <c:v>13865.4</c:v>
                </c:pt>
                <c:pt idx="64">
                  <c:v>10482.9</c:v>
                </c:pt>
                <c:pt idx="65">
                  <c:v>8038.63</c:v>
                </c:pt>
                <c:pt idx="66">
                  <c:v>5420.34</c:v>
                </c:pt>
                <c:pt idx="67">
                  <c:v>4035.98</c:v>
                </c:pt>
                <c:pt idx="68">
                  <c:v>2861.88</c:v>
                </c:pt>
                <c:pt idx="69">
                  <c:v>2212.29</c:v>
                </c:pt>
                <c:pt idx="70">
                  <c:v>1432.98</c:v>
                </c:pt>
                <c:pt idx="71">
                  <c:v>1510.36</c:v>
                </c:pt>
                <c:pt idx="72">
                  <c:v>1019.65</c:v>
                </c:pt>
                <c:pt idx="73">
                  <c:v>607.47900000000004</c:v>
                </c:pt>
                <c:pt idx="74">
                  <c:v>442.76799999999997</c:v>
                </c:pt>
                <c:pt idx="75">
                  <c:v>433.46100000000001</c:v>
                </c:pt>
                <c:pt idx="76">
                  <c:v>225.298</c:v>
                </c:pt>
                <c:pt idx="77">
                  <c:v>152.19</c:v>
                </c:pt>
                <c:pt idx="78">
                  <c:v>121.854</c:v>
                </c:pt>
                <c:pt idx="79">
                  <c:v>96.644499999999994</c:v>
                </c:pt>
                <c:pt idx="80">
                  <c:v>54.977499999999999</c:v>
                </c:pt>
                <c:pt idx="81">
                  <c:v>100.76900000000001</c:v>
                </c:pt>
                <c:pt idx="82">
                  <c:v>80.741399999999999</c:v>
                </c:pt>
                <c:pt idx="83">
                  <c:v>46.393300000000004</c:v>
                </c:pt>
                <c:pt idx="84">
                  <c:v>-22.302399999999999</c:v>
                </c:pt>
                <c:pt idx="85">
                  <c:v>53.314500000000002</c:v>
                </c:pt>
                <c:pt idx="86">
                  <c:v>32.939900000000002</c:v>
                </c:pt>
                <c:pt idx="87">
                  <c:v>17.271599999999999</c:v>
                </c:pt>
                <c:pt idx="88">
                  <c:v>20.355699999999999</c:v>
                </c:pt>
                <c:pt idx="89">
                  <c:v>15.643000000000001</c:v>
                </c:pt>
                <c:pt idx="90">
                  <c:v>9.8232300000000006</c:v>
                </c:pt>
                <c:pt idx="91">
                  <c:v>15.4297</c:v>
                </c:pt>
                <c:pt idx="92">
                  <c:v>8.8380600000000005</c:v>
                </c:pt>
                <c:pt idx="93">
                  <c:v>8.8143499999999992</c:v>
                </c:pt>
                <c:pt idx="94">
                  <c:v>8.7623200000000008</c:v>
                </c:pt>
                <c:pt idx="95">
                  <c:v>6.1077300000000001</c:v>
                </c:pt>
                <c:pt idx="96">
                  <c:v>6.8741500000000002</c:v>
                </c:pt>
                <c:pt idx="97">
                  <c:v>0.32526899999999997</c:v>
                </c:pt>
                <c:pt idx="98">
                  <c:v>2.2229800000000002</c:v>
                </c:pt>
                <c:pt idx="99">
                  <c:v>1.96733</c:v>
                </c:pt>
                <c:pt idx="100">
                  <c:v>1.6866699999999998E-2</c:v>
                </c:pt>
                <c:pt idx="101">
                  <c:v>-1.0029300000000001</c:v>
                </c:pt>
                <c:pt idx="102">
                  <c:v>-0.24201600000000001</c:v>
                </c:pt>
                <c:pt idx="103">
                  <c:v>-0.81759599999999999</c:v>
                </c:pt>
                <c:pt idx="104">
                  <c:v>0.159359</c:v>
                </c:pt>
                <c:pt idx="105">
                  <c:v>0.13811000000000001</c:v>
                </c:pt>
                <c:pt idx="106">
                  <c:v>-0.25637700000000002</c:v>
                </c:pt>
                <c:pt idx="107">
                  <c:v>-0.50877499999999998</c:v>
                </c:pt>
                <c:pt idx="108">
                  <c:v>-1.2747599999999999</c:v>
                </c:pt>
                <c:pt idx="109">
                  <c:v>0.222412</c:v>
                </c:pt>
                <c:pt idx="110">
                  <c:v>-2.1786500000000002</c:v>
                </c:pt>
                <c:pt idx="111">
                  <c:v>-2.5609700000000002</c:v>
                </c:pt>
                <c:pt idx="112">
                  <c:v>-0.68134600000000001</c:v>
                </c:pt>
                <c:pt idx="113" formatCode="0.00E+00">
                  <c:v>-4.5422000000000002</c:v>
                </c:pt>
                <c:pt idx="114" formatCode="0.00E+00">
                  <c:v>1.16208</c:v>
                </c:pt>
                <c:pt idx="115" formatCode="0.00E+00">
                  <c:v>-5.0354099999999997</c:v>
                </c:pt>
                <c:pt idx="116" formatCode="0.00E+00">
                  <c:v>-0.99715500000000001</c:v>
                </c:pt>
                <c:pt idx="117" formatCode="0.00E+00">
                  <c:v>-2.3424700000000001</c:v>
                </c:pt>
                <c:pt idx="118" formatCode="0.00E+00">
                  <c:v>-3.79671</c:v>
                </c:pt>
                <c:pt idx="119" formatCode="0.00E+00">
                  <c:v>1.5976999999999999</c:v>
                </c:pt>
                <c:pt idx="120" formatCode="0.00E+00">
                  <c:v>-2.2660200000000001</c:v>
                </c:pt>
                <c:pt idx="121" formatCode="0.00E+00">
                  <c:v>-0.217387</c:v>
                </c:pt>
                <c:pt idx="122" formatCode="0.00E+00">
                  <c:v>3.3007900000000001</c:v>
                </c:pt>
                <c:pt idx="123" formatCode="0.00E+00">
                  <c:v>1.58704</c:v>
                </c:pt>
                <c:pt idx="124" formatCode="0.00E+00">
                  <c:v>2.4105799999999999</c:v>
                </c:pt>
                <c:pt idx="125" formatCode="0.00E+00">
                  <c:v>3.2987299999999999</c:v>
                </c:pt>
                <c:pt idx="126" formatCode="0.00E+00">
                  <c:v>2.8556599999999999</c:v>
                </c:pt>
                <c:pt idx="127" formatCode="0.00E+00">
                  <c:v>4.7661300000000004</c:v>
                </c:pt>
                <c:pt idx="128" formatCode="0.00E+00">
                  <c:v>4.8993200000000003</c:v>
                </c:pt>
                <c:pt idx="129">
                  <c:v>4.1737599999999997</c:v>
                </c:pt>
                <c:pt idx="130" formatCode="0.00E+00">
                  <c:v>1.98977</c:v>
                </c:pt>
                <c:pt idx="131" formatCode="0.00E+00">
                  <c:v>3.1434899999999999</c:v>
                </c:pt>
                <c:pt idx="132" formatCode="0.00E+00">
                  <c:v>1.2505299999999999</c:v>
                </c:pt>
                <c:pt idx="133" formatCode="0.00E+00">
                  <c:v>-0.45444499999999999</c:v>
                </c:pt>
                <c:pt idx="134" formatCode="0.00E+00">
                  <c:v>-1.41069</c:v>
                </c:pt>
                <c:pt idx="135" formatCode="0.00E+00">
                  <c:v>-2.32307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F58-4FA1-9B24-D977B4904A4B}"/>
            </c:ext>
          </c:extLst>
        </c:ser>
        <c:ser>
          <c:idx val="9"/>
          <c:order val="2"/>
          <c:tx>
            <c:strRef>
              <c:f>'cathode-anode vert white vs (2'!$DF$1:$DO$1</c:f>
              <c:strCache>
                <c:ptCount val="1"/>
                <c:pt idx="0">
                  <c:v>Small mushroom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xVal>
            <c:numRef>
              <c:f>'cathode-anode vert white vs (2'!$DJ$3:$DJ$138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'cathode-anode vert white vs (2'!$DL$3:$DL$138</c:f>
              <c:numCache>
                <c:formatCode>General</c:formatCode>
                <c:ptCount val="136"/>
                <c:pt idx="0">
                  <c:v>0</c:v>
                </c:pt>
                <c:pt idx="1">
                  <c:v>2653.16</c:v>
                </c:pt>
                <c:pt idx="2">
                  <c:v>6971.63</c:v>
                </c:pt>
                <c:pt idx="3">
                  <c:v>10351.4</c:v>
                </c:pt>
                <c:pt idx="4">
                  <c:v>14654.4</c:v>
                </c:pt>
                <c:pt idx="5">
                  <c:v>19277.3</c:v>
                </c:pt>
                <c:pt idx="6">
                  <c:v>24184.799999999999</c:v>
                </c:pt>
                <c:pt idx="7">
                  <c:v>29254.5</c:v>
                </c:pt>
                <c:pt idx="8">
                  <c:v>34618.400000000001</c:v>
                </c:pt>
                <c:pt idx="9">
                  <c:v>39820.5</c:v>
                </c:pt>
                <c:pt idx="10">
                  <c:v>45683.7</c:v>
                </c:pt>
                <c:pt idx="11">
                  <c:v>50963</c:v>
                </c:pt>
                <c:pt idx="12">
                  <c:v>56051.7</c:v>
                </c:pt>
                <c:pt idx="13">
                  <c:v>61763.5</c:v>
                </c:pt>
                <c:pt idx="14">
                  <c:v>66614.100000000006</c:v>
                </c:pt>
                <c:pt idx="15">
                  <c:v>72066.8</c:v>
                </c:pt>
                <c:pt idx="16">
                  <c:v>76235.5</c:v>
                </c:pt>
                <c:pt idx="17">
                  <c:v>80649.3</c:v>
                </c:pt>
                <c:pt idx="18">
                  <c:v>84868.3</c:v>
                </c:pt>
                <c:pt idx="19">
                  <c:v>88837.1</c:v>
                </c:pt>
                <c:pt idx="20">
                  <c:v>92242.7</c:v>
                </c:pt>
                <c:pt idx="21">
                  <c:v>95509</c:v>
                </c:pt>
                <c:pt idx="22">
                  <c:v>98264.3</c:v>
                </c:pt>
                <c:pt idx="23">
                  <c:v>100628</c:v>
                </c:pt>
                <c:pt idx="24">
                  <c:v>102783</c:v>
                </c:pt>
                <c:pt idx="25">
                  <c:v>104637</c:v>
                </c:pt>
                <c:pt idx="26">
                  <c:v>106066</c:v>
                </c:pt>
                <c:pt idx="27">
                  <c:v>107196</c:v>
                </c:pt>
                <c:pt idx="28">
                  <c:v>108014</c:v>
                </c:pt>
                <c:pt idx="29">
                  <c:v>108514</c:v>
                </c:pt>
                <c:pt idx="30">
                  <c:v>108736</c:v>
                </c:pt>
                <c:pt idx="31">
                  <c:v>108645</c:v>
                </c:pt>
                <c:pt idx="32">
                  <c:v>108263</c:v>
                </c:pt>
                <c:pt idx="33">
                  <c:v>107632</c:v>
                </c:pt>
                <c:pt idx="34">
                  <c:v>106656</c:v>
                </c:pt>
                <c:pt idx="35">
                  <c:v>105445</c:v>
                </c:pt>
                <c:pt idx="36">
                  <c:v>104018</c:v>
                </c:pt>
                <c:pt idx="37">
                  <c:v>102372</c:v>
                </c:pt>
                <c:pt idx="38">
                  <c:v>100437</c:v>
                </c:pt>
                <c:pt idx="39">
                  <c:v>98267.8</c:v>
                </c:pt>
                <c:pt idx="40">
                  <c:v>95871</c:v>
                </c:pt>
                <c:pt idx="41">
                  <c:v>93268.1</c:v>
                </c:pt>
                <c:pt idx="42">
                  <c:v>90399.7</c:v>
                </c:pt>
                <c:pt idx="43">
                  <c:v>87393.5</c:v>
                </c:pt>
                <c:pt idx="44">
                  <c:v>84146.3</c:v>
                </c:pt>
                <c:pt idx="45">
                  <c:v>80745.5</c:v>
                </c:pt>
                <c:pt idx="46">
                  <c:v>77109.3</c:v>
                </c:pt>
                <c:pt idx="47">
                  <c:v>73275.899999999994</c:v>
                </c:pt>
                <c:pt idx="48">
                  <c:v>69361.899999999994</c:v>
                </c:pt>
                <c:pt idx="49">
                  <c:v>65218.5</c:v>
                </c:pt>
                <c:pt idx="50">
                  <c:v>61031.5</c:v>
                </c:pt>
                <c:pt idx="51">
                  <c:v>56540</c:v>
                </c:pt>
                <c:pt idx="52">
                  <c:v>52364.7</c:v>
                </c:pt>
                <c:pt idx="53">
                  <c:v>47518.2</c:v>
                </c:pt>
                <c:pt idx="54">
                  <c:v>42550.9</c:v>
                </c:pt>
                <c:pt idx="55">
                  <c:v>38181.1</c:v>
                </c:pt>
                <c:pt idx="56">
                  <c:v>33917.9</c:v>
                </c:pt>
                <c:pt idx="57">
                  <c:v>29382</c:v>
                </c:pt>
                <c:pt idx="58">
                  <c:v>24362.799999999999</c:v>
                </c:pt>
                <c:pt idx="59">
                  <c:v>20782.599999999999</c:v>
                </c:pt>
                <c:pt idx="60">
                  <c:v>17385.3</c:v>
                </c:pt>
                <c:pt idx="61">
                  <c:v>13891.8</c:v>
                </c:pt>
                <c:pt idx="62">
                  <c:v>11018.7</c:v>
                </c:pt>
                <c:pt idx="63">
                  <c:v>8512.4599999999991</c:v>
                </c:pt>
                <c:pt idx="64">
                  <c:v>6431.99</c:v>
                </c:pt>
                <c:pt idx="65">
                  <c:v>5017.96</c:v>
                </c:pt>
                <c:pt idx="66">
                  <c:v>3199.68</c:v>
                </c:pt>
                <c:pt idx="67">
                  <c:v>2414.34</c:v>
                </c:pt>
                <c:pt idx="68">
                  <c:v>1688.3</c:v>
                </c:pt>
                <c:pt idx="69">
                  <c:v>1358.08</c:v>
                </c:pt>
                <c:pt idx="70">
                  <c:v>819.58600000000001</c:v>
                </c:pt>
                <c:pt idx="71">
                  <c:v>1048.17</c:v>
                </c:pt>
                <c:pt idx="72">
                  <c:v>687.077</c:v>
                </c:pt>
                <c:pt idx="73">
                  <c:v>366.73</c:v>
                </c:pt>
                <c:pt idx="74">
                  <c:v>266.12799999999999</c:v>
                </c:pt>
                <c:pt idx="75">
                  <c:v>295.28899999999999</c:v>
                </c:pt>
                <c:pt idx="76">
                  <c:v>123.917</c:v>
                </c:pt>
                <c:pt idx="77">
                  <c:v>72.052599999999998</c:v>
                </c:pt>
                <c:pt idx="78">
                  <c:v>61.3172</c:v>
                </c:pt>
                <c:pt idx="79">
                  <c:v>48.503700000000002</c:v>
                </c:pt>
                <c:pt idx="80">
                  <c:v>20.383700000000001</c:v>
                </c:pt>
                <c:pt idx="81">
                  <c:v>73.278899999999993</c:v>
                </c:pt>
                <c:pt idx="82">
                  <c:v>59.863500000000002</c:v>
                </c:pt>
                <c:pt idx="83">
                  <c:v>30.445</c:v>
                </c:pt>
                <c:pt idx="84">
                  <c:v>-33.062800000000003</c:v>
                </c:pt>
                <c:pt idx="85">
                  <c:v>41.866199999999999</c:v>
                </c:pt>
                <c:pt idx="86">
                  <c:v>22.359000000000002</c:v>
                </c:pt>
                <c:pt idx="87">
                  <c:v>9.6391200000000001</c:v>
                </c:pt>
                <c:pt idx="88">
                  <c:v>13.9755</c:v>
                </c:pt>
                <c:pt idx="89">
                  <c:v>10.725300000000001</c:v>
                </c:pt>
                <c:pt idx="90">
                  <c:v>4.3065199999999999</c:v>
                </c:pt>
                <c:pt idx="91">
                  <c:v>8.5288400000000006</c:v>
                </c:pt>
                <c:pt idx="92">
                  <c:v>2.0010400000000002</c:v>
                </c:pt>
                <c:pt idx="93">
                  <c:v>5.0315399999999997</c:v>
                </c:pt>
                <c:pt idx="94">
                  <c:v>4.06569</c:v>
                </c:pt>
                <c:pt idx="95">
                  <c:v>2.9279500000000001</c:v>
                </c:pt>
                <c:pt idx="96">
                  <c:v>6.3899299999999997</c:v>
                </c:pt>
                <c:pt idx="97">
                  <c:v>3.0543</c:v>
                </c:pt>
                <c:pt idx="98">
                  <c:v>1.24498</c:v>
                </c:pt>
                <c:pt idx="99">
                  <c:v>3.07952</c:v>
                </c:pt>
                <c:pt idx="100">
                  <c:v>1.3307899999999999</c:v>
                </c:pt>
                <c:pt idx="101">
                  <c:v>1.0969800000000001</c:v>
                </c:pt>
                <c:pt idx="102">
                  <c:v>1.7128099999999999</c:v>
                </c:pt>
                <c:pt idx="103">
                  <c:v>-1.3025800000000001</c:v>
                </c:pt>
                <c:pt idx="104">
                  <c:v>0.13334299999999999</c:v>
                </c:pt>
                <c:pt idx="105">
                  <c:v>0.61991399999999997</c:v>
                </c:pt>
                <c:pt idx="106">
                  <c:v>-0.20397100000000001</c:v>
                </c:pt>
                <c:pt idx="107">
                  <c:v>-0.96909100000000004</c:v>
                </c:pt>
                <c:pt idx="108">
                  <c:v>-2.0828099999999998</c:v>
                </c:pt>
                <c:pt idx="109">
                  <c:v>1.78403</c:v>
                </c:pt>
                <c:pt idx="110">
                  <c:v>5.8056799999999999E-2</c:v>
                </c:pt>
                <c:pt idx="111">
                  <c:v>-0.78388400000000003</c:v>
                </c:pt>
                <c:pt idx="112">
                  <c:v>-0.25487700000000002</c:v>
                </c:pt>
                <c:pt idx="113">
                  <c:v>-2.59755</c:v>
                </c:pt>
                <c:pt idx="114">
                  <c:v>-2.1474000000000002</c:v>
                </c:pt>
                <c:pt idx="115">
                  <c:v>-4.7617799999999999</c:v>
                </c:pt>
                <c:pt idx="116">
                  <c:v>-4.5965600000000002</c:v>
                </c:pt>
                <c:pt idx="117">
                  <c:v>-5.6447200000000004</c:v>
                </c:pt>
                <c:pt idx="118">
                  <c:v>-4.99003</c:v>
                </c:pt>
                <c:pt idx="119">
                  <c:v>-5.3084600000000002</c:v>
                </c:pt>
                <c:pt idx="120">
                  <c:v>-2.1817700000000002</c:v>
                </c:pt>
                <c:pt idx="121">
                  <c:v>-2.8406400000000001</c:v>
                </c:pt>
                <c:pt idx="122">
                  <c:v>-6.1843500000000002</c:v>
                </c:pt>
                <c:pt idx="123">
                  <c:v>1.127</c:v>
                </c:pt>
                <c:pt idx="124">
                  <c:v>0.64161900000000005</c:v>
                </c:pt>
                <c:pt idx="125">
                  <c:v>5.5087299999999999</c:v>
                </c:pt>
                <c:pt idx="126">
                  <c:v>3.8586399999999998</c:v>
                </c:pt>
                <c:pt idx="127">
                  <c:v>2.6376499999999998</c:v>
                </c:pt>
                <c:pt idx="128">
                  <c:v>1.4759800000000001</c:v>
                </c:pt>
                <c:pt idx="129">
                  <c:v>0.780802</c:v>
                </c:pt>
                <c:pt idx="130">
                  <c:v>5.3386700000000002E-3</c:v>
                </c:pt>
                <c:pt idx="131">
                  <c:v>-2.71489</c:v>
                </c:pt>
                <c:pt idx="132">
                  <c:v>-3.8991799999999999</c:v>
                </c:pt>
                <c:pt idx="133">
                  <c:v>-5.5189700000000004</c:v>
                </c:pt>
                <c:pt idx="134">
                  <c:v>-5.8229699999999998</c:v>
                </c:pt>
                <c:pt idx="135">
                  <c:v>-5.7377399999999996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F58-4FA1-9B24-D977B4904A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Transverse </a:t>
                </a:r>
                <a:r>
                  <a:rPr lang="en-US" dirty="0" smtClean="0"/>
                  <a:t>vertical electric </a:t>
                </a:r>
                <a:r>
                  <a:rPr lang="en-US" dirty="0"/>
                  <a:t>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95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7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9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6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3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3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83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8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42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7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F6CD7-8FB7-4856-A146-6CAB8CA9C139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9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ull%20cathode%20laser%20box%20vs%20BPM201%20y%20readback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UITF</a:t>
            </a:r>
            <a:r>
              <a:rPr lang="en-US" dirty="0"/>
              <a:t>: </a:t>
            </a:r>
            <a:r>
              <a:rPr lang="en-US" dirty="0" smtClean="0"/>
              <a:t>T-cathode and Small shield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Experimental data </a:t>
            </a:r>
            <a:r>
              <a:rPr lang="en-US" dirty="0"/>
              <a:t>@200 [kV</a:t>
            </a:r>
            <a:r>
              <a:rPr lang="en-US" dirty="0" smtClean="0"/>
              <a:t>]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07/07/2019</a:t>
            </a:r>
            <a:endParaRPr lang="en-US" dirty="0" smtClean="0"/>
          </a:p>
          <a:p>
            <a:r>
              <a:rPr lang="en-US" dirty="0" smtClean="0"/>
              <a:t>Gabriel Palacios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cathode 3D BPM </a:t>
            </a:r>
            <a:r>
              <a:rPr lang="en-US" dirty="0" err="1" smtClean="0"/>
              <a:t>readbacks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sp>
        <p:nvSpPr>
          <p:cNvPr id="15" name="TextBox 14"/>
          <p:cNvSpPr txBox="1"/>
          <p:nvPr/>
        </p:nvSpPr>
        <p:spPr>
          <a:xfrm>
            <a:off x="4590299" y="6043749"/>
            <a:ext cx="3011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*full screen to see animation*</a:t>
            </a:r>
            <a:endParaRPr lang="en-US" dirty="0"/>
          </a:p>
        </p:txBody>
      </p:sp>
      <p:pic>
        <p:nvPicPr>
          <p:cNvPr id="17" name="Content Placeholder 16">
            <a:hlinkClick r:id="rId3" action="ppaction://hlinkfile"/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428874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Centered in </a:t>
            </a:r>
            <a:r>
              <a:rPr lang="en-US" dirty="0" smtClean="0"/>
              <a:t>solenoid lens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correction do we </a:t>
            </a:r>
            <a:r>
              <a:rPr lang="en-US" dirty="0"/>
              <a:t>need </a:t>
            </a:r>
            <a:r>
              <a:rPr lang="en-US" dirty="0" smtClean="0"/>
              <a:t>(MBHK101</a:t>
            </a:r>
            <a:r>
              <a:rPr lang="en-US" dirty="0" smtClean="0">
                <a:solidFill>
                  <a:srgbClr val="FF0000"/>
                </a:solidFill>
              </a:rPr>
              <a:t>H&amp;V) </a:t>
            </a:r>
            <a:r>
              <a:rPr lang="en-US" dirty="0" smtClean="0"/>
              <a:t>to center the beam in the first solenoid lens, as we change the position of the beam along the </a:t>
            </a:r>
            <a:r>
              <a:rPr lang="en-US" dirty="0" err="1" smtClean="0"/>
              <a:t>x&amp;y-axis</a:t>
            </a:r>
            <a:r>
              <a:rPr lang="en-US" dirty="0" smtClean="0"/>
              <a:t> of the photocathode?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25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12192000" cy="596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31131" y="1837922"/>
            <a:ext cx="5094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43.6 [Gauss cm</a:t>
            </a:r>
            <a:r>
              <a:rPr lang="en-US" dirty="0" smtClean="0"/>
              <a:t>] difference between: </a:t>
            </a:r>
            <a:r>
              <a:rPr lang="en-US" dirty="0" smtClean="0"/>
              <a:t>38.9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smtClean="0"/>
              <a:t>-4.7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991497" y="2438400"/>
            <a:ext cx="0" cy="157625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44239" y="1256784"/>
            <a:ext cx="5094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42.3 [Gauss cm</a:t>
            </a:r>
            <a:r>
              <a:rPr lang="en-US" dirty="0" smtClean="0"/>
              <a:t>] difference between: </a:t>
            </a:r>
            <a:r>
              <a:rPr lang="en-US" dirty="0" smtClean="0"/>
              <a:t>56.2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smtClean="0"/>
              <a:t>13.9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104605" y="1857262"/>
            <a:ext cx="0" cy="157625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35890" y="4687130"/>
            <a:ext cx="5094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53.6 [Gauss cm</a:t>
            </a:r>
            <a:r>
              <a:rPr lang="en-US" dirty="0" smtClean="0"/>
              <a:t>] difference between: </a:t>
            </a:r>
            <a:r>
              <a:rPr lang="en-US" dirty="0" smtClean="0"/>
              <a:t>33.8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smtClean="0"/>
              <a:t>-19.8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776703" y="2572871"/>
            <a:ext cx="0" cy="2013953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3211" y="6413500"/>
            <a:ext cx="5286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Notice that for the T-cathode, y=1.5 [mm], not zero! :S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12192000" cy="596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211" y="6413500"/>
            <a:ext cx="535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Notice that for the T-cathode, x=-1.5 [mm], not zero! :S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9232" y="4937760"/>
            <a:ext cx="5094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27 [Gauss cm</a:t>
            </a:r>
            <a:r>
              <a:rPr lang="en-US" dirty="0" smtClean="0"/>
              <a:t>] difference between: </a:t>
            </a:r>
            <a:r>
              <a:rPr lang="en-US" dirty="0" smtClean="0"/>
              <a:t>72.6 </a:t>
            </a:r>
            <a:r>
              <a:rPr lang="en-US" dirty="0" smtClean="0"/>
              <a:t>and </a:t>
            </a:r>
            <a:r>
              <a:rPr lang="en-US" dirty="0" smtClean="0"/>
              <a:t>45.0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765074" y="3135086"/>
            <a:ext cx="0" cy="566056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77291" y="2765754"/>
            <a:ext cx="5094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 [Gauss cm</a:t>
            </a:r>
            <a:r>
              <a:rPr lang="en-US" dirty="0" smtClean="0"/>
              <a:t>] difference between: </a:t>
            </a:r>
            <a:r>
              <a:rPr lang="en-US" dirty="0" smtClean="0"/>
              <a:t>69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smtClean="0"/>
              <a:t>82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361509" y="3701142"/>
            <a:ext cx="0" cy="1166949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438606" y="2373373"/>
            <a:ext cx="0" cy="566056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707086" y="3048782"/>
            <a:ext cx="3823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12.6 [Gauss cm</a:t>
            </a:r>
            <a:r>
              <a:rPr lang="en-US" dirty="0" smtClean="0"/>
              <a:t>] difference between: </a:t>
            </a:r>
            <a:r>
              <a:rPr lang="en-US" dirty="0" smtClean="0"/>
              <a:t>98.9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smtClean="0"/>
              <a:t>86.3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24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Horizontal BPM</a:t>
            </a:r>
          </a:p>
          <a:p>
            <a:pPr lvl="1"/>
            <a:r>
              <a:rPr lang="en-US" dirty="0" smtClean="0"/>
              <a:t>The SS has a slight </a:t>
            </a:r>
            <a:r>
              <a:rPr lang="en-US" u="sng" dirty="0" smtClean="0">
                <a:solidFill>
                  <a:srgbClr val="FF0000"/>
                </a:solidFill>
              </a:rPr>
              <a:t>left-kick</a:t>
            </a:r>
            <a:r>
              <a:rPr lang="en-US" u="sng" dirty="0" smtClean="0"/>
              <a:t>.</a:t>
            </a:r>
            <a:r>
              <a:rPr lang="en-US" dirty="0" smtClean="0"/>
              <a:t> It would require correction for </a:t>
            </a:r>
            <a:r>
              <a:rPr lang="en-US" dirty="0" smtClean="0">
                <a:solidFill>
                  <a:srgbClr val="FF0000"/>
                </a:solidFill>
              </a:rPr>
              <a:t>1 mm extra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The shield seems to bring electrostatic center closer to PC center and reduce asymmetry. </a:t>
            </a:r>
          </a:p>
          <a:p>
            <a:r>
              <a:rPr lang="en-US" dirty="0" smtClean="0"/>
              <a:t>Vertical BPM</a:t>
            </a:r>
          </a:p>
          <a:p>
            <a:pPr lvl="1"/>
            <a:r>
              <a:rPr lang="en-US" dirty="0" smtClean="0"/>
              <a:t> The SS has a worst </a:t>
            </a:r>
            <a:r>
              <a:rPr lang="en-US" u="sng" dirty="0" smtClean="0">
                <a:solidFill>
                  <a:srgbClr val="FF0000"/>
                </a:solidFill>
              </a:rPr>
              <a:t>down-kick</a:t>
            </a:r>
            <a:r>
              <a:rPr lang="en-US" dirty="0" smtClean="0"/>
              <a:t>. </a:t>
            </a:r>
            <a:r>
              <a:rPr lang="en-US" dirty="0"/>
              <a:t>This was already present at the T-cathode</a:t>
            </a:r>
            <a:r>
              <a:rPr lang="en-US" dirty="0" smtClean="0"/>
              <a:t>. Requires correction for </a:t>
            </a:r>
            <a:r>
              <a:rPr lang="en-US" dirty="0" smtClean="0">
                <a:solidFill>
                  <a:srgbClr val="FF0000"/>
                </a:solidFill>
              </a:rPr>
              <a:t>~2.5 mm extra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The shield seems to bring </a:t>
            </a:r>
            <a:r>
              <a:rPr lang="en-US" dirty="0"/>
              <a:t>electrostatic center closer to PC center</a:t>
            </a:r>
            <a:r>
              <a:rPr lang="en-US" dirty="0" smtClean="0"/>
              <a:t> exacerbate asymmetry. </a:t>
            </a:r>
          </a:p>
          <a:p>
            <a:r>
              <a:rPr lang="en-US" dirty="0" smtClean="0"/>
              <a:t>Solenoid centering method would need more testing.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Not apples-to-apples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Small number of data points </a:t>
            </a:r>
            <a:r>
              <a:rPr lang="en-US" dirty="0" smtClean="0"/>
              <a:t>due to Dithering issues.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User errors</a:t>
            </a:r>
            <a:r>
              <a:rPr lang="en-US" dirty="0" smtClean="0"/>
              <a:t>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hlinkClick r:id="rId2" action="ppaction://hlinksldjump"/>
              </a:rPr>
              <a:t>RECALL:</a:t>
            </a:r>
            <a:r>
              <a:rPr lang="en-US" dirty="0" smtClean="0"/>
              <a:t> Electrostatic simulations show SS has better electric field </a:t>
            </a:r>
            <a:r>
              <a:rPr lang="en-US" b="1" dirty="0" smtClean="0"/>
              <a:t>around triple-point</a:t>
            </a:r>
            <a:r>
              <a:rPr lang="en-US" dirty="0" smtClean="0"/>
              <a:t> (due among other things to </a:t>
            </a:r>
            <a:r>
              <a:rPr lang="en-US" b="1" dirty="0" smtClean="0"/>
              <a:t>insulator shape, triple-point curvature</a:t>
            </a:r>
            <a:r>
              <a:rPr lang="en-US" dirty="0" smtClean="0"/>
              <a:t>) than T-cathode!</a:t>
            </a:r>
          </a:p>
          <a:p>
            <a:r>
              <a:rPr lang="en-US" dirty="0" smtClean="0"/>
              <a:t>Better than bigger shield for sure!</a:t>
            </a:r>
          </a:p>
          <a:p>
            <a:r>
              <a:rPr lang="en-US" dirty="0" smtClean="0"/>
              <a:t>Field emission / HV processing was better or worst?</a:t>
            </a:r>
          </a:p>
          <a:p>
            <a:r>
              <a:rPr lang="en-US" dirty="0" smtClean="0"/>
              <a:t>I’ve heard better emittance for big shield (?) Simulations inconclusive yet.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656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9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XY-stage steps to mm</a:t>
            </a:r>
          </a:p>
          <a:p>
            <a:r>
              <a:rPr lang="en-US" dirty="0" smtClean="0"/>
              <a:t>S&amp;A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094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5" t="5714" r="39813" b="8190"/>
          <a:stretch/>
        </p:blipFill>
        <p:spPr>
          <a:xfrm>
            <a:off x="6296297" y="539932"/>
            <a:ext cx="5138057" cy="59044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750423" y="2532451"/>
                <a:ext cx="3150734" cy="1919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12 [mm] radius photocathode.</a:t>
                </a:r>
              </a:p>
              <a:p>
                <a:r>
                  <a:rPr lang="en-US" dirty="0" smtClean="0"/>
                  <a:t>6000 [steps] in x-axis</a:t>
                </a:r>
              </a:p>
              <a:p>
                <a:r>
                  <a:rPr lang="en-US" dirty="0"/>
                  <a:t>6000 [steps] in </a:t>
                </a:r>
                <a:r>
                  <a:rPr lang="en-US" dirty="0" smtClean="0"/>
                  <a:t>y-axis</a:t>
                </a:r>
              </a:p>
              <a:p>
                <a:endParaRPr lang="en-US" dirty="0"/>
              </a:p>
              <a:p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 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6000 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𝑠𝑡𝑒𝑝𝑠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0.002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𝑚𝑚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𝑠𝑡𝑒𝑝𝑠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423" y="2532451"/>
                <a:ext cx="3150734" cy="1919372"/>
              </a:xfrm>
              <a:prstGeom prst="rect">
                <a:avLst/>
              </a:prstGeom>
              <a:blipFill>
                <a:blip r:embed="rId3"/>
                <a:stretch>
                  <a:fillRect l="-1547" t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470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Corrected positions according to S&amp;A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0652" y="1825625"/>
            <a:ext cx="565069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57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Corrected positions according to S&amp;A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68276"/>
            <a:ext cx="3857897" cy="297078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168837" y="5142214"/>
            <a:ext cx="75242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317782" y="2981633"/>
            <a:ext cx="84908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742325" y="2584273"/>
            <a:ext cx="2177" cy="734651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86551" y="4737431"/>
            <a:ext cx="0" cy="8095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693043" y="5292271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42560" y="4418827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54050" y="2167289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BPM201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305880" y="3029978"/>
            <a:ext cx="24225" cy="2068467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572005" y="4524122"/>
            <a:ext cx="84908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996548" y="4126762"/>
            <a:ext cx="2177" cy="734651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508273" y="3709778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BPM203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8572005" y="4572468"/>
            <a:ext cx="12323" cy="525977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91733" y="3628893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12.6 mm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663170" y="4588216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3.6 mm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3973917" y="3938371"/>
            <a:ext cx="849086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398460" y="3541011"/>
            <a:ext cx="2177" cy="734651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610731" y="3937014"/>
            <a:ext cx="0" cy="120519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57897" y="3131467"/>
            <a:ext cx="1505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Photocathode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622054" y="4352495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7.5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721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of experimental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UITF gun</a:t>
            </a:r>
          </a:p>
          <a:p>
            <a:r>
              <a:rPr lang="en-US" dirty="0" smtClean="0"/>
              <a:t>T-cathode and Small shield both </a:t>
            </a:r>
            <a:r>
              <a:rPr lang="en-US" dirty="0" smtClean="0"/>
              <a:t>@200 [kV]</a:t>
            </a:r>
          </a:p>
          <a:p>
            <a:r>
              <a:rPr lang="en-US" dirty="0" smtClean="0"/>
              <a:t>Bulk GaAs activated with </a:t>
            </a:r>
            <a:r>
              <a:rPr lang="en-US" dirty="0" err="1" smtClean="0"/>
              <a:t>with</a:t>
            </a:r>
            <a:r>
              <a:rPr lang="en-US" dirty="0" smtClean="0"/>
              <a:t> Cs and NF</a:t>
            </a:r>
            <a:r>
              <a:rPr lang="en-US" baseline="-25000" dirty="0" smtClean="0"/>
              <a:t>3</a:t>
            </a:r>
          </a:p>
          <a:p>
            <a:r>
              <a:rPr lang="en-US" dirty="0" smtClean="0"/>
              <a:t>Data taken with BPM 201 (on top of corrector 101H&amp;V</a:t>
            </a:r>
            <a:r>
              <a:rPr lang="en-US" dirty="0" smtClean="0"/>
              <a:t>)</a:t>
            </a:r>
          </a:p>
          <a:p>
            <a:r>
              <a:rPr lang="en-US" dirty="0" smtClean="0"/>
              <a:t>Data taken with first solenoid lens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90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Corrected positions according to S&amp;A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68276"/>
            <a:ext cx="3857897" cy="297078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249783" y="4239063"/>
            <a:ext cx="75242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40777" y="5064735"/>
            <a:ext cx="849086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465320" y="4667375"/>
            <a:ext cx="2177" cy="734651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382787" y="3858003"/>
            <a:ext cx="84908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807330" y="3460643"/>
            <a:ext cx="2177" cy="734651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67497" y="3834280"/>
            <a:ext cx="0" cy="8095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773989" y="438912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26532" y="349699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741077" y="4239063"/>
            <a:ext cx="0" cy="81434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43811" y="5425556"/>
            <a:ext cx="1505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Photocathode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319055" y="3043659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BPM201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382787" y="3906348"/>
            <a:ext cx="12323" cy="28894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679077" y="2715280"/>
            <a:ext cx="84908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9103620" y="2317920"/>
            <a:ext cx="2177" cy="734651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615345" y="1900936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BPM203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8679077" y="2763625"/>
            <a:ext cx="12323" cy="143166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889863" y="4545874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 mm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526203" y="3825962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0.3mm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833974" y="3294209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596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Corrected positions according to S&amp;A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7616" y="1349829"/>
            <a:ext cx="5376768" cy="53029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80561" y="5795555"/>
            <a:ext cx="2973976" cy="43107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82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716" y="1365342"/>
            <a:ext cx="3663022" cy="36127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Corrected positions according to S&amp;A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168837" y="5142214"/>
            <a:ext cx="75242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317782" y="2981633"/>
            <a:ext cx="84908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742325" y="2584273"/>
            <a:ext cx="2177" cy="734651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86551" y="4737431"/>
            <a:ext cx="0" cy="8095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693043" y="5292271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42560" y="4418827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54050" y="2167289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BPM201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305880" y="3029978"/>
            <a:ext cx="24225" cy="2068467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572005" y="4524122"/>
            <a:ext cx="84908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996548" y="4126762"/>
            <a:ext cx="2177" cy="734651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508273" y="3709778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BPM203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8572005" y="4572468"/>
            <a:ext cx="12323" cy="525977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91733" y="3628893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12.62 </a:t>
            </a:r>
            <a:r>
              <a:rPr lang="en-US" dirty="0" smtClean="0"/>
              <a:t>mm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663170" y="4588216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3.62 </a:t>
            </a:r>
            <a:r>
              <a:rPr lang="en-US" dirty="0" smtClean="0"/>
              <a:t>mm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3973917" y="3938371"/>
            <a:ext cx="849086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398460" y="3541011"/>
            <a:ext cx="2177" cy="734651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610731" y="3937014"/>
            <a:ext cx="0" cy="120519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57897" y="3131467"/>
            <a:ext cx="1505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Photocathode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622054" y="4352495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7.52 </a:t>
            </a:r>
            <a:r>
              <a:rPr lang="en-US" dirty="0" smtClean="0"/>
              <a:t>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127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Corrected positions according to S&amp;A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249783" y="4239063"/>
            <a:ext cx="75242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40777" y="5064735"/>
            <a:ext cx="849086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465320" y="4667375"/>
            <a:ext cx="2177" cy="734651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382787" y="3858003"/>
            <a:ext cx="84908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807330" y="3460643"/>
            <a:ext cx="2177" cy="734651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67497" y="3834280"/>
            <a:ext cx="0" cy="8095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773989" y="438912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26532" y="349699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741077" y="4239063"/>
            <a:ext cx="0" cy="81434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43811" y="5425556"/>
            <a:ext cx="1505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Photocathode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319055" y="3043659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BPM201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382787" y="3906348"/>
            <a:ext cx="12323" cy="28894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679077" y="2715280"/>
            <a:ext cx="84908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9103620" y="2317920"/>
            <a:ext cx="2177" cy="734651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615345" y="1900936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BPM203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8679077" y="2763625"/>
            <a:ext cx="12323" cy="143166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889863" y="4545874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0.65 </a:t>
            </a:r>
            <a:r>
              <a:rPr lang="en-US" dirty="0" smtClean="0"/>
              <a:t>mm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304034" y="3847285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0.25 mm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664056" y="3272029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1.15 mm</a:t>
            </a:r>
            <a:endParaRPr lang="en-US" dirty="0"/>
          </a:p>
        </p:txBody>
      </p:sp>
      <p:pic>
        <p:nvPicPr>
          <p:cNvPr id="2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6" y="1365342"/>
            <a:ext cx="3663022" cy="361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33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070" y="3562036"/>
            <a:ext cx="6664384" cy="32627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" y="278674"/>
            <a:ext cx="6574973" cy="32189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84069" y="4145280"/>
            <a:ext cx="29086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Bona fide results inside the saturation interval:</a:t>
            </a:r>
          </a:p>
          <a:p>
            <a:r>
              <a:rPr lang="en-US" dirty="0" smtClean="0"/>
              <a:t>-</a:t>
            </a:r>
            <a:r>
              <a:rPr lang="en-US" dirty="0"/>
              <a:t>6 [mm</a:t>
            </a:r>
            <a:r>
              <a:rPr lang="en-US" dirty="0" smtClean="0"/>
              <a:t>]&lt;BPM201 x&lt; </a:t>
            </a:r>
            <a:r>
              <a:rPr lang="en-US" dirty="0"/>
              <a:t>6[mm</a:t>
            </a:r>
            <a:r>
              <a:rPr lang="en-US" dirty="0" smtClean="0"/>
              <a:t>]</a:t>
            </a:r>
          </a:p>
          <a:p>
            <a:r>
              <a:rPr lang="en-US" dirty="0" smtClean="0"/>
              <a:t>-</a:t>
            </a:r>
            <a:r>
              <a:rPr lang="en-US" dirty="0"/>
              <a:t>6 [mm</a:t>
            </a:r>
            <a:r>
              <a:rPr lang="en-US" dirty="0" smtClean="0"/>
              <a:t>]&lt;</a:t>
            </a:r>
            <a:r>
              <a:rPr lang="en-US" dirty="0"/>
              <a:t> BPM201 </a:t>
            </a:r>
            <a:r>
              <a:rPr lang="en-US" dirty="0" smtClean="0"/>
              <a:t>y&lt; </a:t>
            </a:r>
            <a:r>
              <a:rPr lang="en-US" dirty="0"/>
              <a:t>6[mm]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9337" y="278674"/>
            <a:ext cx="6574973" cy="323958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428070" y="3559093"/>
            <a:ext cx="6658371" cy="3265714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686087" y="1454275"/>
            <a:ext cx="11913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Original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99908" y="827315"/>
            <a:ext cx="714102" cy="1915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44137" y="2873829"/>
            <a:ext cx="618309" cy="2090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0672354" y="6253575"/>
            <a:ext cx="714102" cy="1915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1203577" y="6445163"/>
            <a:ext cx="714102" cy="1915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84274" y="618309"/>
            <a:ext cx="4961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Remove the ones marked by red arrows for the fit?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75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" y="278673"/>
            <a:ext cx="6574973" cy="32189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66" y="3612878"/>
            <a:ext cx="6628333" cy="32451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84069" y="4145280"/>
            <a:ext cx="29086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Bona fide results inside the saturation interval:</a:t>
            </a:r>
          </a:p>
          <a:p>
            <a:r>
              <a:rPr lang="en-US" dirty="0" smtClean="0"/>
              <a:t>-</a:t>
            </a:r>
            <a:r>
              <a:rPr lang="en-US" dirty="0"/>
              <a:t>6 [mm</a:t>
            </a:r>
            <a:r>
              <a:rPr lang="en-US" dirty="0" smtClean="0"/>
              <a:t>]&lt;BPM201 x&lt; </a:t>
            </a:r>
            <a:r>
              <a:rPr lang="en-US" dirty="0"/>
              <a:t>6[mm</a:t>
            </a:r>
            <a:r>
              <a:rPr lang="en-US" dirty="0" smtClean="0"/>
              <a:t>]</a:t>
            </a:r>
          </a:p>
          <a:p>
            <a:r>
              <a:rPr lang="en-US" dirty="0" smtClean="0"/>
              <a:t>-</a:t>
            </a:r>
            <a:r>
              <a:rPr lang="en-US" dirty="0"/>
              <a:t>6 [mm</a:t>
            </a:r>
            <a:r>
              <a:rPr lang="en-US" dirty="0" smtClean="0"/>
              <a:t>]&lt;</a:t>
            </a:r>
            <a:r>
              <a:rPr lang="en-US" dirty="0"/>
              <a:t> BPM201 </a:t>
            </a:r>
            <a:r>
              <a:rPr lang="en-US" dirty="0" smtClean="0"/>
              <a:t>y&lt; </a:t>
            </a:r>
            <a:r>
              <a:rPr lang="en-US" dirty="0"/>
              <a:t>6[mm]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9337" y="278674"/>
            <a:ext cx="6574973" cy="323958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63667" y="3612878"/>
            <a:ext cx="6628334" cy="324512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0133402">
            <a:off x="7258322" y="715612"/>
            <a:ext cx="404688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Relative to BFS</a:t>
            </a:r>
            <a:r>
              <a:rPr 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*</a:t>
            </a:r>
          </a:p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Overcorrected!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5098" y="6414645"/>
            <a:ext cx="424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Click here for BFS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18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a recap of the simulations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830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Models: T-cathode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5387"/>
            <a:ext cx="6286500" cy="4467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0192"/>
          <a:stretch/>
        </p:blipFill>
        <p:spPr>
          <a:xfrm>
            <a:off x="6453602" y="1195387"/>
            <a:ext cx="5738398" cy="529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1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Models: Mushroom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3400"/>
            <a:ext cx="6286500" cy="4448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348" y="1093400"/>
            <a:ext cx="545119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9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3962"/>
            <a:ext cx="6200775" cy="4410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Models: Small mushroom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525" y="1223962"/>
            <a:ext cx="6086475" cy="5762625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751302" y="1223962"/>
            <a:ext cx="2396630" cy="24305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51302" y="1223962"/>
            <a:ext cx="2396630" cy="243059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7147932" y="1223962"/>
            <a:ext cx="1248936" cy="105088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55134" y="3654553"/>
            <a:ext cx="1416785" cy="45072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82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T-cathode to Small shield cathode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Includes fit </a:t>
            </a:r>
            <a:r>
              <a:rPr lang="en-US" u="sng" dirty="0" smtClean="0"/>
              <a:t>without</a:t>
            </a:r>
            <a:r>
              <a:rPr lang="en-US" dirty="0" smtClean="0"/>
              <a:t> removing outliers</a:t>
            </a:r>
          </a:p>
          <a:p>
            <a:r>
              <a:rPr lang="en-US" dirty="0" smtClean="0"/>
              <a:t>Also plots of fit slopes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699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4"/>
          <a:ext cx="10515600" cy="453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479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</a:t>
            </a:r>
            <a:r>
              <a:rPr lang="en-US" dirty="0" smtClean="0"/>
              <a:t>at C-a gap axis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620973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the data sets correspond to the center line in the cathode-anode gap. Different colors represent different shields.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506663" y="2267304"/>
            <a:ext cx="1419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~12% difference between 0.17 and 0.15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4859383" y="1966859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562810" y="3744632"/>
            <a:ext cx="1419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~53% difference between 0.17 and 0.08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61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3540" y="1825625"/>
            <a:ext cx="6164920" cy="4351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079" y="1131558"/>
            <a:ext cx="3205198" cy="25402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771" y="3890149"/>
            <a:ext cx="3167814" cy="2627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Electric </a:t>
            </a:r>
            <a:r>
              <a:rPr lang="en-US" dirty="0"/>
              <a:t>field </a:t>
            </a:r>
            <a:r>
              <a:rPr lang="en-US" dirty="0" smtClean="0"/>
              <a:t>norm– No </a:t>
            </a:r>
            <a:r>
              <a:rPr lang="en-US" dirty="0"/>
              <a:t>shield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5212" y="4963885"/>
            <a:ext cx="10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4.87 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463" y="4809996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7.9MV/m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594" y="4098300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6.5MV/m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217" y="3417648"/>
            <a:ext cx="1413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29MV/m at cus</a:t>
            </a:r>
            <a:r>
              <a:rPr lang="en-US" sz="1400" b="1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59356" y="2678562"/>
            <a:ext cx="1764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Upper flange:5MV/m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02937" y="3882857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Cathode: 3.6MV/m</a:t>
            </a:r>
          </a:p>
        </p:txBody>
      </p:sp>
    </p:spTree>
    <p:extLst>
      <p:ext uri="{BB962C8B-B14F-4D97-AF65-F5344CB8AC3E}">
        <p14:creationId xmlns:p14="http://schemas.microsoft.com/office/powerpoint/2010/main" val="105980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Electric </a:t>
            </a:r>
            <a:r>
              <a:rPr lang="en-US" dirty="0"/>
              <a:t>field </a:t>
            </a:r>
            <a:r>
              <a:rPr lang="en-US" dirty="0" smtClean="0"/>
              <a:t>norm– </a:t>
            </a:r>
            <a:r>
              <a:rPr lang="en-US" dirty="0"/>
              <a:t>original shield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3447" y="1825625"/>
            <a:ext cx="6165105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85212" y="4963885"/>
            <a:ext cx="10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4.85 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463" y="4809996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7.9MV/m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594" y="4098300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5.6MV/m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217" y="3417648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7.2MV/m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996" y="890785"/>
            <a:ext cx="3558004" cy="2834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0062" y="3864961"/>
            <a:ext cx="3597876" cy="29547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59356" y="2678562"/>
            <a:ext cx="1855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Upper flange:10MV/m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68505" y="4001294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Cathode: 0.6MV/m</a:t>
            </a:r>
          </a:p>
        </p:txBody>
      </p:sp>
    </p:spTree>
    <p:extLst>
      <p:ext uri="{BB962C8B-B14F-4D97-AF65-F5344CB8AC3E}">
        <p14:creationId xmlns:p14="http://schemas.microsoft.com/office/powerpoint/2010/main" val="278644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530" y="3630652"/>
            <a:ext cx="2801808" cy="26461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2486" y="847499"/>
            <a:ext cx="2754039" cy="275403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24467" y="1825625"/>
            <a:ext cx="6143065" cy="4351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Electric </a:t>
            </a:r>
            <a:r>
              <a:rPr lang="en-US" dirty="0"/>
              <a:t>field </a:t>
            </a:r>
            <a:r>
              <a:rPr lang="en-US" dirty="0" smtClean="0"/>
              <a:t>norm– Shield </a:t>
            </a:r>
            <a:r>
              <a:rPr lang="en-US" dirty="0"/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5212" y="4963885"/>
            <a:ext cx="10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4.86 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463" y="4809996"/>
            <a:ext cx="984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8.08MV/m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594" y="4098300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6.5MV/m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217" y="3417648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7.9MV/m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59356" y="2678562"/>
            <a:ext cx="1855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Upper flange:11MV/m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68505" y="4001294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Cathode: 1.2MV/m</a:t>
            </a:r>
          </a:p>
        </p:txBody>
      </p:sp>
    </p:spTree>
    <p:extLst>
      <p:ext uri="{BB962C8B-B14F-4D97-AF65-F5344CB8AC3E}">
        <p14:creationId xmlns:p14="http://schemas.microsoft.com/office/powerpoint/2010/main" val="424818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</a:t>
            </a:r>
            <a:r>
              <a:rPr lang="en-US" dirty="0" smtClean="0"/>
              <a:t>T-shape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1763"/>
            <a:ext cx="4630418" cy="362181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26721" y="1825625"/>
            <a:ext cx="5138558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9658" y="2121763"/>
            <a:ext cx="4424112" cy="362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7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4538"/>
            <a:ext cx="5029200" cy="4162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</a:t>
            </a:r>
            <a:r>
              <a:rPr lang="en-US" dirty="0" smtClean="0"/>
              <a:t>Mushroom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07740" y="1825625"/>
            <a:ext cx="4776520" cy="43513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39" y="2017802"/>
            <a:ext cx="48482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2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7729"/>
            <a:ext cx="4686300" cy="3495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Shield 8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76662" y="2077244"/>
            <a:ext cx="4638675" cy="3848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3005" y="2091529"/>
            <a:ext cx="46386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2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12192000" cy="596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5017" y="2889459"/>
            <a:ext cx="445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0.87 </a:t>
            </a:r>
            <a:r>
              <a:rPr lang="en-US" b="1" dirty="0" smtClean="0"/>
              <a:t>[mm]</a:t>
            </a:r>
            <a:r>
              <a:rPr lang="en-US" dirty="0" smtClean="0"/>
              <a:t> difference between: </a:t>
            </a:r>
            <a:r>
              <a:rPr lang="en-US" dirty="0" smtClean="0"/>
              <a:t>1.03 </a:t>
            </a:r>
            <a:r>
              <a:rPr lang="en-US" dirty="0" smtClean="0"/>
              <a:t>and </a:t>
            </a:r>
            <a:r>
              <a:rPr lang="en-US" dirty="0" smtClean="0"/>
              <a:t>0.16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50685" y="4401703"/>
            <a:ext cx="3700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 </a:t>
            </a:r>
            <a:r>
              <a:rPr lang="en-US" b="1" dirty="0"/>
              <a:t>[mm]</a:t>
            </a:r>
            <a:r>
              <a:rPr lang="en-US" dirty="0" smtClean="0"/>
              <a:t> difference between: </a:t>
            </a:r>
            <a:r>
              <a:rPr lang="en-US" dirty="0" smtClean="0"/>
              <a:t>-3 </a:t>
            </a:r>
            <a:r>
              <a:rPr lang="en-US" dirty="0" smtClean="0"/>
              <a:t>and </a:t>
            </a:r>
            <a:r>
              <a:rPr lang="en-US" dirty="0" smtClean="0"/>
              <a:t>-5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38603" y="2150795"/>
            <a:ext cx="4200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1.4 </a:t>
            </a:r>
            <a:r>
              <a:rPr lang="en-US" b="1" dirty="0"/>
              <a:t>[mm]</a:t>
            </a:r>
            <a:r>
              <a:rPr lang="en-US" dirty="0" smtClean="0"/>
              <a:t> difference between: </a:t>
            </a:r>
            <a:r>
              <a:rPr lang="en-US" dirty="0" smtClean="0"/>
              <a:t>4.7 </a:t>
            </a:r>
            <a:r>
              <a:rPr lang="en-US" dirty="0" smtClean="0"/>
              <a:t>and </a:t>
            </a:r>
            <a:r>
              <a:rPr lang="en-US" dirty="0" smtClean="0"/>
              <a:t>3.3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0343607" y="2561995"/>
            <a:ext cx="13467" cy="285596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238603" y="3344775"/>
            <a:ext cx="0" cy="224246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689464" y="4322339"/>
            <a:ext cx="0" cy="31062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959634" y="4014651"/>
            <a:ext cx="3300549" cy="13498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x-axis: If we shoot from </a:t>
            </a:r>
            <a:endParaRPr lang="en-US" dirty="0" smtClean="0">
              <a:solidFill>
                <a:srgbClr val="00B0F0"/>
              </a:solidFill>
            </a:endParaRPr>
          </a:p>
          <a:p>
            <a:pPr algn="ctr"/>
            <a:r>
              <a:rPr lang="en-US" dirty="0" smtClean="0">
                <a:solidFill>
                  <a:srgbClr val="00B0F0"/>
                </a:solidFill>
              </a:rPr>
              <a:t>-3 [mm]&lt;Photocathode&lt; 3 [mm] </a:t>
            </a:r>
            <a:r>
              <a:rPr lang="en-US" dirty="0" smtClean="0">
                <a:solidFill>
                  <a:srgbClr val="00B0F0"/>
                </a:solidFill>
              </a:rPr>
              <a:t>we just need to correct for an extra ~</a:t>
            </a:r>
            <a:r>
              <a:rPr lang="en-US" dirty="0" smtClean="0">
                <a:solidFill>
                  <a:srgbClr val="00B0F0"/>
                </a:solidFill>
              </a:rPr>
              <a:t>1 </a:t>
            </a:r>
            <a:r>
              <a:rPr lang="en-US" dirty="0" smtClean="0">
                <a:solidFill>
                  <a:srgbClr val="00B0F0"/>
                </a:solidFill>
              </a:rPr>
              <a:t>[mm]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67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12192000" cy="596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42605" y="2156795"/>
            <a:ext cx="2533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T-cathode </a:t>
            </a:r>
            <a:r>
              <a:rPr lang="en-US" dirty="0" smtClean="0"/>
              <a:t>inflexion point</a:t>
            </a:r>
            <a:endParaRPr lang="en-US" dirty="0"/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>
          <a:xfrm>
            <a:off x="3609266" y="2526127"/>
            <a:ext cx="2382230" cy="5276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80264" y="1629144"/>
            <a:ext cx="3045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Photocathode assumed center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1" idx="2"/>
          </p:cNvCxnSpPr>
          <p:nvPr/>
        </p:nvCxnSpPr>
        <p:spPr>
          <a:xfrm>
            <a:off x="4103117" y="1998476"/>
            <a:ext cx="2126038" cy="5276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19083" y="1075146"/>
            <a:ext cx="1870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S-S </a:t>
            </a:r>
            <a:r>
              <a:rPr lang="en-US" dirty="0" smtClean="0"/>
              <a:t>inflexion point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>
            <a:off x="3554339" y="1444478"/>
            <a:ext cx="2713635" cy="5276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570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12192000" cy="5969000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5016138" y="4563291"/>
            <a:ext cx="426720" cy="496388"/>
          </a:xfrm>
          <a:prstGeom prst="downArrow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019109" y="4563291"/>
            <a:ext cx="426720" cy="496388"/>
          </a:xfrm>
          <a:prstGeom prst="downArrow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0800000">
            <a:off x="5146766" y="5240201"/>
            <a:ext cx="426720" cy="496388"/>
          </a:xfrm>
          <a:prstGeom prst="downArrow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0800000">
            <a:off x="6444342" y="5240202"/>
            <a:ext cx="426720" cy="496388"/>
          </a:xfrm>
          <a:prstGeom prst="downArrow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62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12192000" cy="596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3004871"/>
            <a:ext cx="423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4.6 </a:t>
            </a:r>
            <a:r>
              <a:rPr lang="en-US" dirty="0" smtClean="0"/>
              <a:t>[mm] difference between: </a:t>
            </a:r>
            <a:r>
              <a:rPr lang="en-US" dirty="0" smtClean="0"/>
              <a:t>0.9 </a:t>
            </a:r>
            <a:r>
              <a:rPr lang="en-US" dirty="0" smtClean="0"/>
              <a:t>and </a:t>
            </a:r>
            <a:r>
              <a:rPr lang="en-US" dirty="0" smtClean="0"/>
              <a:t>-3.7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48840" y="4737084"/>
            <a:ext cx="4402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1.6 </a:t>
            </a:r>
            <a:r>
              <a:rPr lang="en-US" dirty="0" smtClean="0"/>
              <a:t>[mm] difference between: </a:t>
            </a:r>
            <a:r>
              <a:rPr lang="en-US" dirty="0" smtClean="0"/>
              <a:t>-4.1 </a:t>
            </a:r>
            <a:r>
              <a:rPr lang="en-US" dirty="0" smtClean="0"/>
              <a:t>and </a:t>
            </a:r>
            <a:r>
              <a:rPr lang="en-US" dirty="0" smtClean="0"/>
              <a:t>-</a:t>
            </a:r>
            <a:r>
              <a:rPr lang="en-US" dirty="0" smtClean="0"/>
              <a:t>5.7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048000" y="3630323"/>
            <a:ext cx="0" cy="654294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141719" y="4496621"/>
            <a:ext cx="0" cy="26818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37123" y="4004991"/>
            <a:ext cx="4659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1.8 </a:t>
            </a:r>
            <a:r>
              <a:rPr lang="en-US" dirty="0" smtClean="0"/>
              <a:t>[mm] difference between: -</a:t>
            </a:r>
            <a:r>
              <a:rPr lang="en-US" dirty="0" smtClean="0"/>
              <a:t>6.7 </a:t>
            </a:r>
            <a:r>
              <a:rPr lang="en-US" dirty="0" smtClean="0"/>
              <a:t>and </a:t>
            </a:r>
            <a:r>
              <a:rPr lang="en-US" dirty="0" smtClean="0"/>
              <a:t>-</a:t>
            </a:r>
            <a:r>
              <a:rPr lang="en-US" dirty="0" smtClean="0"/>
              <a:t>4.9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9466221" y="4604296"/>
            <a:ext cx="0" cy="21154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519851" y="1849080"/>
            <a:ext cx="3627120" cy="15613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y</a:t>
            </a:r>
            <a:r>
              <a:rPr lang="en-US" dirty="0" smtClean="0">
                <a:solidFill>
                  <a:srgbClr val="00B0F0"/>
                </a:solidFill>
              </a:rPr>
              <a:t>-axis: If we shoot from </a:t>
            </a:r>
            <a:endParaRPr lang="en-US" dirty="0" smtClean="0">
              <a:solidFill>
                <a:srgbClr val="00B0F0"/>
              </a:solidFill>
            </a:endParaRPr>
          </a:p>
          <a:p>
            <a:pPr algn="ctr"/>
            <a:r>
              <a:rPr lang="en-US" dirty="0" smtClean="0">
                <a:solidFill>
                  <a:srgbClr val="00B0F0"/>
                </a:solidFill>
              </a:rPr>
              <a:t>-</a:t>
            </a:r>
            <a:r>
              <a:rPr lang="en-US" dirty="0">
                <a:solidFill>
                  <a:srgbClr val="00B0F0"/>
                </a:solidFill>
              </a:rPr>
              <a:t>3 [mm]&lt;Photocathode&lt; 3 [mm] </a:t>
            </a:r>
            <a:endParaRPr lang="en-US" dirty="0" smtClean="0">
              <a:solidFill>
                <a:srgbClr val="00B0F0"/>
              </a:solidFill>
            </a:endParaRPr>
          </a:p>
          <a:p>
            <a:pPr algn="ctr"/>
            <a:r>
              <a:rPr lang="en-US" dirty="0" smtClean="0">
                <a:solidFill>
                  <a:srgbClr val="00B0F0"/>
                </a:solidFill>
              </a:rPr>
              <a:t>we </a:t>
            </a:r>
            <a:r>
              <a:rPr lang="en-US" dirty="0" smtClean="0">
                <a:solidFill>
                  <a:srgbClr val="00B0F0"/>
                </a:solidFill>
              </a:rPr>
              <a:t>just need to correct for an extra ~2.5 [mm]</a:t>
            </a:r>
          </a:p>
          <a:p>
            <a:pPr algn="ctr"/>
            <a:r>
              <a:rPr lang="en-US" dirty="0" smtClean="0">
                <a:solidFill>
                  <a:srgbClr val="00B0F0"/>
                </a:solidFill>
              </a:rPr>
              <a:t>NOTE: shoot from </a:t>
            </a:r>
            <a:r>
              <a:rPr lang="en-US" u="sng" dirty="0" smtClean="0">
                <a:solidFill>
                  <a:srgbClr val="00B0F0"/>
                </a:solidFill>
              </a:rPr>
              <a:t>higher</a:t>
            </a:r>
            <a:r>
              <a:rPr lang="en-US" dirty="0" smtClean="0">
                <a:solidFill>
                  <a:srgbClr val="00B0F0"/>
                </a:solidFill>
              </a:rPr>
              <a:t> positions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658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12192000" cy="596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94858" y="2522556"/>
            <a:ext cx="1870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S-S inflexion point</a:t>
            </a:r>
            <a:endParaRPr lang="en-US" dirty="0"/>
          </a:p>
        </p:txBody>
      </p:sp>
      <p:cxnSp>
        <p:nvCxnSpPr>
          <p:cNvPr id="5" name="Straight Arrow Connector 4"/>
          <p:cNvCxnSpPr>
            <a:stCxn id="4" idx="2"/>
          </p:cNvCxnSpPr>
          <p:nvPr/>
        </p:nvCxnSpPr>
        <p:spPr>
          <a:xfrm>
            <a:off x="3330114" y="2891888"/>
            <a:ext cx="3601909" cy="3378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32517" y="1994905"/>
            <a:ext cx="3045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Photocathode assumed center</a:t>
            </a:r>
            <a:endParaRPr lang="en-US" dirty="0"/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>
          <a:xfrm>
            <a:off x="4155370" y="2364237"/>
            <a:ext cx="2001590" cy="1846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71336" y="1440907"/>
            <a:ext cx="2533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T-cathode inflexion point</a:t>
            </a:r>
            <a:endParaRPr lang="en-US" dirty="0"/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>
            <a:off x="3937997" y="1810239"/>
            <a:ext cx="3769089" cy="1846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994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12192000" cy="596900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5573486" y="1001487"/>
            <a:ext cx="426720" cy="496388"/>
          </a:xfrm>
          <a:prstGeom prst="downArrow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7855136" y="1001487"/>
            <a:ext cx="426720" cy="496388"/>
          </a:xfrm>
          <a:prstGeom prst="downArrow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0800000">
            <a:off x="7467602" y="1632496"/>
            <a:ext cx="426720" cy="496388"/>
          </a:xfrm>
          <a:prstGeom prst="downArrow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790022" y="1780962"/>
            <a:ext cx="983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D7D31"/>
                </a:solidFill>
              </a:rPr>
              <a:t>No zero!</a:t>
            </a:r>
            <a:endParaRPr lang="en-US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2586</TotalTime>
  <Words>886</Words>
  <Application>Microsoft Office PowerPoint</Application>
  <PresentationFormat>Widescreen</PresentationFormat>
  <Paragraphs>161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Office Theme</vt:lpstr>
      <vt:lpstr>UITF: T-cathode and Small shield</vt:lpstr>
      <vt:lpstr>Details of experimental data</vt:lpstr>
      <vt:lpstr>Comparing T-cathode to Small shield cathode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Full cathode 3D BPM readbacks</vt:lpstr>
      <vt:lpstr>Centered in solenoid lens</vt:lpstr>
      <vt:lpstr>PowerPoint Presentation</vt:lpstr>
      <vt:lpstr>PowerPoint Presentation</vt:lpstr>
      <vt:lpstr>Conclusions</vt:lpstr>
      <vt:lpstr>Fin</vt:lpstr>
      <vt:lpstr>Extras</vt:lpstr>
      <vt:lpstr>PowerPoint Presentation</vt:lpstr>
      <vt:lpstr>Corrected positions according to S&amp;A</vt:lpstr>
      <vt:lpstr>Corrected positions according to S&amp;A</vt:lpstr>
      <vt:lpstr>Corrected positions according to S&amp;A</vt:lpstr>
      <vt:lpstr>Corrected positions according to S&amp;A</vt:lpstr>
      <vt:lpstr>Corrected positions according to S&amp;A</vt:lpstr>
      <vt:lpstr>Corrected positions according to S&amp;A</vt:lpstr>
      <vt:lpstr>PowerPoint Presentation</vt:lpstr>
      <vt:lpstr>PowerPoint Presentation</vt:lpstr>
      <vt:lpstr>Recall</vt:lpstr>
      <vt:lpstr>Models: T-cathode</vt:lpstr>
      <vt:lpstr>Models: Mushroom</vt:lpstr>
      <vt:lpstr>Models: Small mushroom</vt:lpstr>
      <vt:lpstr>CST results: Transverse electric field at C-a gap axis</vt:lpstr>
      <vt:lpstr>CST results: Electric field norm– No shield</vt:lpstr>
      <vt:lpstr>CST results: Electric field norm– original shield</vt:lpstr>
      <vt:lpstr>CST results: Electric field norm– Shield 8</vt:lpstr>
      <vt:lpstr>CST results: Electric field norm– T-shape</vt:lpstr>
      <vt:lpstr>CST results: Electric field norm– Mushroom</vt:lpstr>
      <vt:lpstr>CST results: Electric field norm– Shield 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UITF QE heat maps</dc:title>
  <dc:creator>Gabriel Palacios-Serrano</dc:creator>
  <cp:lastModifiedBy>Gabriel Palacios-Serrano</cp:lastModifiedBy>
  <cp:revision>273</cp:revision>
  <dcterms:created xsi:type="dcterms:W3CDTF">2019-02-08T02:44:25Z</dcterms:created>
  <dcterms:modified xsi:type="dcterms:W3CDTF">2019-07-07T23:50:10Z</dcterms:modified>
</cp:coreProperties>
</file>