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10"/>
  </p:notesMasterIdLst>
  <p:handoutMasterIdLst>
    <p:handoutMasterId r:id="rId11"/>
  </p:handoutMasterIdLst>
  <p:sldIdLst>
    <p:sldId id="705" r:id="rId2"/>
    <p:sldId id="711" r:id="rId3"/>
    <p:sldId id="706" r:id="rId4"/>
    <p:sldId id="707" r:id="rId5"/>
    <p:sldId id="708" r:id="rId6"/>
    <p:sldId id="704" r:id="rId7"/>
    <p:sldId id="709" r:id="rId8"/>
    <p:sldId id="710" r:id="rId9"/>
  </p:sldIdLst>
  <p:sldSz cx="9144000" cy="6858000" type="letter"/>
  <p:notesSz cx="7023100" cy="93091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3200" b="1" kern="1200">
        <a:solidFill>
          <a:schemeClr val="tx1"/>
        </a:solidFill>
        <a:latin typeface="Times New Roman" pitchFamily="18" charset="0"/>
        <a:ea typeface="+mn-ea"/>
        <a:cs typeface="+mn-cs"/>
      </a:defRPr>
    </a:lvl1pPr>
    <a:lvl2pPr marL="457200" algn="l" rtl="0" fontAlgn="base">
      <a:spcBef>
        <a:spcPct val="0"/>
      </a:spcBef>
      <a:spcAft>
        <a:spcPct val="0"/>
      </a:spcAft>
      <a:defRPr sz="3200" b="1" kern="1200">
        <a:solidFill>
          <a:schemeClr val="tx1"/>
        </a:solidFill>
        <a:latin typeface="Times New Roman" pitchFamily="18" charset="0"/>
        <a:ea typeface="+mn-ea"/>
        <a:cs typeface="+mn-cs"/>
      </a:defRPr>
    </a:lvl2pPr>
    <a:lvl3pPr marL="914400" algn="l" rtl="0" fontAlgn="base">
      <a:spcBef>
        <a:spcPct val="0"/>
      </a:spcBef>
      <a:spcAft>
        <a:spcPct val="0"/>
      </a:spcAft>
      <a:defRPr sz="3200" b="1" kern="1200">
        <a:solidFill>
          <a:schemeClr val="tx1"/>
        </a:solidFill>
        <a:latin typeface="Times New Roman" pitchFamily="18" charset="0"/>
        <a:ea typeface="+mn-ea"/>
        <a:cs typeface="+mn-cs"/>
      </a:defRPr>
    </a:lvl3pPr>
    <a:lvl4pPr marL="1371600" algn="l" rtl="0" fontAlgn="base">
      <a:spcBef>
        <a:spcPct val="0"/>
      </a:spcBef>
      <a:spcAft>
        <a:spcPct val="0"/>
      </a:spcAft>
      <a:defRPr sz="3200" b="1" kern="1200">
        <a:solidFill>
          <a:schemeClr val="tx1"/>
        </a:solidFill>
        <a:latin typeface="Times New Roman" pitchFamily="18" charset="0"/>
        <a:ea typeface="+mn-ea"/>
        <a:cs typeface="+mn-cs"/>
      </a:defRPr>
    </a:lvl4pPr>
    <a:lvl5pPr marL="1828800" algn="l" rtl="0" fontAlgn="base">
      <a:spcBef>
        <a:spcPct val="0"/>
      </a:spcBef>
      <a:spcAft>
        <a:spcPct val="0"/>
      </a:spcAft>
      <a:defRPr sz="3200" b="1" kern="1200">
        <a:solidFill>
          <a:schemeClr val="tx1"/>
        </a:solidFill>
        <a:latin typeface="Times New Roman" pitchFamily="18" charset="0"/>
        <a:ea typeface="+mn-ea"/>
        <a:cs typeface="+mn-cs"/>
      </a:defRPr>
    </a:lvl5pPr>
    <a:lvl6pPr marL="2286000" algn="l" defTabSz="914400" rtl="0" eaLnBrk="1" latinLnBrk="0" hangingPunct="1">
      <a:defRPr sz="3200" b="1" kern="1200">
        <a:solidFill>
          <a:schemeClr val="tx1"/>
        </a:solidFill>
        <a:latin typeface="Times New Roman" pitchFamily="18" charset="0"/>
        <a:ea typeface="+mn-ea"/>
        <a:cs typeface="+mn-cs"/>
      </a:defRPr>
    </a:lvl6pPr>
    <a:lvl7pPr marL="2743200" algn="l" defTabSz="914400" rtl="0" eaLnBrk="1" latinLnBrk="0" hangingPunct="1">
      <a:defRPr sz="3200" b="1" kern="1200">
        <a:solidFill>
          <a:schemeClr val="tx1"/>
        </a:solidFill>
        <a:latin typeface="Times New Roman" pitchFamily="18" charset="0"/>
        <a:ea typeface="+mn-ea"/>
        <a:cs typeface="+mn-cs"/>
      </a:defRPr>
    </a:lvl7pPr>
    <a:lvl8pPr marL="3200400" algn="l" defTabSz="914400" rtl="0" eaLnBrk="1" latinLnBrk="0" hangingPunct="1">
      <a:defRPr sz="3200" b="1" kern="1200">
        <a:solidFill>
          <a:schemeClr val="tx1"/>
        </a:solidFill>
        <a:latin typeface="Times New Roman" pitchFamily="18" charset="0"/>
        <a:ea typeface="+mn-ea"/>
        <a:cs typeface="+mn-cs"/>
      </a:defRPr>
    </a:lvl8pPr>
    <a:lvl9pPr marL="3657600" algn="l" defTabSz="914400" rtl="0" eaLnBrk="1" latinLnBrk="0" hangingPunct="1">
      <a:defRPr sz="32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FFFF00"/>
    <a:srgbClr val="9BFFC8"/>
    <a:srgbClr val="CC00CC"/>
    <a:srgbClr val="00CC00"/>
    <a:srgbClr val="F64B16"/>
    <a:srgbClr val="CC6600"/>
    <a:srgbClr val="95E3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12" autoAdjust="0"/>
    <p:restoredTop sz="96154" autoAdjust="0"/>
  </p:normalViewPr>
  <p:slideViewPr>
    <p:cSldViewPr snapToGrid="0">
      <p:cViewPr>
        <p:scale>
          <a:sx n="136" d="100"/>
          <a:sy n="136" d="100"/>
        </p:scale>
        <p:origin x="-894" y="114"/>
      </p:cViewPr>
      <p:guideLst>
        <p:guide orient="horz" pos="2168"/>
        <p:guide pos="28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563022" y="8921553"/>
            <a:ext cx="416184" cy="275908"/>
          </a:xfrm>
          <a:prstGeom prst="rect">
            <a:avLst/>
          </a:prstGeom>
          <a:noFill/>
          <a:ln w="12699">
            <a:noFill/>
            <a:miter lim="800000"/>
            <a:headEnd/>
            <a:tailEnd/>
          </a:ln>
          <a:effectLst/>
        </p:spPr>
        <p:txBody>
          <a:bodyPr wrap="none" lIns="124585" tIns="60655" rIns="124585" bIns="60655" anchor="ctr">
            <a:spAutoFit/>
          </a:bodyPr>
          <a:lstStyle/>
          <a:p>
            <a:pPr algn="r" defTabSz="1255897" eaLnBrk="0" hangingPunct="0">
              <a:defRPr/>
            </a:pPr>
            <a:fld id="{D774CB0F-5FCA-4BFC-A136-0CE8D2EAECBA}" type="slidenum">
              <a:rPr lang="en-US" altLang="en-US" sz="1000" b="0">
                <a:latin typeface="Arial" charset="0"/>
              </a:rPr>
              <a:pPr algn="r" defTabSz="1255897" eaLnBrk="0" hangingPunct="0">
                <a:defRPr/>
              </a:pPr>
              <a:t>‹#›</a:t>
            </a:fld>
            <a:endParaRPr lang="en-US" altLang="en-US" sz="1000" b="0" dirty="0">
              <a:latin typeface="Arial" charset="0"/>
            </a:endParaRPr>
          </a:p>
        </p:txBody>
      </p:sp>
    </p:spTree>
    <p:extLst>
      <p:ext uri="{BB962C8B-B14F-4D97-AF65-F5344CB8AC3E}">
        <p14:creationId xmlns:p14="http://schemas.microsoft.com/office/powerpoint/2010/main" val="33628279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8040" y="4420906"/>
            <a:ext cx="5147022" cy="4188058"/>
          </a:xfrm>
          <a:prstGeom prst="rect">
            <a:avLst/>
          </a:prstGeom>
          <a:noFill/>
          <a:ln w="12699">
            <a:noFill/>
            <a:miter lim="800000"/>
            <a:headEnd/>
            <a:tailEnd/>
          </a:ln>
          <a:effectLst/>
        </p:spPr>
        <p:txBody>
          <a:bodyPr vert="horz" wrap="square" lIns="124585" tIns="60655" rIns="124585" bIns="60655" numCol="1" anchor="t" anchorCtr="0" compatLnSpc="1">
            <a:prstTxWarp prst="textNoShape">
              <a:avLst/>
            </a:prstTxWarp>
          </a:bodyPr>
          <a:lstStyle/>
          <a:p>
            <a:pPr lvl="0"/>
            <a:r>
              <a:rPr lang="en-US" altLang="en-US" noProof="0" smtClean="0"/>
              <a:t>Click to edit Master notes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6387" name="Rectangle 3"/>
          <p:cNvSpPr>
            <a:spLocks noGrp="1" noRot="1" noChangeAspect="1" noChangeArrowheads="1" noTextEdit="1"/>
          </p:cNvSpPr>
          <p:nvPr>
            <p:ph type="sldImg" idx="2"/>
          </p:nvPr>
        </p:nvSpPr>
        <p:spPr bwMode="auto">
          <a:xfrm>
            <a:off x="1193800" y="704850"/>
            <a:ext cx="4640263" cy="3479800"/>
          </a:xfrm>
          <a:prstGeom prst="rect">
            <a:avLst/>
          </a:prstGeom>
          <a:noFill/>
          <a:ln w="12699">
            <a:solidFill>
              <a:schemeClr val="tx1"/>
            </a:solidFill>
            <a:miter lim="800000"/>
            <a:headEnd/>
            <a:tailEnd/>
          </a:ln>
        </p:spPr>
      </p:sp>
      <p:sp>
        <p:nvSpPr>
          <p:cNvPr id="2052" name="Rectangle 4"/>
          <p:cNvSpPr>
            <a:spLocks noChangeArrowheads="1"/>
          </p:cNvSpPr>
          <p:nvPr/>
        </p:nvSpPr>
        <p:spPr bwMode="auto">
          <a:xfrm>
            <a:off x="6387445" y="8843406"/>
            <a:ext cx="591761" cy="446556"/>
          </a:xfrm>
          <a:prstGeom prst="rect">
            <a:avLst/>
          </a:prstGeom>
          <a:noFill/>
          <a:ln w="12699">
            <a:noFill/>
            <a:miter lim="800000"/>
            <a:headEnd/>
            <a:tailEnd/>
          </a:ln>
          <a:effectLst/>
        </p:spPr>
        <p:txBody>
          <a:bodyPr wrap="none" lIns="124585" tIns="60655" rIns="124585" bIns="60655" anchor="ctr">
            <a:spAutoFit/>
          </a:bodyPr>
          <a:lstStyle/>
          <a:p>
            <a:pPr algn="r" defTabSz="1255897" eaLnBrk="0" hangingPunct="0">
              <a:defRPr/>
            </a:pPr>
            <a:fld id="{1ACC25ED-5647-48D5-A6AF-F5C814C2E9A5}" type="slidenum">
              <a:rPr lang="en-US" altLang="en-US" sz="2100" b="0">
                <a:latin typeface="Arial" charset="0"/>
              </a:rPr>
              <a:pPr algn="r" defTabSz="1255897" eaLnBrk="0" hangingPunct="0">
                <a:defRPr/>
              </a:pPr>
              <a:t>‹#›</a:t>
            </a:fld>
            <a:endParaRPr lang="en-US" altLang="en-US" sz="2100" b="0" dirty="0">
              <a:latin typeface="Arial" charset="0"/>
            </a:endParaRPr>
          </a:p>
        </p:txBody>
      </p:sp>
    </p:spTree>
    <p:extLst>
      <p:ext uri="{BB962C8B-B14F-4D97-AF65-F5344CB8AC3E}">
        <p14:creationId xmlns:p14="http://schemas.microsoft.com/office/powerpoint/2010/main" val="1150497911"/>
      </p:ext>
    </p:extLst>
  </p:cSld>
  <p:clrMap bg1="lt1" tx1="dk1" bg2="lt2" tx2="dk2" accent1="accent1" accent2="accent2" accent3="accent3" accent4="accent4" accent5="accent5" accent6="accent6" hlink="hlink" folHlink="folHlink"/>
  <p:notesStyle>
    <a:lvl1pPr algn="l" defTabSz="1216025" rtl="0" eaLnBrk="0" fontAlgn="base" hangingPunct="0">
      <a:spcBef>
        <a:spcPct val="30000"/>
      </a:spcBef>
      <a:spcAft>
        <a:spcPct val="0"/>
      </a:spcAft>
      <a:defRPr sz="1600" kern="1200">
        <a:solidFill>
          <a:schemeClr val="tx1"/>
        </a:solidFill>
        <a:latin typeface="Arial" charset="0"/>
        <a:ea typeface="+mn-ea"/>
        <a:cs typeface="+mn-cs"/>
      </a:defRPr>
    </a:lvl1pPr>
    <a:lvl2pPr marL="608013" algn="l" defTabSz="1216025" rtl="0" eaLnBrk="0" fontAlgn="base" hangingPunct="0">
      <a:spcBef>
        <a:spcPct val="30000"/>
      </a:spcBef>
      <a:spcAft>
        <a:spcPct val="0"/>
      </a:spcAft>
      <a:defRPr sz="1600" kern="1200">
        <a:solidFill>
          <a:schemeClr val="tx1"/>
        </a:solidFill>
        <a:latin typeface="Arial" charset="0"/>
        <a:ea typeface="+mn-ea"/>
        <a:cs typeface="+mn-cs"/>
      </a:defRPr>
    </a:lvl2pPr>
    <a:lvl3pPr marL="1216025" algn="l" defTabSz="1216025" rtl="0" eaLnBrk="0" fontAlgn="base" hangingPunct="0">
      <a:spcBef>
        <a:spcPct val="30000"/>
      </a:spcBef>
      <a:spcAft>
        <a:spcPct val="0"/>
      </a:spcAft>
      <a:defRPr sz="1600" kern="1200">
        <a:solidFill>
          <a:schemeClr val="tx1"/>
        </a:solidFill>
        <a:latin typeface="Arial" charset="0"/>
        <a:ea typeface="+mn-ea"/>
        <a:cs typeface="+mn-cs"/>
      </a:defRPr>
    </a:lvl3pPr>
    <a:lvl4pPr marL="1824038" algn="l" defTabSz="1216025" rtl="0" eaLnBrk="0" fontAlgn="base" hangingPunct="0">
      <a:spcBef>
        <a:spcPct val="30000"/>
      </a:spcBef>
      <a:spcAft>
        <a:spcPct val="0"/>
      </a:spcAft>
      <a:defRPr sz="1600" kern="1200">
        <a:solidFill>
          <a:schemeClr val="tx1"/>
        </a:solidFill>
        <a:latin typeface="Arial" charset="0"/>
        <a:ea typeface="+mn-ea"/>
        <a:cs typeface="+mn-cs"/>
      </a:defRPr>
    </a:lvl4pPr>
    <a:lvl5pPr marL="2432050" algn="l" defTabSz="1216025" rtl="0" eaLnBrk="0" fontAlgn="base" hangingPunct="0">
      <a:spcBef>
        <a:spcPct val="3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0"/>
            <a:ext cx="205740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0"/>
            <a:ext cx="60198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97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838200"/>
            <a:ext cx="4038600" cy="5287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838200"/>
            <a:ext cx="4038600" cy="5287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97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838200"/>
            <a:ext cx="8229600" cy="5287963"/>
          </a:xfrm>
        </p:spPr>
        <p:txBody>
          <a:bodyPr/>
          <a:lstStyle/>
          <a:p>
            <a:pPr lvl="0"/>
            <a:endParaRPr lang="en-US" noProof="0"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2/23/2016</a:t>
            </a:fld>
            <a:endParaRPr lang="en-US"/>
          </a:p>
        </p:txBody>
      </p:sp>
      <p:sp>
        <p:nvSpPr>
          <p:cNvPr id="4" name="Footer Placeholder 3"/>
          <p:cNvSpPr>
            <a:spLocks noGrp="1"/>
          </p:cNvSpPr>
          <p:nvPr>
            <p:ph type="ftr" sz="quarter" idx="11"/>
          </p:nvPr>
        </p:nvSpPr>
        <p:spPr>
          <a:xfrm>
            <a:off x="3124200" y="6448078"/>
            <a:ext cx="2895600" cy="273397"/>
          </a:xfrm>
          <a:prstGeom prst="rect">
            <a:avLst/>
          </a:prstGeom>
        </p:spPr>
        <p:txBody>
          <a:bodyPr/>
          <a:lstStyle/>
          <a:p>
            <a:endParaRPr lang="en-US"/>
          </a:p>
        </p:txBody>
      </p:sp>
      <p:sp>
        <p:nvSpPr>
          <p:cNvPr id="5" name="Slide Number Placeholder 4"/>
          <p:cNvSpPr>
            <a:spLocks noGrp="1"/>
          </p:cNvSpPr>
          <p:nvPr>
            <p:ph type="sldNum" sz="quarter" idx="12"/>
          </p:nvPr>
        </p:nvSpPr>
        <p:spPr>
          <a:xfrm>
            <a:off x="6128773" y="6448078"/>
            <a:ext cx="1927817" cy="273397"/>
          </a:xfrm>
          <a:prstGeom prst="rect">
            <a:avLst/>
          </a:prstGeo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47962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i="0">
                <a:solidFill>
                  <a:schemeClr val="tx1"/>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rgbClr val="FF0000"/>
                </a:solidFill>
              </a:defRPr>
            </a:lvl1pPr>
            <a:lvl2pPr>
              <a:defRPr>
                <a:solidFill>
                  <a:srgbClr val="333399"/>
                </a:solidFill>
              </a:defRPr>
            </a:lvl2pPr>
            <a:lvl3pPr>
              <a:defRPr>
                <a:solidFill>
                  <a:srgbClr val="00B050"/>
                </a:solidFill>
              </a:defRPr>
            </a:lvl3pPr>
            <a:lvl4pPr>
              <a:defRPr>
                <a:solidFill>
                  <a:srgbClr val="CC6600"/>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838200"/>
            <a:ext cx="4038600" cy="5287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838200"/>
            <a:ext cx="4038600" cy="5287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0"/>
            <a:ext cx="8229600" cy="6397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838200"/>
            <a:ext cx="8229600" cy="5287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792580" name="Line 4"/>
          <p:cNvSpPr>
            <a:spLocks noChangeShapeType="1"/>
          </p:cNvSpPr>
          <p:nvPr/>
        </p:nvSpPr>
        <p:spPr bwMode="auto">
          <a:xfrm>
            <a:off x="0" y="685800"/>
            <a:ext cx="9144000" cy="0"/>
          </a:xfrm>
          <a:prstGeom prst="line">
            <a:avLst/>
          </a:prstGeom>
          <a:noFill/>
          <a:ln w="57150">
            <a:solidFill>
              <a:srgbClr val="00279F"/>
            </a:solidFill>
            <a:round/>
            <a:headEnd/>
            <a:tailEnd/>
          </a:ln>
          <a:effectLst/>
        </p:spPr>
        <p:txBody>
          <a:bodyPr wrap="none" anchor="ctr"/>
          <a:lstStyle/>
          <a:p>
            <a:pPr algn="ctr" eaLnBrk="0" hangingPunct="0">
              <a:defRPr/>
            </a:pPr>
            <a:endParaRPr lang="en-US" dirty="0"/>
          </a:p>
        </p:txBody>
      </p:sp>
      <p:sp>
        <p:nvSpPr>
          <p:cNvPr id="792582" name="Line 6"/>
          <p:cNvSpPr>
            <a:spLocks noChangeShapeType="1"/>
          </p:cNvSpPr>
          <p:nvPr/>
        </p:nvSpPr>
        <p:spPr bwMode="auto">
          <a:xfrm>
            <a:off x="0" y="6500813"/>
            <a:ext cx="9140825" cy="0"/>
          </a:xfrm>
          <a:prstGeom prst="line">
            <a:avLst/>
          </a:prstGeom>
          <a:noFill/>
          <a:ln w="92075">
            <a:solidFill>
              <a:srgbClr val="00279F"/>
            </a:solidFill>
            <a:round/>
            <a:headEnd/>
            <a:tailEnd/>
          </a:ln>
          <a:effectLst/>
        </p:spPr>
        <p:txBody>
          <a:bodyPr wrap="none" anchor="ctr"/>
          <a:lstStyle/>
          <a:p>
            <a:pPr algn="ctr" eaLnBrk="0" hangingPunct="0">
              <a:defRPr/>
            </a:pPr>
            <a:endParaRPr lang="en-US" dirty="0"/>
          </a:p>
        </p:txBody>
      </p:sp>
      <p:sp>
        <p:nvSpPr>
          <p:cNvPr id="792584" name="Rectangle 8"/>
          <p:cNvSpPr>
            <a:spLocks noChangeArrowheads="1"/>
          </p:cNvSpPr>
          <p:nvPr/>
        </p:nvSpPr>
        <p:spPr bwMode="auto">
          <a:xfrm>
            <a:off x="2838450" y="6383338"/>
            <a:ext cx="3871913" cy="169862"/>
          </a:xfrm>
          <a:prstGeom prst="rect">
            <a:avLst/>
          </a:prstGeom>
          <a:solidFill>
            <a:schemeClr val="bg1"/>
          </a:solidFill>
          <a:ln w="9525">
            <a:noFill/>
            <a:miter lim="800000"/>
            <a:headEnd/>
            <a:tailEnd/>
          </a:ln>
        </p:spPr>
        <p:txBody>
          <a:bodyPr lIns="0" tIns="0" rIns="0" bIns="0">
            <a:spAutoFit/>
          </a:bodyPr>
          <a:lstStyle/>
          <a:p>
            <a:pPr eaLnBrk="0" hangingPunct="0">
              <a:lnSpc>
                <a:spcPct val="80000"/>
              </a:lnSpc>
              <a:defRPr/>
            </a:pPr>
            <a:r>
              <a:rPr lang="en-US" sz="1400" dirty="0">
                <a:solidFill>
                  <a:srgbClr val="339966"/>
                </a:solidFill>
                <a:latin typeface="Century Schoolbook" pitchFamily="18" charset="0"/>
              </a:rPr>
              <a:t> </a:t>
            </a:r>
            <a:r>
              <a:rPr lang="en-US" sz="1200" dirty="0">
                <a:solidFill>
                  <a:srgbClr val="339966"/>
                </a:solidFill>
                <a:latin typeface="Century Schoolbook" pitchFamily="18" charset="0"/>
              </a:rPr>
              <a:t>Thomas Jefferson National Accelerator Facility</a:t>
            </a:r>
          </a:p>
        </p:txBody>
      </p:sp>
      <p:pic>
        <p:nvPicPr>
          <p:cNvPr id="1031" name="Picture 9"/>
          <p:cNvPicPr>
            <a:picLocks noChangeAspect="1" noChangeArrowheads="1"/>
          </p:cNvPicPr>
          <p:nvPr/>
        </p:nvPicPr>
        <p:blipFill>
          <a:blip r:embed="rId16" cstate="print"/>
          <a:srcRect/>
          <a:stretch>
            <a:fillRect/>
          </a:stretch>
        </p:blipFill>
        <p:spPr bwMode="auto">
          <a:xfrm>
            <a:off x="7339013" y="6249988"/>
            <a:ext cx="1612900" cy="536575"/>
          </a:xfrm>
          <a:prstGeom prst="rect">
            <a:avLst/>
          </a:prstGeom>
          <a:noFill/>
          <a:ln w="9525">
            <a:noFill/>
            <a:miter lim="800000"/>
            <a:headEnd/>
            <a:tailEnd/>
          </a:ln>
        </p:spPr>
      </p:pic>
      <p:sp>
        <p:nvSpPr>
          <p:cNvPr id="792586" name="Rectangle 10"/>
          <p:cNvSpPr>
            <a:spLocks noChangeArrowheads="1"/>
          </p:cNvSpPr>
          <p:nvPr/>
        </p:nvSpPr>
        <p:spPr bwMode="auto">
          <a:xfrm>
            <a:off x="6783388" y="6411913"/>
            <a:ext cx="428625" cy="168275"/>
          </a:xfrm>
          <a:prstGeom prst="rect">
            <a:avLst/>
          </a:prstGeom>
          <a:noFill/>
          <a:ln w="9525">
            <a:noFill/>
            <a:miter lim="800000"/>
            <a:headEnd/>
            <a:tailEnd/>
          </a:ln>
          <a:effectLst/>
        </p:spPr>
        <p:txBody>
          <a:bodyPr wrap="none">
            <a:spAutoFit/>
          </a:bodyPr>
          <a:lstStyle/>
          <a:p>
            <a:pPr algn="ctr" eaLnBrk="0" hangingPunct="0">
              <a:defRPr/>
            </a:pPr>
            <a:r>
              <a:rPr lang="en-US" altLang="en-US" sz="500" dirty="0">
                <a:solidFill>
                  <a:schemeClr val="bg1"/>
                </a:solidFill>
                <a:latin typeface="Arial" charset="0"/>
              </a:rPr>
              <a:t>Page </a:t>
            </a:r>
            <a:fld id="{3050022C-F9B5-45F7-A188-EE5A6EFA3927}" type="slidenum">
              <a:rPr lang="en-US" altLang="en-US" sz="500">
                <a:solidFill>
                  <a:schemeClr val="bg1"/>
                </a:solidFill>
                <a:latin typeface="Arial" charset="0"/>
              </a:rPr>
              <a:pPr algn="ctr" eaLnBrk="0" hangingPunct="0">
                <a:defRPr/>
              </a:pPr>
              <a:t>‹#›</a:t>
            </a:fld>
            <a:endParaRPr lang="en-US" sz="500" dirty="0">
              <a:solidFill>
                <a:schemeClr val="bg1"/>
              </a:solidFill>
              <a:latin typeface="Arial" charset="0"/>
            </a:endParaRPr>
          </a:p>
        </p:txBody>
      </p:sp>
      <p:sp>
        <p:nvSpPr>
          <p:cNvPr id="792587" name="Rectangle 11"/>
          <p:cNvSpPr>
            <a:spLocks noChangeArrowheads="1"/>
          </p:cNvSpPr>
          <p:nvPr/>
        </p:nvSpPr>
        <p:spPr bwMode="auto">
          <a:xfrm>
            <a:off x="3773073" y="6655607"/>
            <a:ext cx="1793227" cy="123825"/>
          </a:xfrm>
          <a:prstGeom prst="rect">
            <a:avLst/>
          </a:prstGeom>
          <a:solidFill>
            <a:schemeClr val="bg1"/>
          </a:solidFill>
          <a:ln w="9525">
            <a:noFill/>
            <a:miter lim="800000"/>
            <a:headEnd/>
            <a:tailEnd/>
          </a:ln>
        </p:spPr>
        <p:txBody>
          <a:bodyPr wrap="square" lIns="0" tIns="0" rIns="0" bIns="0">
            <a:spAutoFit/>
          </a:bodyPr>
          <a:lstStyle/>
          <a:p>
            <a:pPr eaLnBrk="0" hangingPunct="0">
              <a:lnSpc>
                <a:spcPct val="80000"/>
              </a:lnSpc>
              <a:defRPr/>
            </a:pPr>
            <a:r>
              <a:rPr lang="en-US" sz="1000" dirty="0" smtClean="0">
                <a:latin typeface="Century Schoolbook" pitchFamily="18" charset="0"/>
              </a:rPr>
              <a:t>UITF Progress meeting</a:t>
            </a:r>
            <a:endParaRPr lang="en-US" sz="1000" dirty="0">
              <a:latin typeface="Century Schoolbook" pitchFamily="18" charset="0"/>
            </a:endParaRPr>
          </a:p>
        </p:txBody>
      </p:sp>
      <p:pic>
        <p:nvPicPr>
          <p:cNvPr id="1034" name="Picture 12" descr="NP-logo-Nl copy"/>
          <p:cNvPicPr>
            <a:picLocks noChangeAspect="1" noChangeArrowheads="1"/>
          </p:cNvPicPr>
          <p:nvPr/>
        </p:nvPicPr>
        <p:blipFill>
          <a:blip r:embed="rId17" cstate="print"/>
          <a:srcRect/>
          <a:stretch>
            <a:fillRect/>
          </a:stretch>
        </p:blipFill>
        <p:spPr bwMode="auto">
          <a:xfrm>
            <a:off x="228600" y="6172200"/>
            <a:ext cx="1219200" cy="636588"/>
          </a:xfrm>
          <a:prstGeom prst="rect">
            <a:avLst/>
          </a:prstGeom>
          <a:noFill/>
          <a:ln w="9525">
            <a:noFill/>
            <a:miter lim="800000"/>
            <a:headEnd/>
            <a:tailEnd/>
          </a:ln>
        </p:spPr>
      </p:pic>
      <p:pic>
        <p:nvPicPr>
          <p:cNvPr id="1035" name="Picture 13"/>
          <p:cNvPicPr>
            <a:picLocks noChangeAspect="1" noChangeArrowheads="1"/>
          </p:cNvPicPr>
          <p:nvPr/>
        </p:nvPicPr>
        <p:blipFill>
          <a:blip r:embed="rId18" cstate="print"/>
          <a:srcRect/>
          <a:stretch>
            <a:fillRect/>
          </a:stretch>
        </p:blipFill>
        <p:spPr bwMode="auto">
          <a:xfrm>
            <a:off x="1614488" y="6205538"/>
            <a:ext cx="976312" cy="6524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 id="2147483652" r:id="rId12"/>
    <p:sldLayoutId id="2147483651" r:id="rId13"/>
    <p:sldLayoutId id="2147483664" r:id="rId14"/>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3200" b="1">
          <a:solidFill>
            <a:schemeClr val="tx1"/>
          </a:solidFill>
          <a:effectLst>
            <a:outerShdw blurRad="38100" dist="38100" dir="2700000" algn="tl">
              <a:srgbClr val="000000">
                <a:alpha val="43137"/>
              </a:srgbClr>
            </a:outerShdw>
          </a:effectLst>
          <a:latin typeface="+mj-lt"/>
          <a:ea typeface="+mj-ea"/>
          <a:cs typeface="+mj-cs"/>
        </a:defRPr>
      </a:lvl1pPr>
      <a:lvl2pPr algn="ctr" rtl="0" eaLnBrk="0" fontAlgn="base" hangingPunct="0">
        <a:spcBef>
          <a:spcPct val="0"/>
        </a:spcBef>
        <a:spcAft>
          <a:spcPct val="0"/>
        </a:spcAft>
        <a:defRPr sz="3200" b="1">
          <a:solidFill>
            <a:srgbClr val="333399"/>
          </a:solidFill>
          <a:latin typeface="Arial" charset="0"/>
        </a:defRPr>
      </a:lvl2pPr>
      <a:lvl3pPr algn="ctr" rtl="0" eaLnBrk="0" fontAlgn="base" hangingPunct="0">
        <a:spcBef>
          <a:spcPct val="0"/>
        </a:spcBef>
        <a:spcAft>
          <a:spcPct val="0"/>
        </a:spcAft>
        <a:defRPr sz="3200" b="1">
          <a:solidFill>
            <a:srgbClr val="333399"/>
          </a:solidFill>
          <a:latin typeface="Arial" charset="0"/>
        </a:defRPr>
      </a:lvl3pPr>
      <a:lvl4pPr algn="ctr" rtl="0" eaLnBrk="0" fontAlgn="base" hangingPunct="0">
        <a:spcBef>
          <a:spcPct val="0"/>
        </a:spcBef>
        <a:spcAft>
          <a:spcPct val="0"/>
        </a:spcAft>
        <a:defRPr sz="3200" b="1">
          <a:solidFill>
            <a:srgbClr val="333399"/>
          </a:solidFill>
          <a:latin typeface="Arial" charset="0"/>
        </a:defRPr>
      </a:lvl4pPr>
      <a:lvl5pPr algn="ctr" rtl="0" eaLnBrk="0" fontAlgn="base" hangingPunct="0">
        <a:spcBef>
          <a:spcPct val="0"/>
        </a:spcBef>
        <a:spcAft>
          <a:spcPct val="0"/>
        </a:spcAft>
        <a:defRPr sz="3200" b="1">
          <a:solidFill>
            <a:srgbClr val="333399"/>
          </a:solidFill>
          <a:latin typeface="Arial" charset="0"/>
        </a:defRPr>
      </a:lvl5pPr>
      <a:lvl6pPr marL="457200" algn="ctr" rtl="0" fontAlgn="base">
        <a:spcBef>
          <a:spcPct val="0"/>
        </a:spcBef>
        <a:spcAft>
          <a:spcPct val="0"/>
        </a:spcAft>
        <a:defRPr sz="3200" b="1">
          <a:solidFill>
            <a:srgbClr val="333399"/>
          </a:solidFill>
          <a:latin typeface="Arial" charset="0"/>
        </a:defRPr>
      </a:lvl6pPr>
      <a:lvl7pPr marL="914400" algn="ctr" rtl="0" fontAlgn="base">
        <a:spcBef>
          <a:spcPct val="0"/>
        </a:spcBef>
        <a:spcAft>
          <a:spcPct val="0"/>
        </a:spcAft>
        <a:defRPr sz="3200" b="1">
          <a:solidFill>
            <a:srgbClr val="333399"/>
          </a:solidFill>
          <a:latin typeface="Arial" charset="0"/>
        </a:defRPr>
      </a:lvl7pPr>
      <a:lvl8pPr marL="1371600" algn="ctr" rtl="0" fontAlgn="base">
        <a:spcBef>
          <a:spcPct val="0"/>
        </a:spcBef>
        <a:spcAft>
          <a:spcPct val="0"/>
        </a:spcAft>
        <a:defRPr sz="3200" b="1">
          <a:solidFill>
            <a:srgbClr val="333399"/>
          </a:solidFill>
          <a:latin typeface="Arial" charset="0"/>
        </a:defRPr>
      </a:lvl8pPr>
      <a:lvl9pPr marL="1828800" algn="ctr" rtl="0" fontAlgn="base">
        <a:spcBef>
          <a:spcPct val="0"/>
        </a:spcBef>
        <a:spcAft>
          <a:spcPct val="0"/>
        </a:spcAft>
        <a:defRPr sz="3200" b="1">
          <a:solidFill>
            <a:srgbClr val="333399"/>
          </a:solidFill>
          <a:latin typeface="Arial" charset="0"/>
        </a:defRPr>
      </a:lvl9pPr>
    </p:titleStyle>
    <p:bodyStyle>
      <a:lvl1pPr marL="228600" indent="-228600" algn="l" rtl="0" eaLnBrk="0" fontAlgn="base" hangingPunct="0">
        <a:spcBef>
          <a:spcPct val="20000"/>
        </a:spcBef>
        <a:spcAft>
          <a:spcPct val="0"/>
        </a:spcAft>
        <a:buChar char="•"/>
        <a:defRPr sz="2400" b="1">
          <a:solidFill>
            <a:srgbClr val="FF0000"/>
          </a:solidFill>
          <a:latin typeface="+mn-lt"/>
          <a:ea typeface="+mn-ea"/>
          <a:cs typeface="+mn-cs"/>
        </a:defRPr>
      </a:lvl1pPr>
      <a:lvl2pPr marL="576263" indent="-233363" algn="l" rtl="0" eaLnBrk="0" fontAlgn="base" hangingPunct="0">
        <a:spcBef>
          <a:spcPct val="20000"/>
        </a:spcBef>
        <a:spcAft>
          <a:spcPct val="0"/>
        </a:spcAft>
        <a:buChar char="–"/>
        <a:defRPr sz="2400" b="1">
          <a:solidFill>
            <a:srgbClr val="333399"/>
          </a:solidFill>
          <a:latin typeface="+mn-lt"/>
        </a:defRPr>
      </a:lvl2pPr>
      <a:lvl3pPr marL="919163" indent="-228600" algn="l" rtl="0" eaLnBrk="0" fontAlgn="base" hangingPunct="0">
        <a:spcBef>
          <a:spcPct val="20000"/>
        </a:spcBef>
        <a:spcAft>
          <a:spcPct val="0"/>
        </a:spcAft>
        <a:buChar char="•"/>
        <a:defRPr sz="2000" b="1">
          <a:solidFill>
            <a:srgbClr val="00B050"/>
          </a:solidFill>
          <a:latin typeface="+mn-lt"/>
        </a:defRPr>
      </a:lvl3pPr>
      <a:lvl4pPr marL="1262063" indent="-228600" algn="l" rtl="0" eaLnBrk="0" fontAlgn="base" hangingPunct="0">
        <a:spcBef>
          <a:spcPct val="20000"/>
        </a:spcBef>
        <a:spcAft>
          <a:spcPct val="0"/>
        </a:spcAft>
        <a:buChar char="–"/>
        <a:defRPr sz="2000" b="1">
          <a:solidFill>
            <a:srgbClr val="7030A0"/>
          </a:solidFill>
          <a:latin typeface="+mn-lt"/>
        </a:defRPr>
      </a:lvl4pPr>
      <a:lvl5pPr marL="1604963" indent="-228600" algn="l" rtl="0" eaLnBrk="0" fontAlgn="base" hangingPunct="0">
        <a:spcBef>
          <a:spcPct val="20000"/>
        </a:spcBef>
        <a:spcAft>
          <a:spcPct val="0"/>
        </a:spcAft>
        <a:buChar char="»"/>
        <a:defRPr sz="2000" b="1">
          <a:solidFill>
            <a:srgbClr val="7030A0"/>
          </a:solidFill>
          <a:latin typeface="+mn-lt"/>
        </a:defRPr>
      </a:lvl5pPr>
      <a:lvl6pPr marL="2062163" indent="-228600" algn="l" rtl="0" fontAlgn="base">
        <a:spcBef>
          <a:spcPct val="20000"/>
        </a:spcBef>
        <a:spcAft>
          <a:spcPct val="0"/>
        </a:spcAft>
        <a:buChar char="»"/>
        <a:defRPr sz="2000" b="1">
          <a:solidFill>
            <a:schemeClr val="tx1"/>
          </a:solidFill>
          <a:latin typeface="+mn-lt"/>
        </a:defRPr>
      </a:lvl6pPr>
      <a:lvl7pPr marL="2519363" indent="-228600" algn="l" rtl="0" fontAlgn="base">
        <a:spcBef>
          <a:spcPct val="20000"/>
        </a:spcBef>
        <a:spcAft>
          <a:spcPct val="0"/>
        </a:spcAft>
        <a:buChar char="»"/>
        <a:defRPr sz="2000" b="1">
          <a:solidFill>
            <a:schemeClr val="tx1"/>
          </a:solidFill>
          <a:latin typeface="+mn-lt"/>
        </a:defRPr>
      </a:lvl7pPr>
      <a:lvl8pPr marL="2976563" indent="-228600" algn="l" rtl="0" fontAlgn="base">
        <a:spcBef>
          <a:spcPct val="20000"/>
        </a:spcBef>
        <a:spcAft>
          <a:spcPct val="0"/>
        </a:spcAft>
        <a:buChar char="»"/>
        <a:defRPr sz="2000" b="1">
          <a:solidFill>
            <a:schemeClr val="tx1"/>
          </a:solidFill>
          <a:latin typeface="+mn-lt"/>
        </a:defRPr>
      </a:lvl8pPr>
      <a:lvl9pPr marL="3433763" indent="-228600" algn="l" rtl="0" fontAlgn="base">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b="0" dirty="0" smtClean="0">
                <a:solidFill>
                  <a:schemeClr val="tx1"/>
                </a:solidFill>
              </a:rPr>
              <a:t>Background/Objective</a:t>
            </a:r>
          </a:p>
          <a:p>
            <a:r>
              <a:rPr lang="en-US" b="0" dirty="0" err="1" smtClean="0">
                <a:solidFill>
                  <a:schemeClr val="tx1"/>
                </a:solidFill>
              </a:rPr>
              <a:t>HDice</a:t>
            </a:r>
            <a:r>
              <a:rPr lang="en-US" b="0" dirty="0" smtClean="0">
                <a:solidFill>
                  <a:schemeClr val="tx1"/>
                </a:solidFill>
              </a:rPr>
              <a:t> Mode 2 (Normal Lab Operations) Helium Supply Decision</a:t>
            </a:r>
          </a:p>
          <a:p>
            <a:r>
              <a:rPr lang="en-US" b="0" dirty="0" err="1" smtClean="0">
                <a:solidFill>
                  <a:schemeClr val="tx1"/>
                </a:solidFill>
              </a:rPr>
              <a:t>Hdice</a:t>
            </a:r>
            <a:r>
              <a:rPr lang="en-US" b="0" dirty="0" smtClean="0">
                <a:solidFill>
                  <a:schemeClr val="tx1"/>
                </a:solidFill>
              </a:rPr>
              <a:t> UITF Testing “Mode 1” Helium Supply for Operations</a:t>
            </a:r>
          </a:p>
          <a:p>
            <a:pPr lvl="1"/>
            <a:r>
              <a:rPr lang="en-US" b="0" dirty="0" smtClean="0">
                <a:solidFill>
                  <a:schemeClr val="tx1"/>
                </a:solidFill>
              </a:rPr>
              <a:t>Options (</a:t>
            </a:r>
            <a:r>
              <a:rPr lang="en-US" b="0" dirty="0" err="1" smtClean="0">
                <a:solidFill>
                  <a:schemeClr val="tx1"/>
                </a:solidFill>
              </a:rPr>
              <a:t>Dewars</a:t>
            </a:r>
            <a:r>
              <a:rPr lang="en-US" b="0" dirty="0" smtClean="0">
                <a:solidFill>
                  <a:schemeClr val="tx1"/>
                </a:solidFill>
              </a:rPr>
              <a:t> or Transfer Line)</a:t>
            </a:r>
          </a:p>
          <a:p>
            <a:pPr lvl="1"/>
            <a:r>
              <a:rPr lang="en-US" b="0" dirty="0" smtClean="0">
                <a:solidFill>
                  <a:schemeClr val="tx1"/>
                </a:solidFill>
              </a:rPr>
              <a:t>Cost Comparison &amp; Assumptions</a:t>
            </a:r>
          </a:p>
          <a:p>
            <a:pPr lvl="1"/>
            <a:r>
              <a:rPr lang="en-US" b="0" dirty="0" smtClean="0">
                <a:solidFill>
                  <a:schemeClr val="tx1"/>
                </a:solidFill>
              </a:rPr>
              <a:t>Pro &amp; Cons of Each</a:t>
            </a:r>
          </a:p>
          <a:p>
            <a:r>
              <a:rPr lang="en-US" b="0" dirty="0" smtClean="0">
                <a:solidFill>
                  <a:schemeClr val="tx1"/>
                </a:solidFill>
              </a:rPr>
              <a:t>Path Forward for “Mode 1” Operational Supply </a:t>
            </a:r>
            <a:endParaRPr lang="en-US" b="0" dirty="0">
              <a:solidFill>
                <a:schemeClr val="tx1"/>
              </a:solidFill>
            </a:endParaRPr>
          </a:p>
        </p:txBody>
      </p:sp>
    </p:spTree>
    <p:extLst>
      <p:ext uri="{BB962C8B-B14F-4D97-AF65-F5344CB8AC3E}">
        <p14:creationId xmlns:p14="http://schemas.microsoft.com/office/powerpoint/2010/main" val="3556545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Background/Objective</a:t>
            </a:r>
            <a:endParaRPr lang="en-US" dirty="0"/>
          </a:p>
        </p:txBody>
      </p:sp>
      <p:sp>
        <p:nvSpPr>
          <p:cNvPr id="3" name="Content Placeholder 2"/>
          <p:cNvSpPr>
            <a:spLocks noGrp="1"/>
          </p:cNvSpPr>
          <p:nvPr>
            <p:ph idx="1"/>
          </p:nvPr>
        </p:nvSpPr>
        <p:spPr/>
        <p:txBody>
          <a:bodyPr/>
          <a:lstStyle/>
          <a:p>
            <a:r>
              <a:rPr lang="en-US" b="0" dirty="0" smtClean="0">
                <a:solidFill>
                  <a:schemeClr val="tx1"/>
                </a:solidFill>
              </a:rPr>
              <a:t>Helium supply to the </a:t>
            </a:r>
            <a:r>
              <a:rPr lang="en-US" b="0" dirty="0" err="1" smtClean="0">
                <a:solidFill>
                  <a:schemeClr val="tx1"/>
                </a:solidFill>
              </a:rPr>
              <a:t>Hdice</a:t>
            </a:r>
            <a:r>
              <a:rPr lang="en-US" b="0" dirty="0" smtClean="0">
                <a:solidFill>
                  <a:schemeClr val="tx1"/>
                </a:solidFill>
              </a:rPr>
              <a:t> target during UITF test runs needed resolution.</a:t>
            </a:r>
          </a:p>
          <a:p>
            <a:pPr lvl="1"/>
            <a:r>
              <a:rPr lang="en-US" b="0" dirty="0" smtClean="0">
                <a:solidFill>
                  <a:schemeClr val="tx1"/>
                </a:solidFill>
              </a:rPr>
              <a:t>Filling </a:t>
            </a:r>
            <a:r>
              <a:rPr lang="en-US" b="0" dirty="0" err="1" smtClean="0">
                <a:solidFill>
                  <a:schemeClr val="tx1"/>
                </a:solidFill>
              </a:rPr>
              <a:t>dewars</a:t>
            </a:r>
            <a:r>
              <a:rPr lang="en-US" b="0" dirty="0" smtClean="0">
                <a:solidFill>
                  <a:schemeClr val="tx1"/>
                </a:solidFill>
              </a:rPr>
              <a:t> from our refrigerators ruled out as too costly which left two options:</a:t>
            </a:r>
          </a:p>
          <a:p>
            <a:pPr lvl="2"/>
            <a:r>
              <a:rPr lang="en-US" b="0" dirty="0" smtClean="0">
                <a:solidFill>
                  <a:schemeClr val="tx1"/>
                </a:solidFill>
              </a:rPr>
              <a:t>Transfer line from CTF</a:t>
            </a:r>
          </a:p>
          <a:p>
            <a:pPr lvl="2"/>
            <a:r>
              <a:rPr lang="en-US" b="0" dirty="0" err="1" smtClean="0">
                <a:solidFill>
                  <a:schemeClr val="tx1"/>
                </a:solidFill>
              </a:rPr>
              <a:t>Dewars</a:t>
            </a:r>
            <a:r>
              <a:rPr lang="en-US" b="0" dirty="0" smtClean="0">
                <a:solidFill>
                  <a:schemeClr val="tx1"/>
                </a:solidFill>
              </a:rPr>
              <a:t> from a helium supplier</a:t>
            </a:r>
            <a:endParaRPr lang="en-US" b="0" dirty="0">
              <a:solidFill>
                <a:schemeClr val="tx1"/>
              </a:solidFill>
            </a:endParaRPr>
          </a:p>
          <a:p>
            <a:r>
              <a:rPr lang="en-US" b="0" dirty="0" smtClean="0">
                <a:solidFill>
                  <a:schemeClr val="tx1"/>
                </a:solidFill>
              </a:rPr>
              <a:t>Bulk Helium contract was up for renewal in Feb ‘16</a:t>
            </a:r>
          </a:p>
          <a:p>
            <a:r>
              <a:rPr lang="en-US" b="0" dirty="0" smtClean="0">
                <a:solidFill>
                  <a:schemeClr val="tx1"/>
                </a:solidFill>
              </a:rPr>
              <a:t>Opportunity taken to ask for pricing on liquid helium delivered in 250/500L </a:t>
            </a:r>
            <a:r>
              <a:rPr lang="en-US" b="0" dirty="0" err="1" smtClean="0">
                <a:solidFill>
                  <a:schemeClr val="tx1"/>
                </a:solidFill>
              </a:rPr>
              <a:t>dewars</a:t>
            </a:r>
            <a:r>
              <a:rPr lang="en-US" b="0" dirty="0" smtClean="0">
                <a:solidFill>
                  <a:schemeClr val="tx1"/>
                </a:solidFill>
              </a:rPr>
              <a:t> for</a:t>
            </a:r>
            <a:r>
              <a:rPr lang="en-US" b="0" u="sng" dirty="0" smtClean="0">
                <a:solidFill>
                  <a:schemeClr val="tx1"/>
                </a:solidFill>
              </a:rPr>
              <a:t> both </a:t>
            </a:r>
            <a:r>
              <a:rPr lang="en-US" b="0" dirty="0" err="1" smtClean="0">
                <a:solidFill>
                  <a:schemeClr val="tx1"/>
                </a:solidFill>
              </a:rPr>
              <a:t>Hdice</a:t>
            </a:r>
            <a:r>
              <a:rPr lang="en-US" b="0" dirty="0" smtClean="0">
                <a:solidFill>
                  <a:schemeClr val="tx1"/>
                </a:solidFill>
              </a:rPr>
              <a:t> lab operations (Mode 2) and UITF testing (Mode 1).</a:t>
            </a:r>
          </a:p>
          <a:p>
            <a:r>
              <a:rPr lang="en-US" b="0" dirty="0" smtClean="0">
                <a:solidFill>
                  <a:schemeClr val="tx1"/>
                </a:solidFill>
              </a:rPr>
              <a:t>I have the numbers and would like to make decisions on the path forward for both lab operations and UITF testing so we can commit the necessary manpower and let our intentions be known with the vendor.</a:t>
            </a:r>
          </a:p>
          <a:p>
            <a:pPr lvl="1"/>
            <a:endParaRPr lang="en-US" b="0" dirty="0">
              <a:solidFill>
                <a:schemeClr val="tx1"/>
              </a:solidFill>
            </a:endParaRPr>
          </a:p>
        </p:txBody>
      </p:sp>
    </p:spTree>
    <p:extLst>
      <p:ext uri="{BB962C8B-B14F-4D97-AF65-F5344CB8AC3E}">
        <p14:creationId xmlns:p14="http://schemas.microsoft.com/office/powerpoint/2010/main" val="1444415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 1&amp;2 Costs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55515993"/>
              </p:ext>
            </p:extLst>
          </p:nvPr>
        </p:nvGraphicFramePr>
        <p:xfrm>
          <a:off x="1160462" y="997807"/>
          <a:ext cx="6951151" cy="4793488"/>
        </p:xfrm>
        <a:graphic>
          <a:graphicData uri="http://schemas.openxmlformats.org/drawingml/2006/table">
            <a:tbl>
              <a:tblPr firstRow="1" firstCol="1" lastRow="1" lastCol="1" bandRow="1" bandCol="1">
                <a:tableStyleId>{5C22544A-7EE6-4342-B048-85BDC9FD1C3A}</a:tableStyleId>
              </a:tblPr>
              <a:tblGrid>
                <a:gridCol w="697230"/>
                <a:gridCol w="2837180"/>
                <a:gridCol w="762031"/>
                <a:gridCol w="564484"/>
                <a:gridCol w="1072587"/>
                <a:gridCol w="1017639"/>
              </a:tblGrid>
              <a:tr h="281305">
                <a:tc>
                  <a:txBody>
                    <a:bodyPr/>
                    <a:lstStyle/>
                    <a:p>
                      <a:pPr marL="0" marR="0" algn="ctr">
                        <a:lnSpc>
                          <a:spcPct val="115000"/>
                        </a:lnSpc>
                        <a:spcBef>
                          <a:spcPts val="0"/>
                        </a:spcBef>
                        <a:spcAft>
                          <a:spcPts val="0"/>
                        </a:spcAft>
                      </a:pPr>
                      <a:r>
                        <a:rPr lang="en-US" sz="1000" dirty="0">
                          <a:solidFill>
                            <a:schemeClr val="tx1"/>
                          </a:solidFill>
                          <a:effectLst/>
                        </a:rPr>
                        <a:t>Item No.</a:t>
                      </a:r>
                      <a:endParaRPr lang="en-US" sz="1000" dirty="0">
                        <a:solidFill>
                          <a:schemeClr val="tx1"/>
                        </a:solidFill>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1000" dirty="0">
                          <a:solidFill>
                            <a:schemeClr val="tx1"/>
                          </a:solidFill>
                          <a:effectLst/>
                        </a:rPr>
                        <a:t>Description</a:t>
                      </a:r>
                    </a:p>
                    <a:p>
                      <a:pPr marL="0" marR="0" algn="ctr">
                        <a:lnSpc>
                          <a:spcPct val="115000"/>
                        </a:lnSpc>
                        <a:spcBef>
                          <a:spcPts val="0"/>
                        </a:spcBef>
                        <a:spcAft>
                          <a:spcPts val="0"/>
                        </a:spcAft>
                      </a:pPr>
                      <a:r>
                        <a:rPr lang="en-US" sz="1000" dirty="0">
                          <a:solidFill>
                            <a:schemeClr val="tx1"/>
                          </a:solidFill>
                          <a:effectLst/>
                        </a:rPr>
                        <a:t> </a:t>
                      </a:r>
                      <a:endParaRPr lang="en-US" sz="1000" dirty="0">
                        <a:solidFill>
                          <a:schemeClr val="tx1"/>
                        </a:solidFill>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1000" dirty="0">
                          <a:solidFill>
                            <a:schemeClr val="tx1"/>
                          </a:solidFill>
                          <a:effectLst/>
                        </a:rPr>
                        <a:t>Estimated Quantity</a:t>
                      </a:r>
                      <a:endParaRPr lang="en-US" sz="1000" dirty="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dirty="0">
                          <a:solidFill>
                            <a:schemeClr val="tx1"/>
                          </a:solidFill>
                          <a:effectLst/>
                        </a:rPr>
                        <a:t>Unit</a:t>
                      </a:r>
                      <a:endParaRPr lang="en-US" sz="1000" dirty="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dirty="0">
                          <a:solidFill>
                            <a:schemeClr val="tx1"/>
                          </a:solidFill>
                          <a:effectLst/>
                        </a:rPr>
                        <a:t>Unit Price</a:t>
                      </a:r>
                      <a:endParaRPr lang="en-US" sz="1000" dirty="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dirty="0">
                          <a:solidFill>
                            <a:schemeClr val="tx1"/>
                          </a:solidFill>
                          <a:effectLst/>
                        </a:rPr>
                        <a:t>Total Amount</a:t>
                      </a:r>
                      <a:endParaRPr lang="en-US" sz="1000" dirty="0">
                        <a:solidFill>
                          <a:schemeClr val="tx1"/>
                        </a:solidFill>
                        <a:effectLst/>
                        <a:latin typeface="Times New Roman"/>
                        <a:ea typeface="Times New Roman"/>
                      </a:endParaRPr>
                    </a:p>
                  </a:txBody>
                  <a:tcPr marL="68580" marR="68580" marT="0" marB="0"/>
                </a:tc>
              </a:tr>
              <a:tr h="313690">
                <a:tc>
                  <a:txBody>
                    <a:bodyPr/>
                    <a:lstStyle/>
                    <a:p>
                      <a:pPr marL="0" marR="0" algn="ctr">
                        <a:lnSpc>
                          <a:spcPct val="115000"/>
                        </a:lnSpc>
                        <a:spcBef>
                          <a:spcPts val="0"/>
                        </a:spcBef>
                        <a:spcAft>
                          <a:spcPts val="0"/>
                        </a:spcAft>
                      </a:pPr>
                      <a:r>
                        <a:rPr lang="en-US" sz="1000">
                          <a:effectLst/>
                        </a:rPr>
                        <a:t> </a:t>
                      </a:r>
                      <a:endParaRPr lang="en-US" sz="100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1100" u="none" strike="noStrike">
                          <a:solidFill>
                            <a:schemeClr val="tx1"/>
                          </a:solidFill>
                          <a:effectLst/>
                        </a:rPr>
                        <a:t> </a:t>
                      </a:r>
                      <a:endParaRPr lang="en-US" sz="1000">
                        <a:solidFill>
                          <a:schemeClr val="tx1"/>
                        </a:solidFill>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1000">
                          <a:solidFill>
                            <a:schemeClr val="tx1"/>
                          </a:solidFill>
                          <a:effectLst/>
                        </a:rPr>
                        <a:t/>
                      </a:r>
                      <a:br>
                        <a:rPr lang="en-US" sz="1000">
                          <a:solidFill>
                            <a:schemeClr val="tx1"/>
                          </a:solidFill>
                          <a:effectLst/>
                        </a:rPr>
                      </a:b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 </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 </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 </a:t>
                      </a:r>
                      <a:endParaRPr lang="en-US" sz="1000">
                        <a:solidFill>
                          <a:schemeClr val="tx1"/>
                        </a:solidFill>
                        <a:effectLst/>
                        <a:latin typeface="Times New Roman"/>
                        <a:ea typeface="Times New Roman"/>
                      </a:endParaRPr>
                    </a:p>
                  </a:txBody>
                  <a:tcPr marL="68580" marR="68580" marT="0" marB="0"/>
                </a:tc>
              </a:tr>
              <a:tr h="313690">
                <a:tc>
                  <a:txBody>
                    <a:bodyPr/>
                    <a:lstStyle/>
                    <a:p>
                      <a:pPr marL="0" marR="0" algn="ctr">
                        <a:lnSpc>
                          <a:spcPct val="115000"/>
                        </a:lnSpc>
                        <a:spcBef>
                          <a:spcPts val="0"/>
                        </a:spcBef>
                        <a:spcAft>
                          <a:spcPts val="0"/>
                        </a:spcAft>
                      </a:pPr>
                      <a:r>
                        <a:rPr lang="en-US" sz="1000" dirty="0">
                          <a:solidFill>
                            <a:schemeClr val="tx1"/>
                          </a:solidFill>
                          <a:effectLst/>
                        </a:rPr>
                        <a:t>1.</a:t>
                      </a:r>
                      <a:endParaRPr lang="en-US" sz="1000" dirty="0">
                        <a:solidFill>
                          <a:schemeClr val="tx1"/>
                        </a:solidFill>
                        <a:effectLst/>
                        <a:latin typeface="Times New Roman"/>
                        <a:ea typeface="Times New Roman"/>
                      </a:endParaRPr>
                    </a:p>
                  </a:txBody>
                  <a:tcPr marL="68580" marR="68580" marT="0" marB="0" anchor="ctr"/>
                </a:tc>
                <a:tc>
                  <a:txBody>
                    <a:bodyPr/>
                    <a:lstStyle/>
                    <a:p>
                      <a:pPr marL="0" marR="0">
                        <a:lnSpc>
                          <a:spcPct val="115000"/>
                        </a:lnSpc>
                        <a:spcBef>
                          <a:spcPts val="0"/>
                        </a:spcBef>
                        <a:spcAft>
                          <a:spcPts val="0"/>
                        </a:spcAft>
                      </a:pPr>
                      <a:r>
                        <a:rPr lang="en-US" sz="1100">
                          <a:solidFill>
                            <a:schemeClr val="tx1"/>
                          </a:solidFill>
                          <a:effectLst/>
                        </a:rPr>
                        <a:t>MODE #1: SEE TECHNICAL 2.7.3.1 SPECIFICATION FOR LIQUID HELIUM GAS DOCUMENT</a:t>
                      </a:r>
                      <a:endParaRPr lang="en-US" sz="1000">
                        <a:solidFill>
                          <a:schemeClr val="tx1"/>
                        </a:solidFill>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1000">
                          <a:solidFill>
                            <a:schemeClr val="tx1"/>
                          </a:solidFill>
                          <a:effectLst/>
                        </a:rPr>
                        <a:t> </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 </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 </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 </a:t>
                      </a:r>
                      <a:endParaRPr lang="en-US" sz="1000">
                        <a:solidFill>
                          <a:schemeClr val="tx1"/>
                        </a:solidFill>
                        <a:effectLst/>
                        <a:latin typeface="Times New Roman"/>
                        <a:ea typeface="Times New Roman"/>
                      </a:endParaRPr>
                    </a:p>
                  </a:txBody>
                  <a:tcPr marL="68580" marR="68580" marT="0" marB="0"/>
                </a:tc>
              </a:tr>
              <a:tr h="313690">
                <a:tc>
                  <a:txBody>
                    <a:bodyPr/>
                    <a:lstStyle/>
                    <a:p>
                      <a:pPr marL="0" marR="0" algn="ctr">
                        <a:lnSpc>
                          <a:spcPct val="115000"/>
                        </a:lnSpc>
                        <a:spcBef>
                          <a:spcPts val="0"/>
                        </a:spcBef>
                        <a:spcAft>
                          <a:spcPts val="0"/>
                        </a:spcAft>
                      </a:pPr>
                      <a:r>
                        <a:rPr lang="en-US" sz="1000" dirty="0">
                          <a:solidFill>
                            <a:schemeClr val="tx1"/>
                          </a:solidFill>
                          <a:effectLst/>
                        </a:rPr>
                        <a:t> </a:t>
                      </a:r>
                      <a:endParaRPr lang="en-US" sz="1000" dirty="0">
                        <a:solidFill>
                          <a:schemeClr val="tx1"/>
                        </a:solidFill>
                        <a:effectLst/>
                        <a:latin typeface="Times New Roman"/>
                        <a:ea typeface="Times New Roman"/>
                      </a:endParaRPr>
                    </a:p>
                  </a:txBody>
                  <a:tcPr marL="68580" marR="68580" marT="0" marB="0" anchor="ctr"/>
                </a:tc>
                <a:tc>
                  <a:txBody>
                    <a:bodyPr/>
                    <a:lstStyle/>
                    <a:p>
                      <a:pPr marL="0" marR="0">
                        <a:lnSpc>
                          <a:spcPct val="115000"/>
                        </a:lnSpc>
                        <a:spcBef>
                          <a:spcPts val="0"/>
                        </a:spcBef>
                        <a:spcAft>
                          <a:spcPts val="0"/>
                        </a:spcAft>
                      </a:pPr>
                      <a:r>
                        <a:rPr lang="en-US" sz="1000">
                          <a:solidFill>
                            <a:schemeClr val="tx1"/>
                          </a:solidFill>
                          <a:effectLst/>
                        </a:rPr>
                        <a:t>YEAR #1</a:t>
                      </a:r>
                      <a:endParaRPr lang="en-US" sz="1000">
                        <a:solidFill>
                          <a:schemeClr val="tx1"/>
                        </a:solidFill>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1000">
                          <a:solidFill>
                            <a:schemeClr val="tx1"/>
                          </a:solidFill>
                          <a:effectLst/>
                        </a:rPr>
                        <a:t>25,000</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Liters</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$8.39</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$209,750.00</a:t>
                      </a:r>
                      <a:endParaRPr lang="en-US" sz="1000">
                        <a:solidFill>
                          <a:schemeClr val="tx1"/>
                        </a:solidFill>
                        <a:effectLst/>
                        <a:latin typeface="Times New Roman"/>
                        <a:ea typeface="Times New Roman"/>
                      </a:endParaRPr>
                    </a:p>
                  </a:txBody>
                  <a:tcPr marL="68580" marR="68580" marT="0" marB="0"/>
                </a:tc>
              </a:tr>
              <a:tr h="313690">
                <a:tc>
                  <a:txBody>
                    <a:bodyPr/>
                    <a:lstStyle/>
                    <a:p>
                      <a:pPr marL="0" marR="0" algn="ctr">
                        <a:lnSpc>
                          <a:spcPct val="115000"/>
                        </a:lnSpc>
                        <a:spcBef>
                          <a:spcPts val="0"/>
                        </a:spcBef>
                        <a:spcAft>
                          <a:spcPts val="0"/>
                        </a:spcAft>
                      </a:pPr>
                      <a:r>
                        <a:rPr lang="en-US" sz="900" dirty="0">
                          <a:solidFill>
                            <a:schemeClr val="tx1"/>
                          </a:solidFill>
                          <a:effectLst/>
                        </a:rPr>
                        <a:t> </a:t>
                      </a:r>
                      <a:endParaRPr lang="en-US" sz="1000" dirty="0">
                        <a:solidFill>
                          <a:schemeClr val="tx1"/>
                        </a:solidFill>
                        <a:effectLst/>
                        <a:latin typeface="Times New Roman"/>
                        <a:ea typeface="Times New Roman"/>
                      </a:endParaRPr>
                    </a:p>
                  </a:txBody>
                  <a:tcPr marL="68580" marR="68580" marT="0" marB="0" anchor="ctr"/>
                </a:tc>
                <a:tc>
                  <a:txBody>
                    <a:bodyPr/>
                    <a:lstStyle/>
                    <a:p>
                      <a:pPr marL="0" marR="0">
                        <a:lnSpc>
                          <a:spcPct val="115000"/>
                        </a:lnSpc>
                        <a:spcBef>
                          <a:spcPts val="0"/>
                        </a:spcBef>
                        <a:spcAft>
                          <a:spcPts val="0"/>
                        </a:spcAft>
                      </a:pPr>
                      <a:r>
                        <a:rPr lang="en-US" sz="1000">
                          <a:solidFill>
                            <a:schemeClr val="tx1"/>
                          </a:solidFill>
                          <a:effectLst/>
                        </a:rPr>
                        <a:t>YEAR #2</a:t>
                      </a:r>
                      <a:endParaRPr lang="en-US" sz="1000">
                        <a:solidFill>
                          <a:schemeClr val="tx1"/>
                        </a:solidFill>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1000">
                          <a:solidFill>
                            <a:schemeClr val="tx1"/>
                          </a:solidFill>
                          <a:effectLst/>
                        </a:rPr>
                        <a:t>25,000</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Liters</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$8.56</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$214,000.00</a:t>
                      </a:r>
                      <a:endParaRPr lang="en-US" sz="1000">
                        <a:solidFill>
                          <a:schemeClr val="tx1"/>
                        </a:solidFill>
                        <a:effectLst/>
                        <a:latin typeface="Times New Roman"/>
                        <a:ea typeface="Times New Roman"/>
                      </a:endParaRPr>
                    </a:p>
                  </a:txBody>
                  <a:tcPr marL="68580" marR="68580" marT="0" marB="0"/>
                </a:tc>
              </a:tr>
              <a:tr h="313690">
                <a:tc>
                  <a:txBody>
                    <a:bodyPr/>
                    <a:lstStyle/>
                    <a:p>
                      <a:pPr marL="0" marR="0" algn="ctr">
                        <a:lnSpc>
                          <a:spcPct val="115000"/>
                        </a:lnSpc>
                        <a:spcBef>
                          <a:spcPts val="0"/>
                        </a:spcBef>
                        <a:spcAft>
                          <a:spcPts val="0"/>
                        </a:spcAft>
                      </a:pPr>
                      <a:r>
                        <a:rPr lang="en-US" sz="1000" dirty="0">
                          <a:solidFill>
                            <a:schemeClr val="tx1"/>
                          </a:solidFill>
                          <a:effectLst/>
                        </a:rPr>
                        <a:t> </a:t>
                      </a:r>
                      <a:endParaRPr lang="en-US" sz="1000" dirty="0">
                        <a:solidFill>
                          <a:schemeClr val="tx1"/>
                        </a:solidFill>
                        <a:effectLst/>
                        <a:latin typeface="Times New Roman"/>
                        <a:ea typeface="Times New Roman"/>
                      </a:endParaRPr>
                    </a:p>
                  </a:txBody>
                  <a:tcPr marL="68580" marR="68580" marT="0" marB="0" anchor="ctr"/>
                </a:tc>
                <a:tc>
                  <a:txBody>
                    <a:bodyPr/>
                    <a:lstStyle/>
                    <a:p>
                      <a:pPr marL="0" marR="0">
                        <a:lnSpc>
                          <a:spcPct val="115000"/>
                        </a:lnSpc>
                        <a:spcBef>
                          <a:spcPts val="0"/>
                        </a:spcBef>
                        <a:spcAft>
                          <a:spcPts val="0"/>
                        </a:spcAft>
                      </a:pPr>
                      <a:r>
                        <a:rPr lang="en-US" sz="1000">
                          <a:solidFill>
                            <a:schemeClr val="tx1"/>
                          </a:solidFill>
                          <a:effectLst/>
                        </a:rPr>
                        <a:t>YEAR #3</a:t>
                      </a:r>
                      <a:endParaRPr lang="en-US" sz="1000">
                        <a:solidFill>
                          <a:schemeClr val="tx1"/>
                        </a:solidFill>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1000">
                          <a:solidFill>
                            <a:schemeClr val="tx1"/>
                          </a:solidFill>
                          <a:effectLst/>
                        </a:rPr>
                        <a:t>25,000</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Liters</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$8.99</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$224,750.00</a:t>
                      </a:r>
                      <a:endParaRPr lang="en-US" sz="1000">
                        <a:solidFill>
                          <a:schemeClr val="tx1"/>
                        </a:solidFill>
                        <a:effectLst/>
                        <a:latin typeface="Times New Roman"/>
                        <a:ea typeface="Times New Roman"/>
                      </a:endParaRPr>
                    </a:p>
                  </a:txBody>
                  <a:tcPr marL="68580" marR="68580" marT="0" marB="0"/>
                </a:tc>
              </a:tr>
              <a:tr h="313690">
                <a:tc>
                  <a:txBody>
                    <a:bodyPr/>
                    <a:lstStyle/>
                    <a:p>
                      <a:pPr marL="0" marR="0" algn="ctr">
                        <a:lnSpc>
                          <a:spcPct val="115000"/>
                        </a:lnSpc>
                        <a:spcBef>
                          <a:spcPts val="0"/>
                        </a:spcBef>
                        <a:spcAft>
                          <a:spcPts val="0"/>
                        </a:spcAft>
                      </a:pPr>
                      <a:r>
                        <a:rPr lang="en-US" sz="900" dirty="0">
                          <a:solidFill>
                            <a:schemeClr val="tx1"/>
                          </a:solidFill>
                          <a:effectLst/>
                        </a:rPr>
                        <a:t> </a:t>
                      </a:r>
                      <a:endParaRPr lang="en-US" sz="1000" dirty="0">
                        <a:solidFill>
                          <a:schemeClr val="tx1"/>
                        </a:solidFill>
                        <a:effectLst/>
                        <a:latin typeface="Times New Roman"/>
                        <a:ea typeface="Times New Roman"/>
                      </a:endParaRPr>
                    </a:p>
                  </a:txBody>
                  <a:tcPr marL="68580" marR="68580" marT="0" marB="0" anchor="ctr"/>
                </a:tc>
                <a:tc>
                  <a:txBody>
                    <a:bodyPr/>
                    <a:lstStyle/>
                    <a:p>
                      <a:pPr marL="0" marR="0">
                        <a:lnSpc>
                          <a:spcPct val="115000"/>
                        </a:lnSpc>
                        <a:spcBef>
                          <a:spcPts val="0"/>
                        </a:spcBef>
                        <a:spcAft>
                          <a:spcPts val="0"/>
                        </a:spcAft>
                      </a:pPr>
                      <a:r>
                        <a:rPr lang="en-US" sz="1000">
                          <a:solidFill>
                            <a:schemeClr val="tx1"/>
                          </a:solidFill>
                          <a:effectLst/>
                        </a:rPr>
                        <a:t>DEWAR RENTAL FEE (IF APPLICABLE)</a:t>
                      </a:r>
                      <a:endParaRPr lang="en-US" sz="1000">
                        <a:solidFill>
                          <a:schemeClr val="tx1"/>
                        </a:solidFill>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1000">
                          <a:solidFill>
                            <a:schemeClr val="tx1"/>
                          </a:solidFill>
                          <a:effectLst/>
                        </a:rPr>
                        <a:t> </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 </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$10.00/Day</a:t>
                      </a:r>
                    </a:p>
                    <a:p>
                      <a:pPr marL="0" marR="0" algn="ctr">
                        <a:lnSpc>
                          <a:spcPct val="115000"/>
                        </a:lnSpc>
                        <a:spcBef>
                          <a:spcPts val="0"/>
                        </a:spcBef>
                        <a:spcAft>
                          <a:spcPts val="0"/>
                        </a:spcAft>
                      </a:pPr>
                      <a:r>
                        <a:rPr lang="en-US" sz="1000">
                          <a:solidFill>
                            <a:schemeClr val="tx1"/>
                          </a:solidFill>
                          <a:effectLst/>
                        </a:rPr>
                        <a:t>28-Days/2-Free</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$280.00/Month</a:t>
                      </a:r>
                      <a:endParaRPr lang="en-US" sz="1000">
                        <a:solidFill>
                          <a:schemeClr val="tx1"/>
                        </a:solidFill>
                        <a:effectLst/>
                        <a:latin typeface="Times New Roman"/>
                        <a:ea typeface="Times New Roman"/>
                      </a:endParaRPr>
                    </a:p>
                  </a:txBody>
                  <a:tcPr marL="68580" marR="68580" marT="0" marB="0"/>
                </a:tc>
              </a:tr>
              <a:tr h="313690">
                <a:tc>
                  <a:txBody>
                    <a:bodyPr/>
                    <a:lstStyle/>
                    <a:p>
                      <a:pPr marL="0" marR="0" algn="ctr">
                        <a:lnSpc>
                          <a:spcPct val="115000"/>
                        </a:lnSpc>
                        <a:spcBef>
                          <a:spcPts val="0"/>
                        </a:spcBef>
                        <a:spcAft>
                          <a:spcPts val="0"/>
                        </a:spcAft>
                      </a:pPr>
                      <a:endParaRPr lang="en-US" sz="1000" dirty="0">
                        <a:solidFill>
                          <a:schemeClr val="tx1"/>
                        </a:solidFill>
                        <a:effectLst/>
                        <a:latin typeface="Times New Roman"/>
                        <a:ea typeface="Times New Roman"/>
                      </a:endParaRPr>
                    </a:p>
                  </a:txBody>
                  <a:tcPr marL="68580" marR="68580" marT="0" marB="0" anchor="ctr"/>
                </a:tc>
                <a:tc>
                  <a:txBody>
                    <a:bodyPr/>
                    <a:lstStyle/>
                    <a:p>
                      <a:pPr marL="0" marR="0">
                        <a:lnSpc>
                          <a:spcPct val="115000"/>
                        </a:lnSpc>
                        <a:spcBef>
                          <a:spcPts val="0"/>
                        </a:spcBef>
                        <a:spcAft>
                          <a:spcPts val="0"/>
                        </a:spcAft>
                      </a:pPr>
                      <a:endParaRPr lang="en-US" sz="1000" dirty="0">
                        <a:solidFill>
                          <a:schemeClr val="tx1"/>
                        </a:solidFill>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endParaRPr lang="en-US" sz="1000" dirty="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endParaRPr lang="en-US" sz="1000" dirty="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endParaRPr lang="en-US" sz="1000" dirty="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endParaRPr lang="en-US" sz="1000" dirty="0">
                        <a:solidFill>
                          <a:schemeClr val="tx1"/>
                        </a:solidFill>
                        <a:effectLst/>
                        <a:latin typeface="Times New Roman"/>
                        <a:ea typeface="Times New Roman"/>
                      </a:endParaRPr>
                    </a:p>
                  </a:txBody>
                  <a:tcPr marL="68580" marR="68580" marT="0" marB="0"/>
                </a:tc>
              </a:tr>
              <a:tr h="313690">
                <a:tc>
                  <a:txBody>
                    <a:bodyPr/>
                    <a:lstStyle/>
                    <a:p>
                      <a:pPr marL="0" marR="0" algn="ctr">
                        <a:lnSpc>
                          <a:spcPct val="115000"/>
                        </a:lnSpc>
                        <a:spcBef>
                          <a:spcPts val="0"/>
                        </a:spcBef>
                        <a:spcAft>
                          <a:spcPts val="0"/>
                        </a:spcAft>
                      </a:pPr>
                      <a:r>
                        <a:rPr lang="en-US" sz="1000" dirty="0">
                          <a:solidFill>
                            <a:schemeClr val="tx1"/>
                          </a:solidFill>
                          <a:effectLst/>
                        </a:rPr>
                        <a:t>2</a:t>
                      </a:r>
                      <a:endParaRPr lang="en-US" sz="1000" dirty="0">
                        <a:solidFill>
                          <a:schemeClr val="tx1"/>
                        </a:solidFill>
                        <a:effectLst/>
                        <a:latin typeface="Times New Roman"/>
                        <a:ea typeface="Times New Roman"/>
                      </a:endParaRPr>
                    </a:p>
                  </a:txBody>
                  <a:tcPr marL="68580" marR="68580" marT="0" marB="0" anchor="ctr"/>
                </a:tc>
                <a:tc>
                  <a:txBody>
                    <a:bodyPr/>
                    <a:lstStyle/>
                    <a:p>
                      <a:pPr marL="0" marR="0">
                        <a:lnSpc>
                          <a:spcPct val="115000"/>
                        </a:lnSpc>
                        <a:spcBef>
                          <a:spcPts val="0"/>
                        </a:spcBef>
                        <a:spcAft>
                          <a:spcPts val="0"/>
                        </a:spcAft>
                      </a:pPr>
                      <a:r>
                        <a:rPr lang="en-US" sz="1000">
                          <a:solidFill>
                            <a:schemeClr val="tx1"/>
                          </a:solidFill>
                          <a:effectLst/>
                        </a:rPr>
                        <a:t>MODE #2: SEE TECHNICAL 2.7.3.1 SPECIFICATION FOR LIQUID HELIUM GAS DOCUMENT</a:t>
                      </a:r>
                      <a:endParaRPr lang="en-US" sz="1000">
                        <a:solidFill>
                          <a:schemeClr val="tx1"/>
                        </a:solidFill>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1000">
                          <a:solidFill>
                            <a:schemeClr val="tx1"/>
                          </a:solidFill>
                          <a:effectLst/>
                        </a:rPr>
                        <a:t> </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 </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 </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 </a:t>
                      </a:r>
                      <a:endParaRPr lang="en-US" sz="1000">
                        <a:solidFill>
                          <a:schemeClr val="tx1"/>
                        </a:solidFill>
                        <a:effectLst/>
                        <a:latin typeface="Times New Roman"/>
                        <a:ea typeface="Times New Roman"/>
                      </a:endParaRPr>
                    </a:p>
                  </a:txBody>
                  <a:tcPr marL="68580" marR="68580" marT="0" marB="0"/>
                </a:tc>
              </a:tr>
              <a:tr h="313690">
                <a:tc>
                  <a:txBody>
                    <a:bodyPr/>
                    <a:lstStyle/>
                    <a:p>
                      <a:pPr marL="0" marR="0" algn="ctr">
                        <a:lnSpc>
                          <a:spcPct val="115000"/>
                        </a:lnSpc>
                        <a:spcBef>
                          <a:spcPts val="0"/>
                        </a:spcBef>
                        <a:spcAft>
                          <a:spcPts val="0"/>
                        </a:spcAft>
                      </a:pPr>
                      <a:r>
                        <a:rPr lang="en-US" sz="900" dirty="0">
                          <a:solidFill>
                            <a:schemeClr val="tx1"/>
                          </a:solidFill>
                          <a:effectLst/>
                        </a:rPr>
                        <a:t> </a:t>
                      </a:r>
                      <a:endParaRPr lang="en-US" sz="1000" dirty="0">
                        <a:solidFill>
                          <a:schemeClr val="tx1"/>
                        </a:solidFill>
                        <a:effectLst/>
                        <a:latin typeface="Times New Roman"/>
                        <a:ea typeface="Times New Roman"/>
                      </a:endParaRPr>
                    </a:p>
                  </a:txBody>
                  <a:tcPr marL="68580" marR="68580" marT="0" marB="0" anchor="ctr"/>
                </a:tc>
                <a:tc>
                  <a:txBody>
                    <a:bodyPr/>
                    <a:lstStyle/>
                    <a:p>
                      <a:pPr marL="0" marR="0">
                        <a:lnSpc>
                          <a:spcPct val="115000"/>
                        </a:lnSpc>
                        <a:spcBef>
                          <a:spcPts val="0"/>
                        </a:spcBef>
                        <a:spcAft>
                          <a:spcPts val="0"/>
                        </a:spcAft>
                      </a:pPr>
                      <a:r>
                        <a:rPr lang="en-US" sz="1000">
                          <a:solidFill>
                            <a:schemeClr val="tx1"/>
                          </a:solidFill>
                          <a:effectLst/>
                        </a:rPr>
                        <a:t>YEAR #1</a:t>
                      </a:r>
                      <a:endParaRPr lang="en-US" sz="1000">
                        <a:solidFill>
                          <a:schemeClr val="tx1"/>
                        </a:solidFill>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1000">
                          <a:solidFill>
                            <a:schemeClr val="tx1"/>
                          </a:solidFill>
                          <a:effectLst/>
                        </a:rPr>
                        <a:t>12,000</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Liters</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$8.39</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$100,680.00</a:t>
                      </a:r>
                      <a:endParaRPr lang="en-US" sz="1000">
                        <a:solidFill>
                          <a:schemeClr val="tx1"/>
                        </a:solidFill>
                        <a:effectLst/>
                        <a:latin typeface="Times New Roman"/>
                        <a:ea typeface="Times New Roman"/>
                      </a:endParaRPr>
                    </a:p>
                  </a:txBody>
                  <a:tcPr marL="68580" marR="68580" marT="0" marB="0"/>
                </a:tc>
              </a:tr>
              <a:tr h="405130">
                <a:tc>
                  <a:txBody>
                    <a:bodyPr/>
                    <a:lstStyle/>
                    <a:p>
                      <a:pPr marL="0" marR="0" algn="ctr">
                        <a:lnSpc>
                          <a:spcPct val="115000"/>
                        </a:lnSpc>
                        <a:spcBef>
                          <a:spcPts val="0"/>
                        </a:spcBef>
                        <a:spcAft>
                          <a:spcPts val="0"/>
                        </a:spcAft>
                      </a:pPr>
                      <a:r>
                        <a:rPr lang="en-US" sz="900" dirty="0">
                          <a:solidFill>
                            <a:schemeClr val="tx1"/>
                          </a:solidFill>
                          <a:effectLst/>
                        </a:rPr>
                        <a:t> </a:t>
                      </a:r>
                      <a:endParaRPr lang="en-US" sz="1000" dirty="0">
                        <a:solidFill>
                          <a:schemeClr val="tx1"/>
                        </a:solidFill>
                        <a:effectLst/>
                        <a:latin typeface="Times New Roman"/>
                        <a:ea typeface="Times New Roman"/>
                      </a:endParaRPr>
                    </a:p>
                  </a:txBody>
                  <a:tcPr marL="68580" marR="68580" marT="0" marB="0" anchor="ctr"/>
                </a:tc>
                <a:tc>
                  <a:txBody>
                    <a:bodyPr/>
                    <a:lstStyle/>
                    <a:p>
                      <a:pPr marL="0" marR="0">
                        <a:lnSpc>
                          <a:spcPct val="115000"/>
                        </a:lnSpc>
                        <a:spcBef>
                          <a:spcPts val="0"/>
                        </a:spcBef>
                        <a:spcAft>
                          <a:spcPts val="0"/>
                        </a:spcAft>
                      </a:pPr>
                      <a:r>
                        <a:rPr lang="en-US" sz="1000">
                          <a:solidFill>
                            <a:schemeClr val="tx1"/>
                          </a:solidFill>
                          <a:effectLst/>
                        </a:rPr>
                        <a:t>YEAR #2</a:t>
                      </a:r>
                      <a:endParaRPr lang="en-US" sz="1000">
                        <a:solidFill>
                          <a:schemeClr val="tx1"/>
                        </a:solidFill>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1000">
                          <a:solidFill>
                            <a:schemeClr val="tx1"/>
                          </a:solidFill>
                          <a:effectLst/>
                        </a:rPr>
                        <a:t>12,000</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Liters</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$8.56</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$102,720.00</a:t>
                      </a:r>
                      <a:endParaRPr lang="en-US" sz="1000">
                        <a:solidFill>
                          <a:schemeClr val="tx1"/>
                        </a:solidFill>
                        <a:effectLst/>
                        <a:latin typeface="Times New Roman"/>
                        <a:ea typeface="Times New Roman"/>
                      </a:endParaRPr>
                    </a:p>
                  </a:txBody>
                  <a:tcPr marL="68580" marR="68580" marT="0" marB="0"/>
                </a:tc>
              </a:tr>
              <a:tr h="313690">
                <a:tc>
                  <a:txBody>
                    <a:bodyPr/>
                    <a:lstStyle/>
                    <a:p>
                      <a:pPr marL="0" marR="0" algn="ctr">
                        <a:lnSpc>
                          <a:spcPct val="115000"/>
                        </a:lnSpc>
                        <a:spcBef>
                          <a:spcPts val="0"/>
                        </a:spcBef>
                        <a:spcAft>
                          <a:spcPts val="0"/>
                        </a:spcAft>
                      </a:pPr>
                      <a:r>
                        <a:rPr lang="en-US" sz="1000" dirty="0">
                          <a:solidFill>
                            <a:schemeClr val="tx1"/>
                          </a:solidFill>
                          <a:effectLst/>
                        </a:rPr>
                        <a:t> </a:t>
                      </a:r>
                      <a:endParaRPr lang="en-US" sz="1000" dirty="0">
                        <a:solidFill>
                          <a:schemeClr val="tx1"/>
                        </a:solidFill>
                        <a:effectLst/>
                        <a:latin typeface="Times New Roman"/>
                        <a:ea typeface="Times New Roman"/>
                      </a:endParaRPr>
                    </a:p>
                  </a:txBody>
                  <a:tcPr marL="68580" marR="68580" marT="0" marB="0" anchor="ctr"/>
                </a:tc>
                <a:tc>
                  <a:txBody>
                    <a:bodyPr/>
                    <a:lstStyle/>
                    <a:p>
                      <a:pPr marL="0" marR="0">
                        <a:lnSpc>
                          <a:spcPct val="115000"/>
                        </a:lnSpc>
                        <a:spcBef>
                          <a:spcPts val="0"/>
                        </a:spcBef>
                        <a:spcAft>
                          <a:spcPts val="0"/>
                        </a:spcAft>
                      </a:pPr>
                      <a:r>
                        <a:rPr lang="en-US" sz="1000">
                          <a:solidFill>
                            <a:schemeClr val="tx1"/>
                          </a:solidFill>
                          <a:effectLst/>
                        </a:rPr>
                        <a:t>YEAR #3</a:t>
                      </a:r>
                      <a:endParaRPr lang="en-US" sz="1000">
                        <a:solidFill>
                          <a:schemeClr val="tx1"/>
                        </a:solidFill>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1000">
                          <a:solidFill>
                            <a:schemeClr val="tx1"/>
                          </a:solidFill>
                          <a:effectLst/>
                        </a:rPr>
                        <a:t>12,000</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Liters</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$8.99</a:t>
                      </a:r>
                      <a:endParaRPr lang="en-US" sz="100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a:solidFill>
                            <a:schemeClr val="tx1"/>
                          </a:solidFill>
                          <a:effectLst/>
                        </a:rPr>
                        <a:t>$107,880.00</a:t>
                      </a:r>
                      <a:endParaRPr lang="en-US" sz="1000">
                        <a:solidFill>
                          <a:schemeClr val="tx1"/>
                        </a:solidFill>
                        <a:effectLst/>
                        <a:latin typeface="Times New Roman"/>
                        <a:ea typeface="Times New Roman"/>
                      </a:endParaRPr>
                    </a:p>
                  </a:txBody>
                  <a:tcPr marL="68580" marR="68580" marT="0" marB="0"/>
                </a:tc>
              </a:tr>
              <a:tr h="313690">
                <a:tc>
                  <a:txBody>
                    <a:bodyPr/>
                    <a:lstStyle/>
                    <a:p>
                      <a:pPr marL="0" marR="0" algn="ctr">
                        <a:lnSpc>
                          <a:spcPct val="115000"/>
                        </a:lnSpc>
                        <a:spcBef>
                          <a:spcPts val="0"/>
                        </a:spcBef>
                        <a:spcAft>
                          <a:spcPts val="0"/>
                        </a:spcAft>
                      </a:pPr>
                      <a:r>
                        <a:rPr lang="en-US" sz="900" dirty="0">
                          <a:solidFill>
                            <a:schemeClr val="tx1"/>
                          </a:solidFill>
                          <a:effectLst/>
                        </a:rPr>
                        <a:t> </a:t>
                      </a:r>
                      <a:endParaRPr lang="en-US" sz="1000" dirty="0">
                        <a:solidFill>
                          <a:schemeClr val="tx1"/>
                        </a:solidFill>
                        <a:effectLst/>
                        <a:latin typeface="Times New Roman"/>
                        <a:ea typeface="Times New Roman"/>
                      </a:endParaRPr>
                    </a:p>
                  </a:txBody>
                  <a:tcPr marL="68580" marR="68580" marT="0" marB="0" anchor="ctr"/>
                </a:tc>
                <a:tc>
                  <a:txBody>
                    <a:bodyPr/>
                    <a:lstStyle/>
                    <a:p>
                      <a:pPr marL="0" marR="0">
                        <a:lnSpc>
                          <a:spcPct val="115000"/>
                        </a:lnSpc>
                        <a:spcBef>
                          <a:spcPts val="0"/>
                        </a:spcBef>
                        <a:spcAft>
                          <a:spcPts val="0"/>
                        </a:spcAft>
                      </a:pPr>
                      <a:r>
                        <a:rPr lang="en-US" sz="1000" dirty="0">
                          <a:solidFill>
                            <a:schemeClr val="tx1"/>
                          </a:solidFill>
                          <a:effectLst/>
                        </a:rPr>
                        <a:t>DEWAR RENTAL FEE (IF APPLICABLE)</a:t>
                      </a:r>
                      <a:endParaRPr lang="en-US" sz="1000" dirty="0">
                        <a:solidFill>
                          <a:schemeClr val="tx1"/>
                        </a:solidFill>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1000" dirty="0">
                          <a:solidFill>
                            <a:schemeClr val="tx1"/>
                          </a:solidFill>
                          <a:effectLst/>
                        </a:rPr>
                        <a:t> </a:t>
                      </a:r>
                      <a:endParaRPr lang="en-US" sz="1000" dirty="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dirty="0">
                          <a:solidFill>
                            <a:schemeClr val="tx1"/>
                          </a:solidFill>
                          <a:effectLst/>
                        </a:rPr>
                        <a:t> </a:t>
                      </a:r>
                      <a:endParaRPr lang="en-US" sz="1000" dirty="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dirty="0">
                          <a:solidFill>
                            <a:schemeClr val="tx1"/>
                          </a:solidFill>
                          <a:effectLst/>
                        </a:rPr>
                        <a:t>$10.00/DAY</a:t>
                      </a:r>
                    </a:p>
                    <a:p>
                      <a:pPr marL="0" marR="0" algn="ctr">
                        <a:lnSpc>
                          <a:spcPct val="115000"/>
                        </a:lnSpc>
                        <a:spcBef>
                          <a:spcPts val="0"/>
                        </a:spcBef>
                        <a:spcAft>
                          <a:spcPts val="0"/>
                        </a:spcAft>
                      </a:pPr>
                      <a:r>
                        <a:rPr lang="en-US" sz="1000" dirty="0">
                          <a:solidFill>
                            <a:schemeClr val="tx1"/>
                          </a:solidFill>
                          <a:effectLst/>
                        </a:rPr>
                        <a:t>28-Days/2-Free</a:t>
                      </a:r>
                      <a:endParaRPr lang="en-US" sz="1000" dirty="0">
                        <a:solidFill>
                          <a:schemeClr val="tx1"/>
                        </a:solidFill>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000" dirty="0">
                          <a:solidFill>
                            <a:schemeClr val="tx1"/>
                          </a:solidFill>
                          <a:effectLst/>
                        </a:rPr>
                        <a:t>$280.00/Month</a:t>
                      </a:r>
                      <a:endParaRPr lang="en-US" sz="1000" dirty="0">
                        <a:solidFill>
                          <a:schemeClr val="tx1"/>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463775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Hdice</a:t>
            </a:r>
            <a:r>
              <a:rPr lang="en-US" dirty="0" smtClean="0"/>
              <a:t> Lab Operations Helium Supply</a:t>
            </a:r>
            <a:endParaRPr lang="en-US" dirty="0"/>
          </a:p>
        </p:txBody>
      </p:sp>
      <p:sp>
        <p:nvSpPr>
          <p:cNvPr id="3" name="Content Placeholder 2"/>
          <p:cNvSpPr>
            <a:spLocks noGrp="1"/>
          </p:cNvSpPr>
          <p:nvPr>
            <p:ph idx="1"/>
          </p:nvPr>
        </p:nvSpPr>
        <p:spPr/>
        <p:txBody>
          <a:bodyPr/>
          <a:lstStyle/>
          <a:p>
            <a:pPr marL="0" indent="0">
              <a:buNone/>
            </a:pPr>
            <a:r>
              <a:rPr lang="en-US" dirty="0" smtClean="0"/>
              <a:t>If we change to this supplier I need to know:</a:t>
            </a:r>
          </a:p>
          <a:p>
            <a:r>
              <a:rPr lang="en-US" b="0" dirty="0" smtClean="0"/>
              <a:t>When do we want to make the change (Not before ~April 1)</a:t>
            </a:r>
          </a:p>
          <a:p>
            <a:r>
              <a:rPr lang="en-US" b="0" dirty="0" smtClean="0"/>
              <a:t>Cost </a:t>
            </a:r>
            <a:r>
              <a:rPr lang="en-US" b="0" dirty="0" smtClean="0"/>
              <a:t>code: ICEOPS PHALLB</a:t>
            </a:r>
            <a:endParaRPr lang="en-US" b="0" dirty="0" smtClean="0"/>
          </a:p>
          <a:p>
            <a:r>
              <a:rPr lang="en-US" b="0" dirty="0" smtClean="0"/>
              <a:t>Point of contact for the </a:t>
            </a:r>
            <a:r>
              <a:rPr lang="en-US" b="0" dirty="0" smtClean="0"/>
              <a:t>supplier: Andy </a:t>
            </a:r>
          </a:p>
          <a:p>
            <a:endParaRPr lang="en-US" b="0" dirty="0"/>
          </a:p>
          <a:p>
            <a:r>
              <a:rPr lang="en-US" b="0" dirty="0" smtClean="0">
                <a:solidFill>
                  <a:schemeClr val="tx1"/>
                </a:solidFill>
              </a:rPr>
              <a:t>Notes:</a:t>
            </a:r>
          </a:p>
          <a:p>
            <a:r>
              <a:rPr lang="en-US" b="0" dirty="0" smtClean="0">
                <a:solidFill>
                  <a:schemeClr val="tx1"/>
                </a:solidFill>
              </a:rPr>
              <a:t>Quantity for Mode 2 is ~4k liters/</a:t>
            </a:r>
            <a:r>
              <a:rPr lang="en-US" b="0" dirty="0" err="1" smtClean="0">
                <a:solidFill>
                  <a:schemeClr val="tx1"/>
                </a:solidFill>
              </a:rPr>
              <a:t>yr</a:t>
            </a:r>
            <a:r>
              <a:rPr lang="en-US" b="0" dirty="0" smtClean="0">
                <a:solidFill>
                  <a:schemeClr val="tx1"/>
                </a:solidFill>
              </a:rPr>
              <a:t>   for second 2 </a:t>
            </a:r>
            <a:r>
              <a:rPr lang="en-US" b="0" dirty="0" err="1" smtClean="0">
                <a:solidFill>
                  <a:schemeClr val="tx1"/>
                </a:solidFill>
              </a:rPr>
              <a:t>yrs</a:t>
            </a:r>
            <a:r>
              <a:rPr lang="en-US" b="0" dirty="0" smtClean="0">
                <a:solidFill>
                  <a:schemeClr val="tx1"/>
                </a:solidFill>
              </a:rPr>
              <a:t>, first year is 12k liters</a:t>
            </a:r>
            <a:endParaRPr lang="en-US" b="0" dirty="0">
              <a:solidFill>
                <a:schemeClr val="tx1"/>
              </a:solidFill>
            </a:endParaRPr>
          </a:p>
        </p:txBody>
      </p:sp>
    </p:spTree>
    <p:extLst>
      <p:ext uri="{BB962C8B-B14F-4D97-AF65-F5344CB8AC3E}">
        <p14:creationId xmlns:p14="http://schemas.microsoft.com/office/powerpoint/2010/main" val="2128407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Supply to </a:t>
            </a:r>
            <a:r>
              <a:rPr lang="en-US" dirty="0" err="1" smtClean="0"/>
              <a:t>Hdice</a:t>
            </a:r>
            <a:r>
              <a:rPr lang="en-US" dirty="0" smtClean="0"/>
              <a:t> Testing at UTIF</a:t>
            </a:r>
            <a:endParaRPr lang="en-US" dirty="0"/>
          </a:p>
        </p:txBody>
      </p:sp>
      <p:sp>
        <p:nvSpPr>
          <p:cNvPr id="3" name="Content Placeholder 2"/>
          <p:cNvSpPr>
            <a:spLocks noGrp="1"/>
          </p:cNvSpPr>
          <p:nvPr>
            <p:ph idx="1"/>
          </p:nvPr>
        </p:nvSpPr>
        <p:spPr/>
        <p:txBody>
          <a:bodyPr/>
          <a:lstStyle/>
          <a:p>
            <a:r>
              <a:rPr lang="en-US" b="0" dirty="0" smtClean="0">
                <a:solidFill>
                  <a:schemeClr val="tx1"/>
                </a:solidFill>
              </a:rPr>
              <a:t>Options (Currently being considered)</a:t>
            </a:r>
          </a:p>
          <a:p>
            <a:pPr lvl="1"/>
            <a:r>
              <a:rPr lang="en-US" b="0" dirty="0" smtClean="0">
                <a:solidFill>
                  <a:schemeClr val="tx1"/>
                </a:solidFill>
              </a:rPr>
              <a:t>Vendor supplied 500L </a:t>
            </a:r>
            <a:r>
              <a:rPr lang="en-US" b="0" dirty="0" err="1" smtClean="0">
                <a:solidFill>
                  <a:schemeClr val="tx1"/>
                </a:solidFill>
              </a:rPr>
              <a:t>Dewars</a:t>
            </a:r>
            <a:endParaRPr lang="en-US" b="0" dirty="0" smtClean="0">
              <a:solidFill>
                <a:schemeClr val="tx1"/>
              </a:solidFill>
            </a:endParaRPr>
          </a:p>
          <a:p>
            <a:pPr lvl="1"/>
            <a:r>
              <a:rPr lang="en-US" b="0" dirty="0" smtClean="0">
                <a:solidFill>
                  <a:schemeClr val="tx1"/>
                </a:solidFill>
              </a:rPr>
              <a:t>Transfer line from CTF starting at ¼ CM to fill the 500L </a:t>
            </a:r>
            <a:r>
              <a:rPr lang="en-US" b="0" dirty="0" err="1" smtClean="0">
                <a:solidFill>
                  <a:schemeClr val="tx1"/>
                </a:solidFill>
              </a:rPr>
              <a:t>Hdice</a:t>
            </a:r>
            <a:r>
              <a:rPr lang="en-US" b="0" dirty="0" smtClean="0">
                <a:solidFill>
                  <a:schemeClr val="tx1"/>
                </a:solidFill>
              </a:rPr>
              <a:t> buffer </a:t>
            </a:r>
            <a:r>
              <a:rPr lang="en-US" b="0" dirty="0" err="1" smtClean="0">
                <a:solidFill>
                  <a:schemeClr val="tx1"/>
                </a:solidFill>
              </a:rPr>
              <a:t>dewar</a:t>
            </a:r>
            <a:endParaRPr lang="en-US" b="0" dirty="0" smtClean="0">
              <a:solidFill>
                <a:schemeClr val="tx1"/>
              </a:solidFill>
            </a:endParaRPr>
          </a:p>
          <a:p>
            <a:r>
              <a:rPr lang="en-US" b="0" dirty="0" smtClean="0">
                <a:solidFill>
                  <a:schemeClr val="tx1"/>
                </a:solidFill>
              </a:rPr>
              <a:t>Cost Comparison:</a:t>
            </a:r>
          </a:p>
          <a:p>
            <a:pPr lvl="1"/>
            <a:r>
              <a:rPr lang="en-US" b="0" dirty="0" smtClean="0">
                <a:solidFill>
                  <a:schemeClr val="tx1"/>
                </a:solidFill>
              </a:rPr>
              <a:t>Labor dollars are loaded for TL work</a:t>
            </a:r>
          </a:p>
          <a:p>
            <a:pPr lvl="1"/>
            <a:r>
              <a:rPr lang="en-US" b="0" dirty="0" smtClean="0">
                <a:solidFill>
                  <a:schemeClr val="tx1"/>
                </a:solidFill>
              </a:rPr>
              <a:t>Assumed </a:t>
            </a:r>
            <a:r>
              <a:rPr lang="en-US" b="0" dirty="0">
                <a:solidFill>
                  <a:schemeClr val="tx1"/>
                </a:solidFill>
              </a:rPr>
              <a:t>3 target runs per year</a:t>
            </a:r>
          </a:p>
          <a:p>
            <a:pPr lvl="1"/>
            <a:r>
              <a:rPr lang="en-US" b="0" dirty="0" smtClean="0">
                <a:solidFill>
                  <a:schemeClr val="tx1"/>
                </a:solidFill>
              </a:rPr>
              <a:t>Tests are 5.3 </a:t>
            </a:r>
            <a:r>
              <a:rPr lang="en-US" b="0" dirty="0" err="1">
                <a:solidFill>
                  <a:schemeClr val="tx1"/>
                </a:solidFill>
              </a:rPr>
              <a:t>wks</a:t>
            </a:r>
            <a:r>
              <a:rPr lang="en-US" b="0" dirty="0">
                <a:solidFill>
                  <a:schemeClr val="tx1"/>
                </a:solidFill>
              </a:rPr>
              <a:t> (equivalent) in duration @ </a:t>
            </a:r>
            <a:r>
              <a:rPr lang="en-US" b="0" dirty="0" smtClean="0">
                <a:solidFill>
                  <a:schemeClr val="tx1"/>
                </a:solidFill>
              </a:rPr>
              <a:t>256liters/day</a:t>
            </a:r>
            <a:endParaRPr lang="en-US" b="0" dirty="0">
              <a:solidFill>
                <a:schemeClr val="tx1"/>
              </a:solidFill>
            </a:endParaRPr>
          </a:p>
          <a:p>
            <a:pPr lvl="1"/>
            <a:r>
              <a:rPr lang="en-US" b="0" dirty="0" smtClean="0">
                <a:solidFill>
                  <a:schemeClr val="tx1"/>
                </a:solidFill>
              </a:rPr>
              <a:t>2/3</a:t>
            </a:r>
            <a:r>
              <a:rPr lang="en-US" b="0" baseline="30000" dirty="0" smtClean="0">
                <a:solidFill>
                  <a:schemeClr val="tx1"/>
                </a:solidFill>
              </a:rPr>
              <a:t>rds</a:t>
            </a:r>
            <a:r>
              <a:rPr lang="en-US" b="0" dirty="0" smtClean="0">
                <a:solidFill>
                  <a:schemeClr val="tx1"/>
                </a:solidFill>
              </a:rPr>
              <a:t> </a:t>
            </a:r>
            <a:r>
              <a:rPr lang="en-US" b="0" dirty="0">
                <a:solidFill>
                  <a:schemeClr val="tx1"/>
                </a:solidFill>
              </a:rPr>
              <a:t>of the gas is recovered for use as makeup gas at the Lab’s </a:t>
            </a:r>
            <a:r>
              <a:rPr lang="en-US" b="0" dirty="0" smtClean="0">
                <a:solidFill>
                  <a:schemeClr val="tx1"/>
                </a:solidFill>
              </a:rPr>
              <a:t>refrigerators</a:t>
            </a:r>
          </a:p>
          <a:p>
            <a:pPr marL="342900" lvl="1" indent="0">
              <a:buNone/>
            </a:pPr>
            <a:r>
              <a:rPr lang="en-US" sz="2800" dirty="0" smtClean="0">
                <a:solidFill>
                  <a:schemeClr val="tx1"/>
                </a:solidFill>
              </a:rPr>
              <a:t>Spreadsheet Results</a:t>
            </a:r>
            <a:endParaRPr lang="en-US" sz="2800" dirty="0">
              <a:solidFill>
                <a:schemeClr val="tx1"/>
              </a:solidFill>
            </a:endParaRPr>
          </a:p>
        </p:txBody>
      </p:sp>
    </p:spTree>
    <p:extLst>
      <p:ext uri="{BB962C8B-B14F-4D97-AF65-F5344CB8AC3E}">
        <p14:creationId xmlns:p14="http://schemas.microsoft.com/office/powerpoint/2010/main" val="2270154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46" r="721"/>
          <a:stretch/>
        </p:blipFill>
        <p:spPr bwMode="auto">
          <a:xfrm>
            <a:off x="0" y="2648527"/>
            <a:ext cx="9146030" cy="39710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0" y="6021716"/>
            <a:ext cx="9146030" cy="836284"/>
          </a:xfrm>
          <a:solidFill>
            <a:schemeClr val="bg1"/>
          </a:solidFill>
        </p:spPr>
        <p:txBody>
          <a:bodyPr>
            <a:noAutofit/>
          </a:bodyPr>
          <a:lstStyle/>
          <a:p>
            <a:r>
              <a:rPr lang="en-US" sz="2800" dirty="0" smtClean="0"/>
              <a:t>Design work was stopped…would like it to continue</a:t>
            </a:r>
            <a:endParaRPr lang="en-US" sz="2400" dirty="0">
              <a:solidFill>
                <a:schemeClr val="tx1"/>
              </a:solidFill>
            </a:endParaRPr>
          </a:p>
        </p:txBody>
      </p:sp>
      <p:pic>
        <p:nvPicPr>
          <p:cNvPr id="614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3378" t="11508" r="38677" b="11660"/>
          <a:stretch/>
        </p:blipFill>
        <p:spPr bwMode="auto">
          <a:xfrm>
            <a:off x="896561" y="622168"/>
            <a:ext cx="6938128" cy="21398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13710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Pros/Cons</a:t>
            </a:r>
            <a:endParaRPr lang="en-US" dirty="0"/>
          </a:p>
        </p:txBody>
      </p:sp>
      <p:sp>
        <p:nvSpPr>
          <p:cNvPr id="3" name="Content Placeholder 2"/>
          <p:cNvSpPr>
            <a:spLocks noGrp="1"/>
          </p:cNvSpPr>
          <p:nvPr>
            <p:ph idx="1"/>
          </p:nvPr>
        </p:nvSpPr>
        <p:spPr/>
        <p:txBody>
          <a:bodyPr/>
          <a:lstStyle/>
          <a:p>
            <a:r>
              <a:rPr lang="en-US" sz="1600" b="0" dirty="0" smtClean="0">
                <a:solidFill>
                  <a:schemeClr val="tx1"/>
                </a:solidFill>
              </a:rPr>
              <a:t>Transfer Line:</a:t>
            </a:r>
          </a:p>
          <a:p>
            <a:pPr lvl="1"/>
            <a:r>
              <a:rPr lang="en-US" sz="1600" b="0" dirty="0" smtClean="0">
                <a:solidFill>
                  <a:schemeClr val="tx1"/>
                </a:solidFill>
              </a:rPr>
              <a:t>Pros: </a:t>
            </a:r>
          </a:p>
          <a:p>
            <a:pPr lvl="2"/>
            <a:r>
              <a:rPr lang="en-US" sz="1400" b="0" dirty="0" smtClean="0">
                <a:solidFill>
                  <a:schemeClr val="tx1"/>
                </a:solidFill>
              </a:rPr>
              <a:t>Don’t have to deal with </a:t>
            </a:r>
            <a:r>
              <a:rPr lang="en-US" sz="1400" b="0" dirty="0" err="1" smtClean="0">
                <a:solidFill>
                  <a:schemeClr val="tx1"/>
                </a:solidFill>
              </a:rPr>
              <a:t>dewar</a:t>
            </a:r>
            <a:r>
              <a:rPr lang="en-US" sz="1400" b="0" dirty="0" smtClean="0">
                <a:solidFill>
                  <a:schemeClr val="tx1"/>
                </a:solidFill>
              </a:rPr>
              <a:t> swaps</a:t>
            </a:r>
          </a:p>
          <a:p>
            <a:pPr lvl="2"/>
            <a:r>
              <a:rPr lang="en-US" sz="1400" b="0" dirty="0" smtClean="0">
                <a:solidFill>
                  <a:schemeClr val="tx1"/>
                </a:solidFill>
              </a:rPr>
              <a:t>No filling efficiency loss </a:t>
            </a:r>
            <a:endParaRPr lang="en-US" sz="1400" b="0" dirty="0" smtClean="0">
              <a:solidFill>
                <a:schemeClr val="tx1"/>
              </a:solidFill>
            </a:endParaRPr>
          </a:p>
          <a:p>
            <a:pPr lvl="2"/>
            <a:r>
              <a:rPr lang="en-US" sz="1400" b="0" dirty="0" smtClean="0">
                <a:solidFill>
                  <a:schemeClr val="tx1"/>
                </a:solidFill>
              </a:rPr>
              <a:t>Lower manpower demands on </a:t>
            </a:r>
            <a:r>
              <a:rPr lang="en-US" sz="1400" b="0" dirty="0" err="1" smtClean="0">
                <a:solidFill>
                  <a:schemeClr val="tx1"/>
                </a:solidFill>
              </a:rPr>
              <a:t>Hdice</a:t>
            </a:r>
            <a:r>
              <a:rPr lang="en-US" sz="1400" b="0" dirty="0" smtClean="0">
                <a:solidFill>
                  <a:schemeClr val="tx1"/>
                </a:solidFill>
              </a:rPr>
              <a:t> staff</a:t>
            </a:r>
            <a:endParaRPr lang="en-US" sz="1400" b="0" dirty="0" smtClean="0">
              <a:solidFill>
                <a:schemeClr val="tx1"/>
              </a:solidFill>
            </a:endParaRPr>
          </a:p>
          <a:p>
            <a:pPr lvl="1"/>
            <a:r>
              <a:rPr lang="en-US" sz="1600" b="0" dirty="0" smtClean="0">
                <a:solidFill>
                  <a:schemeClr val="tx1"/>
                </a:solidFill>
              </a:rPr>
              <a:t>Cons:</a:t>
            </a:r>
          </a:p>
          <a:p>
            <a:pPr lvl="2"/>
            <a:r>
              <a:rPr lang="en-US" sz="1400" b="0" dirty="0" smtClean="0">
                <a:solidFill>
                  <a:schemeClr val="tx1"/>
                </a:solidFill>
              </a:rPr>
              <a:t>Labor to engineer/design/fabricate is currently heavily taxed by other projects: (Operations, UITF, 12GeV, FRIB)</a:t>
            </a:r>
          </a:p>
          <a:p>
            <a:pPr lvl="2"/>
            <a:r>
              <a:rPr lang="en-US" sz="1400" b="0" dirty="0" smtClean="0">
                <a:solidFill>
                  <a:schemeClr val="tx1"/>
                </a:solidFill>
              </a:rPr>
              <a:t>Added load to CTF operations on </a:t>
            </a:r>
            <a:r>
              <a:rPr lang="en-US" sz="1400" b="0" dirty="0" smtClean="0">
                <a:solidFill>
                  <a:schemeClr val="tx1"/>
                </a:solidFill>
              </a:rPr>
              <a:t>UITF</a:t>
            </a:r>
          </a:p>
          <a:p>
            <a:pPr lvl="2"/>
            <a:r>
              <a:rPr lang="en-US" sz="1400" b="0" dirty="0" smtClean="0">
                <a:solidFill>
                  <a:schemeClr val="tx1"/>
                </a:solidFill>
              </a:rPr>
              <a:t>No clear long term use of TL after </a:t>
            </a:r>
            <a:r>
              <a:rPr lang="en-US" sz="1400" b="0" dirty="0" err="1" smtClean="0">
                <a:solidFill>
                  <a:schemeClr val="tx1"/>
                </a:solidFill>
              </a:rPr>
              <a:t>Hdice</a:t>
            </a:r>
            <a:r>
              <a:rPr lang="en-US" sz="1400" b="0" dirty="0" smtClean="0">
                <a:solidFill>
                  <a:schemeClr val="tx1"/>
                </a:solidFill>
              </a:rPr>
              <a:t> testing</a:t>
            </a:r>
            <a:endParaRPr lang="en-US" sz="1400" b="0" dirty="0" smtClean="0">
              <a:solidFill>
                <a:schemeClr val="tx1"/>
              </a:solidFill>
            </a:endParaRPr>
          </a:p>
          <a:p>
            <a:r>
              <a:rPr lang="en-US" sz="1600" b="0" dirty="0" smtClean="0">
                <a:solidFill>
                  <a:schemeClr val="tx1"/>
                </a:solidFill>
              </a:rPr>
              <a:t>Dewar Transfers:</a:t>
            </a:r>
          </a:p>
          <a:p>
            <a:pPr lvl="1"/>
            <a:r>
              <a:rPr lang="en-US" sz="1600" b="0" dirty="0" smtClean="0">
                <a:solidFill>
                  <a:schemeClr val="tx1"/>
                </a:solidFill>
              </a:rPr>
              <a:t>Pros: </a:t>
            </a:r>
          </a:p>
          <a:p>
            <a:pPr lvl="2"/>
            <a:r>
              <a:rPr lang="en-US" sz="1400" b="0" dirty="0" smtClean="0">
                <a:solidFill>
                  <a:schemeClr val="tx1"/>
                </a:solidFill>
              </a:rPr>
              <a:t>Minimizes impact on </a:t>
            </a:r>
            <a:r>
              <a:rPr lang="en-US" sz="1400" b="0" dirty="0" err="1" smtClean="0">
                <a:solidFill>
                  <a:schemeClr val="tx1"/>
                </a:solidFill>
              </a:rPr>
              <a:t>cryo</a:t>
            </a:r>
            <a:r>
              <a:rPr lang="en-US" sz="1400" b="0" dirty="0" smtClean="0">
                <a:solidFill>
                  <a:schemeClr val="tx1"/>
                </a:solidFill>
              </a:rPr>
              <a:t> manpower</a:t>
            </a:r>
          </a:p>
          <a:p>
            <a:pPr lvl="2"/>
            <a:r>
              <a:rPr lang="en-US" sz="1400" b="0" dirty="0" smtClean="0">
                <a:solidFill>
                  <a:schemeClr val="tx1"/>
                </a:solidFill>
              </a:rPr>
              <a:t>No added load to CTF </a:t>
            </a:r>
            <a:r>
              <a:rPr lang="en-US" sz="1400" b="0" dirty="0" smtClean="0">
                <a:solidFill>
                  <a:schemeClr val="tx1"/>
                </a:solidFill>
              </a:rPr>
              <a:t>operations</a:t>
            </a:r>
          </a:p>
          <a:p>
            <a:pPr lvl="2"/>
            <a:r>
              <a:rPr lang="en-US" sz="1400" b="0" dirty="0" smtClean="0">
                <a:solidFill>
                  <a:schemeClr val="tx1"/>
                </a:solidFill>
              </a:rPr>
              <a:t>Drops burden on CTF from 6 to 3 </a:t>
            </a:r>
            <a:r>
              <a:rPr lang="en-US" sz="1400" b="0" dirty="0" err="1" smtClean="0">
                <a:solidFill>
                  <a:schemeClr val="tx1"/>
                </a:solidFill>
              </a:rPr>
              <a:t>wks</a:t>
            </a:r>
            <a:r>
              <a:rPr lang="en-US" sz="1400" b="0" dirty="0" smtClean="0">
                <a:solidFill>
                  <a:schemeClr val="tx1"/>
                </a:solidFill>
              </a:rPr>
              <a:t> per run </a:t>
            </a:r>
            <a:endParaRPr lang="en-US" sz="1400" b="0" dirty="0" smtClean="0">
              <a:solidFill>
                <a:schemeClr val="tx1"/>
              </a:solidFill>
            </a:endParaRPr>
          </a:p>
          <a:p>
            <a:pPr lvl="1"/>
            <a:r>
              <a:rPr lang="en-US" sz="1600" b="0" dirty="0" smtClean="0">
                <a:solidFill>
                  <a:schemeClr val="tx1"/>
                </a:solidFill>
              </a:rPr>
              <a:t>Cons:</a:t>
            </a:r>
          </a:p>
          <a:p>
            <a:pPr lvl="2"/>
            <a:r>
              <a:rPr lang="en-US" sz="1400" b="0" dirty="0" smtClean="0">
                <a:solidFill>
                  <a:schemeClr val="tx1"/>
                </a:solidFill>
              </a:rPr>
              <a:t>Dewar swap labor &amp; </a:t>
            </a:r>
            <a:r>
              <a:rPr lang="en-US" sz="1400" b="0" dirty="0" err="1" smtClean="0">
                <a:solidFill>
                  <a:schemeClr val="tx1"/>
                </a:solidFill>
              </a:rPr>
              <a:t>dewar</a:t>
            </a:r>
            <a:r>
              <a:rPr lang="en-US" sz="1400" b="0" dirty="0" smtClean="0">
                <a:solidFill>
                  <a:schemeClr val="tx1"/>
                </a:solidFill>
              </a:rPr>
              <a:t> handling risks</a:t>
            </a:r>
          </a:p>
          <a:p>
            <a:pPr lvl="2"/>
            <a:r>
              <a:rPr lang="en-US" sz="1400" b="0" dirty="0" smtClean="0">
                <a:solidFill>
                  <a:schemeClr val="tx1"/>
                </a:solidFill>
              </a:rPr>
              <a:t>Possibility of contamination from vendor</a:t>
            </a:r>
          </a:p>
          <a:p>
            <a:pPr lvl="2"/>
            <a:r>
              <a:rPr lang="en-US" sz="1400" b="0" dirty="0" smtClean="0">
                <a:solidFill>
                  <a:schemeClr val="tx1"/>
                </a:solidFill>
              </a:rPr>
              <a:t>Costs?</a:t>
            </a:r>
          </a:p>
          <a:p>
            <a:pPr lvl="1"/>
            <a:endParaRPr lang="en-US" b="0" dirty="0">
              <a:solidFill>
                <a:schemeClr val="tx1"/>
              </a:solidFill>
            </a:endParaRPr>
          </a:p>
        </p:txBody>
      </p:sp>
    </p:spTree>
    <p:extLst>
      <p:ext uri="{BB962C8B-B14F-4D97-AF65-F5344CB8AC3E}">
        <p14:creationId xmlns:p14="http://schemas.microsoft.com/office/powerpoint/2010/main" val="2177510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Forward for </a:t>
            </a:r>
            <a:r>
              <a:rPr lang="en-US" dirty="0" err="1" smtClean="0"/>
              <a:t>Hdice</a:t>
            </a:r>
            <a:r>
              <a:rPr lang="en-US" dirty="0" smtClean="0"/>
              <a:t> UTIF Testing</a:t>
            </a:r>
            <a:endParaRPr lang="en-US" dirty="0"/>
          </a:p>
        </p:txBody>
      </p:sp>
      <p:sp>
        <p:nvSpPr>
          <p:cNvPr id="3" name="Content Placeholder 2"/>
          <p:cNvSpPr>
            <a:spLocks noGrp="1"/>
          </p:cNvSpPr>
          <p:nvPr>
            <p:ph idx="1"/>
          </p:nvPr>
        </p:nvSpPr>
        <p:spPr/>
        <p:txBody>
          <a:bodyPr/>
          <a:lstStyle/>
          <a:p>
            <a:r>
              <a:rPr lang="en-US" dirty="0" smtClean="0"/>
              <a:t>??</a:t>
            </a:r>
            <a:endParaRPr lang="en-US" dirty="0"/>
          </a:p>
        </p:txBody>
      </p:sp>
    </p:spTree>
    <p:extLst>
      <p:ext uri="{BB962C8B-B14F-4D97-AF65-F5344CB8AC3E}">
        <p14:creationId xmlns:p14="http://schemas.microsoft.com/office/powerpoint/2010/main" val="3660889743"/>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8575" cap="flat" cmpd="sng" algn="ctr">
          <a:solidFill>
            <a:srgbClr val="FF0000"/>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3200" b="1" i="0" u="none" strike="noStrike" cap="none" normalizeH="0" baseline="0" smtClean="0">
            <a:ln>
              <a:noFill/>
            </a:ln>
            <a:solidFill>
              <a:schemeClr val="tx1"/>
            </a:solidFill>
            <a:effectLst/>
            <a:latin typeface="Times New Roman" pitchFamily="18" charset="0"/>
          </a:defRPr>
        </a:defPPr>
      </a:lstStyle>
    </a:spDef>
    <a:lnDef>
      <a:spPr bwMode="auto">
        <a:noFill/>
        <a:ln w="38100" cap="flat" cmpd="sng" algn="ctr">
          <a:solidFill>
            <a:schemeClr val="tx1"/>
          </a:solidFill>
          <a:prstDash val="solid"/>
          <a:round/>
          <a:headEnd type="none" w="med" len="med"/>
          <a:tailEnd type="arrow"/>
        </a:ln>
        <a:effectLst/>
      </a:spPr>
      <a:body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100393</TotalTime>
  <Pages>1</Pages>
  <Words>545</Words>
  <Application>Microsoft Office PowerPoint</Application>
  <PresentationFormat>Letter Paper (8.5x11 in)</PresentationFormat>
  <Paragraphs>132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Custom Design</vt:lpstr>
      <vt:lpstr>Agenda</vt:lpstr>
      <vt:lpstr>Background/Objective</vt:lpstr>
      <vt:lpstr>Mode 1&amp;2 Costs</vt:lpstr>
      <vt:lpstr>Hdice Lab Operations Helium Supply</vt:lpstr>
      <vt:lpstr>Supply to Hdice Testing at UTIF</vt:lpstr>
      <vt:lpstr>Design work was stopped…would like it to continue</vt:lpstr>
      <vt:lpstr>Pros/Cons</vt:lpstr>
      <vt:lpstr>Path Forward for Hdice UTIF Testing</vt:lpstr>
    </vt:vector>
  </TitlesOfParts>
  <Company>Jefferson Lab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 Presentation Name Here]</dc:title>
  <dc:subject>BESAC</dc:subject>
  <dc:creator>Julie J. Oyer</dc:creator>
  <cp:keywords>Presentation Generic</cp:keywords>
  <cp:lastModifiedBy>Will Oren</cp:lastModifiedBy>
  <cp:revision>1093</cp:revision>
  <cp:lastPrinted>2000-12-01T16:23:09Z</cp:lastPrinted>
  <dcterms:created xsi:type="dcterms:W3CDTF">2005-02-01T21:25:50Z</dcterms:created>
  <dcterms:modified xsi:type="dcterms:W3CDTF">2016-02-23T22:10:39Z</dcterms:modified>
</cp:coreProperties>
</file>