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00484-E391-45D5-A427-F75B80F67BD1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2F9C6-6B0D-4D55-9F49-4E09E6F2E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11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00484-E391-45D5-A427-F75B80F67BD1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2F9C6-6B0D-4D55-9F49-4E09E6F2E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624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00484-E391-45D5-A427-F75B80F67BD1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2F9C6-6B0D-4D55-9F49-4E09E6F2E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93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00484-E391-45D5-A427-F75B80F67BD1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2F9C6-6B0D-4D55-9F49-4E09E6F2E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96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00484-E391-45D5-A427-F75B80F67BD1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2F9C6-6B0D-4D55-9F49-4E09E6F2E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83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00484-E391-45D5-A427-F75B80F67BD1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2F9C6-6B0D-4D55-9F49-4E09E6F2E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14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00484-E391-45D5-A427-F75B80F67BD1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2F9C6-6B0D-4D55-9F49-4E09E6F2E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4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00484-E391-45D5-A427-F75B80F67BD1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2F9C6-6B0D-4D55-9F49-4E09E6F2E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74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00484-E391-45D5-A427-F75B80F67BD1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2F9C6-6B0D-4D55-9F49-4E09E6F2E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43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00484-E391-45D5-A427-F75B80F67BD1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2F9C6-6B0D-4D55-9F49-4E09E6F2E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92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00484-E391-45D5-A427-F75B80F67BD1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2F9C6-6B0D-4D55-9F49-4E09E6F2E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374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00484-E391-45D5-A427-F75B80F67BD1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2F9C6-6B0D-4D55-9F49-4E09E6F2E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99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GPT/</a:t>
            </a:r>
            <a:r>
              <a:rPr lang="en-US" dirty="0" err="1" smtClean="0"/>
              <a:t>IBSimu</a:t>
            </a:r>
            <a:r>
              <a:rPr lang="en-US" dirty="0" smtClean="0"/>
              <a:t> SEY Distribution Comparison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Josh Yoskowitz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729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data comparison at z=1.5m: XY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85" y="2427754"/>
            <a:ext cx="5421846" cy="377727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465" y="2864796"/>
            <a:ext cx="5914612" cy="27812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46413" y="1778985"/>
            <a:ext cx="2782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GPT</a:t>
            </a:r>
            <a:endParaRPr lang="en-US" sz="28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7781153" y="1778985"/>
            <a:ext cx="2782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 smtClean="0"/>
              <a:t>IBSimu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1600381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data comparison at z=1.5m: XX’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09" y="2427754"/>
            <a:ext cx="5417598" cy="377727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815" y="2864796"/>
            <a:ext cx="5685912" cy="27812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46413" y="1778985"/>
            <a:ext cx="2782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GPT</a:t>
            </a:r>
            <a:endParaRPr lang="en-US" sz="28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7781153" y="1778985"/>
            <a:ext cx="2782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 smtClean="0"/>
              <a:t>IBSimu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79241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data comparison at z=1.5m: YY’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85" y="2430038"/>
            <a:ext cx="5421846" cy="377270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633" y="2864796"/>
            <a:ext cx="5810275" cy="27812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46413" y="1778985"/>
            <a:ext cx="2782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GPT</a:t>
            </a:r>
            <a:endParaRPr lang="en-US" sz="28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7781153" y="1778985"/>
            <a:ext cx="2782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 smtClean="0"/>
              <a:t>IBSimu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1547230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 Data – </a:t>
            </a:r>
            <a:r>
              <a:rPr lang="en-US" dirty="0" err="1" smtClean="0"/>
              <a:t>Avg</a:t>
            </a:r>
            <a:r>
              <a:rPr lang="en-US" dirty="0" smtClean="0"/>
              <a:t> X&amp;Y vs </a:t>
            </a:r>
            <a:r>
              <a:rPr lang="en-US" dirty="0" err="1" smtClean="0"/>
              <a:t>Avg</a:t>
            </a:r>
            <a:r>
              <a:rPr lang="en-US" dirty="0" smtClean="0"/>
              <a:t> Z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53" y="2001756"/>
            <a:ext cx="5459707" cy="2119846"/>
          </a:xfrm>
        </p:spPr>
      </p:pic>
      <p:sp>
        <p:nvSpPr>
          <p:cNvPr id="5" name="TextBox 4"/>
          <p:cNvSpPr txBox="1"/>
          <p:nvPr/>
        </p:nvSpPr>
        <p:spPr>
          <a:xfrm>
            <a:off x="1946413" y="1478536"/>
            <a:ext cx="2782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GPT</a:t>
            </a:r>
            <a:endParaRPr lang="en-US" sz="28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7781153" y="1478536"/>
            <a:ext cx="2782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 smtClean="0"/>
              <a:t>IBSimu</a:t>
            </a:r>
            <a:endParaRPr lang="en-US" sz="2800" u="sn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55" y="4302041"/>
            <a:ext cx="5706101" cy="22052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044" y="2001756"/>
            <a:ext cx="5122606" cy="419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15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 Data – RMS X&amp;Y vs </a:t>
            </a:r>
            <a:r>
              <a:rPr lang="en-US" dirty="0" err="1" smtClean="0"/>
              <a:t>Avg</a:t>
            </a:r>
            <a:r>
              <a:rPr lang="en-US" dirty="0" smtClean="0"/>
              <a:t> Z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74" y="2001756"/>
            <a:ext cx="5448665" cy="2119846"/>
          </a:xfrm>
        </p:spPr>
      </p:pic>
      <p:sp>
        <p:nvSpPr>
          <p:cNvPr id="5" name="TextBox 4"/>
          <p:cNvSpPr txBox="1"/>
          <p:nvPr/>
        </p:nvSpPr>
        <p:spPr>
          <a:xfrm>
            <a:off x="1946413" y="1478536"/>
            <a:ext cx="2782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GPT</a:t>
            </a:r>
            <a:endParaRPr lang="en-US" sz="28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7781153" y="1478536"/>
            <a:ext cx="2782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 smtClean="0"/>
              <a:t>IBSimu</a:t>
            </a:r>
            <a:endParaRPr lang="en-US" sz="2800" u="sn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29" y="4302041"/>
            <a:ext cx="5661752" cy="22052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160" y="2001756"/>
            <a:ext cx="5046374" cy="419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410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 Data – Norm Emittance X&amp;Y vs </a:t>
            </a:r>
            <a:r>
              <a:rPr lang="en-US" dirty="0" err="1" smtClean="0"/>
              <a:t>Avg</a:t>
            </a:r>
            <a:r>
              <a:rPr lang="en-US" dirty="0" smtClean="0"/>
              <a:t> Z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43" y="2001756"/>
            <a:ext cx="5445526" cy="2119846"/>
          </a:xfrm>
        </p:spPr>
      </p:pic>
      <p:sp>
        <p:nvSpPr>
          <p:cNvPr id="5" name="TextBox 4"/>
          <p:cNvSpPr txBox="1"/>
          <p:nvPr/>
        </p:nvSpPr>
        <p:spPr>
          <a:xfrm>
            <a:off x="1946413" y="1478536"/>
            <a:ext cx="2782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GPT</a:t>
            </a:r>
            <a:endParaRPr lang="en-US" sz="28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7781153" y="1478536"/>
            <a:ext cx="2782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 smtClean="0"/>
              <a:t>IBSimu</a:t>
            </a:r>
            <a:endParaRPr lang="en-US" sz="2800" u="sn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5" y="4302041"/>
            <a:ext cx="5656039" cy="22052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624" y="2287715"/>
            <a:ext cx="6100462" cy="384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988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SEY initial distribution from </a:t>
            </a:r>
            <a:r>
              <a:rPr lang="en-US" dirty="0" err="1" smtClean="0"/>
              <a:t>Cristhian</a:t>
            </a:r>
            <a:r>
              <a:rPr lang="en-US" dirty="0" smtClean="0"/>
              <a:t> &amp; Ricardo</a:t>
            </a:r>
          </a:p>
          <a:p>
            <a:pPr lvl="1"/>
            <a:r>
              <a:rPr lang="en-US" dirty="0" smtClean="0"/>
              <a:t>Total charge: 0.5 </a:t>
            </a:r>
            <a:r>
              <a:rPr lang="en-US" dirty="0" err="1" smtClean="0"/>
              <a:t>nC</a:t>
            </a:r>
            <a:endParaRPr lang="en-US" dirty="0" smtClean="0"/>
          </a:p>
          <a:p>
            <a:pPr lvl="1"/>
            <a:r>
              <a:rPr lang="en-US" dirty="0" smtClean="0"/>
              <a:t>Total macro particles: 99450</a:t>
            </a:r>
          </a:p>
          <a:p>
            <a:r>
              <a:rPr lang="en-US" dirty="0" smtClean="0"/>
              <a:t>Using E-field map for the </a:t>
            </a:r>
            <a:r>
              <a:rPr lang="en-US" dirty="0" err="1" smtClean="0"/>
              <a:t>photogun</a:t>
            </a:r>
            <a:r>
              <a:rPr lang="en-US" dirty="0" smtClean="0"/>
              <a:t> and B-Field maps for the correctors &amp; solenoid with the usual strengths</a:t>
            </a:r>
          </a:p>
          <a:p>
            <a:r>
              <a:rPr lang="en-US" dirty="0" smtClean="0"/>
              <a:t>No ionization, SEY routine, space charge, etc.</a:t>
            </a:r>
          </a:p>
          <a:p>
            <a:r>
              <a:rPr lang="en-US" dirty="0" smtClean="0"/>
              <a:t>Purpose: To compare the screen and orbit data between GPT and </a:t>
            </a:r>
            <a:r>
              <a:rPr lang="en-US" dirty="0" err="1" smtClean="0"/>
              <a:t>IBSimu</a:t>
            </a:r>
            <a:r>
              <a:rPr lang="en-US" dirty="0" smtClean="0"/>
              <a:t> given that the SEY initial distribution leaves the photocathode </a:t>
            </a:r>
            <a:r>
              <a:rPr lang="en-US" u="sng" dirty="0" smtClean="0"/>
              <a:t>all at once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5375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GPT Simulation</a:t>
            </a:r>
            <a:endParaRPr lang="en-US" dirty="0"/>
          </a:p>
        </p:txBody>
      </p:sp>
      <p:pic>
        <p:nvPicPr>
          <p:cNvPr id="4" name="OnlySEYDist_movie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" y="1973263"/>
            <a:ext cx="10515600" cy="4054475"/>
          </a:xfrm>
        </p:spPr>
      </p:pic>
    </p:spTree>
    <p:extLst>
      <p:ext uri="{BB962C8B-B14F-4D97-AF65-F5344CB8AC3E}">
        <p14:creationId xmlns:p14="http://schemas.microsoft.com/office/powerpoint/2010/main" val="425681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data comparison at z=0.0001m (at PC): XY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16" y="2390503"/>
            <a:ext cx="5516784" cy="385177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007" y="2911981"/>
            <a:ext cx="5819064" cy="28088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46413" y="1778985"/>
            <a:ext cx="2782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GPT</a:t>
            </a:r>
            <a:endParaRPr lang="en-US" sz="28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7781153" y="1778985"/>
            <a:ext cx="2782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 smtClean="0"/>
              <a:t>IBSimu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2763728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data comparison at z=0.0001m (at PC): XX’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16" y="2398505"/>
            <a:ext cx="5516784" cy="383576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471" y="2795451"/>
            <a:ext cx="6072600" cy="29199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46413" y="1778985"/>
            <a:ext cx="2782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GPT</a:t>
            </a:r>
            <a:endParaRPr lang="en-US" sz="28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7781153" y="1778985"/>
            <a:ext cx="2782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 smtClean="0"/>
              <a:t>IBSimu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4010501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data comparison at z=0.0001m (at PC): YY’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16" y="2406146"/>
            <a:ext cx="5516784" cy="382048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471" y="2825209"/>
            <a:ext cx="6072600" cy="28604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46413" y="1778985"/>
            <a:ext cx="2782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GPT</a:t>
            </a:r>
            <a:endParaRPr lang="en-US" sz="28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7781153" y="1778985"/>
            <a:ext cx="2782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 smtClean="0"/>
              <a:t>IBSimu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1020678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data comparison at z=0.135m: XY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66" y="2406146"/>
            <a:ext cx="5476284" cy="382048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674" y="2825209"/>
            <a:ext cx="5916194" cy="28604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46413" y="1778985"/>
            <a:ext cx="2782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GPT</a:t>
            </a:r>
            <a:endParaRPr lang="en-US" sz="28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7781153" y="1778985"/>
            <a:ext cx="2782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 smtClean="0"/>
              <a:t>IBSimu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1167396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data comparison at z=0.135m: XX’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66" y="2408792"/>
            <a:ext cx="5476284" cy="381519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674" y="2825591"/>
            <a:ext cx="5916194" cy="28596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46413" y="1778985"/>
            <a:ext cx="2782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GPT</a:t>
            </a:r>
            <a:endParaRPr lang="en-US" sz="28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7781153" y="1778985"/>
            <a:ext cx="2782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 smtClean="0"/>
              <a:t>IBSimu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2174112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data comparison at z=0.135m: YY’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66" y="2427754"/>
            <a:ext cx="5476284" cy="377727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465" y="2825591"/>
            <a:ext cx="5914612" cy="28596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46413" y="1778985"/>
            <a:ext cx="2782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GPT</a:t>
            </a:r>
            <a:endParaRPr lang="en-US" sz="28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7781153" y="1778985"/>
            <a:ext cx="2782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 smtClean="0"/>
              <a:t>IBSimu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1396320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210</Words>
  <Application>Microsoft Office PowerPoint</Application>
  <PresentationFormat>Widescreen</PresentationFormat>
  <Paragraphs>46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GPT/IBSimu SEY Distribution Comparison</vt:lpstr>
      <vt:lpstr>Simulation Parameters</vt:lpstr>
      <vt:lpstr>GPT Simulation</vt:lpstr>
      <vt:lpstr>Screen data comparison at z=0.0001m (at PC): XY</vt:lpstr>
      <vt:lpstr>Screen data comparison at z=0.0001m (at PC): XX’</vt:lpstr>
      <vt:lpstr>Screen data comparison at z=0.0001m (at PC): YY’</vt:lpstr>
      <vt:lpstr>Screen data comparison at z=0.135m: XY</vt:lpstr>
      <vt:lpstr>Screen data comparison at z=0.135m: XX’</vt:lpstr>
      <vt:lpstr>Screen data comparison at z=0.135m: YY’</vt:lpstr>
      <vt:lpstr>Screen data comparison at z=1.5m: XY</vt:lpstr>
      <vt:lpstr>Screen data comparison at z=1.5m: XX’</vt:lpstr>
      <vt:lpstr>Screen data comparison at z=1.5m: YY’</vt:lpstr>
      <vt:lpstr>Orbit Data – Avg X&amp;Y vs Avg Z</vt:lpstr>
      <vt:lpstr>Orbit Data – RMS X&amp;Y vs Avg Z</vt:lpstr>
      <vt:lpstr>Orbit Data – Norm Emittance X&amp;Y vs Avg 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GPT/IBSimu SEY Distribution Comparison</dc:title>
  <dc:creator>Joshua Yoskowitz</dc:creator>
  <cp:lastModifiedBy>Joshua Yoskowitz</cp:lastModifiedBy>
  <cp:revision>21</cp:revision>
  <dcterms:created xsi:type="dcterms:W3CDTF">2020-08-10T19:02:28Z</dcterms:created>
  <dcterms:modified xsi:type="dcterms:W3CDTF">2020-08-10T21:35:06Z</dcterms:modified>
</cp:coreProperties>
</file>