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7" r:id="rId4"/>
    <p:sldId id="298" r:id="rId5"/>
    <p:sldId id="309" r:id="rId6"/>
    <p:sldId id="300" r:id="rId7"/>
    <p:sldId id="301" r:id="rId8"/>
    <p:sldId id="299" r:id="rId9"/>
    <p:sldId id="305" r:id="rId10"/>
    <p:sldId id="306" r:id="rId11"/>
    <p:sldId id="281" r:id="rId12"/>
    <p:sldId id="260" r:id="rId13"/>
    <p:sldId id="259" r:id="rId14"/>
    <p:sldId id="307" r:id="rId15"/>
    <p:sldId id="310" r:id="rId16"/>
    <p:sldId id="311" r:id="rId17"/>
    <p:sldId id="312" r:id="rId18"/>
    <p:sldId id="313" r:id="rId19"/>
    <p:sldId id="314" r:id="rId20"/>
    <p:sldId id="315" r:id="rId21"/>
    <p:sldId id="261" r:id="rId22"/>
    <p:sldId id="316" r:id="rId23"/>
    <p:sldId id="262" r:id="rId24"/>
    <p:sldId id="263" r:id="rId25"/>
    <p:sldId id="265" r:id="rId26"/>
    <p:sldId id="269" r:id="rId27"/>
    <p:sldId id="273" r:id="rId28"/>
    <p:sldId id="274" r:id="rId29"/>
    <p:sldId id="275" r:id="rId30"/>
    <p:sldId id="276" r:id="rId31"/>
    <p:sldId id="277" r:id="rId32"/>
    <p:sldId id="280" r:id="rId33"/>
    <p:sldId id="282" r:id="rId34"/>
    <p:sldId id="283" r:id="rId35"/>
    <p:sldId id="285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304" r:id="rId46"/>
    <p:sldId id="303" r:id="rId47"/>
    <p:sldId id="30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72"/>
    <p:restoredTop sz="94444"/>
  </p:normalViewPr>
  <p:slideViewPr>
    <p:cSldViewPr snapToGrid="0" snapToObjects="1">
      <p:cViewPr varScale="1">
        <p:scale>
          <a:sx n="74" d="100"/>
          <a:sy n="74" d="100"/>
        </p:scale>
        <p:origin x="7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360BD-73A0-664D-989E-631C3A13E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05D28-10CC-8F4B-BB2C-8D1AEF7DA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39EFB-28DC-FC43-9548-F1B4D29AC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D4DF-2D50-4C4D-AC3A-5E9C2B4DAD6F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F8CD3-66DB-1544-8887-9580EBE4A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B28DB-8173-254A-87E3-1B17BAF8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96C00-1FAC-9C43-AAFB-FC577A007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43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D823-3558-4945-A575-704B897C7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8FC53-C972-2B4F-A3B5-384D48F22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49EA1-7FB7-6E4A-9866-533D4EAF4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D4DF-2D50-4C4D-AC3A-5E9C2B4DAD6F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28824-AAE0-4C41-A93D-8D9A57014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8B677-E19E-D542-AC72-CB80EF691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96C00-1FAC-9C43-AAFB-FC577A007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92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9D641D-5667-DE4E-A745-61F712F3EC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7BE75-5878-7B4E-AD00-96C313C9C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4D226-ED22-0F4E-99E0-4C84C9A06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D4DF-2D50-4C4D-AC3A-5E9C2B4DAD6F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60A51-1B7E-3540-AB8D-A7AEA4B77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8CA54-C2FE-8B4C-8531-2BADB5A47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96C00-1FAC-9C43-AAFB-FC577A007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53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C4EB-3D09-7145-9CC1-19ADCB77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50B7C-83C0-8F40-A4F9-0A9F7B68D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214D2-363D-6A47-961F-13B0F2154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D4DF-2D50-4C4D-AC3A-5E9C2B4DAD6F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E6AF7-F84A-4E41-A461-4AF9F541B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BFE97-33C7-B643-92B5-4F787CBAC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96C00-1FAC-9C43-AAFB-FC577A007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1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F79E7-9B4D-CC45-B0BC-ACFE6BF3D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76149-9AD8-B34F-90B3-A87090FF62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78F28-0D34-AF4B-BC8A-29D5617E8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D4DF-2D50-4C4D-AC3A-5E9C2B4DAD6F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B6EFA-566F-0546-8859-71CC529E5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231B5-FFD9-F041-AF62-F7A2DA1B5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96C00-1FAC-9C43-AAFB-FC577A007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5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8730-D555-6A40-8A03-306224E49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4FBF5-1CB7-E548-A368-2C2AC7998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6B045-BCD5-9C40-8389-6220FF4FD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06FE3-598C-7342-B955-7778211A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D4DF-2D50-4C4D-AC3A-5E9C2B4DAD6F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0BBC7-0F15-9543-AD42-38C721C35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655C2-32B8-7B4B-AEA3-266476DDA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96C00-1FAC-9C43-AAFB-FC577A007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0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8F00D-68EB-EF49-9345-6D2DF83A3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2925DF-B273-2241-8099-5BEAB3815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91CC6-37CE-8A4C-A7C3-C4C0E5F7F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334C9F-A7F1-124A-B3AA-D8CB7310BA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5DC049-B40E-3642-B4A1-A313CE9DA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C25BAE-615B-424F-8CCC-304FB914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D4DF-2D50-4C4D-AC3A-5E9C2B4DAD6F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51F8AB-E843-D240-98FA-7240F1FAF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173A0-0959-B44B-A766-5FE07D3F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96C00-1FAC-9C43-AAFB-FC577A007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7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3EC41-895E-B742-938A-AC3B4D59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F6F307-0AB6-B543-BD8E-5D63E0385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D4DF-2D50-4C4D-AC3A-5E9C2B4DAD6F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07CEA6-3755-434E-BB5D-29D806E5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F14F53-1241-A346-9C0D-96BD5ACAF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96C00-1FAC-9C43-AAFB-FC577A007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39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B39592-4DE7-C642-A35A-1EE40D4EA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D4DF-2D50-4C4D-AC3A-5E9C2B4DAD6F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F96A24-C4FB-154C-AFF8-CF16123A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58056-CEB2-C542-8232-273B10905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96C00-1FAC-9C43-AAFB-FC577A007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9741B-DE09-A64E-92D4-0016DC09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CDE4E-878F-AC49-8478-384EA7031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00DF7-8B63-0C4C-8409-47F5BD91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94491-0B71-F847-9489-69AB7E71E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D4DF-2D50-4C4D-AC3A-5E9C2B4DAD6F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9EEC4-767C-9742-8FAA-F2ACE552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F7C95-11A2-1F42-BF4B-D7EEAE0A1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96C00-1FAC-9C43-AAFB-FC577A007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93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5CABF-5930-A044-916F-6B16D6312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A4A74-FA7D-A84F-97F9-040528D5E3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20073-3023-AC42-9E35-8AB866A2E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86792-38B3-E241-904F-4B5D65F00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DD4DF-2D50-4C4D-AC3A-5E9C2B4DAD6F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F1FDB-CFDF-0241-9210-7E0F7CB59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894C5-60A1-0749-A9F4-1E725F04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96C00-1FAC-9C43-AAFB-FC577A007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ACD06A-A512-1C42-B16D-C771F632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3EDF3B-108D-6945-82C3-6425115B7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F9B81-292A-ED49-A071-C5DDC157A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DD4DF-2D50-4C4D-AC3A-5E9C2B4DAD6F}" type="datetimeFigureOut">
              <a:rPr lang="en-US" smtClean="0"/>
              <a:t>4/18/2019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516F7-6E17-6243-A9AD-E4CDB3421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C755-03D6-4342-A34F-83375C716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96C00-1FAC-9C43-AAFB-FC577A007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8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F0132-D8DD-EA4B-9F44-0AFC2C6BE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D13AC-F9F3-5A4D-9A52-5E5FC11836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14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0CFE9C-041B-A64C-ACFF-E40D1528F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66"/>
            <a:ext cx="12192000" cy="68336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D19B2A-0013-484F-B23D-23779F524B9A}"/>
              </a:ext>
            </a:extLst>
          </p:cNvPr>
          <p:cNvSpPr txBox="1"/>
          <p:nvPr/>
        </p:nvSpPr>
        <p:spPr>
          <a:xfrm>
            <a:off x="3523282" y="3244334"/>
            <a:ext cx="257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240Hz Data</a:t>
            </a:r>
          </a:p>
        </p:txBody>
      </p:sp>
    </p:spTree>
    <p:extLst>
      <p:ext uri="{BB962C8B-B14F-4D97-AF65-F5344CB8AC3E}">
        <p14:creationId xmlns:p14="http://schemas.microsoft.com/office/powerpoint/2010/main" val="1199512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90BA6D-D31A-5F43-ABC2-95BC543D9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" y="0"/>
            <a:ext cx="1218629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82369-3EB3-5E4C-91F7-3A17F1CAEFD1}"/>
              </a:ext>
            </a:extLst>
          </p:cNvPr>
          <p:cNvSpPr txBox="1"/>
          <p:nvPr/>
        </p:nvSpPr>
        <p:spPr>
          <a:xfrm>
            <a:off x="3523282" y="3244334"/>
            <a:ext cx="257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240Hz Data</a:t>
            </a:r>
          </a:p>
        </p:txBody>
      </p:sp>
    </p:spTree>
    <p:extLst>
      <p:ext uri="{BB962C8B-B14F-4D97-AF65-F5344CB8AC3E}">
        <p14:creationId xmlns:p14="http://schemas.microsoft.com/office/powerpoint/2010/main" val="1656010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520591-B9BF-9543-9BC1-F9889ED09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2" y="0"/>
            <a:ext cx="12146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79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F14D-8628-AD47-A9EF-16462621D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26"/>
            <a:ext cx="12192000" cy="662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20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0CFE9C-041B-A64C-ACFF-E40D1528F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187" b="49830"/>
          <a:stretch/>
        </p:blipFill>
        <p:spPr>
          <a:xfrm>
            <a:off x="5346915" y="12167"/>
            <a:ext cx="4122549" cy="3428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A56880-FD8E-5344-9242-0B85F6B93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187" b="49829"/>
          <a:stretch/>
        </p:blipFill>
        <p:spPr>
          <a:xfrm>
            <a:off x="5346915" y="3443717"/>
            <a:ext cx="4122549" cy="3414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A69E13-A51F-9942-A62B-A3132A039D7F}"/>
              </a:ext>
            </a:extLst>
          </p:cNvPr>
          <p:cNvSpPr txBox="1"/>
          <p:nvPr/>
        </p:nvSpPr>
        <p:spPr>
          <a:xfrm>
            <a:off x="1425844" y="1357064"/>
            <a:ext cx="3921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240Hz /(960Hz) beam on data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62B6F-7F09-8044-90ED-86E56A67FFA9}"/>
              </a:ext>
            </a:extLst>
          </p:cNvPr>
          <p:cNvSpPr txBox="1"/>
          <p:nvPr/>
        </p:nvSpPr>
        <p:spPr>
          <a:xfrm>
            <a:off x="1888210" y="4600856"/>
            <a:ext cx="392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BPM trigger plugged into DAQ recently</a:t>
            </a:r>
          </a:p>
          <a:p>
            <a:r>
              <a:rPr lang="en-US" dirty="0"/>
              <a:t>separate run</a:t>
            </a:r>
          </a:p>
        </p:txBody>
      </p:sp>
    </p:spTree>
    <p:extLst>
      <p:ext uri="{BB962C8B-B14F-4D97-AF65-F5344CB8AC3E}">
        <p14:creationId xmlns:p14="http://schemas.microsoft.com/office/powerpoint/2010/main" val="3198250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9A4748-E774-E64A-B68A-8BCCEDFC9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9" y="0"/>
            <a:ext cx="1207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73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EE4E03-ABB9-3848-8B29-DC883B0AB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47" y="379880"/>
            <a:ext cx="81534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73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A9FAB1-AD50-384A-9D2C-F8CE68ED4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98" b="28588"/>
          <a:stretch/>
        </p:blipFill>
        <p:spPr>
          <a:xfrm>
            <a:off x="1503337" y="154983"/>
            <a:ext cx="9774896" cy="65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38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ABB157-F311-B246-B7D6-725561CF3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894" y="0"/>
            <a:ext cx="8426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86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8D5715-721F-4344-B361-BE301A9F0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77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0CFE9C-041B-A64C-ACFF-E40D1528F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66"/>
            <a:ext cx="12192000" cy="683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54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B41CF-825F-1B44-8364-66E20B706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62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A03DE9-3EA1-7540-AA59-7B5A37C5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472" y="199863"/>
            <a:ext cx="8013700" cy="6210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D304FB-4FE2-8342-AE75-39F0738217F9}"/>
              </a:ext>
            </a:extLst>
          </p:cNvPr>
          <p:cNvSpPr txBox="1"/>
          <p:nvPr/>
        </p:nvSpPr>
        <p:spPr>
          <a:xfrm>
            <a:off x="154983" y="1581795"/>
            <a:ext cx="3561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Trigger on data type:</a:t>
            </a:r>
          </a:p>
          <a:p>
            <a:r>
              <a:rPr lang="en-US" dirty="0"/>
              <a:t>-Synched to beam sync</a:t>
            </a:r>
          </a:p>
          <a:p>
            <a:r>
              <a:rPr lang="en-US" dirty="0"/>
              <a:t>-switch clock pattern alternating</a:t>
            </a:r>
          </a:p>
          <a:p>
            <a:r>
              <a:rPr lang="en-US" dirty="0"/>
              <a:t>-switch clock pattern interrupts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25D79E-1003-0641-BA2F-8B95E6FEC295}"/>
              </a:ext>
            </a:extLst>
          </p:cNvPr>
          <p:cNvSpPr txBox="1"/>
          <p:nvPr/>
        </p:nvSpPr>
        <p:spPr>
          <a:xfrm>
            <a:off x="-80614" y="5180236"/>
            <a:ext cx="3797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trigger on data type:</a:t>
            </a:r>
          </a:p>
          <a:p>
            <a:r>
              <a:rPr lang="en-US" dirty="0"/>
              <a:t>-Not synched to beam sync - </a:t>
            </a:r>
            <a:r>
              <a:rPr lang="en-US" dirty="0" err="1"/>
              <a:t>freeclock</a:t>
            </a:r>
            <a:endParaRPr lang="en-US" dirty="0"/>
          </a:p>
          <a:p>
            <a:r>
              <a:rPr lang="en-US" dirty="0"/>
              <a:t>-switch clock pattern constant</a:t>
            </a:r>
          </a:p>
          <a:p>
            <a:r>
              <a:rPr lang="en-US" dirty="0"/>
              <a:t>-No switch clock pattern interrupts</a:t>
            </a:r>
          </a:p>
          <a:p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19F26B3-9D0B-E64E-AD16-7551B2BBD960}"/>
              </a:ext>
            </a:extLst>
          </p:cNvPr>
          <p:cNvCxnSpPr>
            <a:cxnSpLocks/>
          </p:cNvCxnSpPr>
          <p:nvPr/>
        </p:nvCxnSpPr>
        <p:spPr>
          <a:xfrm>
            <a:off x="3053166" y="2913681"/>
            <a:ext cx="2216258" cy="211757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34D9331-6750-324B-AB3D-64D346358555}"/>
              </a:ext>
            </a:extLst>
          </p:cNvPr>
          <p:cNvCxnSpPr>
            <a:cxnSpLocks/>
          </p:cNvCxnSpPr>
          <p:nvPr/>
        </p:nvCxnSpPr>
        <p:spPr>
          <a:xfrm flipV="1">
            <a:off x="3440624" y="5473308"/>
            <a:ext cx="4282698" cy="7415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453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90BA6D-D31A-5F43-ABC2-95BC543D94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229" b="50735"/>
          <a:stretch/>
        </p:blipFill>
        <p:spPr>
          <a:xfrm>
            <a:off x="2851" y="0"/>
            <a:ext cx="7230705" cy="63098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A2B4FD-33AF-4D4D-B99E-2451AEA1E014}"/>
              </a:ext>
            </a:extLst>
          </p:cNvPr>
          <p:cNvSpPr txBox="1"/>
          <p:nvPr/>
        </p:nvSpPr>
        <p:spPr>
          <a:xfrm>
            <a:off x="7388540" y="1271552"/>
            <a:ext cx="3561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Trigger on data type(0.8sec):</a:t>
            </a:r>
          </a:p>
          <a:p>
            <a:r>
              <a:rPr lang="en-US" dirty="0"/>
              <a:t>-Synched to beam sync</a:t>
            </a:r>
          </a:p>
          <a:p>
            <a:r>
              <a:rPr lang="en-US" dirty="0"/>
              <a:t>-switch clock pattern alternating</a:t>
            </a:r>
          </a:p>
          <a:p>
            <a:r>
              <a:rPr lang="en-US" dirty="0"/>
              <a:t>-switch clock pattern interrupts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1BE4C-2874-7F4B-974E-40D07378FD5E}"/>
              </a:ext>
            </a:extLst>
          </p:cNvPr>
          <p:cNvSpPr txBox="1"/>
          <p:nvPr/>
        </p:nvSpPr>
        <p:spPr>
          <a:xfrm>
            <a:off x="7388540" y="3710664"/>
            <a:ext cx="3797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trigger on data type (0.2sec):</a:t>
            </a:r>
          </a:p>
          <a:p>
            <a:r>
              <a:rPr lang="en-US" dirty="0"/>
              <a:t>-Not synched to beam sync - </a:t>
            </a:r>
            <a:r>
              <a:rPr lang="en-US" dirty="0" err="1"/>
              <a:t>freeclock</a:t>
            </a:r>
            <a:endParaRPr lang="en-US" dirty="0"/>
          </a:p>
          <a:p>
            <a:r>
              <a:rPr lang="en-US" dirty="0"/>
              <a:t>-switch clock pattern constant</a:t>
            </a:r>
          </a:p>
          <a:p>
            <a:r>
              <a:rPr lang="en-US" dirty="0"/>
              <a:t>-No switch clock pattern interrupts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310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8588E2-5F97-1849-B893-EC2A1EE3B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50" y="0"/>
            <a:ext cx="617706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FC0CC7-86EC-044B-9B86-8D5B1946A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795" y="558799"/>
            <a:ext cx="4742252" cy="41028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9C3D62-76B6-D145-BD7E-339ACB71A593}"/>
              </a:ext>
            </a:extLst>
          </p:cNvPr>
          <p:cNvSpPr txBox="1"/>
          <p:nvPr/>
        </p:nvSpPr>
        <p:spPr>
          <a:xfrm>
            <a:off x="7167840" y="0"/>
            <a:ext cx="452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Aside: Trigger pickup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75C5A0-A695-134E-AC01-B33AE3D31B84}"/>
              </a:ext>
            </a:extLst>
          </p:cNvPr>
          <p:cNvSpPr txBox="1"/>
          <p:nvPr/>
        </p:nvSpPr>
        <p:spPr>
          <a:xfrm>
            <a:off x="7278885" y="4871069"/>
            <a:ext cx="4520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5V 280us long trigger signal pickup in wires channels of 20-30mV. Averages over 33ms to 0.2mV. Same on all wires. Simply a pedestal shift. </a:t>
            </a:r>
          </a:p>
        </p:txBody>
      </p:sp>
    </p:spTree>
    <p:extLst>
      <p:ext uri="{BB962C8B-B14F-4D97-AF65-F5344CB8AC3E}">
        <p14:creationId xmlns:p14="http://schemas.microsoft.com/office/powerpoint/2010/main" val="727113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E23E59-DE66-0C45-BAA7-F31751A0F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040" y="0"/>
            <a:ext cx="763192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994A17-E970-E541-A359-84ACDD14EA0E}"/>
              </a:ext>
            </a:extLst>
          </p:cNvPr>
          <p:cNvSpPr/>
          <p:nvPr/>
        </p:nvSpPr>
        <p:spPr>
          <a:xfrm>
            <a:off x="0" y="6524526"/>
            <a:ext cx="2993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Run1691_6kHzminuswiresAM</a:t>
            </a:r>
          </a:p>
        </p:txBody>
      </p:sp>
    </p:spTree>
    <p:extLst>
      <p:ext uri="{BB962C8B-B14F-4D97-AF65-F5344CB8AC3E}">
        <p14:creationId xmlns:p14="http://schemas.microsoft.com/office/powerpoint/2010/main" val="3374790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EF709-3DEA-5647-988E-DB8499135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568"/>
            <a:ext cx="12192000" cy="4878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67CADE-A6D3-3048-BAF2-C9C49C108F92}"/>
              </a:ext>
            </a:extLst>
          </p:cNvPr>
          <p:cNvSpPr/>
          <p:nvPr/>
        </p:nvSpPr>
        <p:spPr>
          <a:xfrm>
            <a:off x="2516718" y="6041323"/>
            <a:ext cx="5688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Run1690_sawtoothAMmodoncurrent6kHz_240Hzdata.png</a:t>
            </a:r>
          </a:p>
        </p:txBody>
      </p:sp>
    </p:spTree>
    <p:extLst>
      <p:ext uri="{BB962C8B-B14F-4D97-AF65-F5344CB8AC3E}">
        <p14:creationId xmlns:p14="http://schemas.microsoft.com/office/powerpoint/2010/main" val="4227881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BE836-CCC8-D545-B503-028AD7927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01" y="0"/>
            <a:ext cx="10744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52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2C7E5C-7CB5-7940-A883-73E166429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16" y="0"/>
            <a:ext cx="11958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37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10EF4C-1DA7-6241-85D8-372BDFE5F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723900"/>
            <a:ext cx="88773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12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61B80-D9DE-314E-90BB-6CAAB2D50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1181100"/>
            <a:ext cx="8940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22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E708-3811-CE46-9CFB-71A3CC442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C3E6B-1A53-964B-A363-82FF2D7B6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9107"/>
            <a:ext cx="10515600" cy="5220633"/>
          </a:xfrm>
        </p:spPr>
        <p:txBody>
          <a:bodyPr>
            <a:normAutofit/>
          </a:bodyPr>
          <a:lstStyle/>
          <a:p>
            <a:r>
              <a:rPr lang="en-US" dirty="0" err="1"/>
              <a:t>Linac</a:t>
            </a:r>
            <a:r>
              <a:rPr lang="en-US" dirty="0"/>
              <a:t> Single Pass 100% in Hall pre2009</a:t>
            </a:r>
          </a:p>
          <a:p>
            <a:r>
              <a:rPr lang="en-US" dirty="0"/>
              <a:t>PREXI – 2009</a:t>
            </a:r>
          </a:p>
          <a:p>
            <a:r>
              <a:rPr lang="en-US" dirty="0"/>
              <a:t>RF modules changed to transport type in </a:t>
            </a:r>
            <a:r>
              <a:rPr lang="en-US" dirty="0" err="1"/>
              <a:t>HallA</a:t>
            </a:r>
            <a:r>
              <a:rPr lang="en-US" dirty="0"/>
              <a:t> post PREX – ‘Hybrid’ type – </a:t>
            </a:r>
            <a:r>
              <a:rPr lang="en-US" dirty="0" err="1"/>
              <a:t>timing,IF</a:t>
            </a:r>
            <a:r>
              <a:rPr lang="en-US" dirty="0"/>
              <a:t> LSP &amp; RF transport</a:t>
            </a:r>
          </a:p>
          <a:p>
            <a:r>
              <a:rPr lang="en-US" dirty="0" err="1"/>
              <a:t>HallC</a:t>
            </a:r>
            <a:r>
              <a:rPr lang="en-US" dirty="0"/>
              <a:t> </a:t>
            </a:r>
            <a:r>
              <a:rPr lang="en-US" dirty="0" err="1"/>
              <a:t>qweak</a:t>
            </a:r>
            <a:r>
              <a:rPr lang="en-US" dirty="0"/>
              <a:t> experiment – ‘Hybrid’ type BPMs, </a:t>
            </a:r>
            <a:r>
              <a:rPr lang="en-US" dirty="0" err="1"/>
              <a:t>Qweak</a:t>
            </a:r>
            <a:r>
              <a:rPr lang="en-US" dirty="0"/>
              <a:t> ADCs</a:t>
            </a:r>
          </a:p>
          <a:p>
            <a:r>
              <a:rPr lang="en-US" dirty="0"/>
              <a:t>2016 – appearance in 1H04A,E jumps (with varying severity, more apparent at higher currents 60-80uA sometimes) – </a:t>
            </a:r>
            <a:r>
              <a:rPr lang="en-US" dirty="0" err="1"/>
              <a:t>Qweawk</a:t>
            </a:r>
            <a:r>
              <a:rPr lang="en-US" dirty="0"/>
              <a:t> ADCs</a:t>
            </a:r>
          </a:p>
          <a:p>
            <a:r>
              <a:rPr lang="en-US" dirty="0"/>
              <a:t>2018-2019 – lower current running (20-30uA), jumps appeared more subtly until 50uA running, where more apparent – </a:t>
            </a:r>
            <a:r>
              <a:rPr lang="en-US" dirty="0" err="1"/>
              <a:t>Qweak</a:t>
            </a:r>
            <a:r>
              <a:rPr lang="en-US" dirty="0"/>
              <a:t> ADCs</a:t>
            </a:r>
          </a:p>
          <a:p>
            <a:r>
              <a:rPr lang="en-US" dirty="0"/>
              <a:t>Thus far reproducing 30mV jumps requires beam on and only appears in bpm1H04A,E not other </a:t>
            </a:r>
            <a:r>
              <a:rPr lang="en-US" dirty="0" err="1"/>
              <a:t>bpms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13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218C84-A89D-CB48-A5BC-16F5D314F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119" y="0"/>
            <a:ext cx="84077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98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5A3C24-1210-C445-A0BF-123FE3E20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238" y="0"/>
            <a:ext cx="7219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25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4D9271-6AEE-674D-B805-A7C4A292E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12800"/>
            <a:ext cx="112776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043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FC2C9B-081D-CF4A-AE92-673FDF380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425450"/>
            <a:ext cx="87376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91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8AC6A8-1584-A641-B7E7-2B302E276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150" y="450850"/>
            <a:ext cx="85217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86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48378B-1592-A140-8211-577A5A352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177800"/>
            <a:ext cx="6502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75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3154D0-6C1B-364E-A324-62AD1D6F7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65"/>
            <a:ext cx="12192000" cy="684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2DA10-46A5-DD4C-8027-25C207E79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35"/>
            <a:ext cx="12192000" cy="6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09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1EC5B6-D734-774D-B462-20BBBDCC8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2" y="0"/>
            <a:ext cx="121089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3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75B49E-5B55-074B-A95F-E5DA6BCE5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" y="0"/>
            <a:ext cx="12169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70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DD9172-918B-C14D-840A-EB084D0E7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04"/>
            <a:ext cx="12192000" cy="67061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CDFD14-1658-3847-9B35-79B2F7D00D13}"/>
              </a:ext>
            </a:extLst>
          </p:cNvPr>
          <p:cNvSpPr/>
          <p:nvPr/>
        </p:nvSpPr>
        <p:spPr>
          <a:xfrm>
            <a:off x="1998469" y="2164362"/>
            <a:ext cx="385762" cy="860612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48E385-05FA-E04E-88E3-C3BEAD34CE22}"/>
              </a:ext>
            </a:extLst>
          </p:cNvPr>
          <p:cNvSpPr/>
          <p:nvPr/>
        </p:nvSpPr>
        <p:spPr>
          <a:xfrm>
            <a:off x="2416508" y="2164362"/>
            <a:ext cx="385762" cy="860612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E3147A-86CE-EE41-BDD9-A597F13BB8B2}"/>
              </a:ext>
            </a:extLst>
          </p:cNvPr>
          <p:cNvSpPr/>
          <p:nvPr/>
        </p:nvSpPr>
        <p:spPr>
          <a:xfrm>
            <a:off x="2834551" y="2164362"/>
            <a:ext cx="385762" cy="860612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D4F915-32DD-DA44-9703-6DA6E7121DEE}"/>
              </a:ext>
            </a:extLst>
          </p:cNvPr>
          <p:cNvSpPr/>
          <p:nvPr/>
        </p:nvSpPr>
        <p:spPr>
          <a:xfrm>
            <a:off x="3252592" y="2164362"/>
            <a:ext cx="385762" cy="870237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EED18-E1FE-6947-9F78-774B992D8FF3}"/>
              </a:ext>
            </a:extLst>
          </p:cNvPr>
          <p:cNvSpPr txBox="1"/>
          <p:nvPr/>
        </p:nvSpPr>
        <p:spPr>
          <a:xfrm>
            <a:off x="3445473" y="90781"/>
            <a:ext cx="1424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170</a:t>
            </a:r>
            <a:r>
              <a:rPr lang="en-US" sz="1600" dirty="0">
                <a:solidFill>
                  <a:schemeClr val="accent1"/>
                </a:solidFill>
              </a:rPr>
              <a:t>,500us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9A41A-C70F-9D4F-9113-C2228B84CD33}"/>
              </a:ext>
            </a:extLst>
          </p:cNvPr>
          <p:cNvSpPr txBox="1"/>
          <p:nvPr/>
        </p:nvSpPr>
        <p:spPr>
          <a:xfrm>
            <a:off x="4157740" y="882823"/>
            <a:ext cx="2003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~4.167ms</a:t>
            </a:r>
            <a:r>
              <a:rPr lang="en-US" sz="1600" dirty="0">
                <a:solidFill>
                  <a:schemeClr val="accent1"/>
                </a:solidFill>
              </a:rPr>
              <a:t>,33.330ms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28488-64E2-8C49-AFDA-20421BAF9719}"/>
              </a:ext>
            </a:extLst>
          </p:cNvPr>
          <p:cNvSpPr txBox="1"/>
          <p:nvPr/>
        </p:nvSpPr>
        <p:spPr>
          <a:xfrm>
            <a:off x="0" y="136947"/>
            <a:ext cx="2350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240Hz </a:t>
            </a:r>
            <a:r>
              <a:rPr lang="en-US" sz="1600" dirty="0" err="1">
                <a:solidFill>
                  <a:srgbClr val="7030A0"/>
                </a:solidFill>
              </a:rPr>
              <a:t>linesync</a:t>
            </a:r>
            <a:r>
              <a:rPr lang="en-US" sz="1600" dirty="0">
                <a:solidFill>
                  <a:schemeClr val="accent1"/>
                </a:solidFill>
              </a:rPr>
              <a:t>, 30Hz(29.556Hz) </a:t>
            </a:r>
            <a:r>
              <a:rPr lang="en-US" sz="1600" dirty="0" err="1">
                <a:solidFill>
                  <a:schemeClr val="accent1"/>
                </a:solidFill>
              </a:rPr>
              <a:t>freeclock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27A89F-0A7E-E94D-93E0-E330FBE04863}"/>
              </a:ext>
            </a:extLst>
          </p:cNvPr>
          <p:cNvSpPr txBox="1"/>
          <p:nvPr/>
        </p:nvSpPr>
        <p:spPr>
          <a:xfrm>
            <a:off x="2192292" y="3436438"/>
            <a:ext cx="1571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3.968</a:t>
            </a:r>
            <a:r>
              <a:rPr lang="en-US" sz="1600" dirty="0">
                <a:solidFill>
                  <a:schemeClr val="accent1"/>
                </a:solidFill>
              </a:rPr>
              <a:t>,31.328ms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143EC0-8D87-F645-9755-FAF0A324731B}"/>
              </a:ext>
            </a:extLst>
          </p:cNvPr>
          <p:cNvSpPr txBox="1"/>
          <p:nvPr/>
        </p:nvSpPr>
        <p:spPr>
          <a:xfrm>
            <a:off x="1897122" y="1740526"/>
            <a:ext cx="1424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0.99</a:t>
            </a:r>
            <a:r>
              <a:rPr lang="en-US" sz="1600" dirty="0">
                <a:solidFill>
                  <a:schemeClr val="accent1"/>
                </a:solidFill>
              </a:rPr>
              <a:t>,8.282ms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FF04874-E31B-9A4F-8602-89461E64602B}"/>
              </a:ext>
            </a:extLst>
          </p:cNvPr>
          <p:cNvSpPr/>
          <p:nvPr/>
        </p:nvSpPr>
        <p:spPr>
          <a:xfrm rot="5400000">
            <a:off x="2093350" y="1878295"/>
            <a:ext cx="195997" cy="42700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28E4CA-EA4D-A548-9A16-369589E970B9}"/>
              </a:ext>
            </a:extLst>
          </p:cNvPr>
          <p:cNvSpPr txBox="1"/>
          <p:nvPr/>
        </p:nvSpPr>
        <p:spPr>
          <a:xfrm>
            <a:off x="749392" y="2703898"/>
            <a:ext cx="135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4 </a:t>
            </a:r>
            <a:r>
              <a:rPr lang="en-US" i="1" dirty="0" err="1">
                <a:solidFill>
                  <a:srgbClr val="00B050"/>
                </a:solidFill>
              </a:rPr>
              <a:t>subblocks</a:t>
            </a:r>
            <a:endParaRPr lang="en-US" i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C87547-AFB4-9347-94F7-8F78372F6850}"/>
              </a:ext>
            </a:extLst>
          </p:cNvPr>
          <p:cNvSpPr txBox="1"/>
          <p:nvPr/>
        </p:nvSpPr>
        <p:spPr>
          <a:xfrm>
            <a:off x="6161394" y="136947"/>
            <a:ext cx="603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B050"/>
                </a:solidFill>
              </a:rPr>
              <a:t>30Hz </a:t>
            </a:r>
            <a:r>
              <a:rPr lang="en-US" i="1" dirty="0" err="1">
                <a:solidFill>
                  <a:srgbClr val="00B050"/>
                </a:solidFill>
              </a:rPr>
              <a:t>multiplets</a:t>
            </a:r>
            <a:r>
              <a:rPr lang="en-US" i="1" dirty="0">
                <a:solidFill>
                  <a:srgbClr val="00B050"/>
                </a:solidFill>
              </a:rPr>
              <a:t> can be formed in data processing to cancel 60Hz data when analyzing helicity correlated asymmetries  </a:t>
            </a:r>
          </a:p>
        </p:txBody>
      </p:sp>
    </p:spTree>
    <p:extLst>
      <p:ext uri="{BB962C8B-B14F-4D97-AF65-F5344CB8AC3E}">
        <p14:creationId xmlns:p14="http://schemas.microsoft.com/office/powerpoint/2010/main" val="527775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DE2A4C-7599-3D4A-A481-884F45D3C5D5}"/>
              </a:ext>
            </a:extLst>
          </p:cNvPr>
          <p:cNvSpPr/>
          <p:nvPr/>
        </p:nvSpPr>
        <p:spPr>
          <a:xfrm>
            <a:off x="4090034" y="3244334"/>
            <a:ext cx="4011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logbooks.jlab.org</a:t>
            </a:r>
            <a:r>
              <a:rPr lang="en-US" dirty="0"/>
              <a:t>/entry/3677268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C7B47E-DB88-154E-A8D7-7BA525CD60A0}"/>
              </a:ext>
            </a:extLst>
          </p:cNvPr>
          <p:cNvSpPr/>
          <p:nvPr/>
        </p:nvSpPr>
        <p:spPr>
          <a:xfrm>
            <a:off x="4090034" y="4606969"/>
            <a:ext cx="4011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logbooks.jlab.org</a:t>
            </a:r>
            <a:r>
              <a:rPr lang="en-US" dirty="0"/>
              <a:t>/entry/3679224</a:t>
            </a:r>
          </a:p>
        </p:txBody>
      </p:sp>
    </p:spTree>
    <p:extLst>
      <p:ext uri="{BB962C8B-B14F-4D97-AF65-F5344CB8AC3E}">
        <p14:creationId xmlns:p14="http://schemas.microsoft.com/office/powerpoint/2010/main" val="11224471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7795440-0E15-2240-84A4-028F0F0C3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864548"/>
              </p:ext>
            </p:extLst>
          </p:nvPr>
        </p:nvGraphicFramePr>
        <p:xfrm>
          <a:off x="788896" y="2"/>
          <a:ext cx="8695764" cy="38213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8536">
                  <a:extLst>
                    <a:ext uri="{9D8B030D-6E8A-4147-A177-3AD203B41FA5}">
                      <a16:colId xmlns:a16="http://schemas.microsoft.com/office/drawing/2014/main" val="2303880037"/>
                    </a:ext>
                  </a:extLst>
                </a:gridCol>
                <a:gridCol w="2357496">
                  <a:extLst>
                    <a:ext uri="{9D8B030D-6E8A-4147-A177-3AD203B41FA5}">
                      <a16:colId xmlns:a16="http://schemas.microsoft.com/office/drawing/2014/main" val="4009148980"/>
                    </a:ext>
                  </a:extLst>
                </a:gridCol>
                <a:gridCol w="2442406">
                  <a:extLst>
                    <a:ext uri="{9D8B030D-6E8A-4147-A177-3AD203B41FA5}">
                      <a16:colId xmlns:a16="http://schemas.microsoft.com/office/drawing/2014/main" val="2396666559"/>
                    </a:ext>
                  </a:extLst>
                </a:gridCol>
                <a:gridCol w="2517326">
                  <a:extLst>
                    <a:ext uri="{9D8B030D-6E8A-4147-A177-3AD203B41FA5}">
                      <a16:colId xmlns:a16="http://schemas.microsoft.com/office/drawing/2014/main" val="4273381715"/>
                    </a:ext>
                  </a:extLst>
                </a:gridCol>
              </a:tblGrid>
              <a:tr h="2685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Volts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Volts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mV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905532"/>
                  </a:ext>
                </a:extLst>
              </a:tr>
              <a:tr h="4152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--bpm4a--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Mean(0.8sec data type)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Mean(0.2sec data type)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Shift (0.2stype-0.8stype)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7499844"/>
                  </a:ext>
                </a:extLst>
              </a:tr>
              <a:tr h="2685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xp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2.638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2.638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0.14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175631"/>
                  </a:ext>
                </a:extLst>
              </a:tr>
              <a:tr h="2685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xm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1.966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1.966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0.12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5660754"/>
                  </a:ext>
                </a:extLst>
              </a:tr>
              <a:tr h="2685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yp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2.607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2.607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-0.79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374918"/>
                  </a:ext>
                </a:extLst>
              </a:tr>
              <a:tr h="2685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ym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2.505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2.508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2.24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638863"/>
                  </a:ext>
                </a:extLst>
              </a:tr>
              <a:tr h="2685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xp-xm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0.673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0.673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-0.08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7284630"/>
                  </a:ext>
                </a:extLst>
              </a:tr>
              <a:tr h="2685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yp-ym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0.102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0.099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-3.19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7061155"/>
                  </a:ext>
                </a:extLst>
              </a:tr>
              <a:tr h="2685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um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904861"/>
                  </a:ext>
                </a:extLst>
              </a:tr>
              <a:tr h="2782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x_unrotated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2.75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2.75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059976"/>
                  </a:ext>
                </a:extLst>
              </a:tr>
              <a:tr h="27824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y_unrotated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0.38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0.36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-11.8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667950"/>
                  </a:ext>
                </a:extLst>
              </a:tr>
              <a:tr h="2685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x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1.68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1.69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8.3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57476"/>
                  </a:ext>
                </a:extLst>
              </a:tr>
              <a:tr h="26858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y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2.21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2.20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-8.8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6703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4499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19E6816-F55C-664A-A889-16E48CBFF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458756"/>
              </p:ext>
            </p:extLst>
          </p:nvPr>
        </p:nvGraphicFramePr>
        <p:xfrm>
          <a:off x="1362636" y="1255058"/>
          <a:ext cx="8176932" cy="3406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6286">
                  <a:extLst>
                    <a:ext uri="{9D8B030D-6E8A-4147-A177-3AD203B41FA5}">
                      <a16:colId xmlns:a16="http://schemas.microsoft.com/office/drawing/2014/main" val="3862043948"/>
                    </a:ext>
                  </a:extLst>
                </a:gridCol>
                <a:gridCol w="2216836">
                  <a:extLst>
                    <a:ext uri="{9D8B030D-6E8A-4147-A177-3AD203B41FA5}">
                      <a16:colId xmlns:a16="http://schemas.microsoft.com/office/drawing/2014/main" val="2528488861"/>
                    </a:ext>
                  </a:extLst>
                </a:gridCol>
                <a:gridCol w="2296680">
                  <a:extLst>
                    <a:ext uri="{9D8B030D-6E8A-4147-A177-3AD203B41FA5}">
                      <a16:colId xmlns:a16="http://schemas.microsoft.com/office/drawing/2014/main" val="1452390045"/>
                    </a:ext>
                  </a:extLst>
                </a:gridCol>
                <a:gridCol w="2367130">
                  <a:extLst>
                    <a:ext uri="{9D8B030D-6E8A-4147-A177-3AD203B41FA5}">
                      <a16:colId xmlns:a16="http://schemas.microsoft.com/office/drawing/2014/main" val="3624781857"/>
                    </a:ext>
                  </a:extLst>
                </a:gridCol>
              </a:tblGrid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--bpm4e--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Volts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Volts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mV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193967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xp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2.574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2.576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1.47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36033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xm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1.946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1.946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-0.22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824155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yp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2.556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2.557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1.58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6285354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ym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2.437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2.436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-1.54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462038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xp-xm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0.628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0.630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1.53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635786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yp-ym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0.118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0.121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3.07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71765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mm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um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83957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x_unrotated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2.61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2.62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5.5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651545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y_unrotated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0.45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0.46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11.6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820187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x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1.53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1.53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-4.2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5081711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y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2.16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2.18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11.9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357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42451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01A1C72-4AC9-8846-B58D-F76D96C5D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8112"/>
              </p:ext>
            </p:extLst>
          </p:nvPr>
        </p:nvGraphicFramePr>
        <p:xfrm>
          <a:off x="1416424" y="1541929"/>
          <a:ext cx="8426822" cy="3771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5901">
                  <a:extLst>
                    <a:ext uri="{9D8B030D-6E8A-4147-A177-3AD203B41FA5}">
                      <a16:colId xmlns:a16="http://schemas.microsoft.com/office/drawing/2014/main" val="1585468424"/>
                    </a:ext>
                  </a:extLst>
                </a:gridCol>
                <a:gridCol w="2284583">
                  <a:extLst>
                    <a:ext uri="{9D8B030D-6E8A-4147-A177-3AD203B41FA5}">
                      <a16:colId xmlns:a16="http://schemas.microsoft.com/office/drawing/2014/main" val="3150094795"/>
                    </a:ext>
                  </a:extLst>
                </a:gridCol>
                <a:gridCol w="2366867">
                  <a:extLst>
                    <a:ext uri="{9D8B030D-6E8A-4147-A177-3AD203B41FA5}">
                      <a16:colId xmlns:a16="http://schemas.microsoft.com/office/drawing/2014/main" val="159118572"/>
                    </a:ext>
                  </a:extLst>
                </a:gridCol>
                <a:gridCol w="2439471">
                  <a:extLst>
                    <a:ext uri="{9D8B030D-6E8A-4147-A177-3AD203B41FA5}">
                      <a16:colId xmlns:a16="http://schemas.microsoft.com/office/drawing/2014/main" val="3033118136"/>
                    </a:ext>
                  </a:extLst>
                </a:gridCol>
              </a:tblGrid>
              <a:tr h="23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--bpm14--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Volts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Volts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mV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9320816"/>
                  </a:ext>
                </a:extLst>
              </a:tr>
              <a:tr h="23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xp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2.745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2.746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0.26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943913"/>
                  </a:ext>
                </a:extLst>
              </a:tr>
              <a:tr h="23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xm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2.644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2.645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0.33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0764850"/>
                  </a:ext>
                </a:extLst>
              </a:tr>
              <a:tr h="23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yp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2.692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2.692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0.11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9705911"/>
                  </a:ext>
                </a:extLst>
              </a:tr>
              <a:tr h="23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ym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2.729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2.729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0.29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2697087"/>
                  </a:ext>
                </a:extLst>
              </a:tr>
              <a:tr h="23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xp-xm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0.101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0.101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-0.01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5078006"/>
                  </a:ext>
                </a:extLst>
              </a:tr>
              <a:tr h="23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yp-ym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-0.037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-0.037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-0.13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6964657"/>
                  </a:ext>
                </a:extLst>
              </a:tr>
              <a:tr h="23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 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mm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mm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um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00908026"/>
                  </a:ext>
                </a:extLst>
              </a:tr>
              <a:tr h="23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x_unrotated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0.35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0.35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0.0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6671902"/>
                  </a:ext>
                </a:extLst>
              </a:tr>
              <a:tr h="23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y_unrotated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-0.13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-0.13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-0.5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01924079"/>
                  </a:ext>
                </a:extLst>
              </a:tr>
              <a:tr h="23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x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0.34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0.34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5853583"/>
                  </a:ext>
                </a:extLst>
              </a:tr>
              <a:tr h="23980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y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0.16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0.16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-0.2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8558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89879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67C50D9-09A0-E948-B168-BC0014A9C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677609"/>
              </p:ext>
            </p:extLst>
          </p:nvPr>
        </p:nvGraphicFramePr>
        <p:xfrm>
          <a:off x="950259" y="2438400"/>
          <a:ext cx="10201835" cy="4503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7293">
                  <a:extLst>
                    <a:ext uri="{9D8B030D-6E8A-4147-A177-3AD203B41FA5}">
                      <a16:colId xmlns:a16="http://schemas.microsoft.com/office/drawing/2014/main" val="1529547329"/>
                    </a:ext>
                  </a:extLst>
                </a:gridCol>
                <a:gridCol w="2765805">
                  <a:extLst>
                    <a:ext uri="{9D8B030D-6E8A-4147-A177-3AD203B41FA5}">
                      <a16:colId xmlns:a16="http://schemas.microsoft.com/office/drawing/2014/main" val="3543611942"/>
                    </a:ext>
                  </a:extLst>
                </a:gridCol>
                <a:gridCol w="2865420">
                  <a:extLst>
                    <a:ext uri="{9D8B030D-6E8A-4147-A177-3AD203B41FA5}">
                      <a16:colId xmlns:a16="http://schemas.microsoft.com/office/drawing/2014/main" val="831459134"/>
                    </a:ext>
                  </a:extLst>
                </a:gridCol>
                <a:gridCol w="2953317">
                  <a:extLst>
                    <a:ext uri="{9D8B030D-6E8A-4147-A177-3AD203B41FA5}">
                      <a16:colId xmlns:a16="http://schemas.microsoft.com/office/drawing/2014/main" val="1935913465"/>
                    </a:ext>
                  </a:extLst>
                </a:gridCol>
              </a:tblGrid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--bpm18--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Volts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Volts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mV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6639794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xp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2.470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2.470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0.42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57873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xm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2.005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2.005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0.04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065385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yp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2.454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2.454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0.01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3915192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ym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2.323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2.324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0.45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3631566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xp-xm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0.464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0.464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0.26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6964833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yp-ym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0.131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0.131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-0.35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19843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 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mm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mm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um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1233126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x_unrotated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1.95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1.95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0.7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0939183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y_unrotated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0.52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0.51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-1.5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4730920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x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1.02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1.02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1.7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3200554"/>
                  </a:ext>
                </a:extLst>
              </a:tr>
              <a:tr h="16510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y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1.74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1.74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-0.5</a:t>
                      </a:r>
                      <a:endParaRPr lang="en-US" sz="2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0100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4462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6F2989-052C-4641-BFB0-A09D2912C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21"/>
            <a:ext cx="8178800" cy="434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2F9FD6-9853-D743-9228-9F05DB1AC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44" y="4314341"/>
            <a:ext cx="36068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98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F76E96-BDFF-2D4B-9205-55CCC7BC4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339" y="1785942"/>
            <a:ext cx="6328582" cy="34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365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755386-0E1B-D141-BA49-AE3E09777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42"/>
            <a:ext cx="12192000" cy="680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49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6DC4E4-CE76-C845-BDAF-7A61BF672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760" y="710768"/>
            <a:ext cx="6647158" cy="563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96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E90A2E-1736-1945-8188-2D43249B8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65" y="0"/>
            <a:ext cx="1189367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DC4E2E-CE83-4E4F-9E3D-4DEF3A51836D}"/>
              </a:ext>
            </a:extLst>
          </p:cNvPr>
          <p:cNvSpPr txBox="1"/>
          <p:nvPr/>
        </p:nvSpPr>
        <p:spPr>
          <a:xfrm>
            <a:off x="3874577" y="170481"/>
            <a:ext cx="257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30Hz Data</a:t>
            </a:r>
          </a:p>
        </p:txBody>
      </p:sp>
    </p:spTree>
    <p:extLst>
      <p:ext uri="{BB962C8B-B14F-4D97-AF65-F5344CB8AC3E}">
        <p14:creationId xmlns:p14="http://schemas.microsoft.com/office/powerpoint/2010/main" val="3636389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47D68-3DC3-2B4B-9EC8-3A954F83D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" y="0"/>
            <a:ext cx="1216908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8DAB62-04B6-3B4D-936B-C87D74B7DCAF}"/>
              </a:ext>
            </a:extLst>
          </p:cNvPr>
          <p:cNvSpPr txBox="1"/>
          <p:nvPr/>
        </p:nvSpPr>
        <p:spPr>
          <a:xfrm>
            <a:off x="3657601" y="0"/>
            <a:ext cx="257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30Hz Data</a:t>
            </a:r>
          </a:p>
        </p:txBody>
      </p:sp>
    </p:spTree>
    <p:extLst>
      <p:ext uri="{BB962C8B-B14F-4D97-AF65-F5344CB8AC3E}">
        <p14:creationId xmlns:p14="http://schemas.microsoft.com/office/powerpoint/2010/main" val="3949763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56BA6A-3C14-4846-8A37-BD3DDB93C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4"/>
            <a:ext cx="12192000" cy="6850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004736-5DE1-E448-AA79-63043009B1DF}"/>
              </a:ext>
            </a:extLst>
          </p:cNvPr>
          <p:cNvSpPr txBox="1"/>
          <p:nvPr/>
        </p:nvSpPr>
        <p:spPr>
          <a:xfrm>
            <a:off x="5501899" y="3059667"/>
            <a:ext cx="2572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30Hz Data</a:t>
            </a:r>
          </a:p>
        </p:txBody>
      </p:sp>
    </p:spTree>
    <p:extLst>
      <p:ext uri="{BB962C8B-B14F-4D97-AF65-F5344CB8AC3E}">
        <p14:creationId xmlns:p14="http://schemas.microsoft.com/office/powerpoint/2010/main" val="2293666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6C3C34-1D31-BB4C-85B8-87DC06DAE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39" y="892175"/>
            <a:ext cx="6194504" cy="36305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047658-6662-1243-B7AF-EF434281D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065" y="892175"/>
            <a:ext cx="6156628" cy="36305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E69C5E-0101-3B45-A9EA-29FB11ED4452}"/>
              </a:ext>
            </a:extLst>
          </p:cNvPr>
          <p:cNvSpPr txBox="1"/>
          <p:nvPr/>
        </p:nvSpPr>
        <p:spPr>
          <a:xfrm>
            <a:off x="1485326" y="263471"/>
            <a:ext cx="9345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Aside: in 2009, in the injector, when RF modules used with LSP IF/timing cards, saw tails</a:t>
            </a:r>
          </a:p>
        </p:txBody>
      </p:sp>
    </p:spTree>
    <p:extLst>
      <p:ext uri="{BB962C8B-B14F-4D97-AF65-F5344CB8AC3E}">
        <p14:creationId xmlns:p14="http://schemas.microsoft.com/office/powerpoint/2010/main" val="3076439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542</Words>
  <Application>Microsoft Office PowerPoint</Application>
  <PresentationFormat>Widescreen</PresentationFormat>
  <Paragraphs>242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Caryn Palatchi</dc:creator>
  <cp:lastModifiedBy>Riad Suleiman</cp:lastModifiedBy>
  <cp:revision>19</cp:revision>
  <dcterms:created xsi:type="dcterms:W3CDTF">2019-04-18T13:18:33Z</dcterms:created>
  <dcterms:modified xsi:type="dcterms:W3CDTF">2019-04-18T16:42:00Z</dcterms:modified>
</cp:coreProperties>
</file>