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2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3.xml" ContentType="application/vnd.openxmlformats-officedocument.drawingml.chart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4.xml" ContentType="application/vnd.openxmlformats-officedocument.drawingml.chart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648" r:id="rId3"/>
    <p:sldMasterId id="2147483660" r:id="rId4"/>
    <p:sldMasterId id="2147483672" r:id="rId5"/>
  </p:sldMasterIdLst>
  <p:notesMasterIdLst>
    <p:notesMasterId r:id="rId88"/>
  </p:notesMasterIdLst>
  <p:sldIdLst>
    <p:sldId id="273" r:id="rId6"/>
    <p:sldId id="311" r:id="rId7"/>
    <p:sldId id="326" r:id="rId8"/>
    <p:sldId id="349" r:id="rId9"/>
    <p:sldId id="328" r:id="rId10"/>
    <p:sldId id="336" r:id="rId11"/>
    <p:sldId id="330" r:id="rId12"/>
    <p:sldId id="348" r:id="rId13"/>
    <p:sldId id="360" r:id="rId14"/>
    <p:sldId id="361" r:id="rId15"/>
    <p:sldId id="327" r:id="rId16"/>
    <p:sldId id="257" r:id="rId17"/>
    <p:sldId id="362" r:id="rId18"/>
    <p:sldId id="363" r:id="rId19"/>
    <p:sldId id="364" r:id="rId20"/>
    <p:sldId id="407" r:id="rId21"/>
    <p:sldId id="371" r:id="rId22"/>
    <p:sldId id="372" r:id="rId23"/>
    <p:sldId id="333" r:id="rId24"/>
    <p:sldId id="373" r:id="rId25"/>
    <p:sldId id="382" r:id="rId26"/>
    <p:sldId id="375" r:id="rId27"/>
    <p:sldId id="278" r:id="rId28"/>
    <p:sldId id="383" r:id="rId29"/>
    <p:sldId id="272" r:id="rId30"/>
    <p:sldId id="258" r:id="rId31"/>
    <p:sldId id="307" r:id="rId32"/>
    <p:sldId id="340" r:id="rId33"/>
    <p:sldId id="390" r:id="rId34"/>
    <p:sldId id="274" r:id="rId35"/>
    <p:sldId id="279" r:id="rId36"/>
    <p:sldId id="280" r:id="rId37"/>
    <p:sldId id="283" r:id="rId38"/>
    <p:sldId id="305" r:id="rId39"/>
    <p:sldId id="284" r:id="rId40"/>
    <p:sldId id="423" r:id="rId41"/>
    <p:sldId id="424" r:id="rId42"/>
    <p:sldId id="413" r:id="rId43"/>
    <p:sldId id="412" r:id="rId44"/>
    <p:sldId id="425" r:id="rId45"/>
    <p:sldId id="414" r:id="rId46"/>
    <p:sldId id="408" r:id="rId47"/>
    <p:sldId id="403" r:id="rId48"/>
    <p:sldId id="409" r:id="rId49"/>
    <p:sldId id="410" r:id="rId50"/>
    <p:sldId id="411" r:id="rId51"/>
    <p:sldId id="417" r:id="rId52"/>
    <p:sldId id="418" r:id="rId53"/>
    <p:sldId id="419" r:id="rId54"/>
    <p:sldId id="350" r:id="rId55"/>
    <p:sldId id="421" r:id="rId56"/>
    <p:sldId id="420" r:id="rId57"/>
    <p:sldId id="422" r:id="rId58"/>
    <p:sldId id="281" r:id="rId59"/>
    <p:sldId id="416" r:id="rId60"/>
    <p:sldId id="387" r:id="rId61"/>
    <p:sldId id="384" r:id="rId62"/>
    <p:sldId id="277" r:id="rId63"/>
    <p:sldId id="286" r:id="rId64"/>
    <p:sldId id="285" r:id="rId65"/>
    <p:sldId id="287" r:id="rId66"/>
    <p:sldId id="288" r:id="rId67"/>
    <p:sldId id="289" r:id="rId68"/>
    <p:sldId id="290" r:id="rId69"/>
    <p:sldId id="291" r:id="rId70"/>
    <p:sldId id="322" r:id="rId71"/>
    <p:sldId id="299" r:id="rId72"/>
    <p:sldId id="306" r:id="rId73"/>
    <p:sldId id="292" r:id="rId74"/>
    <p:sldId id="301" r:id="rId75"/>
    <p:sldId id="295" r:id="rId76"/>
    <p:sldId id="261" r:id="rId77"/>
    <p:sldId id="294" r:id="rId78"/>
    <p:sldId id="312" r:id="rId79"/>
    <p:sldId id="296" r:id="rId80"/>
    <p:sldId id="297" r:id="rId81"/>
    <p:sldId id="298" r:id="rId82"/>
    <p:sldId id="293" r:id="rId83"/>
    <p:sldId id="313" r:id="rId84"/>
    <p:sldId id="314" r:id="rId85"/>
    <p:sldId id="335" r:id="rId86"/>
    <p:sldId id="356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2124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Mahzad:Research:DC:Experiment2:Excel%20Data:Yellow:yellow_run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inj_group\HVTS2_Mamun\Mamun\Photocathode%20Deposition%20Chamber\K2CsSb%20Deposition%20data\K2CsSb%20log%20book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ssen\Documents\my%20own%20kicker%20mat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LGNb2\LGNb2_Befo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62033401677"/>
          <c:y val="4.5560739281636002E-2"/>
          <c:w val="0.74499732451258505"/>
          <c:h val="0.78500022352634002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47625">
              <a:noFill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</c:v>
                </c:pt>
                <c:pt idx="1">
                  <c:v>140</c:v>
                </c:pt>
                <c:pt idx="2">
                  <c:v>145</c:v>
                </c:pt>
                <c:pt idx="3">
                  <c:v>150</c:v>
                </c:pt>
                <c:pt idx="4">
                  <c:v>155</c:v>
                </c:pt>
                <c:pt idx="5">
                  <c:v>160</c:v>
                </c:pt>
                <c:pt idx="6">
                  <c:v>165</c:v>
                </c:pt>
                <c:pt idx="7">
                  <c:v>170</c:v>
                </c:pt>
              </c:numCache>
            </c:numRef>
          </c:xVal>
          <c:yVal>
            <c:numRef>
              <c:f>'Pivot Table_Yellow_50mm_1'!$B$6:$B$13</c:f>
              <c:numCache>
                <c:formatCode>General</c:formatCode>
                <c:ptCount val="8"/>
                <c:pt idx="0">
                  <c:v>12.831299999999979</c:v>
                </c:pt>
                <c:pt idx="1">
                  <c:v>34.155156923076568</c:v>
                </c:pt>
                <c:pt idx="2">
                  <c:v>60.616777358490197</c:v>
                </c:pt>
                <c:pt idx="3">
                  <c:v>157.3374864864835</c:v>
                </c:pt>
                <c:pt idx="4">
                  <c:v>161.03481818181609</c:v>
                </c:pt>
                <c:pt idx="5">
                  <c:v>362.65444444444103</c:v>
                </c:pt>
                <c:pt idx="6">
                  <c:v>605.75888888888403</c:v>
                </c:pt>
                <c:pt idx="7">
                  <c:v>976.61285714284838</c:v>
                </c:pt>
              </c:numCache>
            </c:numRef>
          </c:yVal>
          <c:smooth val="0"/>
        </c:ser>
        <c:ser>
          <c:idx val="1"/>
          <c:order val="1"/>
          <c:tx>
            <c:v>50mm fit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</c:v>
                </c:pt>
                <c:pt idx="1">
                  <c:v>140</c:v>
                </c:pt>
                <c:pt idx="2">
                  <c:v>145</c:v>
                </c:pt>
                <c:pt idx="3">
                  <c:v>150</c:v>
                </c:pt>
                <c:pt idx="4">
                  <c:v>155</c:v>
                </c:pt>
                <c:pt idx="5">
                  <c:v>160</c:v>
                </c:pt>
                <c:pt idx="6">
                  <c:v>165</c:v>
                </c:pt>
                <c:pt idx="7">
                  <c:v>170</c:v>
                </c:pt>
              </c:numCache>
            </c:numRef>
          </c:xVal>
          <c:yVal>
            <c:numRef>
              <c:f>'Pivot Table_Yellow_50mm_1'!$C$6:$C$13</c:f>
              <c:numCache>
                <c:formatCode>0.00</c:formatCode>
                <c:ptCount val="8"/>
                <c:pt idx="0">
                  <c:v>7.2957376014481357</c:v>
                </c:pt>
                <c:pt idx="1">
                  <c:v>31.803533775108889</c:v>
                </c:pt>
                <c:pt idx="2">
                  <c:v>61.763291326621761</c:v>
                </c:pt>
                <c:pt idx="3">
                  <c:v>115.0183297623548</c:v>
                </c:pt>
                <c:pt idx="4">
                  <c:v>206.21303021764609</c:v>
                </c:pt>
                <c:pt idx="5">
                  <c:v>357.18571490016382</c:v>
                </c:pt>
                <c:pt idx="6">
                  <c:v>599.56386305685305</c:v>
                </c:pt>
                <c:pt idx="7">
                  <c:v>977.95581529395997</c:v>
                </c:pt>
              </c:numCache>
            </c:numRef>
          </c:yVal>
          <c:smooth val="0"/>
        </c:ser>
        <c:ser>
          <c:idx val="8"/>
          <c:order val="2"/>
          <c:tx>
            <c:v>50mm Post Kr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'50mm_Post_Kr2_pivot'!$A$12:$A$17</c:f>
              <c:numCache>
                <c:formatCode>General</c:formatCode>
                <c:ptCount val="6"/>
                <c:pt idx="0">
                  <c:v>180</c:v>
                </c:pt>
                <c:pt idx="1">
                  <c:v>190</c:v>
                </c:pt>
                <c:pt idx="2">
                  <c:v>195</c:v>
                </c:pt>
                <c:pt idx="3">
                  <c:v>200</c:v>
                </c:pt>
                <c:pt idx="4">
                  <c:v>205</c:v>
                </c:pt>
                <c:pt idx="5">
                  <c:v>210</c:v>
                </c:pt>
              </c:numCache>
            </c:numRef>
          </c:xVal>
          <c:yVal>
            <c:numRef>
              <c:f>'50mm_Post_Kr2_pivot'!$B$12:$B$17</c:f>
              <c:numCache>
                <c:formatCode>General</c:formatCode>
                <c:ptCount val="6"/>
                <c:pt idx="0">
                  <c:v>44.576505882352457</c:v>
                </c:pt>
                <c:pt idx="1">
                  <c:v>63.862726086956137</c:v>
                </c:pt>
                <c:pt idx="2">
                  <c:v>87.567807692306957</c:v>
                </c:pt>
                <c:pt idx="3">
                  <c:v>126.93936842105001</c:v>
                </c:pt>
                <c:pt idx="4">
                  <c:v>151.04072727272481</c:v>
                </c:pt>
                <c:pt idx="5">
                  <c:v>281.19317241378508</c:v>
                </c:pt>
              </c:numCache>
            </c:numRef>
          </c:yVal>
          <c:smooth val="0"/>
        </c:ser>
        <c:ser>
          <c:idx val="9"/>
          <c:order val="3"/>
          <c:tx>
            <c:v>50mm post Kr fit</c:v>
          </c:tx>
          <c:spPr>
            <a:ln w="190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'50mm_Post_Kr2_pivot'!$F$2:$F$47</c:f>
              <c:numCache>
                <c:formatCode>General</c:formatCode>
                <c:ptCount val="46"/>
                <c:pt idx="0">
                  <c:v>180</c:v>
                </c:pt>
                <c:pt idx="1">
                  <c:v>181</c:v>
                </c:pt>
                <c:pt idx="2">
                  <c:v>182</c:v>
                </c:pt>
                <c:pt idx="3">
                  <c:v>183</c:v>
                </c:pt>
                <c:pt idx="4">
                  <c:v>184</c:v>
                </c:pt>
                <c:pt idx="5">
                  <c:v>185</c:v>
                </c:pt>
                <c:pt idx="6">
                  <c:v>186</c:v>
                </c:pt>
                <c:pt idx="7">
                  <c:v>187</c:v>
                </c:pt>
                <c:pt idx="8">
                  <c:v>188</c:v>
                </c:pt>
                <c:pt idx="9">
                  <c:v>189</c:v>
                </c:pt>
                <c:pt idx="10">
                  <c:v>190</c:v>
                </c:pt>
                <c:pt idx="11">
                  <c:v>191</c:v>
                </c:pt>
                <c:pt idx="12">
                  <c:v>192</c:v>
                </c:pt>
                <c:pt idx="13">
                  <c:v>193</c:v>
                </c:pt>
                <c:pt idx="14">
                  <c:v>194</c:v>
                </c:pt>
                <c:pt idx="15">
                  <c:v>195</c:v>
                </c:pt>
                <c:pt idx="16">
                  <c:v>196</c:v>
                </c:pt>
                <c:pt idx="17">
                  <c:v>197</c:v>
                </c:pt>
                <c:pt idx="18">
                  <c:v>198</c:v>
                </c:pt>
                <c:pt idx="19">
                  <c:v>199</c:v>
                </c:pt>
                <c:pt idx="20">
                  <c:v>200</c:v>
                </c:pt>
                <c:pt idx="21">
                  <c:v>201</c:v>
                </c:pt>
                <c:pt idx="22">
                  <c:v>202</c:v>
                </c:pt>
                <c:pt idx="23">
                  <c:v>203</c:v>
                </c:pt>
                <c:pt idx="24">
                  <c:v>204</c:v>
                </c:pt>
                <c:pt idx="25">
                  <c:v>205</c:v>
                </c:pt>
                <c:pt idx="26">
                  <c:v>206</c:v>
                </c:pt>
                <c:pt idx="27">
                  <c:v>207</c:v>
                </c:pt>
                <c:pt idx="28">
                  <c:v>208</c:v>
                </c:pt>
                <c:pt idx="29">
                  <c:v>209</c:v>
                </c:pt>
                <c:pt idx="30">
                  <c:v>210</c:v>
                </c:pt>
                <c:pt idx="31">
                  <c:v>211</c:v>
                </c:pt>
                <c:pt idx="32">
                  <c:v>212</c:v>
                </c:pt>
                <c:pt idx="33">
                  <c:v>213</c:v>
                </c:pt>
                <c:pt idx="34">
                  <c:v>214</c:v>
                </c:pt>
                <c:pt idx="35">
                  <c:v>215</c:v>
                </c:pt>
                <c:pt idx="36">
                  <c:v>216</c:v>
                </c:pt>
                <c:pt idx="37">
                  <c:v>217</c:v>
                </c:pt>
                <c:pt idx="38">
                  <c:v>218</c:v>
                </c:pt>
                <c:pt idx="39">
                  <c:v>219</c:v>
                </c:pt>
                <c:pt idx="40">
                  <c:v>220</c:v>
                </c:pt>
                <c:pt idx="41">
                  <c:v>221</c:v>
                </c:pt>
                <c:pt idx="42">
                  <c:v>222</c:v>
                </c:pt>
                <c:pt idx="43">
                  <c:v>223</c:v>
                </c:pt>
                <c:pt idx="44">
                  <c:v>224</c:v>
                </c:pt>
                <c:pt idx="45">
                  <c:v>225</c:v>
                </c:pt>
              </c:numCache>
            </c:numRef>
          </c:xVal>
          <c:yVal>
            <c:numRef>
              <c:f>'50mm_Post_Kr2_pivot'!$G$2:$G$47</c:f>
              <c:numCache>
                <c:formatCode>0.00</c:formatCode>
                <c:ptCount val="46"/>
                <c:pt idx="0">
                  <c:v>23.23671658367202</c:v>
                </c:pt>
                <c:pt idx="1">
                  <c:v>25.500561473062131</c:v>
                </c:pt>
                <c:pt idx="2">
                  <c:v>27.95808436100236</c:v>
                </c:pt>
                <c:pt idx="3">
                  <c:v>30.623474417813981</c:v>
                </c:pt>
                <c:pt idx="4">
                  <c:v>33.511776462179938</c:v>
                </c:pt>
                <c:pt idx="5">
                  <c:v>36.638930480953611</c:v>
                </c:pt>
                <c:pt idx="6">
                  <c:v>40.02181232317421</c:v>
                </c:pt>
                <c:pt idx="7">
                  <c:v>43.678275575674881</c:v>
                </c:pt>
                <c:pt idx="8">
                  <c:v>47.627194626787897</c:v>
                </c:pt>
                <c:pt idx="9">
                  <c:v>51.888508923758998</c:v>
                </c:pt>
                <c:pt idx="10">
                  <c:v>56.483268428581233</c:v>
                </c:pt>
                <c:pt idx="11">
                  <c:v>61.433680276052343</c:v>
                </c:pt>
                <c:pt idx="12">
                  <c:v>66.763156636945595</c:v>
                </c:pt>
                <c:pt idx="13">
                  <c:v>72.496363788267502</c:v>
                </c:pt>
                <c:pt idx="14">
                  <c:v>78.659272391654852</c:v>
                </c:pt>
                <c:pt idx="15">
                  <c:v>85.279208980048153</c:v>
                </c:pt>
                <c:pt idx="16">
                  <c:v>92.384908651842593</c:v>
                </c:pt>
                <c:pt idx="17">
                  <c:v>100.0065689708251</c:v>
                </c:pt>
                <c:pt idx="18">
                  <c:v>108.1759050692589</c:v>
                </c:pt>
                <c:pt idx="19">
                  <c:v>116.92620595058931</c:v>
                </c:pt>
                <c:pt idx="20">
                  <c:v>126.29239198732191</c:v>
                </c:pt>
                <c:pt idx="21">
                  <c:v>136.31107360873571</c:v>
                </c:pt>
                <c:pt idx="22">
                  <c:v>147.02061117218841</c:v>
                </c:pt>
                <c:pt idx="23">
                  <c:v>158.4611760109</c:v>
                </c:pt>
                <c:pt idx="24">
                  <c:v>170.67481265021729</c:v>
                </c:pt>
                <c:pt idx="25">
                  <c:v>183.70550218350411</c:v>
                </c:pt>
                <c:pt idx="26">
                  <c:v>197.59922679794761</c:v>
                </c:pt>
                <c:pt idx="27">
                  <c:v>212.40403543973619</c:v>
                </c:pt>
                <c:pt idx="28">
                  <c:v>228.17011060723851</c:v>
                </c:pt>
                <c:pt idx="29">
                  <c:v>244.94983626000169</c:v>
                </c:pt>
                <c:pt idx="30">
                  <c:v>262.7978668305966</c:v>
                </c:pt>
                <c:pt idx="31">
                  <c:v>281.77119732555519</c:v>
                </c:pt>
                <c:pt idx="32">
                  <c:v>301.92923450089057</c:v>
                </c:pt>
                <c:pt idx="33">
                  <c:v>323.33386909693871</c:v>
                </c:pt>
                <c:pt idx="34">
                  <c:v>346.04954911654397</c:v>
                </c:pt>
                <c:pt idx="35">
                  <c:v>370.14335412990141</c:v>
                </c:pt>
                <c:pt idx="36">
                  <c:v>395.68507058867692</c:v>
                </c:pt>
                <c:pt idx="37">
                  <c:v>422.747268131373</c:v>
                </c:pt>
                <c:pt idx="38">
                  <c:v>451.40537686124691</c:v>
                </c:pt>
                <c:pt idx="39">
                  <c:v>481.73776557747323</c:v>
                </c:pt>
                <c:pt idx="40">
                  <c:v>513.82582093963026</c:v>
                </c:pt>
                <c:pt idx="41">
                  <c:v>547.75402754502431</c:v>
                </c:pt>
                <c:pt idx="42">
                  <c:v>583.61004889777655</c:v>
                </c:pt>
                <c:pt idx="43">
                  <c:v>621.48480924809303</c:v>
                </c:pt>
                <c:pt idx="44">
                  <c:v>661.47257627958402</c:v>
                </c:pt>
                <c:pt idx="45">
                  <c:v>703.671044622056</c:v>
                </c:pt>
              </c:numCache>
            </c:numRef>
          </c:yVal>
          <c:smooth val="0"/>
        </c:ser>
        <c:ser>
          <c:idx val="10"/>
          <c:order val="4"/>
          <c:tx>
            <c:v>50 Post Heat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'50 post heat1 pivot'!$A$5:$A$15</c:f>
              <c:numCache>
                <c:formatCode>General</c:formatCode>
                <c:ptCount val="11"/>
                <c:pt idx="0">
                  <c:v>150</c:v>
                </c:pt>
                <c:pt idx="1">
                  <c:v>155</c:v>
                </c:pt>
                <c:pt idx="2">
                  <c:v>160</c:v>
                </c:pt>
                <c:pt idx="3">
                  <c:v>165</c:v>
                </c:pt>
                <c:pt idx="4">
                  <c:v>170</c:v>
                </c:pt>
                <c:pt idx="5">
                  <c:v>175</c:v>
                </c:pt>
                <c:pt idx="6">
                  <c:v>180</c:v>
                </c:pt>
                <c:pt idx="7">
                  <c:v>185</c:v>
                </c:pt>
                <c:pt idx="8">
                  <c:v>190</c:v>
                </c:pt>
                <c:pt idx="9">
                  <c:v>195</c:v>
                </c:pt>
                <c:pt idx="10">
                  <c:v>200</c:v>
                </c:pt>
              </c:numCache>
            </c:numRef>
          </c:xVal>
          <c:yVal>
            <c:numRef>
              <c:f>'50 post heat1 pivot'!$B$5:$B$15</c:f>
              <c:numCache>
                <c:formatCode>General</c:formatCode>
                <c:ptCount val="11"/>
                <c:pt idx="0">
                  <c:v>10.12710416666658</c:v>
                </c:pt>
                <c:pt idx="1">
                  <c:v>20.493597560975019</c:v>
                </c:pt>
                <c:pt idx="2">
                  <c:v>25.984519999999581</c:v>
                </c:pt>
                <c:pt idx="3">
                  <c:v>42.60516923076873</c:v>
                </c:pt>
                <c:pt idx="4">
                  <c:v>73.323363636363197</c:v>
                </c:pt>
                <c:pt idx="5">
                  <c:v>134.48066666666671</c:v>
                </c:pt>
                <c:pt idx="6">
                  <c:v>174.3245882352918</c:v>
                </c:pt>
                <c:pt idx="7">
                  <c:v>301.24941176470242</c:v>
                </c:pt>
                <c:pt idx="8">
                  <c:v>459.01719999999659</c:v>
                </c:pt>
                <c:pt idx="9">
                  <c:v>725.19199999999307</c:v>
                </c:pt>
                <c:pt idx="10">
                  <c:v>1117.2914285713721</c:v>
                </c:pt>
              </c:numCache>
            </c:numRef>
          </c:yVal>
          <c:smooth val="0"/>
        </c:ser>
        <c:ser>
          <c:idx val="11"/>
          <c:order val="5"/>
          <c:tx>
            <c:v>50 Post heat fit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'50 post heat1 pivot'!$F$5:$F$53</c:f>
              <c:numCache>
                <c:formatCode>General</c:formatCode>
                <c:ptCount val="49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175</c:v>
                </c:pt>
                <c:pt idx="26">
                  <c:v>176</c:v>
                </c:pt>
                <c:pt idx="27">
                  <c:v>177</c:v>
                </c:pt>
                <c:pt idx="28">
                  <c:v>178</c:v>
                </c:pt>
                <c:pt idx="29">
                  <c:v>179</c:v>
                </c:pt>
                <c:pt idx="30">
                  <c:v>180</c:v>
                </c:pt>
                <c:pt idx="31">
                  <c:v>181</c:v>
                </c:pt>
                <c:pt idx="32">
                  <c:v>182</c:v>
                </c:pt>
                <c:pt idx="33">
                  <c:v>183</c:v>
                </c:pt>
                <c:pt idx="34">
                  <c:v>184</c:v>
                </c:pt>
                <c:pt idx="35">
                  <c:v>185</c:v>
                </c:pt>
                <c:pt idx="36">
                  <c:v>186</c:v>
                </c:pt>
                <c:pt idx="37">
                  <c:v>187</c:v>
                </c:pt>
                <c:pt idx="38">
                  <c:v>188</c:v>
                </c:pt>
                <c:pt idx="39">
                  <c:v>189</c:v>
                </c:pt>
                <c:pt idx="40">
                  <c:v>190</c:v>
                </c:pt>
                <c:pt idx="41">
                  <c:v>191</c:v>
                </c:pt>
                <c:pt idx="42">
                  <c:v>192</c:v>
                </c:pt>
                <c:pt idx="43">
                  <c:v>193</c:v>
                </c:pt>
                <c:pt idx="44">
                  <c:v>194</c:v>
                </c:pt>
                <c:pt idx="45">
                  <c:v>195</c:v>
                </c:pt>
                <c:pt idx="46">
                  <c:v>196</c:v>
                </c:pt>
                <c:pt idx="47">
                  <c:v>197</c:v>
                </c:pt>
                <c:pt idx="48">
                  <c:v>198</c:v>
                </c:pt>
              </c:numCache>
            </c:numRef>
          </c:xVal>
          <c:yVal>
            <c:numRef>
              <c:f>'50 post heat1 pivot'!$G$5:$G$53</c:f>
              <c:numCache>
                <c:formatCode>0.00</c:formatCode>
                <c:ptCount val="49"/>
                <c:pt idx="0">
                  <c:v>5.3832617930825801</c:v>
                </c:pt>
                <c:pt idx="1">
                  <c:v>6.187203067959028</c:v>
                </c:pt>
                <c:pt idx="2">
                  <c:v>7.098812474518347</c:v>
                </c:pt>
                <c:pt idx="3">
                  <c:v>8.1308155290282667</c:v>
                </c:pt>
                <c:pt idx="4">
                  <c:v>9.2972350895575477</c:v>
                </c:pt>
                <c:pt idx="5">
                  <c:v>10.61350145841037</c:v>
                </c:pt>
                <c:pt idx="6">
                  <c:v>12.09656978693044</c:v>
                </c:pt>
                <c:pt idx="7">
                  <c:v>13.7650451100038</c:v>
                </c:pt>
                <c:pt idx="8">
                  <c:v>15.63931534254076</c:v>
                </c:pt>
                <c:pt idx="9">
                  <c:v>17.741692574749681</c:v>
                </c:pt>
                <c:pt idx="10">
                  <c:v>20.09656300711152</c:v>
                </c:pt>
                <c:pt idx="11">
                  <c:v>22.730545869604342</c:v>
                </c:pt>
                <c:pt idx="12">
                  <c:v>25.672661672912909</c:v>
                </c:pt>
                <c:pt idx="13">
                  <c:v>28.95451014204566</c:v>
                </c:pt>
                <c:pt idx="14">
                  <c:v>32.610458184997682</c:v>
                </c:pt>
                <c:pt idx="15">
                  <c:v>36.677838250800633</c:v>
                </c:pt>
                <c:pt idx="16">
                  <c:v>41.197157432496063</c:v>
                </c:pt>
                <c:pt idx="17">
                  <c:v>46.212317671248393</c:v>
                </c:pt>
                <c:pt idx="18">
                  <c:v>51.770847417967538</c:v>
                </c:pt>
                <c:pt idx="19">
                  <c:v>57.924145108437422</c:v>
                </c:pt>
                <c:pt idx="20">
                  <c:v>64.727734807034395</c:v>
                </c:pt>
                <c:pt idx="21">
                  <c:v>72.24153437269463</c:v>
                </c:pt>
                <c:pt idx="22">
                  <c:v>80.530136498789005</c:v>
                </c:pt>
                <c:pt idx="23">
                  <c:v>89.663102976083906</c:v>
                </c:pt>
                <c:pt idx="24">
                  <c:v>99.715272524899177</c:v>
                </c:pt>
                <c:pt idx="25">
                  <c:v>110.7670825390191</c:v>
                </c:pt>
                <c:pt idx="26">
                  <c:v>122.9049050798148</c:v>
                </c:pt>
                <c:pt idx="27">
                  <c:v>136.22139745441851</c:v>
                </c:pt>
                <c:pt idx="28">
                  <c:v>150.81586770666959</c:v>
                </c:pt>
                <c:pt idx="29">
                  <c:v>166.79465534392119</c:v>
                </c:pt>
                <c:pt idx="30">
                  <c:v>184.27152761667099</c:v>
                </c:pt>
                <c:pt idx="31">
                  <c:v>203.36809166137721</c:v>
                </c:pt>
                <c:pt idx="32">
                  <c:v>224.21422280972911</c:v>
                </c:pt>
                <c:pt idx="33">
                  <c:v>246.948509360109</c:v>
                </c:pt>
                <c:pt idx="34">
                  <c:v>271.71871409897739</c:v>
                </c:pt>
                <c:pt idx="35">
                  <c:v>298.68225285150749</c:v>
                </c:pt>
                <c:pt idx="36">
                  <c:v>328.00669033189951</c:v>
                </c:pt>
                <c:pt idx="37">
                  <c:v>359.87025355464118</c:v>
                </c:pt>
                <c:pt idx="38">
                  <c:v>394.46236305821861</c:v>
                </c:pt>
                <c:pt idx="39">
                  <c:v>431.98418218288151</c:v>
                </c:pt>
                <c:pt idx="40">
                  <c:v>472.64918463360698</c:v>
                </c:pt>
                <c:pt idx="41">
                  <c:v>516.68374054874801</c:v>
                </c:pt>
                <c:pt idx="42">
                  <c:v>564.32772128380736</c:v>
                </c:pt>
                <c:pt idx="43">
                  <c:v>615.83512310841729</c:v>
                </c:pt>
                <c:pt idx="44">
                  <c:v>671.47471000303938</c:v>
                </c:pt>
                <c:pt idx="45">
                  <c:v>731.53067572993086</c:v>
                </c:pt>
                <c:pt idx="46">
                  <c:v>796.30332534093441</c:v>
                </c:pt>
                <c:pt idx="47">
                  <c:v>866.10977627209695</c:v>
                </c:pt>
                <c:pt idx="48">
                  <c:v>941.28467916274826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31904"/>
        <c:axId val="87533824"/>
      </c:scatterChart>
      <c:valAx>
        <c:axId val="87531904"/>
        <c:scaling>
          <c:orientation val="minMax"/>
          <c:max val="2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Voltage(kV)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87533824"/>
        <c:crosses val="autoZero"/>
        <c:crossBetween val="midCat"/>
      </c:valAx>
      <c:valAx>
        <c:axId val="87533824"/>
        <c:scaling>
          <c:orientation val="minMax"/>
          <c:max val="1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I, pA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7531904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4524418213956999"/>
          <c:y val="0.55738427414882996"/>
          <c:w val="0.25340642484624498"/>
          <c:h val="0.24191593656426699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Cambria"/>
          <a:cs typeface="Cambria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9135916833924"/>
          <c:y val="0.13060813153072848"/>
          <c:w val="0.82077537182852134"/>
          <c:h val="0.746263898830828"/>
        </c:manualLayout>
      </c:layout>
      <c:scatterChart>
        <c:scatterStyle val="lineMarker"/>
        <c:varyColors val="0"/>
        <c:ser>
          <c:idx val="0"/>
          <c:order val="0"/>
          <c:tx>
            <c:v>Ta</c:v>
          </c:tx>
          <c:spPr>
            <a:ln w="15875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6625495342493953E-2"/>
                  <c:y val="-5.19674944478094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821573773866502E-2"/>
                  <c:y val="-5.19674944478094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6625495342493953E-2"/>
                  <c:y val="-4.42751867555017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035561731254183E-2"/>
                  <c:y val="-4.4807187563093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427975914775357E-2"/>
                  <c:y val="-3.19866747425802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4231640162626732E-2"/>
                  <c:y val="-4.73712901271956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4035561731254183E-2"/>
                  <c:y val="-5.7627700383605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-2700000" vert="horz"/>
              <a:lstStyle/>
              <a:p>
                <a:pPr>
                  <a:defRPr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'QE(nm)-Tr24'!$A$5:$A$22</c:f>
              <c:numCache>
                <c:formatCode>General</c:formatCode>
                <c:ptCount val="18"/>
                <c:pt idx="0">
                  <c:v>425</c:v>
                </c:pt>
                <c:pt idx="1">
                  <c:v>450</c:v>
                </c:pt>
                <c:pt idx="2">
                  <c:v>475</c:v>
                </c:pt>
                <c:pt idx="3">
                  <c:v>500</c:v>
                </c:pt>
                <c:pt idx="4">
                  <c:v>525</c:v>
                </c:pt>
                <c:pt idx="5">
                  <c:v>532</c:v>
                </c:pt>
                <c:pt idx="6">
                  <c:v>550</c:v>
                </c:pt>
                <c:pt idx="7">
                  <c:v>575</c:v>
                </c:pt>
                <c:pt idx="8">
                  <c:v>600</c:v>
                </c:pt>
                <c:pt idx="9">
                  <c:v>625</c:v>
                </c:pt>
                <c:pt idx="10">
                  <c:v>650</c:v>
                </c:pt>
                <c:pt idx="11">
                  <c:v>675</c:v>
                </c:pt>
                <c:pt idx="12">
                  <c:v>700</c:v>
                </c:pt>
                <c:pt idx="13">
                  <c:v>725</c:v>
                </c:pt>
                <c:pt idx="14">
                  <c:v>750</c:v>
                </c:pt>
                <c:pt idx="15">
                  <c:v>775</c:v>
                </c:pt>
                <c:pt idx="16">
                  <c:v>800</c:v>
                </c:pt>
                <c:pt idx="17">
                  <c:v>825</c:v>
                </c:pt>
              </c:numCache>
            </c:numRef>
          </c:xVal>
          <c:yVal>
            <c:numRef>
              <c:f>'QE(nm)-Tr24'!$O$5:$O$22</c:f>
              <c:numCache>
                <c:formatCode>0.00</c:formatCode>
                <c:ptCount val="18"/>
                <c:pt idx="0">
                  <c:v>21.260232628783648</c:v>
                </c:pt>
                <c:pt idx="1">
                  <c:v>15.590625156164112</c:v>
                </c:pt>
                <c:pt idx="2">
                  <c:v>12.75943332484912</c:v>
                </c:pt>
                <c:pt idx="3">
                  <c:v>11.295628105000777</c:v>
                </c:pt>
                <c:pt idx="4">
                  <c:v>8.7831861549113484</c:v>
                </c:pt>
                <c:pt idx="5">
                  <c:v>7.6674567125921822</c:v>
                </c:pt>
                <c:pt idx="6">
                  <c:v>4.9768476013042084</c:v>
                </c:pt>
                <c:pt idx="7">
                  <c:v>3.0484485321441839</c:v>
                </c:pt>
                <c:pt idx="8">
                  <c:v>1.7019271788023991</c:v>
                </c:pt>
                <c:pt idx="9">
                  <c:v>0.79427534170235703</c:v>
                </c:pt>
                <c:pt idx="10">
                  <c:v>0.28120336678305041</c:v>
                </c:pt>
                <c:pt idx="11">
                  <c:v>7.3463779969993842E-2</c:v>
                </c:pt>
                <c:pt idx="12">
                  <c:v>1.7631548166113818E-2</c:v>
                </c:pt>
                <c:pt idx="13">
                  <c:v>6.1759986072500118E-3</c:v>
                </c:pt>
                <c:pt idx="14">
                  <c:v>7.0158718564547404E-3</c:v>
                </c:pt>
                <c:pt idx="15">
                  <c:v>7.4280983294516345E-3</c:v>
                </c:pt>
                <c:pt idx="16">
                  <c:v>3.4874511287678142E-2</c:v>
                </c:pt>
                <c:pt idx="17">
                  <c:v>7.3580221391477782E-2</c:v>
                </c:pt>
              </c:numCache>
            </c:numRef>
          </c:yVal>
          <c:smooth val="0"/>
        </c:ser>
        <c:ser>
          <c:idx val="1"/>
          <c:order val="1"/>
          <c:tx>
            <c:v>GaAs</c:v>
          </c:tx>
          <c:spPr>
            <a:ln w="12700">
              <a:solidFill>
                <a:srgbClr val="FF0000"/>
              </a:solidFill>
              <a:prstDash val="sysDash"/>
            </a:ln>
          </c:spPr>
          <c:marker>
            <c:symbol val="circ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'QE(nm)-Tr24'!$A$5:$A$22</c:f>
              <c:numCache>
                <c:formatCode>General</c:formatCode>
                <c:ptCount val="18"/>
                <c:pt idx="0">
                  <c:v>425</c:v>
                </c:pt>
                <c:pt idx="1">
                  <c:v>450</c:v>
                </c:pt>
                <c:pt idx="2">
                  <c:v>475</c:v>
                </c:pt>
                <c:pt idx="3">
                  <c:v>500</c:v>
                </c:pt>
                <c:pt idx="4">
                  <c:v>525</c:v>
                </c:pt>
                <c:pt idx="5">
                  <c:v>532</c:v>
                </c:pt>
                <c:pt idx="6">
                  <c:v>550</c:v>
                </c:pt>
                <c:pt idx="7">
                  <c:v>575</c:v>
                </c:pt>
                <c:pt idx="8">
                  <c:v>600</c:v>
                </c:pt>
                <c:pt idx="9">
                  <c:v>625</c:v>
                </c:pt>
                <c:pt idx="10">
                  <c:v>650</c:v>
                </c:pt>
                <c:pt idx="11">
                  <c:v>675</c:v>
                </c:pt>
                <c:pt idx="12">
                  <c:v>700</c:v>
                </c:pt>
                <c:pt idx="13">
                  <c:v>725</c:v>
                </c:pt>
                <c:pt idx="14">
                  <c:v>750</c:v>
                </c:pt>
                <c:pt idx="15">
                  <c:v>775</c:v>
                </c:pt>
                <c:pt idx="16">
                  <c:v>800</c:v>
                </c:pt>
                <c:pt idx="17">
                  <c:v>825</c:v>
                </c:pt>
              </c:numCache>
            </c:numRef>
          </c:xVal>
          <c:yVal>
            <c:numRef>
              <c:f>'QE(nm)-Tr24'!$T$5:$T$22</c:f>
              <c:numCache>
                <c:formatCode>0.00</c:formatCode>
                <c:ptCount val="18"/>
                <c:pt idx="0">
                  <c:v>20.379300545805531</c:v>
                </c:pt>
                <c:pt idx="1">
                  <c:v>14.346206705653456</c:v>
                </c:pt>
                <c:pt idx="2">
                  <c:v>11.566755069537585</c:v>
                </c:pt>
                <c:pt idx="3">
                  <c:v>10.436992960875253</c:v>
                </c:pt>
                <c:pt idx="4">
                  <c:v>7.1713186409608252</c:v>
                </c:pt>
                <c:pt idx="5">
                  <c:v>6.0576183972302511</c:v>
                </c:pt>
                <c:pt idx="6">
                  <c:v>4.1344003470489223</c:v>
                </c:pt>
                <c:pt idx="7">
                  <c:v>2.5737034327387587</c:v>
                </c:pt>
                <c:pt idx="8">
                  <c:v>1.4052798121347685</c:v>
                </c:pt>
                <c:pt idx="9">
                  <c:v>0.63380932036334492</c:v>
                </c:pt>
                <c:pt idx="10">
                  <c:v>0.2107041506696527</c:v>
                </c:pt>
                <c:pt idx="11">
                  <c:v>4.854752353819132E-2</c:v>
                </c:pt>
                <c:pt idx="12">
                  <c:v>8.5643736814488228E-3</c:v>
                </c:pt>
                <c:pt idx="13">
                  <c:v>2.640621312640464E-3</c:v>
                </c:pt>
                <c:pt idx="14">
                  <c:v>4.0255002455068193E-3</c:v>
                </c:pt>
                <c:pt idx="15">
                  <c:v>5.1125491588509715E-3</c:v>
                </c:pt>
                <c:pt idx="16">
                  <c:v>2.7074662630848779E-2</c:v>
                </c:pt>
                <c:pt idx="17">
                  <c:v>5.5972754923605095E-2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525888"/>
        <c:axId val="95560832"/>
      </c:scatterChart>
      <c:valAx>
        <c:axId val="95525888"/>
        <c:scaling>
          <c:orientation val="minMax"/>
          <c:max val="700"/>
          <c:min val="400"/>
        </c:scaling>
        <c:delete val="1"/>
        <c:axPos val="b"/>
        <c:numFmt formatCode="General" sourceLinked="1"/>
        <c:majorTickMark val="out"/>
        <c:minorTickMark val="none"/>
        <c:tickLblPos val="low"/>
        <c:crossAx val="95560832"/>
        <c:crossesAt val="1.0000000000000003E-4"/>
        <c:crossBetween val="midCat"/>
      </c:valAx>
      <c:valAx>
        <c:axId val="95560832"/>
        <c:scaling>
          <c:orientation val="minMax"/>
          <c:min val="1.0000000000000002E-3"/>
        </c:scaling>
        <c:delete val="1"/>
        <c:axPos val="l"/>
        <c:numFmt formatCode="#,##0" sourceLinked="0"/>
        <c:majorTickMark val="out"/>
        <c:minorTickMark val="none"/>
        <c:tickLblPos val="nextTo"/>
        <c:crossAx val="95525888"/>
        <c:crossesAt val="1.0000000000000003E-4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3847448946930414"/>
          <c:y val="0.18806071410884961"/>
          <c:w val="0.3880109104009058"/>
          <c:h val="8.8018372703412076E-2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90553854797873E-2"/>
          <c:y val="3.525509047418568E-2"/>
          <c:w val="0.88131385475344159"/>
          <c:h val="0.8707313349279866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Sheet1!$A:$A</c:f>
              <c:numCache>
                <c:formatCode>General</c:formatCode>
                <c:ptCount val="1048576"/>
                <c:pt idx="0">
                  <c:v>-6</c:v>
                </c:pt>
                <c:pt idx="1">
                  <c:v>-5.9</c:v>
                </c:pt>
                <c:pt idx="2">
                  <c:v>-5.8</c:v>
                </c:pt>
                <c:pt idx="3">
                  <c:v>-5.7</c:v>
                </c:pt>
                <c:pt idx="4">
                  <c:v>-5.6</c:v>
                </c:pt>
                <c:pt idx="5">
                  <c:v>-5.5</c:v>
                </c:pt>
                <c:pt idx="6">
                  <c:v>-5.4</c:v>
                </c:pt>
                <c:pt idx="7">
                  <c:v>-5.3</c:v>
                </c:pt>
                <c:pt idx="8">
                  <c:v>-5.2</c:v>
                </c:pt>
                <c:pt idx="9">
                  <c:v>-5.0999999999999996</c:v>
                </c:pt>
                <c:pt idx="10">
                  <c:v>-5</c:v>
                </c:pt>
                <c:pt idx="11">
                  <c:v>-4.9000000000000004</c:v>
                </c:pt>
                <c:pt idx="12">
                  <c:v>-4.8</c:v>
                </c:pt>
                <c:pt idx="13">
                  <c:v>-4.7</c:v>
                </c:pt>
                <c:pt idx="14">
                  <c:v>-4.5999999999999996</c:v>
                </c:pt>
                <c:pt idx="15">
                  <c:v>-4.5000000000000098</c:v>
                </c:pt>
                <c:pt idx="16">
                  <c:v>-4.4000000000000101</c:v>
                </c:pt>
                <c:pt idx="17">
                  <c:v>-4.3000000000000096</c:v>
                </c:pt>
                <c:pt idx="18">
                  <c:v>-4.2000000000000099</c:v>
                </c:pt>
                <c:pt idx="19">
                  <c:v>-4.1000000000000085</c:v>
                </c:pt>
                <c:pt idx="20">
                  <c:v>-4.0000000000000098</c:v>
                </c:pt>
                <c:pt idx="21">
                  <c:v>-3.9000000000000101</c:v>
                </c:pt>
                <c:pt idx="22">
                  <c:v>-3.80000000000001</c:v>
                </c:pt>
                <c:pt idx="23">
                  <c:v>-3.7000000000000099</c:v>
                </c:pt>
                <c:pt idx="24">
                  <c:v>-3.6000000000000099</c:v>
                </c:pt>
                <c:pt idx="25">
                  <c:v>-3.5000000000000102</c:v>
                </c:pt>
                <c:pt idx="26">
                  <c:v>-3.4000000000000101</c:v>
                </c:pt>
                <c:pt idx="27">
                  <c:v>-3.30000000000001</c:v>
                </c:pt>
                <c:pt idx="28">
                  <c:v>-3.2000000000000099</c:v>
                </c:pt>
                <c:pt idx="29">
                  <c:v>-3.1000000000000099</c:v>
                </c:pt>
                <c:pt idx="30">
                  <c:v>-3.0000000000000102</c:v>
                </c:pt>
                <c:pt idx="31">
                  <c:v>-2.9000000000000101</c:v>
                </c:pt>
                <c:pt idx="32">
                  <c:v>-2.80000000000001</c:v>
                </c:pt>
                <c:pt idx="33">
                  <c:v>-2.7000000000000099</c:v>
                </c:pt>
                <c:pt idx="34">
                  <c:v>-2.6000000000000099</c:v>
                </c:pt>
                <c:pt idx="35">
                  <c:v>-2.5000000000000102</c:v>
                </c:pt>
                <c:pt idx="36">
                  <c:v>-2.4000000000000101</c:v>
                </c:pt>
                <c:pt idx="37">
                  <c:v>-2.30000000000001</c:v>
                </c:pt>
                <c:pt idx="38">
                  <c:v>-2.2000000000000099</c:v>
                </c:pt>
                <c:pt idx="39">
                  <c:v>-2.1000000000000099</c:v>
                </c:pt>
                <c:pt idx="40">
                  <c:v>-2.0000000000000102</c:v>
                </c:pt>
                <c:pt idx="41">
                  <c:v>-1.9000000000000101</c:v>
                </c:pt>
                <c:pt idx="42">
                  <c:v>-1.80000000000001</c:v>
                </c:pt>
                <c:pt idx="43">
                  <c:v>-1.700000000000021</c:v>
                </c:pt>
                <c:pt idx="44">
                  <c:v>-1.6000000000000201</c:v>
                </c:pt>
                <c:pt idx="45">
                  <c:v>-1.50000000000002</c:v>
                </c:pt>
                <c:pt idx="46">
                  <c:v>-1.4000000000000199</c:v>
                </c:pt>
                <c:pt idx="47">
                  <c:v>-1.30000000000002</c:v>
                </c:pt>
                <c:pt idx="48">
                  <c:v>-1.2000000000000199</c:v>
                </c:pt>
                <c:pt idx="49">
                  <c:v>-1.1000000000000201</c:v>
                </c:pt>
                <c:pt idx="50">
                  <c:v>-1.00000000000002</c:v>
                </c:pt>
                <c:pt idx="51">
                  <c:v>-0.90000000000002001</c:v>
                </c:pt>
                <c:pt idx="52">
                  <c:v>-0.80000000000002003</c:v>
                </c:pt>
                <c:pt idx="53">
                  <c:v>-0.70000000000002005</c:v>
                </c:pt>
                <c:pt idx="54">
                  <c:v>-0.60000000000002063</c:v>
                </c:pt>
                <c:pt idx="55">
                  <c:v>-0.50000000000001998</c:v>
                </c:pt>
                <c:pt idx="56">
                  <c:v>-0.40000000000002001</c:v>
                </c:pt>
                <c:pt idx="57">
                  <c:v>-0.30000000000001997</c:v>
                </c:pt>
                <c:pt idx="58">
                  <c:v>-0.20000000000002024</c:v>
                </c:pt>
                <c:pt idx="59">
                  <c:v>-0.10000000000002</c:v>
                </c:pt>
                <c:pt idx="60">
                  <c:v>-2.0428103653103145E-14</c:v>
                </c:pt>
                <c:pt idx="61">
                  <c:v>9.9999999999980549E-2</c:v>
                </c:pt>
                <c:pt idx="62">
                  <c:v>0.19999999999998058</c:v>
                </c:pt>
                <c:pt idx="63">
                  <c:v>0.29999999999998189</c:v>
                </c:pt>
                <c:pt idx="64">
                  <c:v>0.39999999999998243</c:v>
                </c:pt>
                <c:pt idx="65">
                  <c:v>0.49999999999998196</c:v>
                </c:pt>
                <c:pt idx="66">
                  <c:v>0.59999999999998055</c:v>
                </c:pt>
                <c:pt idx="67">
                  <c:v>0.69999999999998164</c:v>
                </c:pt>
                <c:pt idx="68">
                  <c:v>0.79999999999997995</c:v>
                </c:pt>
                <c:pt idx="69">
                  <c:v>0.89999999999998093</c:v>
                </c:pt>
                <c:pt idx="70">
                  <c:v>0.99999999999998002</c:v>
                </c:pt>
                <c:pt idx="71">
                  <c:v>1.0999999999999663</c:v>
                </c:pt>
                <c:pt idx="72">
                  <c:v>1.1999999999999698</c:v>
                </c:pt>
                <c:pt idx="73">
                  <c:v>1.2999999999999656</c:v>
                </c:pt>
                <c:pt idx="74">
                  <c:v>1.3999999999999666</c:v>
                </c:pt>
                <c:pt idx="75">
                  <c:v>1.4999999999999651</c:v>
                </c:pt>
                <c:pt idx="76">
                  <c:v>1.5999999999999663</c:v>
                </c:pt>
                <c:pt idx="77">
                  <c:v>1.6999999999999698</c:v>
                </c:pt>
                <c:pt idx="78">
                  <c:v>1.799999999999967</c:v>
                </c:pt>
                <c:pt idx="79">
                  <c:v>1.8999999999999666</c:v>
                </c:pt>
                <c:pt idx="80">
                  <c:v>1.9999999999999678</c:v>
                </c:pt>
                <c:pt idx="81">
                  <c:v>2.0999999999999677</c:v>
                </c:pt>
                <c:pt idx="82">
                  <c:v>2.19999999999997</c:v>
                </c:pt>
                <c:pt idx="83">
                  <c:v>2.2999999999999701</c:v>
                </c:pt>
                <c:pt idx="84">
                  <c:v>2.3999999999999635</c:v>
                </c:pt>
                <c:pt idx="85">
                  <c:v>2.4999999999999667</c:v>
                </c:pt>
                <c:pt idx="86">
                  <c:v>2.5999999999999677</c:v>
                </c:pt>
                <c:pt idx="87">
                  <c:v>2.69999999999997</c:v>
                </c:pt>
                <c:pt idx="88">
                  <c:v>2.7999999999999701</c:v>
                </c:pt>
                <c:pt idx="89">
                  <c:v>2.8999999999999635</c:v>
                </c:pt>
                <c:pt idx="90">
                  <c:v>2.9999999999999667</c:v>
                </c:pt>
                <c:pt idx="91">
                  <c:v>3.0999999999999677</c:v>
                </c:pt>
                <c:pt idx="92">
                  <c:v>3.19999999999997</c:v>
                </c:pt>
                <c:pt idx="93">
                  <c:v>3.2999999999999701</c:v>
                </c:pt>
                <c:pt idx="94">
                  <c:v>3.3999999999999635</c:v>
                </c:pt>
                <c:pt idx="95">
                  <c:v>3.4999999999999667</c:v>
                </c:pt>
                <c:pt idx="96">
                  <c:v>3.5999999999999677</c:v>
                </c:pt>
                <c:pt idx="97">
                  <c:v>3.69999999999997</c:v>
                </c:pt>
                <c:pt idx="98">
                  <c:v>3.7999999999999701</c:v>
                </c:pt>
                <c:pt idx="99">
                  <c:v>3.8999999999999577</c:v>
                </c:pt>
                <c:pt idx="100">
                  <c:v>3.9999999999999587</c:v>
                </c:pt>
                <c:pt idx="101">
                  <c:v>4.0999999999999996</c:v>
                </c:pt>
                <c:pt idx="102">
                  <c:v>4.2</c:v>
                </c:pt>
                <c:pt idx="103">
                  <c:v>4.3</c:v>
                </c:pt>
                <c:pt idx="104">
                  <c:v>4.4000000000000004</c:v>
                </c:pt>
                <c:pt idx="105">
                  <c:v>4.5</c:v>
                </c:pt>
                <c:pt idx="106">
                  <c:v>4.5999999999999996</c:v>
                </c:pt>
                <c:pt idx="107">
                  <c:v>4.7</c:v>
                </c:pt>
                <c:pt idx="108">
                  <c:v>4.8</c:v>
                </c:pt>
                <c:pt idx="109">
                  <c:v>4.9000000000000004</c:v>
                </c:pt>
                <c:pt idx="110">
                  <c:v>5</c:v>
                </c:pt>
                <c:pt idx="111">
                  <c:v>5.0999999999999996</c:v>
                </c:pt>
                <c:pt idx="112">
                  <c:v>5.2</c:v>
                </c:pt>
                <c:pt idx="113">
                  <c:v>5.3</c:v>
                </c:pt>
                <c:pt idx="114">
                  <c:v>5.4</c:v>
                </c:pt>
                <c:pt idx="115">
                  <c:v>5.5</c:v>
                </c:pt>
                <c:pt idx="116">
                  <c:v>5.6</c:v>
                </c:pt>
                <c:pt idx="117">
                  <c:v>5.7</c:v>
                </c:pt>
                <c:pt idx="118">
                  <c:v>5.8</c:v>
                </c:pt>
                <c:pt idx="119">
                  <c:v>5.9</c:v>
                </c:pt>
                <c:pt idx="120">
                  <c:v>6</c:v>
                </c:pt>
              </c:numCache>
            </c:numRef>
          </c:xVal>
          <c:yVal>
            <c:numRef>
              <c:f>Sheet1!$B$1:$B$121</c:f>
              <c:numCache>
                <c:formatCode>General</c:formatCode>
                <c:ptCount val="121"/>
                <c:pt idx="0">
                  <c:v>-0.25</c:v>
                </c:pt>
                <c:pt idx="1">
                  <c:v>-0.10582234909180921</c:v>
                </c:pt>
                <c:pt idx="2">
                  <c:v>5.5023751706962887E-2</c:v>
                </c:pt>
                <c:pt idx="3">
                  <c:v>0.22502133758148277</c:v>
                </c:pt>
                <c:pt idx="4">
                  <c:v>0.3958795734753659</c:v>
                </c:pt>
                <c:pt idx="5">
                  <c:v>0.55901699437494756</c:v>
                </c:pt>
                <c:pt idx="6">
                  <c:v>0.70606673751143001</c:v>
                </c:pt>
                <c:pt idx="7">
                  <c:v>0.82937255665483389</c:v>
                </c:pt>
                <c:pt idx="8">
                  <c:v>0.9224449205862465</c:v>
                </c:pt>
                <c:pt idx="9">
                  <c:v>0.98034893122155498</c:v>
                </c:pt>
                <c:pt idx="10">
                  <c:v>1</c:v>
                </c:pt>
                <c:pt idx="11">
                  <c:v>0.98034893122155398</c:v>
                </c:pt>
                <c:pt idx="12">
                  <c:v>0.9224449205862465</c:v>
                </c:pt>
                <c:pt idx="13">
                  <c:v>0.82937255665483389</c:v>
                </c:pt>
                <c:pt idx="14">
                  <c:v>0.70606673751142901</c:v>
                </c:pt>
                <c:pt idx="15">
                  <c:v>0.55901699437496033</c:v>
                </c:pt>
                <c:pt idx="16">
                  <c:v>0.39587957347538166</c:v>
                </c:pt>
                <c:pt idx="17">
                  <c:v>0.22502133758150003</c:v>
                </c:pt>
                <c:pt idx="18">
                  <c:v>5.5023751706978784E-2</c:v>
                </c:pt>
                <c:pt idx="19">
                  <c:v>-0.105822349091793</c:v>
                </c:pt>
                <c:pt idx="20">
                  <c:v>-0.24999999999998757</c:v>
                </c:pt>
                <c:pt idx="21">
                  <c:v>-0.37119758565125238</c:v>
                </c:pt>
                <c:pt idx="22">
                  <c:v>-0.46466209089257432</c:v>
                </c:pt>
                <c:pt idx="23">
                  <c:v>-0.52745261042189162</c:v>
                </c:pt>
                <c:pt idx="24">
                  <c:v>-0.55857890023698697</c:v>
                </c:pt>
                <c:pt idx="25">
                  <c:v>-0.55901699437494856</c:v>
                </c:pt>
                <c:pt idx="26">
                  <c:v>-0.53160164065688886</c:v>
                </c:pt>
                <c:pt idx="27">
                  <c:v>-0.48080304327204243</c:v>
                </c:pt>
                <c:pt idx="28">
                  <c:v>-0.41240265216721583</c:v>
                </c:pt>
                <c:pt idx="29">
                  <c:v>-0.33308905394605826</c:v>
                </c:pt>
                <c:pt idx="30">
                  <c:v>-0.25000000000000799</c:v>
                </c:pt>
                <c:pt idx="31">
                  <c:v>-0.17023994253244201</c:v>
                </c:pt>
                <c:pt idx="32">
                  <c:v>-0.100403929233426</c:v>
                </c:pt>
                <c:pt idx="33">
                  <c:v>-4.6138240542388097E-2</c:v>
                </c:pt>
                <c:pt idx="34">
                  <c:v>-1.1765770092925672E-2</c:v>
                </c:pt>
                <c:pt idx="35">
                  <c:v>0</c:v>
                </c:pt>
                <c:pt idx="36">
                  <c:v>-1.1765770092921058E-2</c:v>
                </c:pt>
                <c:pt idx="37">
                  <c:v>-4.6138240542379277E-2</c:v>
                </c:pt>
                <c:pt idx="38">
                  <c:v>-0.10040392923341412</c:v>
                </c:pt>
                <c:pt idx="39">
                  <c:v>-0.17023994253242722</c:v>
                </c:pt>
                <c:pt idx="40">
                  <c:v>-0.24999999999999295</c:v>
                </c:pt>
                <c:pt idx="41">
                  <c:v>-0.33308905394604243</c:v>
                </c:pt>
                <c:pt idx="42">
                  <c:v>-0.41240265216720096</c:v>
                </c:pt>
                <c:pt idx="43">
                  <c:v>-0.48080304327202383</c:v>
                </c:pt>
                <c:pt idx="44">
                  <c:v>-0.53160164065687598</c:v>
                </c:pt>
                <c:pt idx="45">
                  <c:v>-0.55901699437494456</c:v>
                </c:pt>
                <c:pt idx="46">
                  <c:v>-0.55857890023699097</c:v>
                </c:pt>
                <c:pt idx="47">
                  <c:v>-0.5274526104219045</c:v>
                </c:pt>
                <c:pt idx="48">
                  <c:v>-0.46466209089259802</c:v>
                </c:pt>
                <c:pt idx="49">
                  <c:v>-0.37119758565128502</c:v>
                </c:pt>
                <c:pt idx="50">
                  <c:v>-0.25000000000002676</c:v>
                </c:pt>
                <c:pt idx="51">
                  <c:v>-0.10582234909183923</c:v>
                </c:pt>
                <c:pt idx="52">
                  <c:v>5.5023751706928782E-2</c:v>
                </c:pt>
                <c:pt idx="53">
                  <c:v>0.22502133758144877</c:v>
                </c:pt>
                <c:pt idx="54">
                  <c:v>0.39587957347533043</c:v>
                </c:pt>
                <c:pt idx="55">
                  <c:v>0.55901699437491559</c:v>
                </c:pt>
                <c:pt idx="56">
                  <c:v>0.70606673751140303</c:v>
                </c:pt>
                <c:pt idx="57">
                  <c:v>0.82937255665481202</c:v>
                </c:pt>
                <c:pt idx="58">
                  <c:v>0.92244492058623151</c:v>
                </c:pt>
                <c:pt idx="59">
                  <c:v>0.98034893122154698</c:v>
                </c:pt>
                <c:pt idx="60">
                  <c:v>1</c:v>
                </c:pt>
                <c:pt idx="61">
                  <c:v>0.98034893122156197</c:v>
                </c:pt>
                <c:pt idx="62">
                  <c:v>0.92244492058626149</c:v>
                </c:pt>
                <c:pt idx="63">
                  <c:v>0.82937255665485365</c:v>
                </c:pt>
                <c:pt idx="64">
                  <c:v>0.70606673751145699</c:v>
                </c:pt>
                <c:pt idx="65">
                  <c:v>0.55901699437497898</c:v>
                </c:pt>
                <c:pt idx="66">
                  <c:v>0.39587957347539743</c:v>
                </c:pt>
                <c:pt idx="67">
                  <c:v>0.22502133758151729</c:v>
                </c:pt>
                <c:pt idx="68">
                  <c:v>5.5023751706995506E-2</c:v>
                </c:pt>
                <c:pt idx="69">
                  <c:v>-0.105822349091778</c:v>
                </c:pt>
                <c:pt idx="70">
                  <c:v>-0.24999999999997374</c:v>
                </c:pt>
                <c:pt idx="71">
                  <c:v>-0.37119758565123101</c:v>
                </c:pt>
                <c:pt idx="72">
                  <c:v>-0.46466209089255983</c:v>
                </c:pt>
                <c:pt idx="73">
                  <c:v>-0.52745261042188263</c:v>
                </c:pt>
                <c:pt idx="74">
                  <c:v>-0.55857890023698298</c:v>
                </c:pt>
                <c:pt idx="75">
                  <c:v>-0.55901699437495156</c:v>
                </c:pt>
                <c:pt idx="76">
                  <c:v>-0.53160164065689686</c:v>
                </c:pt>
                <c:pt idx="77">
                  <c:v>-0.48080304327205425</c:v>
                </c:pt>
                <c:pt idx="78">
                  <c:v>-0.41240265216723032</c:v>
                </c:pt>
                <c:pt idx="79">
                  <c:v>-0.33308905394607508</c:v>
                </c:pt>
                <c:pt idx="80">
                  <c:v>-0.25000000000002476</c:v>
                </c:pt>
                <c:pt idx="81">
                  <c:v>-0.17023994253245786</c:v>
                </c:pt>
                <c:pt idx="82">
                  <c:v>-0.10040392923343899</c:v>
                </c:pt>
                <c:pt idx="83">
                  <c:v>-4.6138240542397305E-2</c:v>
                </c:pt>
                <c:pt idx="84">
                  <c:v>-1.176577009293038E-2</c:v>
                </c:pt>
                <c:pt idx="85">
                  <c:v>0</c:v>
                </c:pt>
                <c:pt idx="86">
                  <c:v>-1.1765770092916376E-2</c:v>
                </c:pt>
                <c:pt idx="87">
                  <c:v>-4.6138240542370076E-2</c:v>
                </c:pt>
                <c:pt idx="88">
                  <c:v>-0.10040392923340102</c:v>
                </c:pt>
                <c:pt idx="89">
                  <c:v>-0.17023994253241195</c:v>
                </c:pt>
                <c:pt idx="90">
                  <c:v>-0.24999999999997569</c:v>
                </c:pt>
                <c:pt idx="91">
                  <c:v>-0.33308905394602495</c:v>
                </c:pt>
                <c:pt idx="92">
                  <c:v>-0.41240265216718408</c:v>
                </c:pt>
                <c:pt idx="93">
                  <c:v>-0.48080304327201695</c:v>
                </c:pt>
                <c:pt idx="94">
                  <c:v>-0.53160164065687121</c:v>
                </c:pt>
                <c:pt idx="95">
                  <c:v>-0.55901699437494257</c:v>
                </c:pt>
                <c:pt idx="96">
                  <c:v>-0.55857890023699297</c:v>
                </c:pt>
                <c:pt idx="97">
                  <c:v>-0.5274526104219095</c:v>
                </c:pt>
                <c:pt idx="98">
                  <c:v>-0.46466209089260707</c:v>
                </c:pt>
                <c:pt idx="99">
                  <c:v>-0.37119758565130601</c:v>
                </c:pt>
                <c:pt idx="100">
                  <c:v>-0.25000000000005401</c:v>
                </c:pt>
                <c:pt idx="101">
                  <c:v>-0.10582234909181019</c:v>
                </c:pt>
                <c:pt idx="102">
                  <c:v>5.5023751706962214E-2</c:v>
                </c:pt>
                <c:pt idx="103">
                  <c:v>0.22502133758148277</c:v>
                </c:pt>
                <c:pt idx="104">
                  <c:v>0.3958795734753649</c:v>
                </c:pt>
                <c:pt idx="105">
                  <c:v>0.55901699437494656</c:v>
                </c:pt>
                <c:pt idx="106">
                  <c:v>0.70606673751142901</c:v>
                </c:pt>
                <c:pt idx="107">
                  <c:v>0.82937255665483389</c:v>
                </c:pt>
                <c:pt idx="108">
                  <c:v>0.9224449205862465</c:v>
                </c:pt>
                <c:pt idx="109">
                  <c:v>0.98034893122155398</c:v>
                </c:pt>
                <c:pt idx="110">
                  <c:v>1</c:v>
                </c:pt>
                <c:pt idx="111">
                  <c:v>0.98034893122155498</c:v>
                </c:pt>
                <c:pt idx="112">
                  <c:v>0.9224449205862465</c:v>
                </c:pt>
                <c:pt idx="113">
                  <c:v>0.82937255665483389</c:v>
                </c:pt>
                <c:pt idx="114">
                  <c:v>0.70606673751143001</c:v>
                </c:pt>
                <c:pt idx="115">
                  <c:v>0.55901699437494756</c:v>
                </c:pt>
                <c:pt idx="116">
                  <c:v>0.3958795734753659</c:v>
                </c:pt>
                <c:pt idx="117">
                  <c:v>0.22502133758148277</c:v>
                </c:pt>
                <c:pt idx="118">
                  <c:v>5.5023751706962887E-2</c:v>
                </c:pt>
                <c:pt idx="119">
                  <c:v>-0.10582234909180921</c:v>
                </c:pt>
                <c:pt idx="120">
                  <c:v>-0.25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09248"/>
        <c:axId val="97034624"/>
      </c:scatterChart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xVal>
            <c:numRef>
              <c:f>Sheet1!$D$1:$D$13</c:f>
              <c:numCache>
                <c:formatCode>General</c:formatCode>
                <c:ptCount val="13"/>
                <c:pt idx="0">
                  <c:v>-6</c:v>
                </c:pt>
                <c:pt idx="1">
                  <c:v>-5</c:v>
                </c:pt>
                <c:pt idx="2">
                  <c:v>-4</c:v>
                </c:pt>
                <c:pt idx="3">
                  <c:v>-3</c:v>
                </c:pt>
                <c:pt idx="4">
                  <c:v>-2</c:v>
                </c:pt>
                <c:pt idx="5">
                  <c:v>-1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</c:numCache>
            </c:numRef>
          </c:xVal>
          <c:yVal>
            <c:numRef>
              <c:f>Sheet1!$E$1:$E$13</c:f>
              <c:numCache>
                <c:formatCode>General</c:formatCode>
                <c:ptCount val="13"/>
                <c:pt idx="0">
                  <c:v>-0.25</c:v>
                </c:pt>
                <c:pt idx="1">
                  <c:v>1</c:v>
                </c:pt>
                <c:pt idx="2">
                  <c:v>-0.24999999999998757</c:v>
                </c:pt>
                <c:pt idx="3">
                  <c:v>-0.25000000000000799</c:v>
                </c:pt>
                <c:pt idx="4">
                  <c:v>-0.24999999999999295</c:v>
                </c:pt>
                <c:pt idx="5">
                  <c:v>-0.25000000000002676</c:v>
                </c:pt>
                <c:pt idx="6">
                  <c:v>1</c:v>
                </c:pt>
                <c:pt idx="7">
                  <c:v>-0.24999999999997374</c:v>
                </c:pt>
                <c:pt idx="8">
                  <c:v>-0.25000000000002476</c:v>
                </c:pt>
                <c:pt idx="9">
                  <c:v>-0.24999999999997569</c:v>
                </c:pt>
                <c:pt idx="10">
                  <c:v>-0.25000000000005401</c:v>
                </c:pt>
                <c:pt idx="11">
                  <c:v>1</c:v>
                </c:pt>
                <c:pt idx="12">
                  <c:v>-0.25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09248"/>
        <c:axId val="97034624"/>
      </c:scatterChart>
      <c:valAx>
        <c:axId val="96709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034624"/>
        <c:crosses val="autoZero"/>
        <c:crossBetween val="midCat"/>
      </c:valAx>
      <c:valAx>
        <c:axId val="97034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7092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57948214219806"/>
          <c:y val="0.20319823992589225"/>
          <c:w val="0.73021477949059377"/>
          <c:h val="0.7629658792650964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'50mm_before'!$T$12:$Y$12</c:f>
              <c:numCache>
                <c:formatCode>General</c:formatCode>
                <c:ptCount val="6"/>
                <c:pt idx="0">
                  <c:v>1.4517159282271744E-7</c:v>
                </c:pt>
                <c:pt idx="1">
                  <c:v>1.3938447814451455E-7</c:v>
                </c:pt>
                <c:pt idx="2">
                  <c:v>1.2909222348445823E-7</c:v>
                </c:pt>
                <c:pt idx="3">
                  <c:v>1.2021542604347079E-7</c:v>
                </c:pt>
                <c:pt idx="4">
                  <c:v>1.1248087825069815E-7</c:v>
                </c:pt>
                <c:pt idx="5">
                  <c:v>1.0897519724510805E-7</c:v>
                </c:pt>
              </c:numCache>
            </c:numRef>
          </c:xVal>
          <c:yVal>
            <c:numRef>
              <c:f>'50mm_before'!$T$11:$Y$11</c:f>
              <c:numCache>
                <c:formatCode>General</c:formatCode>
                <c:ptCount val="6"/>
                <c:pt idx="0">
                  <c:v>-25.331982023576131</c:v>
                </c:pt>
                <c:pt idx="1">
                  <c:v>-24.973280900619461</c:v>
                </c:pt>
                <c:pt idx="2">
                  <c:v>-23.992222621988589</c:v>
                </c:pt>
                <c:pt idx="3">
                  <c:v>-23.389259830514305</c:v>
                </c:pt>
                <c:pt idx="4">
                  <c:v>-23.087059757353778</c:v>
                </c:pt>
                <c:pt idx="5">
                  <c:v>-22.954239353813129</c:v>
                </c:pt>
              </c:numCache>
            </c:numRef>
          </c:yVal>
          <c:smooth val="0"/>
        </c:ser>
        <c:ser>
          <c:idx val="1"/>
          <c:order val="1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'40mm_before'!$R$11:$V$11</c:f>
              <c:numCache>
                <c:formatCode>General</c:formatCode>
                <c:ptCount val="5"/>
                <c:pt idx="0">
                  <c:v>1.3681949404151207E-7</c:v>
                </c:pt>
                <c:pt idx="1">
                  <c:v>1.2626422050783554E-7</c:v>
                </c:pt>
                <c:pt idx="2">
                  <c:v>1.1722092627976042E-7</c:v>
                </c:pt>
                <c:pt idx="3">
                  <c:v>1.0938645139413108E-7</c:v>
                </c:pt>
                <c:pt idx="4">
                  <c:v>1.0253360538916682E-7</c:v>
                </c:pt>
              </c:numCache>
            </c:numRef>
          </c:xVal>
          <c:yVal>
            <c:numRef>
              <c:f>'40mm_before'!$R$10:$V$10</c:f>
              <c:numCache>
                <c:formatCode>General</c:formatCode>
                <c:ptCount val="5"/>
                <c:pt idx="0">
                  <c:v>-25.342779947500976</c:v>
                </c:pt>
                <c:pt idx="1">
                  <c:v>-24.453084043905466</c:v>
                </c:pt>
                <c:pt idx="2">
                  <c:v>-23.797126027862959</c:v>
                </c:pt>
                <c:pt idx="3">
                  <c:v>-23.309867630894935</c:v>
                </c:pt>
                <c:pt idx="4">
                  <c:v>-22.839465221971146</c:v>
                </c:pt>
              </c:numCache>
            </c:numRef>
          </c:yVal>
          <c:smooth val="0"/>
        </c:ser>
        <c:ser>
          <c:idx val="2"/>
          <c:order val="2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'30mm_before'!$S$11:$W$11</c:f>
              <c:numCache>
                <c:formatCode>General</c:formatCode>
                <c:ptCount val="5"/>
                <c:pt idx="0">
                  <c:v>1.3506395278164342E-7</c:v>
                </c:pt>
                <c:pt idx="1">
                  <c:v>1.237945505638852E-7</c:v>
                </c:pt>
                <c:pt idx="2">
                  <c:v>1.1426090334670289E-7</c:v>
                </c:pt>
                <c:pt idx="3">
                  <c:v>1.0609066508238002E-7</c:v>
                </c:pt>
                <c:pt idx="4">
                  <c:v>9.9010881295855232E-8</c:v>
                </c:pt>
              </c:numCache>
            </c:numRef>
          </c:xVal>
          <c:yVal>
            <c:numRef>
              <c:f>'30mm_before'!$S$10:$W$10</c:f>
              <c:numCache>
                <c:formatCode>General</c:formatCode>
                <c:ptCount val="5"/>
                <c:pt idx="0">
                  <c:v>-25.573696576207027</c:v>
                </c:pt>
                <c:pt idx="1">
                  <c:v>-24.528031324373821</c:v>
                </c:pt>
                <c:pt idx="2">
                  <c:v>-23.900193289234689</c:v>
                </c:pt>
                <c:pt idx="3">
                  <c:v>-23.323354727311138</c:v>
                </c:pt>
                <c:pt idx="4">
                  <c:v>-22.973687183502488</c:v>
                </c:pt>
              </c:numCache>
            </c:numRef>
          </c:yVal>
          <c:smooth val="0"/>
        </c:ser>
        <c:ser>
          <c:idx val="3"/>
          <c:order val="3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xVal>
            <c:numRef>
              <c:f>'20mm_before'!$S$11:$W$11</c:f>
              <c:numCache>
                <c:formatCode>General</c:formatCode>
                <c:ptCount val="5"/>
                <c:pt idx="0">
                  <c:v>1.1987964084059693E-7</c:v>
                </c:pt>
                <c:pt idx="1">
                  <c:v>1.0900727078496223E-7</c:v>
                </c:pt>
                <c:pt idx="2">
                  <c:v>9.9943032471492176E-8</c:v>
                </c:pt>
                <c:pt idx="3">
                  <c:v>9.2270500198382441E-8</c:v>
                </c:pt>
                <c:pt idx="4">
                  <c:v>8.5692005792780754E-8</c:v>
                </c:pt>
              </c:numCache>
            </c:numRef>
          </c:xVal>
          <c:yVal>
            <c:numRef>
              <c:f>'20mm_before'!$S$10:$W$10</c:f>
              <c:numCache>
                <c:formatCode>General</c:formatCode>
                <c:ptCount val="5"/>
                <c:pt idx="0">
                  <c:v>-26.006430348100427</c:v>
                </c:pt>
                <c:pt idx="1">
                  <c:v>-24.351613657270736</c:v>
                </c:pt>
                <c:pt idx="2">
                  <c:v>-23.811855690431514</c:v>
                </c:pt>
                <c:pt idx="3">
                  <c:v>-23.328311409182849</c:v>
                </c:pt>
                <c:pt idx="4">
                  <c:v>-22.989120522065797</c:v>
                </c:pt>
              </c:numCache>
            </c:numRef>
          </c:yVal>
          <c:smooth val="0"/>
        </c:ser>
        <c:ser>
          <c:idx val="4"/>
          <c:order val="4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'50_after'!$J$11:$O$11</c:f>
              <c:numCache>
                <c:formatCode>General</c:formatCode>
                <c:ptCount val="6"/>
                <c:pt idx="0">
                  <c:v>8.9458240893151777E-8</c:v>
                </c:pt>
                <c:pt idx="1">
                  <c:v>8.7226544782108736E-8</c:v>
                </c:pt>
                <c:pt idx="2">
                  <c:v>8.5103485838780521E-8</c:v>
                </c:pt>
                <c:pt idx="3">
                  <c:v>8.3081319996013093E-8</c:v>
                </c:pt>
                <c:pt idx="4">
                  <c:v>8.1153022138545274E-8</c:v>
                </c:pt>
                <c:pt idx="5">
                  <c:v>7.9312204562039039E-8</c:v>
                </c:pt>
              </c:numCache>
            </c:numRef>
          </c:xVal>
          <c:yVal>
            <c:numRef>
              <c:f>'50_after'!$J$10:$O$10</c:f>
              <c:numCache>
                <c:formatCode>General</c:formatCode>
                <c:ptCount val="6"/>
                <c:pt idx="0">
                  <c:v>-26.066040651421559</c:v>
                </c:pt>
                <c:pt idx="1">
                  <c:v>-25.972978086032271</c:v>
                </c:pt>
                <c:pt idx="2">
                  <c:v>-25.643795631802369</c:v>
                </c:pt>
                <c:pt idx="3">
                  <c:v>-25.302859467664131</c:v>
                </c:pt>
                <c:pt idx="4">
                  <c:v>-25.080491629382987</c:v>
                </c:pt>
                <c:pt idx="5">
                  <c:v>-24.787253884010926</c:v>
                </c:pt>
              </c:numCache>
            </c:numRef>
          </c:yVal>
          <c:smooth val="0"/>
        </c:ser>
        <c:ser>
          <c:idx val="5"/>
          <c:order val="5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'40_after'!$K$11:$O$11</c:f>
              <c:numCache>
                <c:formatCode>General</c:formatCode>
                <c:ptCount val="5"/>
                <c:pt idx="0">
                  <c:v>8.1988046142873389E-8</c:v>
                </c:pt>
                <c:pt idx="1">
                  <c:v>7.8076811967614408E-8</c:v>
                </c:pt>
                <c:pt idx="2">
                  <c:v>7.6257873625452129E-8</c:v>
                </c:pt>
                <c:pt idx="3">
                  <c:v>7.4521756626847817E-8</c:v>
                </c:pt>
                <c:pt idx="4">
                  <c:v>7.2862930255604202E-8</c:v>
                </c:pt>
              </c:numCache>
            </c:numRef>
          </c:xVal>
          <c:yVal>
            <c:numRef>
              <c:f>'40_after'!$K$10:$O$10</c:f>
              <c:numCache>
                <c:formatCode>General</c:formatCode>
                <c:ptCount val="5"/>
                <c:pt idx="0">
                  <c:v>-25.86585711197699</c:v>
                </c:pt>
                <c:pt idx="1">
                  <c:v>-25.411487066477548</c:v>
                </c:pt>
                <c:pt idx="2">
                  <c:v>-25.136958349512241</c:v>
                </c:pt>
                <c:pt idx="3">
                  <c:v>-24.853422044562066</c:v>
                </c:pt>
                <c:pt idx="4">
                  <c:v>-24.612660078899037</c:v>
                </c:pt>
              </c:numCache>
            </c:numRef>
          </c:yVal>
          <c:smooth val="0"/>
        </c:ser>
        <c:ser>
          <c:idx val="6"/>
          <c:order val="6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'30_after'!$L$11:$P$11</c:f>
              <c:numCache>
                <c:formatCode>General</c:formatCode>
                <c:ptCount val="5"/>
                <c:pt idx="0">
                  <c:v>7.4239600887906443E-8</c:v>
                </c:pt>
                <c:pt idx="1">
                  <c:v>7.0701857337792826E-8</c:v>
                </c:pt>
                <c:pt idx="2">
                  <c:v>6.9056481296052789E-8</c:v>
                </c:pt>
                <c:pt idx="3">
                  <c:v>6.7485946051735359E-8</c:v>
                </c:pt>
                <c:pt idx="4">
                  <c:v>6.5985258893163726E-8</c:v>
                </c:pt>
              </c:numCache>
            </c:numRef>
          </c:xVal>
          <c:yVal>
            <c:numRef>
              <c:f>'30_after'!$L$10:$P$10</c:f>
              <c:numCache>
                <c:formatCode>General</c:formatCode>
                <c:ptCount val="5"/>
                <c:pt idx="0">
                  <c:v>-25.661931861731443</c:v>
                </c:pt>
                <c:pt idx="1">
                  <c:v>-25.025172440361295</c:v>
                </c:pt>
                <c:pt idx="2">
                  <c:v>-24.764391352375238</c:v>
                </c:pt>
                <c:pt idx="3">
                  <c:v>-24.484158667326227</c:v>
                </c:pt>
                <c:pt idx="4">
                  <c:v>-24.228270394637889</c:v>
                </c:pt>
              </c:numCache>
            </c:numRef>
          </c:yVal>
          <c:smooth val="0"/>
        </c:ser>
        <c:ser>
          <c:idx val="7"/>
          <c:order val="7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'20_after'!$K$11:$O$11</c:f>
              <c:numCache>
                <c:formatCode>General</c:formatCode>
                <c:ptCount val="5"/>
                <c:pt idx="1">
                  <c:v>5.7163435979810547E-8</c:v>
                </c:pt>
                <c:pt idx="2">
                  <c:v>5.5835664472325579E-8</c:v>
                </c:pt>
                <c:pt idx="3">
                  <c:v>5.4568174749123395E-8</c:v>
                </c:pt>
                <c:pt idx="4">
                  <c:v>5.3356952677719072E-8</c:v>
                </c:pt>
              </c:numCache>
            </c:numRef>
          </c:xVal>
          <c:yVal>
            <c:numRef>
              <c:f>'20_after'!$K$10:$O$10</c:f>
              <c:numCache>
                <c:formatCode>General</c:formatCode>
                <c:ptCount val="5"/>
                <c:pt idx="1">
                  <c:v>-24.478313044511847</c:v>
                </c:pt>
                <c:pt idx="2">
                  <c:v>-24.23615131268383</c:v>
                </c:pt>
                <c:pt idx="3">
                  <c:v>-23.955547244152804</c:v>
                </c:pt>
                <c:pt idx="4">
                  <c:v>-23.715219407743206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962432"/>
        <c:axId val="96968704"/>
      </c:scatterChart>
      <c:valAx>
        <c:axId val="96962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1/E (m/V)</a:t>
                </a:r>
              </a:p>
            </c:rich>
          </c:tx>
          <c:layout>
            <c:manualLayout>
              <c:xMode val="edge"/>
              <c:yMode val="edge"/>
              <c:x val="0.42765062817851995"/>
              <c:y val="4.1384900416859662E-3"/>
            </c:manualLayout>
          </c:layout>
          <c:overlay val="0"/>
        </c:title>
        <c:numFmt formatCode="0.0E+00" sourceLinked="0"/>
        <c:majorTickMark val="in"/>
        <c:minorTickMark val="in"/>
        <c:tickLblPos val="high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96968704"/>
        <c:crosses val="autoZero"/>
        <c:crossBetween val="midCat"/>
      </c:valAx>
      <c:valAx>
        <c:axId val="96968704"/>
        <c:scaling>
          <c:orientation val="minMax"/>
          <c:max val="-22"/>
          <c:min val="-26"/>
        </c:scaling>
        <c:delete val="0"/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I/E^2 (A/(v/m)^2)</a:t>
                </a:r>
              </a:p>
            </c:rich>
          </c:tx>
          <c:layout>
            <c:manualLayout>
              <c:xMode val="edge"/>
              <c:yMode val="edge"/>
              <c:x val="1.8775117898995066E-3"/>
              <c:y val="0.30371043693067895"/>
            </c:manualLayout>
          </c:layout>
          <c:overlay val="0"/>
        </c:title>
        <c:numFmt formatCode="#,##0.0" sourceLinked="0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96962432"/>
        <c:crosses val="autoZero"/>
        <c:crossBetween val="midCat"/>
        <c:majorUnit val="1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ayout>
        <c:manualLayout>
          <c:xMode val="edge"/>
          <c:yMode val="edge"/>
          <c:x val="0.73695780985123327"/>
          <c:y val="0.29137332098193608"/>
          <c:w val="0.17693034849517153"/>
          <c:h val="0.44503551026709876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1C3830B5-875F-4814-AE84-7B10E1269807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88458C5E-BC53-462B-8117-C18549BF7A0C}" type="presOf" srcId="{32B379EE-C4C6-4DEB-BC6E-AA70418963DE}" destId="{B4ACF52A-0C6C-4C74-9EA1-BAAFDB7CE6B3}" srcOrd="0" destOrd="0" presId="urn:microsoft.com/office/officeart/2005/8/layout/radial3"/>
    <dgm:cxn modelId="{B6810078-A117-4880-981A-089E33FB43F8}" type="presParOf" srcId="{6E8ADBFD-1840-4149-A28A-32A73D667819}" destId="{BB00C0C8-536A-4B6F-941A-A000C4AEFC52}" srcOrd="0" destOrd="0" presId="urn:microsoft.com/office/officeart/2005/8/layout/radial3"/>
    <dgm:cxn modelId="{F99377B7-B7C0-4D23-B46A-1779ACE21A46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E41B4F2-017D-44CD-9B96-680A498B7812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C23CD20B-47C3-4197-A23A-B2E49A014500}" type="presOf" srcId="{E7DB4790-66F9-4FAE-B3A6-F5A89784EF34}" destId="{6E8ADBFD-1840-4149-A28A-32A73D667819}" srcOrd="0" destOrd="0" presId="urn:microsoft.com/office/officeart/2005/8/layout/radial3"/>
    <dgm:cxn modelId="{27BA4B1D-9B5E-44B1-AC1A-9FF59E68B608}" type="presParOf" srcId="{6E8ADBFD-1840-4149-A28A-32A73D667819}" destId="{BB00C0C8-536A-4B6F-941A-A000C4AEFC52}" srcOrd="0" destOrd="0" presId="urn:microsoft.com/office/officeart/2005/8/layout/radial3"/>
    <dgm:cxn modelId="{B203CDD3-DFF0-4352-8D82-6C914BAA68F5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F6DA5B4B-50C0-45A2-86F7-16626C8D5BD5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C572B265-3451-4220-8C30-5A3BB3B8D112}" type="presOf" srcId="{32B379EE-C4C6-4DEB-BC6E-AA70418963DE}" destId="{B4ACF52A-0C6C-4C74-9EA1-BAAFDB7CE6B3}" srcOrd="0" destOrd="0" presId="urn:microsoft.com/office/officeart/2005/8/layout/radial3"/>
    <dgm:cxn modelId="{E4D12552-74E8-4DEB-95A4-54DAA688C19B}" type="presParOf" srcId="{6E8ADBFD-1840-4149-A28A-32A73D667819}" destId="{BB00C0C8-536A-4B6F-941A-A000C4AEFC52}" srcOrd="0" destOrd="0" presId="urn:microsoft.com/office/officeart/2005/8/layout/radial3"/>
    <dgm:cxn modelId="{4EA95D0A-DE70-4E6F-ADEA-65760E8550E0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ED379FD6-2E8F-4C25-B8CF-6035B2A85143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C0AB0087-38A4-42A6-81D3-D7381751FC28}" type="presOf" srcId="{32B379EE-C4C6-4DEB-BC6E-AA70418963DE}" destId="{B4ACF52A-0C6C-4C74-9EA1-BAAFDB7CE6B3}" srcOrd="0" destOrd="0" presId="urn:microsoft.com/office/officeart/2005/8/layout/radial3"/>
    <dgm:cxn modelId="{7E90CFD2-2C0A-463B-82AE-BFA88AA52246}" type="presParOf" srcId="{6E8ADBFD-1840-4149-A28A-32A73D667819}" destId="{BB00C0C8-536A-4B6F-941A-A000C4AEFC52}" srcOrd="0" destOrd="0" presId="urn:microsoft.com/office/officeart/2005/8/layout/radial3"/>
    <dgm:cxn modelId="{AC2C692F-D530-4A00-A116-8424F63EF168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5882F0AB-E377-4804-9F13-B8D5FB702139}" type="presOf" srcId="{E7DB4790-66F9-4FAE-B3A6-F5A89784EF34}" destId="{6E8ADBFD-1840-4149-A28A-32A73D667819}" srcOrd="0" destOrd="0" presId="urn:microsoft.com/office/officeart/2005/8/layout/radial3"/>
    <dgm:cxn modelId="{AD0712B8-1D23-4116-8FD1-084C6D56B24B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249806E-45EC-4B64-A551-769D7ACE2775}" type="presParOf" srcId="{6E8ADBFD-1840-4149-A28A-32A73D667819}" destId="{BB00C0C8-536A-4B6F-941A-A000C4AEFC52}" srcOrd="0" destOrd="0" presId="urn:microsoft.com/office/officeart/2005/8/layout/radial3"/>
    <dgm:cxn modelId="{E18DF8A2-EFE7-47CD-A818-9DF9A80C1704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85B1B3F-9429-459A-808E-CE735586E6A9}" type="presOf" srcId="{E7DB4790-66F9-4FAE-B3A6-F5A89784EF34}" destId="{6E8ADBFD-1840-4149-A28A-32A73D667819}" srcOrd="0" destOrd="0" presId="urn:microsoft.com/office/officeart/2005/8/layout/radial3"/>
    <dgm:cxn modelId="{5EB529CB-C3A7-42A6-863B-26149E721D53}" type="presOf" srcId="{32B379EE-C4C6-4DEB-BC6E-AA70418963DE}" destId="{B4ACF52A-0C6C-4C74-9EA1-BAAFDB7CE6B3}" srcOrd="0" destOrd="0" presId="urn:microsoft.com/office/officeart/2005/8/layout/radial3"/>
    <dgm:cxn modelId="{8CC91FC0-052A-43DD-BB4B-55F6FB1AA8E5}" type="presParOf" srcId="{6E8ADBFD-1840-4149-A28A-32A73D667819}" destId="{BB00C0C8-536A-4B6F-941A-A000C4AEFC52}" srcOrd="0" destOrd="0" presId="urn:microsoft.com/office/officeart/2005/8/layout/radial3"/>
    <dgm:cxn modelId="{08F6F6E0-2B56-4580-AA60-482EB3F6E924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304800" cy="3048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44637" y="44637"/>
        <a:ext cx="215526" cy="215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77182"/>
          <a:ext cx="304800" cy="3048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44637" y="121819"/>
        <a:ext cx="215526" cy="2155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2088"/>
          <a:ext cx="339497" cy="33949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49718" y="61806"/>
        <a:ext cx="240061" cy="240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6" cy="485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71162" y="82370"/>
        <a:ext cx="343602" cy="3436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6" cy="485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2" cy="3436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6" cy="485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2" cy="343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0.58413</cdr:x>
      <cdr:y>0.38164</cdr:y>
    </cdr:from>
    <cdr:to>
      <cdr:x>0.66984</cdr:x>
      <cdr:y>0.4686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2336800" y="1003300"/>
          <a:ext cx="3429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0.49673</cdr:x>
      <cdr:y>0.10478</cdr:y>
    </cdr:from>
    <cdr:to>
      <cdr:x>0.93466</cdr:x>
      <cdr:y>0.51737</cdr:y>
    </cdr:to>
    <cdr:grpSp>
      <cdr:nvGrpSpPr>
        <cdr:cNvPr id="7" name="Group 6"/>
        <cdr:cNvGrpSpPr/>
      </cdr:nvGrpSpPr>
      <cdr:grpSpPr>
        <a:xfrm xmlns:a="http://schemas.openxmlformats.org/drawingml/2006/main">
          <a:off x="2786829" y="394500"/>
          <a:ext cx="2456941" cy="1553416"/>
          <a:chOff x="1987161" y="275443"/>
          <a:chExt cx="1751941" cy="1084675"/>
        </a:xfrm>
      </cdr:grpSpPr>
      <cdr:sp macro="" textlink="">
        <cdr:nvSpPr>
          <cdr:cNvPr id="2" name="Text Box 1"/>
          <cdr:cNvSpPr txBox="1"/>
        </cdr:nvSpPr>
        <cdr:spPr>
          <a:xfrm xmlns:a="http://schemas.openxmlformats.org/drawingml/2006/main">
            <a:off x="1987161" y="1131518"/>
            <a:ext cx="342900" cy="2286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(1)</a:t>
            </a:r>
          </a:p>
        </cdr:txBody>
      </cdr:sp>
      <cdr:sp macro="" textlink="">
        <cdr:nvSpPr>
          <cdr:cNvPr id="5" name="Text Box 4"/>
          <cdr:cNvSpPr txBox="1"/>
        </cdr:nvSpPr>
        <cdr:spPr>
          <a:xfrm xmlns:a="http://schemas.openxmlformats.org/drawingml/2006/main">
            <a:off x="3396202" y="870730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(2)</a:t>
            </a:r>
          </a:p>
        </cdr:txBody>
      </cdr:sp>
      <cdr:sp macro="" textlink="">
        <cdr:nvSpPr>
          <cdr:cNvPr id="6" name="Text Box 5"/>
          <cdr:cNvSpPr txBox="1"/>
        </cdr:nvSpPr>
        <cdr:spPr>
          <a:xfrm xmlns:a="http://schemas.openxmlformats.org/drawingml/2006/main">
            <a:off x="3101988" y="275443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(3)</a:t>
            </a:r>
          </a:p>
        </cdr:txBody>
      </cdr:sp>
    </cdr:grpSp>
  </cdr:relSizeAnchor>
  <cdr:relSizeAnchor xmlns:cdr="http://schemas.openxmlformats.org/drawingml/2006/chartDrawing">
    <cdr:from>
      <cdr:x>0.43858</cdr:x>
      <cdr:y>0.29727</cdr:y>
    </cdr:from>
    <cdr:to>
      <cdr:x>0.63453</cdr:x>
      <cdr:y>0.4242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58508" y="1283627"/>
          <a:ext cx="1232468" cy="548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Before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0.77985</cdr:x>
      <cdr:y>0.21485</cdr:y>
    </cdr:from>
    <cdr:to>
      <cdr:x>1</cdr:x>
      <cdr:y>0.34178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75231" y="808929"/>
          <a:ext cx="1235119" cy="477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0.71964</cdr:x>
      <cdr:y>0.03592</cdr:y>
    </cdr:from>
    <cdr:to>
      <cdr:x>0.95711</cdr:x>
      <cdr:y>0.11901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526271" y="155083"/>
          <a:ext cx="1493652" cy="358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Heating</a:t>
          </a:r>
          <a:endParaRPr lang="en-US" sz="1400" dirty="0">
            <a:latin typeface="Cambria"/>
            <a:cs typeface="Cambri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21A8C-9A5E-8C49-B7EC-52E69FA4E106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DE24-5F93-414B-B4BB-D5F834695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9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altLang="en-US" dirty="0" smtClean="0"/>
          </a:p>
        </p:txBody>
      </p:sp>
      <p:sp>
        <p:nvSpPr>
          <p:cNvPr id="177156" name="Footer Placeholder 3"/>
          <p:cNvSpPr txBox="1">
            <a:spLocks noGrp="1"/>
          </p:cNvSpPr>
          <p:nvPr/>
        </p:nvSpPr>
        <p:spPr bwMode="auto">
          <a:xfrm>
            <a:off x="0" y="8684914"/>
            <a:ext cx="2972115" cy="4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sz="1200" dirty="0"/>
          </a:p>
        </p:txBody>
      </p:sp>
      <p:sp>
        <p:nvSpPr>
          <p:cNvPr id="177157" name="Slide Number Placeholder 4"/>
          <p:cNvSpPr txBox="1">
            <a:spLocks noGrp="1"/>
          </p:cNvSpPr>
          <p:nvPr/>
        </p:nvSpPr>
        <p:spPr bwMode="auto">
          <a:xfrm>
            <a:off x="3884316" y="8684914"/>
            <a:ext cx="2972115" cy="4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5C93689E-56F3-4814-A41D-CB743AD4ADAF}" type="slidenum">
              <a:rPr lang="en-US" altLang="en-US" sz="1200"/>
              <a:pPr algn="r"/>
              <a:t>56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63554" indent="-223959" defTabSz="44791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11472" indent="-223959" defTabSz="44791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59391" indent="-223959" defTabSz="44791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07310" indent="-223959" defTabSz="44791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919" algn="l"/>
                <a:tab pos="895838" algn="l"/>
                <a:tab pos="1343757" algn="l"/>
                <a:tab pos="1791675" algn="l"/>
                <a:tab pos="2239594" algn="l"/>
                <a:tab pos="2687513" algn="l"/>
                <a:tab pos="3135432" algn="l"/>
                <a:tab pos="3583351" algn="l"/>
                <a:tab pos="4031270" algn="l"/>
                <a:tab pos="4479188" algn="l"/>
                <a:tab pos="4927107" algn="l"/>
                <a:tab pos="5375026" algn="l"/>
                <a:tab pos="5822945" algn="l"/>
                <a:tab pos="6270864" algn="l"/>
                <a:tab pos="6718783" algn="l"/>
                <a:tab pos="7166701" algn="l"/>
                <a:tab pos="7614620" algn="l"/>
                <a:tab pos="8062539" algn="l"/>
                <a:tab pos="8510458" algn="l"/>
                <a:tab pos="8958377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91E64516-139E-4A45-918E-F708F9DBE82A}" type="slidenum">
              <a:rPr lang="en-US" altLang="en-US" smtClean="0">
                <a:solidFill>
                  <a:srgbClr val="000000"/>
                </a:solidFill>
                <a:ea typeface="ＭＳ Ｐゴシック" pitchFamily="32" charset="-128"/>
              </a:rPr>
              <a:pPr eaLnBrk="1" hangingPunct="1">
                <a:buFont typeface="Times New Roman" pitchFamily="18" charset="0"/>
                <a:buNone/>
              </a:pPr>
              <a:t>57</a:t>
            </a:fld>
            <a:endParaRPr lang="en-US" altLang="en-US" dirty="0" smtClean="0">
              <a:solidFill>
                <a:srgbClr val="000000"/>
              </a:solidFill>
              <a:ea typeface="ＭＳ Ｐゴシック" pitchFamily="32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itchFamily="18" charset="0"/>
            </a:endParaRPr>
          </a:p>
        </p:txBody>
      </p:sp>
      <p:sp>
        <p:nvSpPr>
          <p:cNvPr id="4198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3884753" y="0"/>
            <a:ext cx="2971697" cy="4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altLang="en-US" dirty="0">
              <a:ea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70</a:t>
            </a:fld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71</a:t>
            </a:fld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76</a:t>
            </a:fld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77</a:t>
            </a:fld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8411C-81D1-4893-A4A2-28FB0307FEDA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4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0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6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52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1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0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1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6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6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2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70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1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85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8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8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8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11/10/2014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Poelker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9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44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8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7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9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6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21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19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37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34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7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5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32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64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59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3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1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00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01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81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17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86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0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5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5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0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C8E1-16EF-428A-9B8A-8BB1379154F3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254E-A8A9-4592-9F2F-9F1A9EAEB81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5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15.xml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33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wmf"/><Relationship Id="rId5" Type="http://schemas.openxmlformats.org/officeDocument/2006/relationships/image" Target="../media/image2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2.gif"/><Relationship Id="rId4" Type="http://schemas.openxmlformats.org/officeDocument/2006/relationships/image" Target="../media/image8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3" Type="http://schemas.openxmlformats.org/officeDocument/2006/relationships/image" Target="../media/image1.jpeg"/><Relationship Id="rId7" Type="http://schemas.openxmlformats.org/officeDocument/2006/relationships/image" Target="../media/image93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2.tiff"/><Relationship Id="rId11" Type="http://schemas.openxmlformats.org/officeDocument/2006/relationships/image" Target="../media/image97.tiff"/><Relationship Id="rId5" Type="http://schemas.openxmlformats.org/officeDocument/2006/relationships/image" Target="../media/image91.tiff"/><Relationship Id="rId10" Type="http://schemas.openxmlformats.org/officeDocument/2006/relationships/image" Target="../media/image96.tiff"/><Relationship Id="rId4" Type="http://schemas.openxmlformats.org/officeDocument/2006/relationships/image" Target="../media/image90.tiff"/><Relationship Id="rId9" Type="http://schemas.openxmlformats.org/officeDocument/2006/relationships/image" Target="../media/image9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13" Type="http://schemas.openxmlformats.org/officeDocument/2006/relationships/image" Target="../media/image129.png"/><Relationship Id="rId3" Type="http://schemas.openxmlformats.org/officeDocument/2006/relationships/image" Target="../media/image1.jpeg"/><Relationship Id="rId7" Type="http://schemas.openxmlformats.org/officeDocument/2006/relationships/image" Target="../media/image124.emf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3.emf"/><Relationship Id="rId11" Type="http://schemas.openxmlformats.org/officeDocument/2006/relationships/image" Target="../media/image128.jpeg"/><Relationship Id="rId5" Type="http://schemas.openxmlformats.org/officeDocument/2006/relationships/image" Target="../media/image122.emf"/><Relationship Id="rId10" Type="http://schemas.openxmlformats.org/officeDocument/2006/relationships/image" Target="../media/image127.png"/><Relationship Id="rId4" Type="http://schemas.openxmlformats.org/officeDocument/2006/relationships/image" Target="../media/image121.emf"/><Relationship Id="rId9" Type="http://schemas.openxmlformats.org/officeDocument/2006/relationships/image" Target="../media/image12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1.jpe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660.png"/><Relationship Id="rId9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Electron Sources at JLab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50120"/>
            <a:ext cx="8229600" cy="126314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3600" dirty="0" smtClean="0">
                <a:latin typeface="Century Gothic" panose="020B0502020202020204" pitchFamily="34" charset="0"/>
              </a:rPr>
              <a:t>Future Trends for Photoelectron Guns at Accelerators </a:t>
            </a:r>
            <a:br>
              <a:rPr lang="en-US" sz="3600" dirty="0" smtClean="0">
                <a:latin typeface="Century Gothic" panose="020B0502020202020204" pitchFamily="34" charset="0"/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714625"/>
            <a:ext cx="8229600" cy="176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000" u="sng" dirty="0" smtClean="0">
                <a:latin typeface="Century Gothic" panose="020B0502020202020204" pitchFamily="34" charset="0"/>
              </a:rPr>
              <a:t>M. Poelker</a:t>
            </a:r>
            <a:r>
              <a:rPr lang="en-US" sz="2000" dirty="0" smtClean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latin typeface="Century Gothic" panose="020B0502020202020204" pitchFamily="34" charset="0"/>
              </a:rPr>
              <a:t>P. Adderley, </a:t>
            </a:r>
            <a:r>
              <a:rPr lang="en-US" sz="2000" dirty="0" smtClean="0">
                <a:latin typeface="Century Gothic" panose="020B0502020202020204" pitchFamily="34" charset="0"/>
              </a:rPr>
              <a:t>D. Bullard, J</a:t>
            </a:r>
            <a:r>
              <a:rPr lang="en-US" sz="2000" dirty="0">
                <a:latin typeface="Century Gothic" panose="020B0502020202020204" pitchFamily="34" charset="0"/>
              </a:rPr>
              <a:t>. Grames, J. Hansknecht,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C. Hernandez-Garcia, </a:t>
            </a:r>
            <a:r>
              <a:rPr lang="en-US" sz="2000" dirty="0">
                <a:latin typeface="Century Gothic" panose="020B0502020202020204" pitchFamily="34" charset="0"/>
              </a:rPr>
              <a:t>M. Stutzman, R. </a:t>
            </a:r>
            <a:r>
              <a:rPr lang="en-US" sz="2000" dirty="0" smtClean="0">
                <a:latin typeface="Century Gothic" panose="020B0502020202020204" pitchFamily="34" charset="0"/>
              </a:rPr>
              <a:t>Suleiman, S. Zhang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Students: M. BastaniNejad, E. Forman, Md. Abdullah A. Mamun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580438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/>
              <a:t>VII Congreso Internacional de Ingeniería Física</a:t>
            </a:r>
            <a:r>
              <a:rPr lang="en-US" sz="1600" dirty="0" smtClean="0"/>
              <a:t>, November 24-28, 2014</a:t>
            </a:r>
          </a:p>
          <a:p>
            <a:r>
              <a:rPr lang="en-US" sz="1600" dirty="0"/>
              <a:t>Universidad Autónoma </a:t>
            </a:r>
            <a:r>
              <a:rPr lang="en-US" sz="1600" dirty="0" smtClean="0"/>
              <a:t>Metropolitana</a:t>
            </a:r>
            <a:endParaRPr lang="en-US" sz="1600" dirty="0"/>
          </a:p>
        </p:txBody>
      </p:sp>
      <p:pic>
        <p:nvPicPr>
          <p:cNvPr id="9" name="Picture 4" descr="ltrhd"/>
          <p:cNvPicPr>
            <a:picLocks noChangeAspect="1" noChangeArrowheads="1"/>
          </p:cNvPicPr>
          <p:nvPr/>
        </p:nvPicPr>
        <p:blipFill>
          <a:blip r:embed="rId4" cstate="print"/>
          <a:srcRect r="7251"/>
          <a:stretch>
            <a:fillRect/>
          </a:stretch>
        </p:blipFill>
        <p:spPr bwMode="auto">
          <a:xfrm>
            <a:off x="1664277" y="4478482"/>
            <a:ext cx="5663046" cy="77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inion Pro"/>
              </a:rPr>
              <a:t>The Canonical Emission Equations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1529" y="964841"/>
            <a:ext cx="851739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slide courtesy of Dr. K. Jensen, Naval Research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Laboratory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9" name="Group 13"/>
          <p:cNvGrpSpPr/>
          <p:nvPr/>
        </p:nvGrpSpPr>
        <p:grpSpPr>
          <a:xfrm>
            <a:off x="609600" y="1676400"/>
            <a:ext cx="7886700" cy="4558168"/>
            <a:chOff x="609600" y="1981200"/>
            <a:chExt cx="12115800" cy="5613400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10500" y="6362700"/>
              <a:ext cx="4914900" cy="7112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96300" y="4330700"/>
              <a:ext cx="3632200" cy="889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94700" y="2413000"/>
              <a:ext cx="3670300" cy="8763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3" name="Rectangle 42"/>
            <p:cNvSpPr>
              <a:spLocks/>
            </p:cNvSpPr>
            <p:nvPr/>
          </p:nvSpPr>
          <p:spPr bwMode="auto">
            <a:xfrm>
              <a:off x="3657600" y="19812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algn="l">
                <a:buClr>
                  <a:srgbClr val="00008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008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N</a:t>
              </a:r>
              <a:r>
                <a:rPr lang="en-US" sz="1400" dirty="0" smtClean="0">
                  <a:solidFill>
                    <a:srgbClr val="00008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ordheim</a:t>
              </a:r>
              <a:r>
                <a:rPr lang="en-US" sz="1400" dirty="0">
                  <a:solidFill>
                    <a:srgbClr val="00008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00008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2171700"/>
              <a:ext cx="2540000" cy="136842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5" name="Rectangle 44"/>
            <p:cNvSpPr>
              <a:spLocks/>
            </p:cNvSpPr>
            <p:nvPr/>
          </p:nvSpPr>
          <p:spPr bwMode="auto">
            <a:xfrm>
              <a:off x="3657600" y="39116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algn="l">
                <a:buClr>
                  <a:srgbClr val="FF0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</a:t>
              </a:r>
              <a:r>
                <a:rPr lang="en-US" sz="2000" dirty="0" smtClean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hermal </a:t>
              </a: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</a:t>
              </a:r>
              <a:r>
                <a:rPr lang="en-US" sz="2000" dirty="0" smtClean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mission</a:t>
              </a: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</a:t>
              </a:r>
              <a:r>
                <a:rPr lang="en-US" sz="1400" dirty="0" smtClean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ichardson-Laue-Dushman</a:t>
              </a:r>
              <a:r>
                <a:rPr lang="en-US" sz="1400" dirty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FF0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9600" y="40386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7" name="Rectangle 46"/>
            <p:cNvSpPr>
              <a:spLocks/>
            </p:cNvSpPr>
            <p:nvPr/>
          </p:nvSpPr>
          <p:spPr bwMode="auto">
            <a:xfrm>
              <a:off x="3657600" y="58420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algn="l">
                <a:buClr>
                  <a:srgbClr val="008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8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Fowler-Dubridge</a:t>
              </a:r>
              <a:br>
                <a:rPr lang="en-US" sz="1400" dirty="0">
                  <a:solidFill>
                    <a:srgbClr val="008000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DuBridge</a:t>
              </a:r>
              <a:b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Century Gothic" panose="020B0502020202020204" pitchFamily="34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9600" y="59690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49" name="TextBox 48"/>
          <p:cNvSpPr txBox="1"/>
          <p:nvPr/>
        </p:nvSpPr>
        <p:spPr>
          <a:xfrm>
            <a:off x="2940932" y="6061593"/>
            <a:ext cx="26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Listed chronologically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No Perfect Electron Source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119" y="993197"/>
            <a:ext cx="8541326" cy="52361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Which electron source you choose depends on your accelerator requirements</a:t>
            </a:r>
          </a:p>
          <a:p>
            <a:r>
              <a:rPr lang="en-US" dirty="0">
                <a:latin typeface="Century Gothic" panose="020B0502020202020204" pitchFamily="34" charset="0"/>
              </a:rPr>
              <a:t>Sometimes you can choose between different sources (DC vs RF), sometimes your options are very limited (polarized = photoemission)</a:t>
            </a:r>
          </a:p>
          <a:p>
            <a:r>
              <a:rPr lang="en-US" dirty="0">
                <a:latin typeface="Century Gothic" panose="020B0502020202020204" pitchFamily="34" charset="0"/>
              </a:rPr>
              <a:t>Each source has purported advantages and disadvantages</a:t>
            </a:r>
          </a:p>
          <a:p>
            <a:r>
              <a:rPr lang="en-US" dirty="0">
                <a:latin typeface="Century Gothic" panose="020B0502020202020204" pitchFamily="34" charset="0"/>
              </a:rPr>
              <a:t>Electron source technology is mature, but fortunately many good problems still need be solved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04800" y="2310"/>
            <a:ext cx="883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Minion Pro"/>
              </a:rPr>
              <a:t>Always Tweaking the Design</a:t>
            </a:r>
            <a:endParaRPr lang="en-US" sz="4000" dirty="0">
              <a:latin typeface="Minion Pro"/>
            </a:endParaRPr>
          </a:p>
        </p:txBody>
      </p:sp>
      <p:pic>
        <p:nvPicPr>
          <p:cNvPr id="7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0145" y="968625"/>
            <a:ext cx="3756891" cy="281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876993" y="2364509"/>
            <a:ext cx="2221345" cy="1369291"/>
            <a:chOff x="2889827" y="2438400"/>
            <a:chExt cx="2221345" cy="1369291"/>
          </a:xfrm>
        </p:grpSpPr>
        <p:sp>
          <p:nvSpPr>
            <p:cNvPr id="11" name="Curved Up Arrow 10"/>
            <p:cNvSpPr/>
            <p:nvPr/>
          </p:nvSpPr>
          <p:spPr>
            <a:xfrm>
              <a:off x="288982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Endless (?) quest for perfection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054" y="905412"/>
            <a:ext cx="2514600" cy="3209140"/>
            <a:chOff x="90054" y="928255"/>
            <a:chExt cx="2514600" cy="3209140"/>
          </a:xfrm>
        </p:grpSpPr>
        <p:pic>
          <p:nvPicPr>
            <p:cNvPr id="1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Oval 1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07137" y="1102592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8" cstate="print"/>
          <a:srcRect t="21854" b="2511"/>
          <a:stretch>
            <a:fillRect/>
          </a:stretch>
        </p:blipFill>
        <p:spPr bwMode="auto">
          <a:xfrm>
            <a:off x="2139281" y="905412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Key Features of a Polarized Photogun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936" y="993197"/>
            <a:ext cx="8229600" cy="5236179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Photocathode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High </a:t>
            </a:r>
            <a:r>
              <a:rPr lang="en-US" dirty="0" smtClean="0">
                <a:latin typeface="Century Gothic" panose="020B0502020202020204" pitchFamily="34" charset="0"/>
              </a:rPr>
              <a:t>Polarization</a:t>
            </a:r>
            <a:endParaRPr lang="en-US" dirty="0">
              <a:latin typeface="Century Gothic" panose="020B0502020202020204" pitchFamily="34" charset="0"/>
            </a:endParaRP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High QE (photoemission yield)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Long Lifetime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en-US" sz="3600" dirty="0" smtClean="0">
                <a:latin typeface="Century Gothic" panose="020B0502020202020204" pitchFamily="34" charset="0"/>
              </a:rPr>
              <a:t>Vacuum</a:t>
            </a:r>
            <a:endParaRPr lang="en-US" sz="3600" dirty="0">
              <a:latin typeface="Century Gothic" panose="020B0502020202020204" pitchFamily="34" charset="0"/>
            </a:endParaRP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Static Vacuum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Dynamic Vacuum</a:t>
            </a: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High Voltage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Must eliminate </a:t>
            </a:r>
            <a:r>
              <a:rPr lang="en-US" dirty="0">
                <a:latin typeface="Century Gothic" panose="020B0502020202020204" pitchFamily="34" charset="0"/>
              </a:rPr>
              <a:t>field emission</a:t>
            </a: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Drive Laser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Reliable, phase locked to machine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Adequate </a:t>
            </a:r>
            <a:r>
              <a:rPr lang="en-US" dirty="0" smtClean="0">
                <a:latin typeface="Century Gothic" panose="020B0502020202020204" pitchFamily="34" charset="0"/>
              </a:rPr>
              <a:t>Power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Wavelength Tunable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9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nion Pro"/>
              </a:rPr>
              <a:t>GaAs Energy Levels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88346"/>
            <a:ext cx="8458200" cy="160452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Use </a:t>
            </a:r>
            <a:r>
              <a:rPr lang="en-US" dirty="0" smtClean="0">
                <a:latin typeface="Century Gothic" panose="020B0502020202020204" pitchFamily="34" charset="0"/>
              </a:rPr>
              <a:t>circularly polarized light </a:t>
            </a:r>
            <a:r>
              <a:rPr lang="en-US" dirty="0">
                <a:latin typeface="Century Gothic" panose="020B0502020202020204" pitchFamily="34" charset="0"/>
              </a:rPr>
              <a:t>to selectively populate the conduction band with electrons of a particular spin state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1503" y="1657318"/>
            <a:ext cx="502389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4028"/>
          <a:stretch>
            <a:fillRect/>
          </a:stretch>
        </p:blipFill>
        <p:spPr bwMode="auto">
          <a:xfrm>
            <a:off x="116951" y="1428718"/>
            <a:ext cx="363111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4666083" y="964841"/>
            <a:ext cx="4379196" cy="927754"/>
            <a:chOff x="5003979" y="1055830"/>
            <a:chExt cx="4379196" cy="927754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5387" t="9881" b="9621"/>
            <a:stretch/>
          </p:blipFill>
          <p:spPr bwMode="auto">
            <a:xfrm>
              <a:off x="5003979" y="1055830"/>
              <a:ext cx="2135815" cy="9277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094856" y="1055830"/>
                  <a:ext cx="2288319" cy="792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/>
                              </a:rPr>
                              <m:t>3−1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/>
                              </a:rPr>
                              <m:t>3+1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/>
                          </a:rPr>
                          <m:t>=50%</m:t>
                        </m:r>
                      </m:oMath>
                    </m:oMathPara>
                  </a14:m>
                  <a:endParaRPr lang="en-US" sz="2400" i="1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4856" y="1055830"/>
                  <a:ext cx="2288319" cy="79239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nion Pro"/>
              </a:rPr>
              <a:t>Photoemission:  a three step process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0" y="1032090"/>
            <a:ext cx="9144000" cy="2743201"/>
            <a:chOff x="0" y="990600"/>
            <a:chExt cx="9144000" cy="274320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453" t="8421" r="3525" b="10175"/>
            <a:stretch>
              <a:fillRect/>
            </a:stretch>
          </p:blipFill>
          <p:spPr bwMode="auto">
            <a:xfrm>
              <a:off x="228600" y="1371600"/>
              <a:ext cx="505021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5257800" y="990600"/>
              <a:ext cx="3733800" cy="2743201"/>
              <a:chOff x="5029200" y="990600"/>
              <a:chExt cx="3733800" cy="2743201"/>
            </a:xfrm>
          </p:grpSpPr>
          <p:graphicFrame>
            <p:nvGraphicFramePr>
              <p:cNvPr id="12" name="Diagram 11"/>
              <p:cNvGraphicFramePr/>
              <p:nvPr/>
            </p:nvGraphicFramePr>
            <p:xfrm>
              <a:off x="5334001" y="2895599"/>
              <a:ext cx="304800" cy="30480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cxnSp>
            <p:nvCxnSpPr>
              <p:cNvPr id="13" name="Straight Arrow Connector 12"/>
              <p:cNvCxnSpPr/>
              <p:nvPr/>
            </p:nvCxnSpPr>
            <p:spPr bwMode="auto">
              <a:xfrm rot="10800000">
                <a:off x="5704705" y="3075727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4" name="Diagram 13"/>
              <p:cNvGraphicFramePr/>
              <p:nvPr/>
            </p:nvGraphicFramePr>
            <p:xfrm>
              <a:off x="6629400" y="1905000"/>
              <a:ext cx="304800" cy="45916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  <p:graphicFrame>
            <p:nvGraphicFramePr>
              <p:cNvPr id="15" name="Diagram 14"/>
              <p:cNvGraphicFramePr/>
              <p:nvPr/>
            </p:nvGraphicFramePr>
            <p:xfrm>
              <a:off x="5334000" y="1447800"/>
              <a:ext cx="339497" cy="36367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5" r:lo="rId16" r:qs="rId17" r:cs="rId18"/>
              </a:graphicData>
            </a:graphic>
          </p:graphicFrame>
          <p:grpSp>
            <p:nvGrpSpPr>
              <p:cNvPr id="16" name="Group 101"/>
              <p:cNvGrpSpPr/>
              <p:nvPr/>
            </p:nvGrpSpPr>
            <p:grpSpPr>
              <a:xfrm>
                <a:off x="5029200" y="990600"/>
                <a:ext cx="3733800" cy="2743201"/>
                <a:chOff x="6690771" y="2751795"/>
                <a:chExt cx="3733800" cy="2743201"/>
              </a:xfrm>
            </p:grpSpPr>
            <p:grpSp>
              <p:nvGrpSpPr>
                <p:cNvPr id="20" name="Group 74"/>
                <p:cNvGrpSpPr/>
                <p:nvPr/>
              </p:nvGrpSpPr>
              <p:grpSpPr>
                <a:xfrm>
                  <a:off x="6690771" y="2751795"/>
                  <a:ext cx="3733800" cy="2734538"/>
                  <a:chOff x="1805651" y="2508797"/>
                  <a:chExt cx="3733800" cy="2734538"/>
                </a:xfrm>
              </p:grpSpPr>
              <p:grpSp>
                <p:nvGrpSpPr>
                  <p:cNvPr id="23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35" name="Straight Connector 34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" name="Freeform 35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24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4" name="Freeform 33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25" name="Straight Connector 24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" name="Straight Connector 26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" name="Straight Connector 27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30" name="Rectangle 29"/>
                  <p:cNvSpPr/>
                  <p:nvPr/>
                </p:nvSpPr>
                <p:spPr>
                  <a:xfrm>
                    <a:off x="4023535" y="3359684"/>
                    <a:ext cx="1515916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2000" dirty="0" smtClean="0">
                        <a:solidFill>
                          <a:srgbClr val="40911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NEA</a:t>
                    </a:r>
                    <a:r>
                      <a:rPr lang="en-US" sz="2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</a:endParaRPr>
                  </a:p>
                </p:txBody>
              </p:sp>
              <p:sp>
                <p:nvSpPr>
                  <p:cNvPr id="3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GaAs</a:t>
                    </a:r>
                  </a:p>
                </p:txBody>
              </p:sp>
              <p:sp>
                <p:nvSpPr>
                  <p:cNvPr id="3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Vacuum</a:t>
                    </a:r>
                  </a:p>
                </p:txBody>
              </p:sp>
            </p:grpSp>
            <p:sp>
              <p:nvSpPr>
                <p:cNvPr id="21" name="Freeform 20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 bwMode="auto">
              <a:xfrm rot="16200000" flipV="1">
                <a:off x="4868439" y="2311997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5580280" y="1681177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4"/>
              <p:cNvSpPr>
                <a:spLocks noChangeArrowheads="1"/>
              </p:cNvSpPr>
              <p:nvPr/>
            </p:nvSpPr>
            <p:spPr bwMode="auto">
              <a:xfrm>
                <a:off x="7328717" y="2904138"/>
                <a:ext cx="68288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7C80"/>
                    </a:solidFill>
                  </a:rPr>
                  <a:t>Light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0" y="1143000"/>
              <a:ext cx="712054" cy="584775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>
                  <a:solidFill>
                    <a:srgbClr val="FFFF00"/>
                  </a:solidFill>
                </a:rPr>
                <a:t>old</a:t>
              </a:r>
              <a:endParaRPr lang="en-US" sz="3200" i="1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61258" y="1143000"/>
              <a:ext cx="882742" cy="584775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>
                  <a:solidFill>
                    <a:srgbClr val="FFFF00"/>
                  </a:solidFill>
                </a:rPr>
                <a:t>new</a:t>
              </a:r>
              <a:endParaRPr lang="en-US" sz="3200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49229" y="4104584"/>
            <a:ext cx="815340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257300" indent="-125730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Step 0: Reduce the work function at surface</a:t>
            </a:r>
          </a:p>
          <a:p>
            <a:pPr marL="1257300" indent="-1257300"/>
            <a:r>
              <a:rPr lang="en-US" sz="2800" dirty="0" smtClean="0">
                <a:latin typeface="Century Gothic" panose="020B0502020202020204" pitchFamily="34" charset="0"/>
              </a:rPr>
              <a:t>Step 1: Electrons are excited to conduction band by absorbing light</a:t>
            </a:r>
          </a:p>
          <a:p>
            <a:pPr marL="1257300" indent="-1257300"/>
            <a:r>
              <a:rPr lang="en-US" sz="2800" dirty="0" smtClean="0">
                <a:latin typeface="Century Gothic" panose="020B0502020202020204" pitchFamily="34" charset="0"/>
              </a:rPr>
              <a:t>Step 2: (some) Electrons diffuse to the surface</a:t>
            </a:r>
          </a:p>
          <a:p>
            <a:pPr marL="1257300" indent="-1257300"/>
            <a:r>
              <a:rPr lang="en-US" sz="2800" dirty="0" smtClean="0">
                <a:latin typeface="Century Gothic" panose="020B0502020202020204" pitchFamily="34" charset="0"/>
              </a:rPr>
              <a:t>Step 3: (some) Electrons leave material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1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/>
          </a:bodyPr>
          <a:lstStyle/>
          <a:p>
            <a:r>
              <a:rPr lang="en-US" dirty="0">
                <a:latin typeface="Minion Pro"/>
              </a:rPr>
              <a:t>Reducing the Work Function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87075" y="4803173"/>
            <a:ext cx="8569849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90513" indent="-290513">
              <a:buFont typeface="Arial" pitchFamily="34" charset="0"/>
              <a:buChar char="•"/>
            </a:pPr>
            <a:r>
              <a:rPr lang="en-US" sz="2500" dirty="0" smtClean="0">
                <a:latin typeface="Century Gothic" panose="020B0502020202020204" pitchFamily="34" charset="0"/>
              </a:rPr>
              <a:t>p-doped GaAs, lowers Fermi level and reduces </a:t>
            </a:r>
            <a:r>
              <a:rPr lang="en-US" sz="2500" dirty="0">
                <a:latin typeface="Century Gothic" panose="020B0502020202020204" pitchFamily="34" charset="0"/>
              </a:rPr>
              <a:t>work function at surface, creates band bending region</a:t>
            </a:r>
          </a:p>
          <a:p>
            <a:pPr marL="290513" indent="-290513">
              <a:buFont typeface="Arial" pitchFamily="34" charset="0"/>
              <a:buChar char="•"/>
            </a:pPr>
            <a:r>
              <a:rPr lang="en-US" sz="2500" dirty="0" smtClean="0">
                <a:latin typeface="Century Gothic" panose="020B0502020202020204" pitchFamily="34" charset="0"/>
              </a:rPr>
              <a:t>Add ~ </a:t>
            </a:r>
            <a:r>
              <a:rPr lang="en-US" sz="2500" dirty="0">
                <a:latin typeface="Century Gothic" panose="020B0502020202020204" pitchFamily="34" charset="0"/>
              </a:rPr>
              <a:t>one monolayer of Cs and </a:t>
            </a:r>
            <a:r>
              <a:rPr lang="en-US" sz="2500" dirty="0" smtClean="0">
                <a:latin typeface="Century Gothic" panose="020B0502020202020204" pitchFamily="34" charset="0"/>
              </a:rPr>
              <a:t>Oxidant to reduce </a:t>
            </a:r>
            <a:r>
              <a:rPr lang="en-US" sz="2500" dirty="0">
                <a:latin typeface="Century Gothic" panose="020B0502020202020204" pitchFamily="34" charset="0"/>
              </a:rPr>
              <a:t>work function below that of conduction band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3740" y="963327"/>
            <a:ext cx="8472020" cy="3277476"/>
            <a:chOff x="563740" y="963327"/>
            <a:chExt cx="8472020" cy="3277476"/>
          </a:xfrm>
        </p:grpSpPr>
        <p:grpSp>
          <p:nvGrpSpPr>
            <p:cNvPr id="7" name="Group 6"/>
            <p:cNvGrpSpPr/>
            <p:nvPr/>
          </p:nvGrpSpPr>
          <p:grpSpPr>
            <a:xfrm>
              <a:off x="563740" y="1467748"/>
              <a:ext cx="8472020" cy="2773055"/>
              <a:chOff x="563740" y="1145121"/>
              <a:chExt cx="8472020" cy="2773055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63740" y="1174973"/>
                <a:ext cx="3089331" cy="2743203"/>
                <a:chOff x="-688" y="2743130"/>
                <a:chExt cx="3089331" cy="2743203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-688" y="2743130"/>
                  <a:ext cx="3089331" cy="2743203"/>
                  <a:chOff x="1051125" y="2500132"/>
                  <a:chExt cx="3089331" cy="2743203"/>
                </a:xfrm>
              </p:grpSpPr>
              <p:sp>
                <p:nvSpPr>
                  <p:cNvPr id="4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382954" y="2822217"/>
                    <a:ext cx="1473866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PEA = 4.07 eV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60" name="Straight Connector 5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Freeform 6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58" name="Straight Connector 57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9" name="Freeform 58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47" name="Straight Connector 46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 bwMode="auto">
                  <a:xfrm>
                    <a:off x="1805651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0" name="Straight Connector 49"/>
                  <p:cNvCxnSpPr/>
                  <p:nvPr/>
                </p:nvCxnSpPr>
                <p:spPr bwMode="auto">
                  <a:xfrm>
                    <a:off x="3159889" y="2508797"/>
                    <a:ext cx="219919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/>
                  <p:cNvCxnSpPr/>
                  <p:nvPr/>
                </p:nvCxnSpPr>
                <p:spPr bwMode="auto">
                  <a:xfrm rot="5400000">
                    <a:off x="1348451" y="3871732"/>
                    <a:ext cx="91440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52" name="Rectangle 51"/>
                  <p:cNvSpPr/>
                  <p:nvPr/>
                </p:nvSpPr>
                <p:spPr>
                  <a:xfrm>
                    <a:off x="1051125" y="3648075"/>
                    <a:ext cx="75373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 smtClean="0"/>
                      <a:t> </a:t>
                    </a:r>
                    <a:r>
                      <a:rPr lang="en-US" sz="2400" dirty="0" smtClean="0"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2400" baseline="-25000" dirty="0" smtClean="0">
                        <a:latin typeface="Times New Roman" pitchFamily="18" charset="0"/>
                        <a:cs typeface="Times New Roman" pitchFamily="18" charset="0"/>
                      </a:rPr>
                      <a:t>gap</a:t>
                    </a:r>
                    <a:endParaRPr lang="en-US" sz="2000" dirty="0"/>
                  </a:p>
                </p:txBody>
              </p:sp>
              <p:cxnSp>
                <p:nvCxnSpPr>
                  <p:cNvPr id="53" name="Straight Arrow Connector 52"/>
                  <p:cNvCxnSpPr/>
                  <p:nvPr/>
                </p:nvCxnSpPr>
                <p:spPr bwMode="auto">
                  <a:xfrm rot="5400000">
                    <a:off x="2500698" y="2956538"/>
                    <a:ext cx="91440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5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804022" y="3461301"/>
                    <a:ext cx="1218283" cy="508344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 dirty="0" smtClean="0"/>
                      <a:t>Conduction</a:t>
                    </a:r>
                  </a:p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 dirty="0" smtClean="0"/>
                      <a:t>Band</a:t>
                    </a:r>
                    <a:endParaRPr lang="en-US" sz="1600" dirty="0"/>
                  </a:p>
                </p:txBody>
              </p:sp>
              <p:sp>
                <p:nvSpPr>
                  <p:cNvPr id="5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966600" y="4377630"/>
                    <a:ext cx="906468" cy="508344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 dirty="0" smtClean="0"/>
                      <a:t>Valence</a:t>
                    </a:r>
                  </a:p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 dirty="0" smtClean="0"/>
                      <a:t>Band</a:t>
                    </a:r>
                    <a:endParaRPr lang="en-US" sz="1600" dirty="0"/>
                  </a:p>
                </p:txBody>
              </p:sp>
              <p:sp>
                <p:nvSpPr>
                  <p:cNvPr id="5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GaAs</a:t>
                    </a:r>
                  </a:p>
                </p:txBody>
              </p:sp>
              <p:sp>
                <p:nvSpPr>
                  <p:cNvPr id="57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Vacuum</a:t>
                    </a:r>
                  </a:p>
                </p:txBody>
              </p:sp>
            </p:grpSp>
            <p:cxnSp>
              <p:nvCxnSpPr>
                <p:cNvPr id="43" name="Straight Connector 42"/>
                <p:cNvCxnSpPr/>
                <p:nvPr/>
              </p:nvCxnSpPr>
              <p:spPr bwMode="auto">
                <a:xfrm>
                  <a:off x="715993" y="2760460"/>
                  <a:ext cx="18288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2" name="Group 61"/>
              <p:cNvGrpSpPr/>
              <p:nvPr/>
            </p:nvGrpSpPr>
            <p:grpSpPr>
              <a:xfrm>
                <a:off x="5070148" y="1145121"/>
                <a:ext cx="3965612" cy="2743201"/>
                <a:chOff x="5051067" y="3279539"/>
                <a:chExt cx="3965612" cy="2743201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5051067" y="3279539"/>
                  <a:ext cx="3965612" cy="2743201"/>
                  <a:chOff x="5051067" y="3279539"/>
                  <a:chExt cx="3965612" cy="2743201"/>
                </a:xfrm>
              </p:grpSpPr>
              <p:graphicFrame>
                <p:nvGraphicFramePr>
                  <p:cNvPr id="65" name="Diagram 64"/>
                  <p:cNvGraphicFramePr/>
                  <p:nvPr/>
                </p:nvGraphicFramePr>
                <p:xfrm>
                  <a:off x="5283707" y="5101603"/>
                  <a:ext cx="485927" cy="508343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4" r:lo="rId5" r:qs="rId6" r:cs="rId7"/>
                  </a:graphicData>
                </a:graphic>
              </p:graphicFrame>
              <p:cxnSp>
                <p:nvCxnSpPr>
                  <p:cNvPr id="66" name="Straight Arrow Connector 65"/>
                  <p:cNvCxnSpPr/>
                  <p:nvPr/>
                </p:nvCxnSpPr>
                <p:spPr bwMode="auto">
                  <a:xfrm rot="10800000">
                    <a:off x="5726572" y="5364666"/>
                    <a:ext cx="1659300" cy="1588"/>
                  </a:xfrm>
                  <a:prstGeom prst="straightConnector1">
                    <a:avLst/>
                  </a:prstGeom>
                  <a:ln>
                    <a:solidFill>
                      <a:srgbClr val="FF7C80"/>
                    </a:solidFill>
                    <a:headEnd type="none" w="med" len="med"/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graphicFrame>
                <p:nvGraphicFramePr>
                  <p:cNvPr id="67" name="Diagram 66"/>
                  <p:cNvGraphicFramePr/>
                  <p:nvPr/>
                </p:nvGraphicFramePr>
                <p:xfrm>
                  <a:off x="6560780" y="4144762"/>
                  <a:ext cx="485927" cy="508343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9" r:lo="rId10" r:qs="rId11" r:cs="rId12"/>
                  </a:graphicData>
                </a:graphic>
              </p:graphicFrame>
              <p:graphicFrame>
                <p:nvGraphicFramePr>
                  <p:cNvPr id="68" name="Diagram 67"/>
                  <p:cNvGraphicFramePr/>
                  <p:nvPr/>
                </p:nvGraphicFramePr>
                <p:xfrm>
                  <a:off x="5285637" y="3668271"/>
                  <a:ext cx="485927" cy="508343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14" r:lo="rId15" r:qs="rId16" r:cs="rId17"/>
                  </a:graphicData>
                </a:graphic>
              </p:graphicFrame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5051067" y="3279539"/>
                    <a:ext cx="3965612" cy="2743201"/>
                    <a:chOff x="6690771" y="2751795"/>
                    <a:chExt cx="3965612" cy="2743201"/>
                  </a:xfrm>
                </p:grpSpPr>
                <p:grpSp>
                  <p:nvGrpSpPr>
                    <p:cNvPr id="72" name="Group 71"/>
                    <p:cNvGrpSpPr/>
                    <p:nvPr/>
                  </p:nvGrpSpPr>
                  <p:grpSpPr>
                    <a:xfrm>
                      <a:off x="6690771" y="2751795"/>
                      <a:ext cx="3965612" cy="2734538"/>
                      <a:chOff x="1805651" y="2508797"/>
                      <a:chExt cx="3965612" cy="2734538"/>
                    </a:xfrm>
                  </p:grpSpPr>
                  <p:grpSp>
                    <p:nvGrpSpPr>
                      <p:cNvPr id="75" name="Group 39"/>
                      <p:cNvGrpSpPr/>
                      <p:nvPr/>
                    </p:nvGrpSpPr>
                    <p:grpSpPr>
                      <a:xfrm>
                        <a:off x="1979271" y="3414532"/>
                        <a:ext cx="1180618" cy="300941"/>
                        <a:chOff x="1979271" y="3414532"/>
                        <a:chExt cx="1180618" cy="300941"/>
                      </a:xfrm>
                    </p:grpSpPr>
                    <p:cxnSp>
                      <p:nvCxnSpPr>
                        <p:cNvPr id="87" name="Straight Connector 86"/>
                        <p:cNvCxnSpPr/>
                        <p:nvPr/>
                      </p:nvCxnSpPr>
                      <p:spPr bwMode="auto">
                        <a:xfrm>
                          <a:off x="1979271" y="3414532"/>
                          <a:ext cx="663122" cy="0"/>
                        </a:xfrm>
                        <a:prstGeom prst="line">
                          <a:avLst/>
                        </a:prstGeom>
                        <a:ln w="38100">
                          <a:headEnd type="none" w="med" len="med"/>
                          <a:tailEnd type="none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8" name="Freeform 87"/>
                        <p:cNvSpPr/>
                        <p:nvPr/>
                      </p:nvSpPr>
                      <p:spPr bwMode="auto">
                        <a:xfrm>
                          <a:off x="2627453" y="3414532"/>
                          <a:ext cx="532436" cy="300941"/>
                        </a:xfrm>
                        <a:custGeom>
                          <a:avLst/>
                          <a:gdLst>
                            <a:gd name="connsiteX0" fmla="*/ 0 w 532436"/>
                            <a:gd name="connsiteY0" fmla="*/ 0 h 300941"/>
                            <a:gd name="connsiteX1" fmla="*/ 370390 w 532436"/>
                            <a:gd name="connsiteY1" fmla="*/ 69448 h 300941"/>
                            <a:gd name="connsiteX2" fmla="*/ 532436 w 532436"/>
                            <a:gd name="connsiteY2" fmla="*/ 300941 h 3009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32436" h="300941">
                              <a:moveTo>
                                <a:pt x="0" y="0"/>
                              </a:moveTo>
                              <a:cubicBezTo>
                                <a:pt x="140825" y="9645"/>
                                <a:pt x="281651" y="19291"/>
                                <a:pt x="370390" y="69448"/>
                              </a:cubicBezTo>
                              <a:cubicBezTo>
                                <a:pt x="459129" y="119605"/>
                                <a:pt x="495782" y="210273"/>
                                <a:pt x="532436" y="300941"/>
                              </a:cubicBezTo>
                            </a:path>
                          </a:pathLst>
                        </a:custGeom>
                        <a:ln>
                          <a:headEnd type="none" w="med" len="med"/>
                          <a:tailEnd type="none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76" name="Group 42"/>
                      <p:cNvGrpSpPr/>
                      <p:nvPr/>
                    </p:nvGrpSpPr>
                    <p:grpSpPr>
                      <a:xfrm>
                        <a:off x="1966600" y="4330861"/>
                        <a:ext cx="1180618" cy="300941"/>
                        <a:chOff x="1979271" y="3414532"/>
                        <a:chExt cx="1180618" cy="300941"/>
                      </a:xfrm>
                    </p:grpSpPr>
                    <p:cxnSp>
                      <p:nvCxnSpPr>
                        <p:cNvPr id="85" name="Straight Connector 84"/>
                        <p:cNvCxnSpPr/>
                        <p:nvPr/>
                      </p:nvCxnSpPr>
                      <p:spPr bwMode="auto">
                        <a:xfrm>
                          <a:off x="1979271" y="3414532"/>
                          <a:ext cx="663122" cy="0"/>
                        </a:xfrm>
                        <a:prstGeom prst="line">
                          <a:avLst/>
                        </a:prstGeom>
                        <a:ln w="38100">
                          <a:headEnd type="none" w="med" len="med"/>
                          <a:tailEnd type="none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6" name="Freeform 85"/>
                        <p:cNvSpPr/>
                        <p:nvPr/>
                      </p:nvSpPr>
                      <p:spPr bwMode="auto">
                        <a:xfrm>
                          <a:off x="2627453" y="3414532"/>
                          <a:ext cx="532436" cy="300941"/>
                        </a:xfrm>
                        <a:custGeom>
                          <a:avLst/>
                          <a:gdLst>
                            <a:gd name="connsiteX0" fmla="*/ 0 w 532436"/>
                            <a:gd name="connsiteY0" fmla="*/ 0 h 300941"/>
                            <a:gd name="connsiteX1" fmla="*/ 370390 w 532436"/>
                            <a:gd name="connsiteY1" fmla="*/ 69448 h 300941"/>
                            <a:gd name="connsiteX2" fmla="*/ 532436 w 532436"/>
                            <a:gd name="connsiteY2" fmla="*/ 300941 h 3009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32436" h="300941">
                              <a:moveTo>
                                <a:pt x="0" y="0"/>
                              </a:moveTo>
                              <a:cubicBezTo>
                                <a:pt x="140825" y="9645"/>
                                <a:pt x="281651" y="19291"/>
                                <a:pt x="370390" y="69448"/>
                              </a:cubicBezTo>
                              <a:cubicBezTo>
                                <a:pt x="459129" y="119605"/>
                                <a:pt x="495782" y="210273"/>
                                <a:pt x="532436" y="300941"/>
                              </a:cubicBezTo>
                            </a:path>
                          </a:pathLst>
                        </a:custGeom>
                        <a:ln>
                          <a:headEnd type="none" w="med" len="med"/>
                          <a:tailEnd type="none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77" name="Straight Connector 76"/>
                      <p:cNvCxnSpPr/>
                      <p:nvPr/>
                    </p:nvCxnSpPr>
                    <p:spPr bwMode="auto">
                      <a:xfrm rot="5400000" flipH="1" flipV="1">
                        <a:off x="1792623" y="3876066"/>
                        <a:ext cx="2734537" cy="0"/>
                      </a:xfrm>
                      <a:prstGeom prst="line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" name="Straight Connector 77"/>
                      <p:cNvCxnSpPr/>
                      <p:nvPr/>
                    </p:nvCxnSpPr>
                    <p:spPr bwMode="auto">
                      <a:xfrm>
                        <a:off x="2001817" y="3414532"/>
                        <a:ext cx="18288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9" name="Straight Connector 78"/>
                      <p:cNvCxnSpPr/>
                      <p:nvPr/>
                    </p:nvCxnSpPr>
                    <p:spPr bwMode="auto">
                      <a:xfrm>
                        <a:off x="1805651" y="4330861"/>
                        <a:ext cx="18288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0" name="Straight Connector 79"/>
                      <p:cNvCxnSpPr/>
                      <p:nvPr/>
                    </p:nvCxnSpPr>
                    <p:spPr bwMode="auto">
                      <a:xfrm rot="16200000" flipH="1">
                        <a:off x="2572584" y="3096101"/>
                        <a:ext cx="1394530" cy="219922"/>
                      </a:xfrm>
                      <a:prstGeom prst="line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Arrow Connector 80"/>
                      <p:cNvCxnSpPr/>
                      <p:nvPr/>
                    </p:nvCxnSpPr>
                    <p:spPr bwMode="auto">
                      <a:xfrm rot="5400000">
                        <a:off x="3659093" y="3565099"/>
                        <a:ext cx="324282" cy="1588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arrow"/>
                        <a:tailEnd type="arrow"/>
                      </a:ln>
                      <a:effectLst/>
                    </p:spPr>
                  </p:cxnSp>
                  <p:sp>
                    <p:nvSpPr>
                      <p:cNvPr id="82" name="Rectangle 81"/>
                      <p:cNvSpPr/>
                      <p:nvPr/>
                    </p:nvSpPr>
                    <p:spPr>
                      <a:xfrm>
                        <a:off x="4023535" y="3359684"/>
                        <a:ext cx="1747728" cy="40011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l-GR" sz="2000" dirty="0" smtClean="0">
                            <a:solidFill>
                              <a:srgbClr val="40911F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a:t>χ</a:t>
                        </a:r>
                        <a:r>
                          <a:rPr lang="en-US" sz="2000" baseline="30000" dirty="0" smtClean="0">
                            <a:solidFill>
                              <a:srgbClr val="40911F"/>
                            </a:solidFill>
                            <a:cs typeface="Times New Roman" pitchFamily="18" charset="0"/>
                          </a:rPr>
                          <a:t>NEA</a:t>
                        </a:r>
                        <a:r>
                          <a:rPr lang="en-US" sz="2000" dirty="0" smtClean="0">
                            <a:solidFill>
                              <a:srgbClr val="40911F"/>
                            </a:solidFill>
                            <a:cs typeface="Times New Roman" pitchFamily="18" charset="0"/>
                          </a:rPr>
                          <a:t> ~ 0.2 eV</a:t>
                        </a:r>
                        <a:endParaRPr lang="en-US" sz="2000" dirty="0">
                          <a:solidFill>
                            <a:srgbClr val="40911F"/>
                          </a:solidFill>
                        </a:endParaRPr>
                      </a:p>
                    </p:txBody>
                  </p:sp>
                  <p:sp>
                    <p:nvSpPr>
                      <p:cNvPr id="83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62481" y="4918118"/>
                        <a:ext cx="759824" cy="325217"/>
                      </a:xfrm>
                      <a:prstGeom prst="rect">
                        <a:avLst/>
                      </a:prstGeom>
                      <a:noFill/>
                      <a:ln w="12699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90488" tIns="44450" rIns="90488" bIns="44450">
                        <a:spAutoFit/>
                      </a:bodyPr>
                      <a:lstStyle/>
                      <a:p>
                        <a:pPr algn="ctr" defTabSz="914400" eaLnBrk="0" fontAlgn="base" hangingPunct="0">
                          <a:lnSpc>
                            <a:spcPct val="8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GaAs</a:t>
                        </a:r>
                      </a:p>
                    </p:txBody>
                  </p:sp>
                  <p:sp>
                    <p:nvSpPr>
                      <p:cNvPr id="8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8447" y="4918118"/>
                        <a:ext cx="1012009" cy="325217"/>
                      </a:xfrm>
                      <a:prstGeom prst="rect">
                        <a:avLst/>
                      </a:prstGeom>
                      <a:noFill/>
                      <a:ln w="12699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90488" tIns="44450" rIns="90488" bIns="44450">
                        <a:spAutoFit/>
                      </a:bodyPr>
                      <a:lstStyle/>
                      <a:p>
                        <a:pPr algn="ctr" defTabSz="914400" eaLnBrk="0" fontAlgn="base" hangingPunct="0">
                          <a:lnSpc>
                            <a:spcPct val="8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Vacuum</a:t>
                        </a:r>
                      </a:p>
                    </p:txBody>
                  </p:sp>
                </p:grpSp>
                <p:sp>
                  <p:nvSpPr>
                    <p:cNvPr id="73" name="Freeform 72"/>
                    <p:cNvSpPr/>
                    <p:nvPr/>
                  </p:nvSpPr>
                  <p:spPr bwMode="auto">
                    <a:xfrm>
                      <a:off x="8264931" y="3958471"/>
                      <a:ext cx="451413" cy="206415"/>
                    </a:xfrm>
                    <a:custGeom>
                      <a:avLst/>
                      <a:gdLst>
                        <a:gd name="connsiteX0" fmla="*/ 0 w 451413"/>
                        <a:gd name="connsiteY0" fmla="*/ 206415 h 206415"/>
                        <a:gd name="connsiteX1" fmla="*/ 127322 w 451413"/>
                        <a:gd name="connsiteY1" fmla="*/ 32795 h 206415"/>
                        <a:gd name="connsiteX2" fmla="*/ 451413 w 451413"/>
                        <a:gd name="connsiteY2" fmla="*/ 9646 h 2064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51413" h="206415">
                          <a:moveTo>
                            <a:pt x="0" y="206415"/>
                          </a:moveTo>
                          <a:cubicBezTo>
                            <a:pt x="26043" y="136002"/>
                            <a:pt x="52086" y="65590"/>
                            <a:pt x="127322" y="32795"/>
                          </a:cubicBezTo>
                          <a:cubicBezTo>
                            <a:pt x="202558" y="0"/>
                            <a:pt x="326985" y="4823"/>
                            <a:pt x="451413" y="9646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  <p:cxnSp>
                  <p:nvCxnSpPr>
                    <p:cNvPr id="74" name="Straight Connector 73"/>
                    <p:cNvCxnSpPr/>
                    <p:nvPr/>
                  </p:nvCxnSpPr>
                  <p:spPr bwMode="auto">
                    <a:xfrm rot="5400000" flipH="1" flipV="1">
                      <a:off x="6702552" y="4127728"/>
                      <a:ext cx="2734537" cy="0"/>
                    </a:xfrm>
                    <a:prstGeom prst="line">
                      <a:avLst/>
                    </a:prstGeom>
                    <a:ln>
                      <a:solidFill>
                        <a:srgbClr val="40911F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Straight Arrow Connector 69"/>
                  <p:cNvCxnSpPr/>
                  <p:nvPr/>
                </p:nvCxnSpPr>
                <p:spPr bwMode="auto">
                  <a:xfrm rot="16200000" flipV="1">
                    <a:off x="4890306" y="4600936"/>
                    <a:ext cx="1215341" cy="4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Arrow Connector 70"/>
                  <p:cNvCxnSpPr/>
                  <p:nvPr/>
                </p:nvCxnSpPr>
                <p:spPr bwMode="auto">
                  <a:xfrm>
                    <a:off x="5602147" y="3970116"/>
                    <a:ext cx="1134319" cy="381965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Rectangle 14"/>
                <p:cNvSpPr>
                  <a:spLocks noChangeArrowheads="1"/>
                </p:cNvSpPr>
                <p:nvPr/>
              </p:nvSpPr>
              <p:spPr bwMode="auto">
                <a:xfrm>
                  <a:off x="7350584" y="5193077"/>
                  <a:ext cx="682880" cy="325217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defTabSz="914400" eaLnBrk="0" fontAlgn="base" hangingPunct="0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srgbClr val="FF7C80"/>
                      </a:solidFill>
                    </a:rPr>
                    <a:t>Light</a:t>
                  </a: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3417904" y="1543876"/>
                <a:ext cx="1652244" cy="1512000"/>
                <a:chOff x="3417904" y="1543876"/>
                <a:chExt cx="1652244" cy="1512000"/>
              </a:xfrm>
            </p:grpSpPr>
            <p:sp>
              <p:nvSpPr>
                <p:cNvPr id="89" name="Right Arrow 88"/>
                <p:cNvSpPr/>
                <p:nvPr/>
              </p:nvSpPr>
              <p:spPr>
                <a:xfrm>
                  <a:off x="3417904" y="1543876"/>
                  <a:ext cx="1652244" cy="1512000"/>
                </a:xfrm>
                <a:prstGeom prst="rightArrow">
                  <a:avLst>
                    <a:gd name="adj1" fmla="val 50000"/>
                    <a:gd name="adj2" fmla="val 53523"/>
                  </a:avLst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3533533" y="1976710"/>
                  <a:ext cx="132703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NEA Surface</a:t>
                  </a:r>
                </a:p>
                <a:p>
                  <a:r>
                    <a:rPr lang="en-US" dirty="0" smtClean="0"/>
                    <a:t>Activation</a:t>
                  </a:r>
                  <a:endParaRPr lang="en-US" dirty="0"/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679073" y="963327"/>
              <a:ext cx="280076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Positive Electron Affinity</a:t>
              </a:r>
              <a:endParaRPr 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073679" y="963327"/>
              <a:ext cx="301236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Negative Electron Affinity</a:t>
              </a:r>
              <a:endParaRPr 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7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Minion Pro"/>
              </a:rPr>
              <a:t>Breaking the 50% Barrier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485993" y="1760364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06573" y="892101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/>
          <a:srcRect l="2857" t="3916" r="1429"/>
          <a:stretch>
            <a:fillRect/>
          </a:stretch>
        </p:blipFill>
        <p:spPr bwMode="auto">
          <a:xfrm>
            <a:off x="287075" y="1762164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152400" y="5582472"/>
            <a:ext cx="541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Pablo Saez,  PhD Thesis, SLAC Report  501, 1997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2400" y="6095091"/>
            <a:ext cx="74574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/>
          </a:bodyPr>
          <a:lstStyle/>
          <a:p>
            <a:r>
              <a:rPr lang="en-US" dirty="0">
                <a:latin typeface="Minion Pro"/>
              </a:rPr>
              <a:t>Getting the Recipe Right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18</a:t>
            </a:fld>
            <a:endParaRPr lang="en-US" dirty="0"/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445293" y="1794668"/>
            <a:ext cx="7716838" cy="4075113"/>
            <a:chOff x="500" y="1312"/>
            <a:chExt cx="4861" cy="2567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15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32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6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8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9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30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114078" y="6123543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From Aaron Moy, SVT Assoc and SLAC, PESP2002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6" name="Picture 2" descr="D:\svta\svta_logo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4856" y="5869781"/>
            <a:ext cx="1025525" cy="538162"/>
          </a:xfrm>
          <a:prstGeom prst="rect">
            <a:avLst/>
          </a:prstGeom>
          <a:noFill/>
        </p:spPr>
      </p:pic>
      <p:sp>
        <p:nvSpPr>
          <p:cNvPr id="37" name="Rectangle 36"/>
          <p:cNvSpPr/>
          <p:nvPr/>
        </p:nvSpPr>
        <p:spPr>
          <a:xfrm>
            <a:off x="598844" y="913459"/>
            <a:ext cx="79287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Strained-Superlattice GaAs/GaAsP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7935" y="1654452"/>
            <a:ext cx="7434196" cy="4399995"/>
            <a:chOff x="727935" y="1654452"/>
            <a:chExt cx="7434196" cy="4399995"/>
          </a:xfrm>
        </p:grpSpPr>
        <p:grpSp>
          <p:nvGrpSpPr>
            <p:cNvPr id="38" name="Group 37"/>
            <p:cNvGrpSpPr/>
            <p:nvPr/>
          </p:nvGrpSpPr>
          <p:grpSpPr>
            <a:xfrm>
              <a:off x="3971131" y="1654452"/>
              <a:ext cx="4191000" cy="4399995"/>
              <a:chOff x="3810000" y="1600200"/>
              <a:chExt cx="4191000" cy="4399995"/>
            </a:xfrm>
            <a:solidFill>
              <a:schemeClr val="bg1"/>
            </a:solidFill>
          </p:grpSpPr>
          <p:pic>
            <p:nvPicPr>
              <p:cNvPr id="39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10000" y="1600200"/>
                <a:ext cx="4191000" cy="39306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296338" y="5630863"/>
                <a:ext cx="32976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D. Luh et al, SLAC, PESP2002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27935" y="1787379"/>
              <a:ext cx="3243196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QE 1% and Polarization 85%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549691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Minion Pro"/>
              </a:rPr>
              <a:t>Ion Bombardment</a:t>
            </a:r>
          </a:p>
        </p:txBody>
      </p:sp>
      <p:pic>
        <p:nvPicPr>
          <p:cNvPr id="5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Things we’ve been Studying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7066"/>
          <a:stretch>
            <a:fillRect/>
          </a:stretch>
        </p:blipFill>
        <p:spPr bwMode="auto">
          <a:xfrm>
            <a:off x="1" y="1285297"/>
            <a:ext cx="9143999" cy="385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trhd"/>
          <p:cNvPicPr>
            <a:picLocks noChangeAspect="1" noChangeArrowheads="1"/>
          </p:cNvPicPr>
          <p:nvPr/>
        </p:nvPicPr>
        <p:blipFill>
          <a:blip r:embed="rId5" cstate="print"/>
          <a:srcRect r="7251"/>
          <a:stretch>
            <a:fillRect/>
          </a:stretch>
        </p:blipFill>
        <p:spPr bwMode="auto">
          <a:xfrm>
            <a:off x="0" y="0"/>
            <a:ext cx="9144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987376" y="4016390"/>
            <a:ext cx="7239000" cy="2513682"/>
            <a:chOff x="1143000" y="4191000"/>
            <a:chExt cx="7239000" cy="2513682"/>
          </a:xfrm>
        </p:grpSpPr>
        <p:pic>
          <p:nvPicPr>
            <p:cNvPr id="9" name="Picture 2" descr="C:\Documents and Settings\spata\Local Settings\Temporary Internet Files\Content.IE5\ZIZNZMLE\MCj03108360000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4191000"/>
              <a:ext cx="1917700" cy="2513682"/>
            </a:xfrm>
            <a:prstGeom prst="rect">
              <a:avLst/>
            </a:prstGeom>
            <a:noFill/>
          </p:spPr>
        </p:pic>
        <p:pic>
          <p:nvPicPr>
            <p:cNvPr id="10" name="Picture 4" descr="File:Quark structure proton.sv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77000" y="4343400"/>
              <a:ext cx="1905000" cy="1905000"/>
            </a:xfrm>
            <a:prstGeom prst="rect">
              <a:avLst/>
            </a:prstGeom>
            <a:noFill/>
          </p:spPr>
        </p:pic>
        <p:pic>
          <p:nvPicPr>
            <p:cNvPr id="11" name="Picture 5" descr="C:\Documents and Settings\spata\Local Settings\Temporary Internet Files\Content.IE5\PXOH1PLJ\MCj04377970000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9000" y="5181600"/>
              <a:ext cx="1011863" cy="909637"/>
            </a:xfrm>
            <a:prstGeom prst="rect">
              <a:avLst/>
            </a:prstGeom>
            <a:noFill/>
          </p:spPr>
        </p:pic>
        <p:pic>
          <p:nvPicPr>
            <p:cNvPr id="12" name="Picture 11" descr="File:Quark structure neutron.sv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76800" y="4724400"/>
              <a:ext cx="1905000" cy="19050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5365532" y="6324600"/>
              <a:ext cx="9103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Neutron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5943600"/>
              <a:ext cx="785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Proton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68566" y="6019800"/>
              <a:ext cx="9343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Electron</a:t>
              </a:r>
              <a:endParaRPr 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inion Pro"/>
              </a:rPr>
              <a:t>Imperfect Vacuum = Finite Lifetime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20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63090" y="3246561"/>
            <a:ext cx="4114800" cy="3246314"/>
            <a:chOff x="296141" y="3580970"/>
            <a:chExt cx="4114800" cy="3246314"/>
          </a:xfrm>
        </p:grpSpPr>
        <p:grpSp>
          <p:nvGrpSpPr>
            <p:cNvPr id="6" name="Group 5"/>
            <p:cNvGrpSpPr/>
            <p:nvPr/>
          </p:nvGrpSpPr>
          <p:grpSpPr>
            <a:xfrm>
              <a:off x="296141" y="3580970"/>
              <a:ext cx="3733800" cy="3246314"/>
              <a:chOff x="296141" y="3580970"/>
              <a:chExt cx="3733800" cy="3246314"/>
            </a:xfrm>
          </p:grpSpPr>
          <p:pic>
            <p:nvPicPr>
              <p:cNvPr id="13" name="Picture 58" descr="ion1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666"/>
              <a:stretch/>
            </p:blipFill>
            <p:spPr bwMode="auto">
              <a:xfrm>
                <a:off x="296141" y="3897308"/>
                <a:ext cx="3733800" cy="2929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 Box 59"/>
              <p:cNvSpPr txBox="1">
                <a:spLocks noChangeArrowheads="1"/>
              </p:cNvSpPr>
              <p:nvPr/>
            </p:nvSpPr>
            <p:spPr bwMode="auto">
              <a:xfrm>
                <a:off x="791152" y="3580970"/>
                <a:ext cx="320040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Ionization cross section for H</a:t>
                </a:r>
                <a:r>
                  <a:rPr lang="en-US" sz="1600" baseline="-25000" dirty="0">
                    <a:latin typeface="Century Gothic" panose="020B0502020202020204" pitchFamily="34" charset="0"/>
                  </a:rPr>
                  <a:t>2</a:t>
                </a:r>
              </a:p>
            </p:txBody>
          </p:sp>
        </p:grpSp>
        <p:sp>
          <p:nvSpPr>
            <p:cNvPr id="14" name="Text Box 65"/>
            <p:cNvSpPr txBox="1">
              <a:spLocks noChangeArrowheads="1"/>
            </p:cNvSpPr>
            <p:nvPr/>
          </p:nvSpPr>
          <p:spPr bwMode="auto">
            <a:xfrm>
              <a:off x="2109066" y="4295513"/>
              <a:ext cx="2301875" cy="5847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Most ions created at low </a:t>
              </a:r>
              <a:r>
                <a:rPr lang="en-US" sz="1600" dirty="0" smtClean="0">
                  <a:latin typeface="Century Gothic" panose="020B0502020202020204" pitchFamily="34" charset="0"/>
                </a:rPr>
                <a:t>energy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" name="Line 60"/>
            <p:cNvSpPr>
              <a:spLocks noChangeShapeType="1"/>
            </p:cNvSpPr>
            <p:nvPr/>
          </p:nvSpPr>
          <p:spPr bwMode="auto">
            <a:xfrm>
              <a:off x="2810741" y="5455683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 Box 62"/>
            <p:cNvSpPr txBox="1">
              <a:spLocks noChangeArrowheads="1"/>
            </p:cNvSpPr>
            <p:nvPr/>
          </p:nvSpPr>
          <p:spPr bwMode="auto">
            <a:xfrm>
              <a:off x="2582141" y="5150883"/>
              <a:ext cx="768350" cy="3460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100kV</a:t>
              </a:r>
            </a:p>
          </p:txBody>
        </p:sp>
      </p:grpSp>
      <p:pic>
        <p:nvPicPr>
          <p:cNvPr id="17" name="Picture 16" descr="hv_ion_create"/>
          <p:cNvPicPr/>
          <p:nvPr/>
        </p:nvPicPr>
        <p:blipFill rotWithShape="1">
          <a:blip r:embed="rId5" cstate="print"/>
          <a:srcRect t="6360"/>
          <a:stretch/>
        </p:blipFill>
        <p:spPr bwMode="auto">
          <a:xfrm>
            <a:off x="263090" y="917277"/>
            <a:ext cx="4432446" cy="236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renchi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500" y="2591182"/>
            <a:ext cx="4333875" cy="380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9433" y="964841"/>
            <a:ext cx="3980007" cy="1446710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latin typeface="Century Gothic" panose="020B0502020202020204" pitchFamily="34" charset="0"/>
              </a:rPr>
              <a:t>Ion bombardment – notice characteristic “trench” from laser spot to electrostatic center of photocathode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9984" y="2612174"/>
            <a:ext cx="22963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6213" indent="-176213" algn="ctr"/>
            <a:r>
              <a:rPr lang="en-US" sz="1400" dirty="0" smtClean="0">
                <a:latin typeface="Century Gothic" panose="020B0502020202020204" pitchFamily="34" charset="0"/>
              </a:rPr>
              <a:t>Active area = 5mm</a:t>
            </a:r>
          </a:p>
          <a:p>
            <a:pPr marL="176213" indent="-176213" algn="ctr"/>
            <a:r>
              <a:rPr lang="en-US" sz="1400" dirty="0" smtClean="0">
                <a:latin typeface="Century Gothic" panose="020B0502020202020204" pitchFamily="34" charset="0"/>
              </a:rPr>
              <a:t>Laser spot = 0.5mm dia.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What Does “Bake” Mean?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44" y="964841"/>
            <a:ext cx="8726750" cy="90855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H</a:t>
            </a:r>
            <a:r>
              <a:rPr lang="en-US" sz="2400" dirty="0" smtClean="0">
                <a:latin typeface="Century Gothic" panose="020B0502020202020204" pitchFamily="34" charset="0"/>
              </a:rPr>
              <a:t>eat </a:t>
            </a:r>
            <a:r>
              <a:rPr lang="en-US" sz="2400" dirty="0">
                <a:latin typeface="Century Gothic" panose="020B0502020202020204" pitchFamily="34" charset="0"/>
              </a:rPr>
              <a:t>the vacuum chamber at </a:t>
            </a:r>
            <a:r>
              <a:rPr lang="en-US" sz="2400" dirty="0" smtClean="0">
                <a:latin typeface="Century Gothic" panose="020B0502020202020204" pitchFamily="34" charset="0"/>
              </a:rPr>
              <a:t>250</a:t>
            </a:r>
            <a:r>
              <a:rPr lang="en-US" sz="2400" baseline="30000" dirty="0" smtClean="0">
                <a:latin typeface="Century Gothic" panose="020B0502020202020204" pitchFamily="34" charset="0"/>
              </a:rPr>
              <a:t>o</a:t>
            </a:r>
            <a:r>
              <a:rPr lang="en-US" sz="2400" dirty="0" smtClean="0">
                <a:latin typeface="Century Gothic" panose="020B0502020202020204" pitchFamily="34" charset="0"/>
              </a:rPr>
              <a:t>C </a:t>
            </a:r>
            <a:r>
              <a:rPr lang="en-US" sz="2400" dirty="0">
                <a:latin typeface="Century Gothic" panose="020B0502020202020204" pitchFamily="34" charset="0"/>
              </a:rPr>
              <a:t>for 30 </a:t>
            </a:r>
            <a:r>
              <a:rPr lang="en-US" sz="2400" dirty="0" smtClean="0">
                <a:latin typeface="Century Gothic" panose="020B0502020202020204" pitchFamily="34" charset="0"/>
              </a:rPr>
              <a:t>hours, to get rid of water and other chemically reactive gas species….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87370" y="1979924"/>
            <a:ext cx="7188200" cy="4351284"/>
            <a:chOff x="6351281" y="1931531"/>
            <a:chExt cx="7188200" cy="4351284"/>
          </a:xfrm>
        </p:grpSpPr>
        <p:grpSp>
          <p:nvGrpSpPr>
            <p:cNvPr id="6" name="Group 5"/>
            <p:cNvGrpSpPr/>
            <p:nvPr/>
          </p:nvGrpSpPr>
          <p:grpSpPr>
            <a:xfrm>
              <a:off x="6351281" y="1931531"/>
              <a:ext cx="7188200" cy="4351284"/>
              <a:chOff x="990600" y="2140527"/>
              <a:chExt cx="7188200" cy="435128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/>
              <a:srcRect t="13851"/>
              <a:stretch/>
            </p:blipFill>
            <p:spPr>
              <a:xfrm>
                <a:off x="990600" y="2140527"/>
                <a:ext cx="7188200" cy="4351284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777959" y="5357293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H</a:t>
                </a:r>
                <a:r>
                  <a:rPr lang="en-US" baseline="-25000" dirty="0" smtClean="0">
                    <a:latin typeface="Century Gothic" panose="020B0502020202020204" pitchFamily="34" charset="0"/>
                  </a:rPr>
                  <a:t>2</a:t>
                </a:r>
                <a:endParaRPr lang="en-US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58491" y="2907550"/>
                <a:ext cx="627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H</a:t>
                </a:r>
                <a:r>
                  <a:rPr lang="en-US" baseline="-25000" dirty="0" smtClean="0">
                    <a:latin typeface="Century Gothic" panose="020B0502020202020204" pitchFamily="34" charset="0"/>
                  </a:rPr>
                  <a:t>2</a:t>
                </a:r>
                <a:r>
                  <a:rPr lang="en-US" dirty="0" smtClean="0">
                    <a:latin typeface="Century Gothic" panose="020B0502020202020204" pitchFamily="34" charset="0"/>
                  </a:rPr>
                  <a:t>O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954354" y="5172627"/>
                <a:ext cx="57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CO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81800" y="5509693"/>
                <a:ext cx="657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CO</a:t>
                </a:r>
                <a:r>
                  <a:rPr lang="en-US" baseline="-25000" dirty="0" smtClean="0">
                    <a:latin typeface="Century Gothic" panose="020B0502020202020204" pitchFamily="34" charset="0"/>
                  </a:rPr>
                  <a:t>2</a:t>
                </a:r>
                <a:endParaRPr lang="en-US" baseline="-250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945381" y="2672874"/>
              <a:ext cx="3461327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Residual Gas Analysis of </a:t>
              </a:r>
            </a:p>
            <a:p>
              <a:pPr algn="ctr"/>
              <a:r>
                <a:rPr lang="en-US" b="1" i="1" dirty="0" smtClean="0">
                  <a:latin typeface="Century Gothic" panose="020B0502020202020204" pitchFamily="34" charset="0"/>
                </a:rPr>
                <a:t>un-baked</a:t>
              </a:r>
              <a:r>
                <a:rPr lang="en-US" dirty="0" smtClean="0">
                  <a:latin typeface="Century Gothic" panose="020B0502020202020204" pitchFamily="34" charset="0"/>
                </a:rPr>
                <a:t> vacuum chamber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2637" y="1931393"/>
            <a:ext cx="7959437" cy="4448346"/>
            <a:chOff x="228600" y="1143000"/>
            <a:chExt cx="8686800" cy="5231208"/>
          </a:xfrm>
        </p:grpSpPr>
        <p:pic>
          <p:nvPicPr>
            <p:cNvPr id="20" name="Picture 73" descr="PULTIMAT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" y="1143000"/>
              <a:ext cx="8686800" cy="5231208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1219200" y="3581400"/>
              <a:ext cx="40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43400" y="4343400"/>
              <a:ext cx="45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96000" y="5029200"/>
              <a:ext cx="536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43200" y="396240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CH4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649" y="2171714"/>
              <a:ext cx="3851253" cy="7600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What’s left is chemically inert</a:t>
              </a:r>
            </a:p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a</a:t>
              </a:r>
              <a:r>
                <a:rPr lang="en-US" dirty="0" smtClean="0">
                  <a:latin typeface="Century Gothic" panose="020B0502020202020204" pitchFamily="34" charset="0"/>
                </a:rPr>
                <a:t>lthough still problematic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47051" y="1238951"/>
              <a:ext cx="3851253" cy="5429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Century Gothic" panose="020B0502020202020204" pitchFamily="34" charset="0"/>
                </a:rPr>
                <a:t>Post-Bake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Improve Vacuum and Improve Lifetime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12230"/>
            <a:ext cx="8447391" cy="3674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Strategy: </a:t>
            </a: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Reduce Gas Load, Increase the Pump Speed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latin typeface="Century Gothic" panose="020B0502020202020204" pitchFamily="34" charset="0"/>
              </a:rPr>
              <a:t>Baked gun, </a:t>
            </a:r>
            <a:r>
              <a:rPr lang="en-US" sz="2200" dirty="0" smtClean="0">
                <a:latin typeface="Century Gothic" panose="020B0502020202020204" pitchFamily="34" charset="0"/>
              </a:rPr>
              <a:t>baked beamline</a:t>
            </a:r>
            <a:r>
              <a:rPr lang="en-US" sz="2200" dirty="0">
                <a:latin typeface="Century Gothic" panose="020B0502020202020204" pitchFamily="34" charset="0"/>
              </a:rPr>
              <a:t>, no leaks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Century Gothic" panose="020B0502020202020204" pitchFamily="34" charset="0"/>
              </a:rPr>
              <a:t>Perform vacuum “dirty work” inside the preparation chamber, i.e., heat and activate the photocathode</a:t>
            </a:r>
            <a:endParaRPr lang="en-US" sz="22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latin typeface="Century Gothic" panose="020B0502020202020204" pitchFamily="34" charset="0"/>
              </a:rPr>
              <a:t>Degas all vacuum components at 400</a:t>
            </a:r>
            <a:r>
              <a:rPr lang="en-US" sz="2200" baseline="30000" dirty="0" smtClean="0">
                <a:latin typeface="Century Gothic" panose="020B0502020202020204" pitchFamily="34" charset="0"/>
              </a:rPr>
              <a:t>o</a:t>
            </a:r>
            <a:r>
              <a:rPr lang="en-US" sz="2200" dirty="0" smtClean="0">
                <a:latin typeface="Century Gothic" panose="020B0502020202020204" pitchFamily="34" charset="0"/>
              </a:rPr>
              <a:t>C to reduce outgassing rate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latin typeface="Century Gothic" panose="020B0502020202020204" pitchFamily="34" charset="0"/>
              </a:rPr>
              <a:t>Minimize the surface area of your chamber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latin typeface="Century Gothic" panose="020B0502020202020204" pitchFamily="34" charset="0"/>
              </a:rPr>
              <a:t>Lots of H</a:t>
            </a:r>
            <a:r>
              <a:rPr lang="en-US" sz="2200" baseline="-25000" dirty="0" smtClean="0">
                <a:latin typeface="Century Gothic" panose="020B0502020202020204" pitchFamily="34" charset="0"/>
              </a:rPr>
              <a:t>2</a:t>
            </a:r>
            <a:r>
              <a:rPr lang="en-US" sz="2200" dirty="0" smtClean="0">
                <a:latin typeface="Century Gothic" panose="020B0502020202020204" pitchFamily="34" charset="0"/>
              </a:rPr>
              <a:t> pumping - non-evaporable getter pumps.  Plus a small ion pump for other gas (methane, argon, helium)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22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06999" y="1191491"/>
            <a:ext cx="7730001" cy="1295400"/>
            <a:chOff x="706999" y="1191491"/>
            <a:chExt cx="7730001" cy="1295400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40082" y="1191491"/>
              <a:ext cx="4702302" cy="129540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706999" y="2117559"/>
              <a:ext cx="7730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Century Gothic" panose="020B0502020202020204" pitchFamily="34" charset="0"/>
                </a:rPr>
                <a:t>Q= gas load, q= outgassing rate, A = surface area, S = pump speed</a:t>
              </a:r>
              <a:endParaRPr lang="en-US" i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The CEBAF - ILC 200kV Inverted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23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174" y="5075526"/>
            <a:ext cx="8077025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Our “Load-locked” GaAs photogun: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Gun Vacuum ~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Torr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vacuum could be improved…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74" y="1099334"/>
            <a:ext cx="5077800" cy="3808349"/>
          </a:xfrm>
          <a:prstGeom prst="rect">
            <a:avLst/>
          </a:prstGeom>
          <a:noFill/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5410200" y="1585617"/>
            <a:ext cx="3505200" cy="3200400"/>
            <a:chOff x="5257800" y="3505200"/>
            <a:chExt cx="3505200" cy="3200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867400" y="5334000"/>
              <a:ext cx="12538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600" dirty="0">
                  <a:solidFill>
                    <a:srgbClr val="F20000"/>
                  </a:solidFill>
                  <a:cs typeface="Arial" pitchFamily="34" charset="0"/>
                </a:rPr>
                <a:t>New design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956303"/>
            <a:ext cx="3585148" cy="3829714"/>
            <a:chOff x="5410200" y="956303"/>
            <a:chExt cx="3585148" cy="3829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599484" y="956303"/>
              <a:ext cx="2239716" cy="1024456"/>
              <a:chOff x="6599484" y="956303"/>
              <a:chExt cx="2239716" cy="102445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599484" y="956303"/>
                <a:ext cx="2239716" cy="5232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  <a:endPara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Complicated Beamline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endParaRPr lang="en-US" dirty="0"/>
          </a:p>
        </p:txBody>
      </p:sp>
      <p:pic>
        <p:nvPicPr>
          <p:cNvPr id="14" name="Picture 13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4" cstate="print"/>
          <a:srcRect l="4808" t="11842"/>
          <a:stretch>
            <a:fillRect/>
          </a:stretch>
        </p:blipFill>
        <p:spPr bwMode="auto">
          <a:xfrm>
            <a:off x="685800" y="964841"/>
            <a:ext cx="8001000" cy="5410200"/>
          </a:xfrm>
          <a:prstGeom prst="rect">
            <a:avLst/>
          </a:prstGeom>
          <a:noFill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01839" y="4446356"/>
            <a:ext cx="3551070" cy="19286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>
              <a:buFont typeface="Arial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Magnets to focus and steer beam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800" dirty="0" smtClean="0">
                <a:latin typeface="Century Gothic" panose="020B0502020202020204" pitchFamily="34" charset="0"/>
              </a:rPr>
              <a:t>Valves, Pumps, Viewers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800" dirty="0" smtClean="0">
                <a:latin typeface="Century Gothic" panose="020B0502020202020204" pitchFamily="34" charset="0"/>
              </a:rPr>
              <a:t>Antenna beam </a:t>
            </a:r>
            <a:r>
              <a:rPr lang="en-US" sz="1800" dirty="0">
                <a:latin typeface="Century Gothic" panose="020B0502020202020204" pitchFamily="34" charset="0"/>
              </a:rPr>
              <a:t>position </a:t>
            </a:r>
            <a:r>
              <a:rPr lang="en-US" sz="1800" dirty="0" smtClean="0">
                <a:latin typeface="Century Gothic" panose="020B0502020202020204" pitchFamily="34" charset="0"/>
              </a:rPr>
              <a:t>monitors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114300" indent="-114300">
              <a:buFont typeface="Arial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Spin Manipulators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Buncher cavity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Faraday cup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Window to introduce laser light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Emittance filter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7002" y="1949843"/>
            <a:ext cx="293381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Differential Pump Station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420638" y="2421082"/>
            <a:ext cx="1333616" cy="6717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19610" y="5909820"/>
            <a:ext cx="21419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Photogun nearby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11842" y="5494325"/>
            <a:ext cx="778867" cy="7610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1595" y="5156020"/>
            <a:ext cx="3795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Longer “R30”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Spherical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Thin NEG sheet to move ground plane further away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r="4298"/>
          <a:stretch>
            <a:fillRect/>
          </a:stretch>
        </p:blipFill>
        <p:spPr bwMode="auto">
          <a:xfrm>
            <a:off x="4357256" y="1028700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056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200kV Inverted Gun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4808" y="4172777"/>
            <a:ext cx="411042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Maximum Field strength ~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8700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The 350 kV Photogun at Jlab FEL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Benefits of Higher Gun Voltage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7447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Century Gothic" panose="020B0502020202020204" pitchFamily="34" charset="0"/>
              </a:rPr>
              <a:t>Reduce space-charge-induced emittance growth, maintain small transverse beam profile and short bunch-length. In other words, make a “stiff” beam right from the gun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Reduce problems associated with Surface Charge Limit (</a:t>
            </a:r>
            <a:r>
              <a:rPr lang="en-US" sz="2400" i="1" dirty="0">
                <a:latin typeface="Century Gothic" panose="020B0502020202020204" pitchFamily="34" charset="0"/>
              </a:rPr>
              <a:t>i.e.</a:t>
            </a:r>
            <a:r>
              <a:rPr lang="en-US" sz="2400" dirty="0">
                <a:latin typeface="Century Gothic" panose="020B0502020202020204" pitchFamily="34" charset="0"/>
              </a:rPr>
              <a:t>, QE reduction at high laser power)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Prolong Charge Lifetime (?)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Compact, less-complicated and less-expensive </a:t>
            </a:r>
            <a:r>
              <a:rPr lang="en-US" sz="2400" dirty="0" smtClean="0">
                <a:latin typeface="Century Gothic" panose="020B0502020202020204" pitchFamily="34" charset="0"/>
              </a:rPr>
              <a:t>injector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93"/>
          <p:cNvSpPr>
            <a:spLocks noChangeArrowheads="1"/>
          </p:cNvSpPr>
          <p:nvPr/>
        </p:nvSpPr>
        <p:spPr bwMode="auto">
          <a:xfrm>
            <a:off x="1377429" y="4884125"/>
            <a:ext cx="6389141" cy="1212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latin typeface="Century Gothic" panose="020B0502020202020204" pitchFamily="34" charset="0"/>
              </a:rPr>
              <a:t>Biggest </a:t>
            </a:r>
            <a:r>
              <a:rPr lang="en-US" sz="2400" dirty="0" smtClean="0">
                <a:latin typeface="Century Gothic" panose="020B0502020202020204" pitchFamily="34" charset="0"/>
              </a:rPr>
              <a:t>Obstacle</a:t>
            </a:r>
            <a:r>
              <a:rPr lang="en-US" sz="2400" dirty="0">
                <a:latin typeface="Century Gothic" panose="020B0502020202020204" pitchFamily="34" charset="0"/>
              </a:rPr>
              <a:t>: Field </a:t>
            </a:r>
            <a:r>
              <a:rPr lang="en-US" sz="2400" dirty="0" smtClean="0">
                <a:latin typeface="Century Gothic" panose="020B0502020202020204" pitchFamily="34" charset="0"/>
              </a:rPr>
              <a:t>Emission and </a:t>
            </a:r>
            <a:r>
              <a:rPr lang="en-US" sz="2400" dirty="0">
                <a:latin typeface="Century Gothic" panose="020B0502020202020204" pitchFamily="34" charset="0"/>
              </a:rPr>
              <a:t>HV </a:t>
            </a:r>
            <a:r>
              <a:rPr lang="en-US" sz="2400" dirty="0" smtClean="0">
                <a:latin typeface="Century Gothic" panose="020B0502020202020204" pitchFamily="34" charset="0"/>
              </a:rPr>
              <a:t>Breakdown… which </a:t>
            </a:r>
            <a:r>
              <a:rPr lang="en-US" sz="2400" dirty="0">
                <a:latin typeface="Century Gothic" panose="020B0502020202020204" pitchFamily="34" charset="0"/>
              </a:rPr>
              <a:t>lead to </a:t>
            </a:r>
            <a:r>
              <a:rPr lang="en-US" sz="2400" dirty="0" smtClean="0">
                <a:latin typeface="Century Gothic" panose="020B0502020202020204" pitchFamily="34" charset="0"/>
              </a:rPr>
              <a:t>bad vacuum and photocathode death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Sources of Field Emission: micro-protrusions, contamination on surface, material defects and impurities, ionization of desorbed gas, etc.,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Material choices: hardness, work function, grain structures and grain boundaries, electrical conductivity, thermal conductivity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Surfaces: generally people assume smooth is better than coarse, although experiments indicate smooth does not guarantee “good”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Mostly, people assume 5 MV/m is “easy” -  </a:t>
            </a:r>
            <a:r>
              <a:rPr lang="en-US" sz="2400" dirty="0">
                <a:latin typeface="Century Gothic"/>
                <a:cs typeface="Century Gothic"/>
              </a:rPr>
              <a:t>w</a:t>
            </a:r>
            <a:r>
              <a:rPr lang="en-US" sz="2400" dirty="0" smtClean="0">
                <a:latin typeface="Century Gothic"/>
                <a:cs typeface="Century Gothic"/>
              </a:rPr>
              <a:t>e want to operate at 10 MV/m or higher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Things we’ve been Studying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Fowler-Nordheim Theory: a good place to start, but it will disappoint you…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Diamond-paste polished stainless steel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it necessary to have such a smooth surface?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conditioning: an essential tool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Electropolished stainless steel: might be an option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Barrel-polished stainless steel: another option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BCP-d niobium: pricey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TiN-coated aluminum: promising…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900 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 degas, CO</a:t>
            </a:r>
            <a:r>
              <a:rPr lang="en-US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snow, high pressure rinsing…?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Small inverted insulators and breakdown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Things we’ve been Studying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Fowler-Nordheim Theory: a good place to start, but it will disappoint you…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Diamond-paste polished stainless steel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latin typeface="Century Gothic"/>
                <a:cs typeface="Century Gothic"/>
              </a:rPr>
              <a:t>Is it necessary to have such a smooth surface?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Gas conditioning: an essential tool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Electropolished stainless steel: might be an option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Barrel-polished stainless steel: another option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BCP-d niobium: pricey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TiN-coated aluminum: promising…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900 </a:t>
            </a:r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o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C degas, CO</a:t>
            </a:r>
            <a:r>
              <a:rPr lang="en-US" sz="2400" baseline="-250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 snow, high pressure rinsing…?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Small inverted insulators and breakdown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2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CEBAF – Just a big Microscope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74149" y="6454061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3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2797175" y="3907748"/>
            <a:ext cx="215900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2803525" y="3914098"/>
            <a:ext cx="209550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Freeform 8"/>
          <p:cNvSpPr>
            <a:spLocks/>
          </p:cNvSpPr>
          <p:nvPr/>
        </p:nvSpPr>
        <p:spPr bwMode="auto">
          <a:xfrm>
            <a:off x="3013075" y="3460073"/>
            <a:ext cx="400050" cy="565150"/>
          </a:xfrm>
          <a:custGeom>
            <a:avLst/>
            <a:gdLst>
              <a:gd name="T0" fmla="*/ 252 w 252"/>
              <a:gd name="T1" fmla="*/ 0 h 356"/>
              <a:gd name="T2" fmla="*/ 252 w 252"/>
              <a:gd name="T3" fmla="*/ 64 h 356"/>
              <a:gd name="T4" fmla="*/ 0 w 252"/>
              <a:gd name="T5" fmla="*/ 356 h 356"/>
              <a:gd name="T6" fmla="*/ 0 w 252"/>
              <a:gd name="T7" fmla="*/ 282 h 356"/>
              <a:gd name="T8" fmla="*/ 252 w 252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356"/>
              <a:gd name="T17" fmla="*/ 252 w 252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356">
                <a:moveTo>
                  <a:pt x="252" y="0"/>
                </a:moveTo>
                <a:lnTo>
                  <a:pt x="252" y="64"/>
                </a:lnTo>
                <a:lnTo>
                  <a:pt x="0" y="356"/>
                </a:lnTo>
                <a:lnTo>
                  <a:pt x="0" y="282"/>
                </a:lnTo>
                <a:lnTo>
                  <a:pt x="252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Freeform 9"/>
          <p:cNvSpPr>
            <a:spLocks/>
          </p:cNvSpPr>
          <p:nvPr/>
        </p:nvSpPr>
        <p:spPr bwMode="auto">
          <a:xfrm>
            <a:off x="3016250" y="3463248"/>
            <a:ext cx="400050" cy="565150"/>
          </a:xfrm>
          <a:custGeom>
            <a:avLst/>
            <a:gdLst>
              <a:gd name="T0" fmla="*/ 252 w 252"/>
              <a:gd name="T1" fmla="*/ 0 h 356"/>
              <a:gd name="T2" fmla="*/ 252 w 252"/>
              <a:gd name="T3" fmla="*/ 64 h 356"/>
              <a:gd name="T4" fmla="*/ 0 w 252"/>
              <a:gd name="T5" fmla="*/ 356 h 356"/>
              <a:gd name="T6" fmla="*/ 0 w 252"/>
              <a:gd name="T7" fmla="*/ 282 h 356"/>
              <a:gd name="T8" fmla="*/ 252 w 252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356"/>
              <a:gd name="T17" fmla="*/ 252 w 252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356">
                <a:moveTo>
                  <a:pt x="252" y="0"/>
                </a:moveTo>
                <a:lnTo>
                  <a:pt x="252" y="64"/>
                </a:lnTo>
                <a:lnTo>
                  <a:pt x="0" y="356"/>
                </a:lnTo>
                <a:lnTo>
                  <a:pt x="0" y="282"/>
                </a:lnTo>
                <a:lnTo>
                  <a:pt x="252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Freeform 10"/>
          <p:cNvSpPr>
            <a:spLocks/>
          </p:cNvSpPr>
          <p:nvPr/>
        </p:nvSpPr>
        <p:spPr bwMode="auto">
          <a:xfrm>
            <a:off x="2797175" y="34600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6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6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2800350" y="346324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6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6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1990725" y="3917273"/>
            <a:ext cx="212725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1997075" y="3923623"/>
            <a:ext cx="206375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Freeform 14"/>
          <p:cNvSpPr>
            <a:spLocks/>
          </p:cNvSpPr>
          <p:nvPr/>
        </p:nvSpPr>
        <p:spPr bwMode="auto">
          <a:xfrm>
            <a:off x="2203450" y="3469598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Freeform 15"/>
          <p:cNvSpPr>
            <a:spLocks/>
          </p:cNvSpPr>
          <p:nvPr/>
        </p:nvSpPr>
        <p:spPr bwMode="auto">
          <a:xfrm>
            <a:off x="2206625" y="3472773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Freeform 16"/>
          <p:cNvSpPr>
            <a:spLocks/>
          </p:cNvSpPr>
          <p:nvPr/>
        </p:nvSpPr>
        <p:spPr bwMode="auto">
          <a:xfrm>
            <a:off x="1990725" y="346959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Freeform 17"/>
          <p:cNvSpPr>
            <a:spLocks/>
          </p:cNvSpPr>
          <p:nvPr/>
        </p:nvSpPr>
        <p:spPr bwMode="auto">
          <a:xfrm>
            <a:off x="1993900" y="34727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18"/>
          <p:cNvSpPr>
            <a:spLocks noChangeArrowheads="1"/>
          </p:cNvSpPr>
          <p:nvPr/>
        </p:nvSpPr>
        <p:spPr bwMode="auto">
          <a:xfrm>
            <a:off x="2409825" y="3904573"/>
            <a:ext cx="212725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19"/>
          <p:cNvSpPr>
            <a:spLocks noChangeArrowheads="1"/>
          </p:cNvSpPr>
          <p:nvPr/>
        </p:nvSpPr>
        <p:spPr bwMode="auto">
          <a:xfrm>
            <a:off x="2416175" y="3910923"/>
            <a:ext cx="206375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Freeform 20"/>
          <p:cNvSpPr>
            <a:spLocks/>
          </p:cNvSpPr>
          <p:nvPr/>
        </p:nvSpPr>
        <p:spPr bwMode="auto">
          <a:xfrm>
            <a:off x="2622550" y="3456898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Freeform 21"/>
          <p:cNvSpPr>
            <a:spLocks/>
          </p:cNvSpPr>
          <p:nvPr/>
        </p:nvSpPr>
        <p:spPr bwMode="auto">
          <a:xfrm>
            <a:off x="2625725" y="3460073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Freeform 22"/>
          <p:cNvSpPr>
            <a:spLocks/>
          </p:cNvSpPr>
          <p:nvPr/>
        </p:nvSpPr>
        <p:spPr bwMode="auto">
          <a:xfrm>
            <a:off x="2409825" y="345689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Freeform 23"/>
          <p:cNvSpPr>
            <a:spLocks/>
          </p:cNvSpPr>
          <p:nvPr/>
        </p:nvSpPr>
        <p:spPr bwMode="auto">
          <a:xfrm>
            <a:off x="2413000" y="34600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reeform 24"/>
          <p:cNvSpPr>
            <a:spLocks/>
          </p:cNvSpPr>
          <p:nvPr/>
        </p:nvSpPr>
        <p:spPr bwMode="auto">
          <a:xfrm>
            <a:off x="2120900" y="5209498"/>
            <a:ext cx="101600" cy="111125"/>
          </a:xfrm>
          <a:custGeom>
            <a:avLst/>
            <a:gdLst>
              <a:gd name="T0" fmla="*/ 46 w 64"/>
              <a:gd name="T1" fmla="*/ 66 h 70"/>
              <a:gd name="T2" fmla="*/ 52 w 64"/>
              <a:gd name="T3" fmla="*/ 64 h 70"/>
              <a:gd name="T4" fmla="*/ 56 w 64"/>
              <a:gd name="T5" fmla="*/ 60 h 70"/>
              <a:gd name="T6" fmla="*/ 60 w 64"/>
              <a:gd name="T7" fmla="*/ 54 h 70"/>
              <a:gd name="T8" fmla="*/ 62 w 64"/>
              <a:gd name="T9" fmla="*/ 48 h 70"/>
              <a:gd name="T10" fmla="*/ 64 w 64"/>
              <a:gd name="T11" fmla="*/ 42 h 70"/>
              <a:gd name="T12" fmla="*/ 64 w 64"/>
              <a:gd name="T13" fmla="*/ 34 h 70"/>
              <a:gd name="T14" fmla="*/ 64 w 64"/>
              <a:gd name="T15" fmla="*/ 28 h 70"/>
              <a:gd name="T16" fmla="*/ 62 w 64"/>
              <a:gd name="T17" fmla="*/ 22 h 70"/>
              <a:gd name="T18" fmla="*/ 58 w 64"/>
              <a:gd name="T19" fmla="*/ 16 h 70"/>
              <a:gd name="T20" fmla="*/ 54 w 64"/>
              <a:gd name="T21" fmla="*/ 10 h 70"/>
              <a:gd name="T22" fmla="*/ 48 w 64"/>
              <a:gd name="T23" fmla="*/ 6 h 70"/>
              <a:gd name="T24" fmla="*/ 42 w 64"/>
              <a:gd name="T25" fmla="*/ 2 h 70"/>
              <a:gd name="T26" fmla="*/ 36 w 64"/>
              <a:gd name="T27" fmla="*/ 0 h 70"/>
              <a:gd name="T28" fmla="*/ 30 w 64"/>
              <a:gd name="T29" fmla="*/ 0 h 70"/>
              <a:gd name="T30" fmla="*/ 24 w 64"/>
              <a:gd name="T31" fmla="*/ 0 h 70"/>
              <a:gd name="T32" fmla="*/ 18 w 64"/>
              <a:gd name="T33" fmla="*/ 2 h 70"/>
              <a:gd name="T34" fmla="*/ 12 w 64"/>
              <a:gd name="T35" fmla="*/ 6 h 70"/>
              <a:gd name="T36" fmla="*/ 6 w 64"/>
              <a:gd name="T37" fmla="*/ 10 h 70"/>
              <a:gd name="T38" fmla="*/ 4 w 64"/>
              <a:gd name="T39" fmla="*/ 16 h 70"/>
              <a:gd name="T40" fmla="*/ 0 w 64"/>
              <a:gd name="T41" fmla="*/ 22 h 70"/>
              <a:gd name="T42" fmla="*/ 0 w 64"/>
              <a:gd name="T43" fmla="*/ 28 h 70"/>
              <a:gd name="T44" fmla="*/ 0 w 64"/>
              <a:gd name="T45" fmla="*/ 34 h 70"/>
              <a:gd name="T46" fmla="*/ 0 w 64"/>
              <a:gd name="T47" fmla="*/ 42 h 70"/>
              <a:gd name="T48" fmla="*/ 2 w 64"/>
              <a:gd name="T49" fmla="*/ 48 h 70"/>
              <a:gd name="T50" fmla="*/ 6 w 64"/>
              <a:gd name="T51" fmla="*/ 54 h 70"/>
              <a:gd name="T52" fmla="*/ 10 w 64"/>
              <a:gd name="T53" fmla="*/ 60 h 70"/>
              <a:gd name="T54" fmla="*/ 16 w 64"/>
              <a:gd name="T55" fmla="*/ 64 h 70"/>
              <a:gd name="T56" fmla="*/ 22 w 64"/>
              <a:gd name="T57" fmla="*/ 66 h 70"/>
              <a:gd name="T58" fmla="*/ 28 w 64"/>
              <a:gd name="T59" fmla="*/ 68 h 70"/>
              <a:gd name="T60" fmla="*/ 34 w 64"/>
              <a:gd name="T61" fmla="*/ 70 h 70"/>
              <a:gd name="T62" fmla="*/ 40 w 64"/>
              <a:gd name="T63" fmla="*/ 68 h 70"/>
              <a:gd name="T64" fmla="*/ 46 w 64"/>
              <a:gd name="T65" fmla="*/ 66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70"/>
              <a:gd name="T101" fmla="*/ 64 w 64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70">
                <a:moveTo>
                  <a:pt x="46" y="66"/>
                </a:moveTo>
                <a:lnTo>
                  <a:pt x="52" y="64"/>
                </a:lnTo>
                <a:lnTo>
                  <a:pt x="56" y="60"/>
                </a:lnTo>
                <a:lnTo>
                  <a:pt x="60" y="54"/>
                </a:lnTo>
                <a:lnTo>
                  <a:pt x="62" y="48"/>
                </a:lnTo>
                <a:lnTo>
                  <a:pt x="64" y="42"/>
                </a:lnTo>
                <a:lnTo>
                  <a:pt x="64" y="34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6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4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6"/>
                </a:lnTo>
                <a:lnTo>
                  <a:pt x="28" y="68"/>
                </a:lnTo>
                <a:lnTo>
                  <a:pt x="34" y="70"/>
                </a:lnTo>
                <a:lnTo>
                  <a:pt x="40" y="68"/>
                </a:lnTo>
                <a:lnTo>
                  <a:pt x="46" y="6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Line 25"/>
          <p:cNvSpPr>
            <a:spLocks noChangeShapeType="1"/>
          </p:cNvSpPr>
          <p:nvPr/>
        </p:nvSpPr>
        <p:spPr bwMode="auto">
          <a:xfrm flipH="1">
            <a:off x="2139950" y="514917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Line 26"/>
          <p:cNvSpPr>
            <a:spLocks noChangeShapeType="1"/>
          </p:cNvSpPr>
          <p:nvPr/>
        </p:nvSpPr>
        <p:spPr bwMode="auto">
          <a:xfrm flipH="1">
            <a:off x="2200275" y="5241248"/>
            <a:ext cx="123825" cy="730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Freeform 27"/>
          <p:cNvSpPr>
            <a:spLocks/>
          </p:cNvSpPr>
          <p:nvPr/>
        </p:nvSpPr>
        <p:spPr bwMode="auto">
          <a:xfrm>
            <a:off x="2260600" y="5142823"/>
            <a:ext cx="79375" cy="101600"/>
          </a:xfrm>
          <a:custGeom>
            <a:avLst/>
            <a:gdLst>
              <a:gd name="T0" fmla="*/ 38 w 50"/>
              <a:gd name="T1" fmla="*/ 64 h 64"/>
              <a:gd name="T2" fmla="*/ 44 w 50"/>
              <a:gd name="T3" fmla="*/ 56 h 64"/>
              <a:gd name="T4" fmla="*/ 50 w 50"/>
              <a:gd name="T5" fmla="*/ 46 h 64"/>
              <a:gd name="T6" fmla="*/ 50 w 50"/>
              <a:gd name="T7" fmla="*/ 34 h 64"/>
              <a:gd name="T8" fmla="*/ 46 w 50"/>
              <a:gd name="T9" fmla="*/ 22 h 64"/>
              <a:gd name="T10" fmla="*/ 44 w 50"/>
              <a:gd name="T11" fmla="*/ 16 h 64"/>
              <a:gd name="T12" fmla="*/ 38 w 50"/>
              <a:gd name="T13" fmla="*/ 10 h 64"/>
              <a:gd name="T14" fmla="*/ 34 w 50"/>
              <a:gd name="T15" fmla="*/ 6 h 64"/>
              <a:gd name="T16" fmla="*/ 28 w 50"/>
              <a:gd name="T17" fmla="*/ 4 h 64"/>
              <a:gd name="T18" fmla="*/ 22 w 50"/>
              <a:gd name="T19" fmla="*/ 2 h 64"/>
              <a:gd name="T20" fmla="*/ 16 w 50"/>
              <a:gd name="T21" fmla="*/ 0 h 64"/>
              <a:gd name="T22" fmla="*/ 8 w 50"/>
              <a:gd name="T23" fmla="*/ 2 h 64"/>
              <a:gd name="T24" fmla="*/ 2 w 50"/>
              <a:gd name="T25" fmla="*/ 4 h 64"/>
              <a:gd name="T26" fmla="*/ 0 w 50"/>
              <a:gd name="T27" fmla="*/ 4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64"/>
              <a:gd name="T44" fmla="*/ 50 w 50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64">
                <a:moveTo>
                  <a:pt x="38" y="64"/>
                </a:moveTo>
                <a:lnTo>
                  <a:pt x="44" y="56"/>
                </a:lnTo>
                <a:lnTo>
                  <a:pt x="50" y="46"/>
                </a:lnTo>
                <a:lnTo>
                  <a:pt x="50" y="34"/>
                </a:lnTo>
                <a:lnTo>
                  <a:pt x="46" y="22"/>
                </a:lnTo>
                <a:lnTo>
                  <a:pt x="44" y="16"/>
                </a:lnTo>
                <a:lnTo>
                  <a:pt x="38" y="10"/>
                </a:lnTo>
                <a:lnTo>
                  <a:pt x="34" y="6"/>
                </a:lnTo>
                <a:lnTo>
                  <a:pt x="28" y="4"/>
                </a:lnTo>
                <a:lnTo>
                  <a:pt x="22" y="2"/>
                </a:lnTo>
                <a:lnTo>
                  <a:pt x="16" y="0"/>
                </a:lnTo>
                <a:lnTo>
                  <a:pt x="8" y="2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Freeform 28"/>
          <p:cNvSpPr>
            <a:spLocks/>
          </p:cNvSpPr>
          <p:nvPr/>
        </p:nvSpPr>
        <p:spPr bwMode="auto">
          <a:xfrm>
            <a:off x="4124325" y="4047448"/>
            <a:ext cx="104775" cy="111125"/>
          </a:xfrm>
          <a:custGeom>
            <a:avLst/>
            <a:gdLst>
              <a:gd name="T0" fmla="*/ 48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2 w 66"/>
              <a:gd name="T7" fmla="*/ 54 h 70"/>
              <a:gd name="T8" fmla="*/ 64 w 66"/>
              <a:gd name="T9" fmla="*/ 48 h 70"/>
              <a:gd name="T10" fmla="*/ 66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4 w 66"/>
              <a:gd name="T25" fmla="*/ 4 h 70"/>
              <a:gd name="T26" fmla="*/ 36 w 66"/>
              <a:gd name="T27" fmla="*/ 2 h 70"/>
              <a:gd name="T28" fmla="*/ 30 w 66"/>
              <a:gd name="T29" fmla="*/ 0 h 70"/>
              <a:gd name="T30" fmla="*/ 24 w 66"/>
              <a:gd name="T31" fmla="*/ 2 h 70"/>
              <a:gd name="T32" fmla="*/ 18 w 66"/>
              <a:gd name="T33" fmla="*/ 4 h 70"/>
              <a:gd name="T34" fmla="*/ 12 w 66"/>
              <a:gd name="T35" fmla="*/ 6 h 70"/>
              <a:gd name="T36" fmla="*/ 8 w 66"/>
              <a:gd name="T37" fmla="*/ 12 h 70"/>
              <a:gd name="T38" fmla="*/ 4 w 66"/>
              <a:gd name="T39" fmla="*/ 16 h 70"/>
              <a:gd name="T40" fmla="*/ 2 w 66"/>
              <a:gd name="T41" fmla="*/ 22 h 70"/>
              <a:gd name="T42" fmla="*/ 0 w 66"/>
              <a:gd name="T43" fmla="*/ 28 h 70"/>
              <a:gd name="T44" fmla="*/ 0 w 66"/>
              <a:gd name="T45" fmla="*/ 36 h 70"/>
              <a:gd name="T46" fmla="*/ 0 w 66"/>
              <a:gd name="T47" fmla="*/ 42 h 70"/>
              <a:gd name="T48" fmla="*/ 4 w 66"/>
              <a:gd name="T49" fmla="*/ 48 h 70"/>
              <a:gd name="T50" fmla="*/ 6 w 66"/>
              <a:gd name="T51" fmla="*/ 54 h 70"/>
              <a:gd name="T52" fmla="*/ 12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8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8" y="68"/>
                </a:moveTo>
                <a:lnTo>
                  <a:pt x="52" y="64"/>
                </a:lnTo>
                <a:lnTo>
                  <a:pt x="58" y="60"/>
                </a:lnTo>
                <a:lnTo>
                  <a:pt x="62" y="54"/>
                </a:lnTo>
                <a:lnTo>
                  <a:pt x="64" y="48"/>
                </a:lnTo>
                <a:lnTo>
                  <a:pt x="66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4" y="4"/>
                </a:lnTo>
                <a:lnTo>
                  <a:pt x="36" y="2"/>
                </a:lnTo>
                <a:lnTo>
                  <a:pt x="30" y="0"/>
                </a:lnTo>
                <a:lnTo>
                  <a:pt x="24" y="2"/>
                </a:lnTo>
                <a:lnTo>
                  <a:pt x="18" y="4"/>
                </a:lnTo>
                <a:lnTo>
                  <a:pt x="12" y="6"/>
                </a:lnTo>
                <a:lnTo>
                  <a:pt x="8" y="12"/>
                </a:lnTo>
                <a:lnTo>
                  <a:pt x="4" y="16"/>
                </a:lnTo>
                <a:lnTo>
                  <a:pt x="2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4" y="48"/>
                </a:lnTo>
                <a:lnTo>
                  <a:pt x="6" y="54"/>
                </a:lnTo>
                <a:lnTo>
                  <a:pt x="12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8" y="68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Line 29"/>
          <p:cNvSpPr>
            <a:spLocks noChangeShapeType="1"/>
          </p:cNvSpPr>
          <p:nvPr/>
        </p:nvSpPr>
        <p:spPr bwMode="auto">
          <a:xfrm flipH="1">
            <a:off x="4143375" y="398712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Line 30"/>
          <p:cNvSpPr>
            <a:spLocks noChangeShapeType="1"/>
          </p:cNvSpPr>
          <p:nvPr/>
        </p:nvSpPr>
        <p:spPr bwMode="auto">
          <a:xfrm flipH="1">
            <a:off x="4203700" y="408237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Freeform 31"/>
          <p:cNvSpPr>
            <a:spLocks/>
          </p:cNvSpPr>
          <p:nvPr/>
        </p:nvSpPr>
        <p:spPr bwMode="auto">
          <a:xfrm>
            <a:off x="4267200" y="3983948"/>
            <a:ext cx="76200" cy="98425"/>
          </a:xfrm>
          <a:custGeom>
            <a:avLst/>
            <a:gdLst>
              <a:gd name="T0" fmla="*/ 36 w 48"/>
              <a:gd name="T1" fmla="*/ 62 h 62"/>
              <a:gd name="T2" fmla="*/ 44 w 48"/>
              <a:gd name="T3" fmla="*/ 54 h 62"/>
              <a:gd name="T4" fmla="*/ 48 w 48"/>
              <a:gd name="T5" fmla="*/ 44 h 62"/>
              <a:gd name="T6" fmla="*/ 48 w 48"/>
              <a:gd name="T7" fmla="*/ 32 h 62"/>
              <a:gd name="T8" fmla="*/ 46 w 48"/>
              <a:gd name="T9" fmla="*/ 20 h 62"/>
              <a:gd name="T10" fmla="*/ 42 w 48"/>
              <a:gd name="T11" fmla="*/ 14 h 62"/>
              <a:gd name="T12" fmla="*/ 38 w 48"/>
              <a:gd name="T13" fmla="*/ 10 h 62"/>
              <a:gd name="T14" fmla="*/ 32 w 48"/>
              <a:gd name="T15" fmla="*/ 4 h 62"/>
              <a:gd name="T16" fmla="*/ 26 w 48"/>
              <a:gd name="T17" fmla="*/ 2 h 62"/>
              <a:gd name="T18" fmla="*/ 20 w 48"/>
              <a:gd name="T19" fmla="*/ 0 h 62"/>
              <a:gd name="T20" fmla="*/ 14 w 48"/>
              <a:gd name="T21" fmla="*/ 0 h 62"/>
              <a:gd name="T22" fmla="*/ 8 w 48"/>
              <a:gd name="T23" fmla="*/ 0 h 62"/>
              <a:gd name="T24" fmla="*/ 2 w 48"/>
              <a:gd name="T25" fmla="*/ 2 h 62"/>
              <a:gd name="T26" fmla="*/ 0 w 48"/>
              <a:gd name="T27" fmla="*/ 2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"/>
              <a:gd name="T43" fmla="*/ 0 h 62"/>
              <a:gd name="T44" fmla="*/ 48 w 48"/>
              <a:gd name="T45" fmla="*/ 62 h 6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" h="62">
                <a:moveTo>
                  <a:pt x="36" y="62"/>
                </a:moveTo>
                <a:lnTo>
                  <a:pt x="44" y="54"/>
                </a:lnTo>
                <a:lnTo>
                  <a:pt x="48" y="44"/>
                </a:lnTo>
                <a:lnTo>
                  <a:pt x="48" y="32"/>
                </a:lnTo>
                <a:lnTo>
                  <a:pt x="46" y="20"/>
                </a:lnTo>
                <a:lnTo>
                  <a:pt x="42" y="14"/>
                </a:lnTo>
                <a:lnTo>
                  <a:pt x="38" y="10"/>
                </a:lnTo>
                <a:lnTo>
                  <a:pt x="32" y="4"/>
                </a:lnTo>
                <a:lnTo>
                  <a:pt x="26" y="2"/>
                </a:lnTo>
                <a:lnTo>
                  <a:pt x="20" y="0"/>
                </a:lnTo>
                <a:lnTo>
                  <a:pt x="14" y="0"/>
                </a:lnTo>
                <a:lnTo>
                  <a:pt x="8" y="0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Line 32"/>
          <p:cNvSpPr>
            <a:spLocks noChangeShapeType="1"/>
          </p:cNvSpPr>
          <p:nvPr/>
        </p:nvSpPr>
        <p:spPr bwMode="auto">
          <a:xfrm flipH="1">
            <a:off x="4076700" y="4139523"/>
            <a:ext cx="127000" cy="2095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Line 33"/>
          <p:cNvSpPr>
            <a:spLocks noChangeShapeType="1"/>
          </p:cNvSpPr>
          <p:nvPr/>
        </p:nvSpPr>
        <p:spPr bwMode="auto">
          <a:xfrm flipV="1">
            <a:off x="3914775" y="4063323"/>
            <a:ext cx="238125" cy="31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Freeform 34"/>
          <p:cNvSpPr>
            <a:spLocks/>
          </p:cNvSpPr>
          <p:nvPr/>
        </p:nvSpPr>
        <p:spPr bwMode="auto">
          <a:xfrm>
            <a:off x="5597525" y="2393273"/>
            <a:ext cx="1539875" cy="917575"/>
          </a:xfrm>
          <a:custGeom>
            <a:avLst/>
            <a:gdLst>
              <a:gd name="T0" fmla="*/ 82 w 970"/>
              <a:gd name="T1" fmla="*/ 510 h 578"/>
              <a:gd name="T2" fmla="*/ 48 w 970"/>
              <a:gd name="T3" fmla="*/ 526 h 578"/>
              <a:gd name="T4" fmla="*/ 10 w 970"/>
              <a:gd name="T5" fmla="*/ 546 h 578"/>
              <a:gd name="T6" fmla="*/ 6 w 970"/>
              <a:gd name="T7" fmla="*/ 550 h 578"/>
              <a:gd name="T8" fmla="*/ 2 w 970"/>
              <a:gd name="T9" fmla="*/ 554 h 578"/>
              <a:gd name="T10" fmla="*/ 0 w 970"/>
              <a:gd name="T11" fmla="*/ 560 h 578"/>
              <a:gd name="T12" fmla="*/ 0 w 970"/>
              <a:gd name="T13" fmla="*/ 566 h 578"/>
              <a:gd name="T14" fmla="*/ 2 w 970"/>
              <a:gd name="T15" fmla="*/ 570 h 578"/>
              <a:gd name="T16" fmla="*/ 6 w 970"/>
              <a:gd name="T17" fmla="*/ 574 h 578"/>
              <a:gd name="T18" fmla="*/ 12 w 970"/>
              <a:gd name="T19" fmla="*/ 576 h 578"/>
              <a:gd name="T20" fmla="*/ 22 w 970"/>
              <a:gd name="T21" fmla="*/ 578 h 578"/>
              <a:gd name="T22" fmla="*/ 34 w 970"/>
              <a:gd name="T23" fmla="*/ 576 h 578"/>
              <a:gd name="T24" fmla="*/ 46 w 970"/>
              <a:gd name="T25" fmla="*/ 574 h 578"/>
              <a:gd name="T26" fmla="*/ 74 w 970"/>
              <a:gd name="T27" fmla="*/ 566 h 578"/>
              <a:gd name="T28" fmla="*/ 124 w 970"/>
              <a:gd name="T29" fmla="*/ 550 h 578"/>
              <a:gd name="T30" fmla="*/ 970 w 970"/>
              <a:gd name="T31" fmla="*/ 54 h 578"/>
              <a:gd name="T32" fmla="*/ 956 w 970"/>
              <a:gd name="T33" fmla="*/ 0 h 578"/>
              <a:gd name="T34" fmla="*/ 82 w 970"/>
              <a:gd name="T35" fmla="*/ 510 h 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0"/>
              <a:gd name="T55" fmla="*/ 0 h 578"/>
              <a:gd name="T56" fmla="*/ 970 w 970"/>
              <a:gd name="T57" fmla="*/ 578 h 5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0" h="578">
                <a:moveTo>
                  <a:pt x="82" y="510"/>
                </a:moveTo>
                <a:lnTo>
                  <a:pt x="48" y="526"/>
                </a:lnTo>
                <a:lnTo>
                  <a:pt x="10" y="546"/>
                </a:lnTo>
                <a:lnTo>
                  <a:pt x="6" y="550"/>
                </a:lnTo>
                <a:lnTo>
                  <a:pt x="2" y="554"/>
                </a:lnTo>
                <a:lnTo>
                  <a:pt x="0" y="560"/>
                </a:lnTo>
                <a:lnTo>
                  <a:pt x="0" y="566"/>
                </a:lnTo>
                <a:lnTo>
                  <a:pt x="2" y="570"/>
                </a:lnTo>
                <a:lnTo>
                  <a:pt x="6" y="574"/>
                </a:lnTo>
                <a:lnTo>
                  <a:pt x="12" y="576"/>
                </a:lnTo>
                <a:lnTo>
                  <a:pt x="22" y="578"/>
                </a:lnTo>
                <a:lnTo>
                  <a:pt x="34" y="576"/>
                </a:lnTo>
                <a:lnTo>
                  <a:pt x="46" y="574"/>
                </a:lnTo>
                <a:lnTo>
                  <a:pt x="74" y="566"/>
                </a:lnTo>
                <a:lnTo>
                  <a:pt x="124" y="550"/>
                </a:lnTo>
                <a:lnTo>
                  <a:pt x="970" y="54"/>
                </a:lnTo>
                <a:lnTo>
                  <a:pt x="956" y="0"/>
                </a:lnTo>
                <a:lnTo>
                  <a:pt x="82" y="51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Freeform 35"/>
          <p:cNvSpPr>
            <a:spLocks/>
          </p:cNvSpPr>
          <p:nvPr/>
        </p:nvSpPr>
        <p:spPr bwMode="auto">
          <a:xfrm>
            <a:off x="6346825" y="3993473"/>
            <a:ext cx="171450" cy="82550"/>
          </a:xfrm>
          <a:custGeom>
            <a:avLst/>
            <a:gdLst>
              <a:gd name="T0" fmla="*/ 68 w 108"/>
              <a:gd name="T1" fmla="*/ 0 h 52"/>
              <a:gd name="T2" fmla="*/ 0 w 108"/>
              <a:gd name="T3" fmla="*/ 34 h 52"/>
              <a:gd name="T4" fmla="*/ 38 w 108"/>
              <a:gd name="T5" fmla="*/ 52 h 52"/>
              <a:gd name="T6" fmla="*/ 108 w 108"/>
              <a:gd name="T7" fmla="*/ 14 h 52"/>
              <a:gd name="T8" fmla="*/ 68 w 108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"/>
              <a:gd name="T16" fmla="*/ 0 h 52"/>
              <a:gd name="T17" fmla="*/ 108 w 108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" h="52">
                <a:moveTo>
                  <a:pt x="68" y="0"/>
                </a:moveTo>
                <a:lnTo>
                  <a:pt x="0" y="34"/>
                </a:lnTo>
                <a:lnTo>
                  <a:pt x="38" y="52"/>
                </a:lnTo>
                <a:lnTo>
                  <a:pt x="108" y="14"/>
                </a:lnTo>
                <a:lnTo>
                  <a:pt x="68" y="0"/>
                </a:lnTo>
                <a:close/>
              </a:path>
            </a:pathLst>
          </a:custGeom>
          <a:solidFill>
            <a:srgbClr val="B3E3E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Freeform 36"/>
          <p:cNvSpPr>
            <a:spLocks/>
          </p:cNvSpPr>
          <p:nvPr/>
        </p:nvSpPr>
        <p:spPr bwMode="auto">
          <a:xfrm>
            <a:off x="6791325" y="2910798"/>
            <a:ext cx="1539875" cy="917575"/>
          </a:xfrm>
          <a:custGeom>
            <a:avLst/>
            <a:gdLst>
              <a:gd name="T0" fmla="*/ 80 w 970"/>
              <a:gd name="T1" fmla="*/ 510 h 578"/>
              <a:gd name="T2" fmla="*/ 48 w 970"/>
              <a:gd name="T3" fmla="*/ 526 h 578"/>
              <a:gd name="T4" fmla="*/ 10 w 970"/>
              <a:gd name="T5" fmla="*/ 546 h 578"/>
              <a:gd name="T6" fmla="*/ 6 w 970"/>
              <a:gd name="T7" fmla="*/ 550 h 578"/>
              <a:gd name="T8" fmla="*/ 2 w 970"/>
              <a:gd name="T9" fmla="*/ 556 h 578"/>
              <a:gd name="T10" fmla="*/ 0 w 970"/>
              <a:gd name="T11" fmla="*/ 560 h 578"/>
              <a:gd name="T12" fmla="*/ 0 w 970"/>
              <a:gd name="T13" fmla="*/ 566 h 578"/>
              <a:gd name="T14" fmla="*/ 2 w 970"/>
              <a:gd name="T15" fmla="*/ 570 h 578"/>
              <a:gd name="T16" fmla="*/ 6 w 970"/>
              <a:gd name="T17" fmla="*/ 574 h 578"/>
              <a:gd name="T18" fmla="*/ 12 w 970"/>
              <a:gd name="T19" fmla="*/ 576 h 578"/>
              <a:gd name="T20" fmla="*/ 22 w 970"/>
              <a:gd name="T21" fmla="*/ 578 h 578"/>
              <a:gd name="T22" fmla="*/ 34 w 970"/>
              <a:gd name="T23" fmla="*/ 576 h 578"/>
              <a:gd name="T24" fmla="*/ 46 w 970"/>
              <a:gd name="T25" fmla="*/ 574 h 578"/>
              <a:gd name="T26" fmla="*/ 74 w 970"/>
              <a:gd name="T27" fmla="*/ 566 h 578"/>
              <a:gd name="T28" fmla="*/ 124 w 970"/>
              <a:gd name="T29" fmla="*/ 550 h 578"/>
              <a:gd name="T30" fmla="*/ 970 w 970"/>
              <a:gd name="T31" fmla="*/ 56 h 578"/>
              <a:gd name="T32" fmla="*/ 956 w 970"/>
              <a:gd name="T33" fmla="*/ 0 h 578"/>
              <a:gd name="T34" fmla="*/ 80 w 970"/>
              <a:gd name="T35" fmla="*/ 510 h 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0"/>
              <a:gd name="T55" fmla="*/ 0 h 578"/>
              <a:gd name="T56" fmla="*/ 970 w 970"/>
              <a:gd name="T57" fmla="*/ 578 h 5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0" h="578">
                <a:moveTo>
                  <a:pt x="80" y="510"/>
                </a:moveTo>
                <a:lnTo>
                  <a:pt x="48" y="526"/>
                </a:lnTo>
                <a:lnTo>
                  <a:pt x="10" y="546"/>
                </a:lnTo>
                <a:lnTo>
                  <a:pt x="6" y="550"/>
                </a:lnTo>
                <a:lnTo>
                  <a:pt x="2" y="556"/>
                </a:lnTo>
                <a:lnTo>
                  <a:pt x="0" y="560"/>
                </a:lnTo>
                <a:lnTo>
                  <a:pt x="0" y="566"/>
                </a:lnTo>
                <a:lnTo>
                  <a:pt x="2" y="570"/>
                </a:lnTo>
                <a:lnTo>
                  <a:pt x="6" y="574"/>
                </a:lnTo>
                <a:lnTo>
                  <a:pt x="12" y="576"/>
                </a:lnTo>
                <a:lnTo>
                  <a:pt x="22" y="578"/>
                </a:lnTo>
                <a:lnTo>
                  <a:pt x="34" y="576"/>
                </a:lnTo>
                <a:lnTo>
                  <a:pt x="46" y="574"/>
                </a:lnTo>
                <a:lnTo>
                  <a:pt x="74" y="566"/>
                </a:lnTo>
                <a:lnTo>
                  <a:pt x="124" y="550"/>
                </a:lnTo>
                <a:lnTo>
                  <a:pt x="970" y="56"/>
                </a:lnTo>
                <a:lnTo>
                  <a:pt x="956" y="0"/>
                </a:lnTo>
                <a:lnTo>
                  <a:pt x="80" y="51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Freeform 37"/>
          <p:cNvSpPr>
            <a:spLocks/>
          </p:cNvSpPr>
          <p:nvPr/>
        </p:nvSpPr>
        <p:spPr bwMode="auto">
          <a:xfrm>
            <a:off x="5219700" y="4657048"/>
            <a:ext cx="641350" cy="187325"/>
          </a:xfrm>
          <a:custGeom>
            <a:avLst/>
            <a:gdLst>
              <a:gd name="T0" fmla="*/ 214 w 404"/>
              <a:gd name="T1" fmla="*/ 0 h 118"/>
              <a:gd name="T2" fmla="*/ 182 w 404"/>
              <a:gd name="T3" fmla="*/ 8 h 118"/>
              <a:gd name="T4" fmla="*/ 114 w 404"/>
              <a:gd name="T5" fmla="*/ 32 h 118"/>
              <a:gd name="T6" fmla="*/ 76 w 404"/>
              <a:gd name="T7" fmla="*/ 46 h 118"/>
              <a:gd name="T8" fmla="*/ 42 w 404"/>
              <a:gd name="T9" fmla="*/ 58 h 118"/>
              <a:gd name="T10" fmla="*/ 18 w 404"/>
              <a:gd name="T11" fmla="*/ 72 h 118"/>
              <a:gd name="T12" fmla="*/ 10 w 404"/>
              <a:gd name="T13" fmla="*/ 76 h 118"/>
              <a:gd name="T14" fmla="*/ 4 w 404"/>
              <a:gd name="T15" fmla="*/ 82 h 118"/>
              <a:gd name="T16" fmla="*/ 2 w 404"/>
              <a:gd name="T17" fmla="*/ 88 h 118"/>
              <a:gd name="T18" fmla="*/ 0 w 404"/>
              <a:gd name="T19" fmla="*/ 94 h 118"/>
              <a:gd name="T20" fmla="*/ 2 w 404"/>
              <a:gd name="T21" fmla="*/ 98 h 118"/>
              <a:gd name="T22" fmla="*/ 6 w 404"/>
              <a:gd name="T23" fmla="*/ 102 h 118"/>
              <a:gd name="T24" fmla="*/ 14 w 404"/>
              <a:gd name="T25" fmla="*/ 104 h 118"/>
              <a:gd name="T26" fmla="*/ 24 w 404"/>
              <a:gd name="T27" fmla="*/ 106 h 118"/>
              <a:gd name="T28" fmla="*/ 56 w 404"/>
              <a:gd name="T29" fmla="*/ 110 h 118"/>
              <a:gd name="T30" fmla="*/ 134 w 404"/>
              <a:gd name="T31" fmla="*/ 116 h 118"/>
              <a:gd name="T32" fmla="*/ 170 w 404"/>
              <a:gd name="T33" fmla="*/ 118 h 118"/>
              <a:gd name="T34" fmla="*/ 206 w 404"/>
              <a:gd name="T35" fmla="*/ 118 h 118"/>
              <a:gd name="T36" fmla="*/ 240 w 404"/>
              <a:gd name="T37" fmla="*/ 116 h 118"/>
              <a:gd name="T38" fmla="*/ 276 w 404"/>
              <a:gd name="T39" fmla="*/ 110 h 118"/>
              <a:gd name="T40" fmla="*/ 312 w 404"/>
              <a:gd name="T41" fmla="*/ 104 h 118"/>
              <a:gd name="T42" fmla="*/ 348 w 404"/>
              <a:gd name="T43" fmla="*/ 96 h 118"/>
              <a:gd name="T44" fmla="*/ 376 w 404"/>
              <a:gd name="T45" fmla="*/ 86 h 118"/>
              <a:gd name="T46" fmla="*/ 394 w 404"/>
              <a:gd name="T47" fmla="*/ 78 h 118"/>
              <a:gd name="T48" fmla="*/ 400 w 404"/>
              <a:gd name="T49" fmla="*/ 74 h 118"/>
              <a:gd name="T50" fmla="*/ 404 w 404"/>
              <a:gd name="T51" fmla="*/ 70 h 118"/>
              <a:gd name="T52" fmla="*/ 404 w 404"/>
              <a:gd name="T53" fmla="*/ 64 h 118"/>
              <a:gd name="T54" fmla="*/ 404 w 404"/>
              <a:gd name="T55" fmla="*/ 60 h 118"/>
              <a:gd name="T56" fmla="*/ 402 w 404"/>
              <a:gd name="T57" fmla="*/ 56 h 118"/>
              <a:gd name="T58" fmla="*/ 398 w 404"/>
              <a:gd name="T59" fmla="*/ 52 h 118"/>
              <a:gd name="T60" fmla="*/ 386 w 404"/>
              <a:gd name="T61" fmla="*/ 44 h 118"/>
              <a:gd name="T62" fmla="*/ 368 w 404"/>
              <a:gd name="T63" fmla="*/ 36 h 118"/>
              <a:gd name="T64" fmla="*/ 348 w 404"/>
              <a:gd name="T65" fmla="*/ 30 h 118"/>
              <a:gd name="T66" fmla="*/ 304 w 404"/>
              <a:gd name="T67" fmla="*/ 18 h 118"/>
              <a:gd name="T68" fmla="*/ 260 w 404"/>
              <a:gd name="T69" fmla="*/ 8 h 118"/>
              <a:gd name="T70" fmla="*/ 214 w 404"/>
              <a:gd name="T71" fmla="*/ 0 h 11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04"/>
              <a:gd name="T109" fmla="*/ 0 h 118"/>
              <a:gd name="T110" fmla="*/ 404 w 404"/>
              <a:gd name="T111" fmla="*/ 118 h 11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04" h="118">
                <a:moveTo>
                  <a:pt x="214" y="0"/>
                </a:moveTo>
                <a:lnTo>
                  <a:pt x="182" y="8"/>
                </a:lnTo>
                <a:lnTo>
                  <a:pt x="114" y="32"/>
                </a:lnTo>
                <a:lnTo>
                  <a:pt x="76" y="46"/>
                </a:lnTo>
                <a:lnTo>
                  <a:pt x="42" y="58"/>
                </a:lnTo>
                <a:lnTo>
                  <a:pt x="18" y="72"/>
                </a:lnTo>
                <a:lnTo>
                  <a:pt x="10" y="76"/>
                </a:lnTo>
                <a:lnTo>
                  <a:pt x="4" y="82"/>
                </a:lnTo>
                <a:lnTo>
                  <a:pt x="2" y="88"/>
                </a:lnTo>
                <a:lnTo>
                  <a:pt x="0" y="94"/>
                </a:lnTo>
                <a:lnTo>
                  <a:pt x="2" y="98"/>
                </a:lnTo>
                <a:lnTo>
                  <a:pt x="6" y="102"/>
                </a:lnTo>
                <a:lnTo>
                  <a:pt x="14" y="104"/>
                </a:lnTo>
                <a:lnTo>
                  <a:pt x="24" y="106"/>
                </a:lnTo>
                <a:lnTo>
                  <a:pt x="56" y="110"/>
                </a:lnTo>
                <a:lnTo>
                  <a:pt x="134" y="116"/>
                </a:lnTo>
                <a:lnTo>
                  <a:pt x="170" y="118"/>
                </a:lnTo>
                <a:lnTo>
                  <a:pt x="206" y="118"/>
                </a:lnTo>
                <a:lnTo>
                  <a:pt x="240" y="116"/>
                </a:lnTo>
                <a:lnTo>
                  <a:pt x="276" y="110"/>
                </a:lnTo>
                <a:lnTo>
                  <a:pt x="312" y="104"/>
                </a:lnTo>
                <a:lnTo>
                  <a:pt x="348" y="96"/>
                </a:lnTo>
                <a:lnTo>
                  <a:pt x="376" y="86"/>
                </a:lnTo>
                <a:lnTo>
                  <a:pt x="394" y="78"/>
                </a:lnTo>
                <a:lnTo>
                  <a:pt x="400" y="74"/>
                </a:lnTo>
                <a:lnTo>
                  <a:pt x="404" y="70"/>
                </a:lnTo>
                <a:lnTo>
                  <a:pt x="404" y="64"/>
                </a:lnTo>
                <a:lnTo>
                  <a:pt x="404" y="60"/>
                </a:lnTo>
                <a:lnTo>
                  <a:pt x="402" y="56"/>
                </a:lnTo>
                <a:lnTo>
                  <a:pt x="398" y="52"/>
                </a:lnTo>
                <a:lnTo>
                  <a:pt x="386" y="44"/>
                </a:lnTo>
                <a:lnTo>
                  <a:pt x="368" y="36"/>
                </a:lnTo>
                <a:lnTo>
                  <a:pt x="348" y="30"/>
                </a:lnTo>
                <a:lnTo>
                  <a:pt x="304" y="18"/>
                </a:lnTo>
                <a:lnTo>
                  <a:pt x="260" y="8"/>
                </a:lnTo>
                <a:lnTo>
                  <a:pt x="214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Freeform 38"/>
          <p:cNvSpPr>
            <a:spLocks/>
          </p:cNvSpPr>
          <p:nvPr/>
        </p:nvSpPr>
        <p:spPr bwMode="auto">
          <a:xfrm>
            <a:off x="5080000" y="4488773"/>
            <a:ext cx="479425" cy="155575"/>
          </a:xfrm>
          <a:custGeom>
            <a:avLst/>
            <a:gdLst>
              <a:gd name="T0" fmla="*/ 156 w 302"/>
              <a:gd name="T1" fmla="*/ 0 h 98"/>
              <a:gd name="T2" fmla="*/ 84 w 302"/>
              <a:gd name="T3" fmla="*/ 24 h 98"/>
              <a:gd name="T4" fmla="*/ 32 w 302"/>
              <a:gd name="T5" fmla="*/ 44 h 98"/>
              <a:gd name="T6" fmla="*/ 14 w 302"/>
              <a:gd name="T7" fmla="*/ 52 h 98"/>
              <a:gd name="T8" fmla="*/ 8 w 302"/>
              <a:gd name="T9" fmla="*/ 56 h 98"/>
              <a:gd name="T10" fmla="*/ 4 w 302"/>
              <a:gd name="T11" fmla="*/ 60 h 98"/>
              <a:gd name="T12" fmla="*/ 0 w 302"/>
              <a:gd name="T13" fmla="*/ 70 h 98"/>
              <a:gd name="T14" fmla="*/ 0 w 302"/>
              <a:gd name="T15" fmla="*/ 74 h 98"/>
              <a:gd name="T16" fmla="*/ 2 w 302"/>
              <a:gd name="T17" fmla="*/ 76 h 98"/>
              <a:gd name="T18" fmla="*/ 6 w 302"/>
              <a:gd name="T19" fmla="*/ 78 h 98"/>
              <a:gd name="T20" fmla="*/ 12 w 302"/>
              <a:gd name="T21" fmla="*/ 80 h 98"/>
              <a:gd name="T22" fmla="*/ 34 w 302"/>
              <a:gd name="T23" fmla="*/ 84 h 98"/>
              <a:gd name="T24" fmla="*/ 90 w 302"/>
              <a:gd name="T25" fmla="*/ 90 h 98"/>
              <a:gd name="T26" fmla="*/ 132 w 302"/>
              <a:gd name="T27" fmla="*/ 94 h 98"/>
              <a:gd name="T28" fmla="*/ 176 w 302"/>
              <a:gd name="T29" fmla="*/ 98 h 98"/>
              <a:gd name="T30" fmla="*/ 220 w 302"/>
              <a:gd name="T31" fmla="*/ 98 h 98"/>
              <a:gd name="T32" fmla="*/ 258 w 302"/>
              <a:gd name="T33" fmla="*/ 96 h 98"/>
              <a:gd name="T34" fmla="*/ 274 w 302"/>
              <a:gd name="T35" fmla="*/ 94 h 98"/>
              <a:gd name="T36" fmla="*/ 286 w 302"/>
              <a:gd name="T37" fmla="*/ 90 h 98"/>
              <a:gd name="T38" fmla="*/ 296 w 302"/>
              <a:gd name="T39" fmla="*/ 84 h 98"/>
              <a:gd name="T40" fmla="*/ 300 w 302"/>
              <a:gd name="T41" fmla="*/ 76 h 98"/>
              <a:gd name="T42" fmla="*/ 302 w 302"/>
              <a:gd name="T43" fmla="*/ 66 h 98"/>
              <a:gd name="T44" fmla="*/ 300 w 302"/>
              <a:gd name="T45" fmla="*/ 58 h 98"/>
              <a:gd name="T46" fmla="*/ 294 w 302"/>
              <a:gd name="T47" fmla="*/ 50 h 98"/>
              <a:gd name="T48" fmla="*/ 286 w 302"/>
              <a:gd name="T49" fmla="*/ 42 h 98"/>
              <a:gd name="T50" fmla="*/ 276 w 302"/>
              <a:gd name="T51" fmla="*/ 34 h 98"/>
              <a:gd name="T52" fmla="*/ 264 w 302"/>
              <a:gd name="T53" fmla="*/ 28 h 98"/>
              <a:gd name="T54" fmla="*/ 236 w 302"/>
              <a:gd name="T55" fmla="*/ 18 h 98"/>
              <a:gd name="T56" fmla="*/ 208 w 302"/>
              <a:gd name="T57" fmla="*/ 10 h 98"/>
              <a:gd name="T58" fmla="*/ 182 w 302"/>
              <a:gd name="T59" fmla="*/ 4 h 98"/>
              <a:gd name="T60" fmla="*/ 156 w 302"/>
              <a:gd name="T61" fmla="*/ 0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02"/>
              <a:gd name="T94" fmla="*/ 0 h 98"/>
              <a:gd name="T95" fmla="*/ 302 w 302"/>
              <a:gd name="T96" fmla="*/ 98 h 9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02" h="98">
                <a:moveTo>
                  <a:pt x="156" y="0"/>
                </a:moveTo>
                <a:lnTo>
                  <a:pt x="84" y="24"/>
                </a:lnTo>
                <a:lnTo>
                  <a:pt x="32" y="44"/>
                </a:lnTo>
                <a:lnTo>
                  <a:pt x="14" y="52"/>
                </a:lnTo>
                <a:lnTo>
                  <a:pt x="8" y="56"/>
                </a:lnTo>
                <a:lnTo>
                  <a:pt x="4" y="60"/>
                </a:lnTo>
                <a:lnTo>
                  <a:pt x="0" y="70"/>
                </a:lnTo>
                <a:lnTo>
                  <a:pt x="0" y="74"/>
                </a:lnTo>
                <a:lnTo>
                  <a:pt x="2" y="76"/>
                </a:lnTo>
                <a:lnTo>
                  <a:pt x="6" y="78"/>
                </a:lnTo>
                <a:lnTo>
                  <a:pt x="12" y="80"/>
                </a:lnTo>
                <a:lnTo>
                  <a:pt x="34" y="84"/>
                </a:lnTo>
                <a:lnTo>
                  <a:pt x="90" y="90"/>
                </a:lnTo>
                <a:lnTo>
                  <a:pt x="132" y="94"/>
                </a:lnTo>
                <a:lnTo>
                  <a:pt x="176" y="98"/>
                </a:lnTo>
                <a:lnTo>
                  <a:pt x="220" y="98"/>
                </a:lnTo>
                <a:lnTo>
                  <a:pt x="258" y="96"/>
                </a:lnTo>
                <a:lnTo>
                  <a:pt x="274" y="94"/>
                </a:lnTo>
                <a:lnTo>
                  <a:pt x="286" y="90"/>
                </a:lnTo>
                <a:lnTo>
                  <a:pt x="296" y="84"/>
                </a:lnTo>
                <a:lnTo>
                  <a:pt x="300" y="76"/>
                </a:lnTo>
                <a:lnTo>
                  <a:pt x="302" y="66"/>
                </a:lnTo>
                <a:lnTo>
                  <a:pt x="300" y="58"/>
                </a:lnTo>
                <a:lnTo>
                  <a:pt x="294" y="50"/>
                </a:lnTo>
                <a:lnTo>
                  <a:pt x="286" y="42"/>
                </a:lnTo>
                <a:lnTo>
                  <a:pt x="276" y="34"/>
                </a:lnTo>
                <a:lnTo>
                  <a:pt x="264" y="28"/>
                </a:lnTo>
                <a:lnTo>
                  <a:pt x="236" y="18"/>
                </a:lnTo>
                <a:lnTo>
                  <a:pt x="208" y="10"/>
                </a:lnTo>
                <a:lnTo>
                  <a:pt x="182" y="4"/>
                </a:lnTo>
                <a:lnTo>
                  <a:pt x="156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Freeform 39"/>
          <p:cNvSpPr>
            <a:spLocks/>
          </p:cNvSpPr>
          <p:nvPr/>
        </p:nvSpPr>
        <p:spPr bwMode="auto">
          <a:xfrm>
            <a:off x="4613275" y="4295098"/>
            <a:ext cx="708025" cy="212725"/>
          </a:xfrm>
          <a:custGeom>
            <a:avLst/>
            <a:gdLst>
              <a:gd name="T0" fmla="*/ 234 w 446"/>
              <a:gd name="T1" fmla="*/ 0 h 134"/>
              <a:gd name="T2" fmla="*/ 200 w 446"/>
              <a:gd name="T3" fmla="*/ 10 h 134"/>
              <a:gd name="T4" fmla="*/ 124 w 446"/>
              <a:gd name="T5" fmla="*/ 36 h 134"/>
              <a:gd name="T6" fmla="*/ 84 w 446"/>
              <a:gd name="T7" fmla="*/ 50 h 134"/>
              <a:gd name="T8" fmla="*/ 46 w 446"/>
              <a:gd name="T9" fmla="*/ 66 h 134"/>
              <a:gd name="T10" fmla="*/ 18 w 446"/>
              <a:gd name="T11" fmla="*/ 80 h 134"/>
              <a:gd name="T12" fmla="*/ 10 w 446"/>
              <a:gd name="T13" fmla="*/ 86 h 134"/>
              <a:gd name="T14" fmla="*/ 4 w 446"/>
              <a:gd name="T15" fmla="*/ 90 h 134"/>
              <a:gd name="T16" fmla="*/ 0 w 446"/>
              <a:gd name="T17" fmla="*/ 98 h 134"/>
              <a:gd name="T18" fmla="*/ 0 w 446"/>
              <a:gd name="T19" fmla="*/ 106 h 134"/>
              <a:gd name="T20" fmla="*/ 2 w 446"/>
              <a:gd name="T21" fmla="*/ 112 h 134"/>
              <a:gd name="T22" fmla="*/ 6 w 446"/>
              <a:gd name="T23" fmla="*/ 116 h 134"/>
              <a:gd name="T24" fmla="*/ 14 w 446"/>
              <a:gd name="T25" fmla="*/ 120 h 134"/>
              <a:gd name="T26" fmla="*/ 26 w 446"/>
              <a:gd name="T27" fmla="*/ 124 h 134"/>
              <a:gd name="T28" fmla="*/ 60 w 446"/>
              <a:gd name="T29" fmla="*/ 126 h 134"/>
              <a:gd name="T30" fmla="*/ 156 w 446"/>
              <a:gd name="T31" fmla="*/ 132 h 134"/>
              <a:gd name="T32" fmla="*/ 206 w 446"/>
              <a:gd name="T33" fmla="*/ 134 h 134"/>
              <a:gd name="T34" fmla="*/ 256 w 446"/>
              <a:gd name="T35" fmla="*/ 132 h 134"/>
              <a:gd name="T36" fmla="*/ 306 w 446"/>
              <a:gd name="T37" fmla="*/ 132 h 134"/>
              <a:gd name="T38" fmla="*/ 352 w 446"/>
              <a:gd name="T39" fmla="*/ 128 h 134"/>
              <a:gd name="T40" fmla="*/ 394 w 446"/>
              <a:gd name="T41" fmla="*/ 122 h 134"/>
              <a:gd name="T42" fmla="*/ 430 w 446"/>
              <a:gd name="T43" fmla="*/ 112 h 134"/>
              <a:gd name="T44" fmla="*/ 442 w 446"/>
              <a:gd name="T45" fmla="*/ 106 h 134"/>
              <a:gd name="T46" fmla="*/ 446 w 446"/>
              <a:gd name="T47" fmla="*/ 104 h 134"/>
              <a:gd name="T48" fmla="*/ 446 w 446"/>
              <a:gd name="T49" fmla="*/ 100 h 134"/>
              <a:gd name="T50" fmla="*/ 446 w 446"/>
              <a:gd name="T51" fmla="*/ 96 h 134"/>
              <a:gd name="T52" fmla="*/ 444 w 446"/>
              <a:gd name="T53" fmla="*/ 92 h 134"/>
              <a:gd name="T54" fmla="*/ 436 w 446"/>
              <a:gd name="T55" fmla="*/ 84 h 134"/>
              <a:gd name="T56" fmla="*/ 422 w 446"/>
              <a:gd name="T57" fmla="*/ 74 h 134"/>
              <a:gd name="T58" fmla="*/ 406 w 446"/>
              <a:gd name="T59" fmla="*/ 66 h 134"/>
              <a:gd name="T60" fmla="*/ 364 w 446"/>
              <a:gd name="T61" fmla="*/ 46 h 134"/>
              <a:gd name="T62" fmla="*/ 318 w 446"/>
              <a:gd name="T63" fmla="*/ 28 h 134"/>
              <a:gd name="T64" fmla="*/ 276 w 446"/>
              <a:gd name="T65" fmla="*/ 14 h 134"/>
              <a:gd name="T66" fmla="*/ 234 w 446"/>
              <a:gd name="T67" fmla="*/ 0 h 1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46"/>
              <a:gd name="T103" fmla="*/ 0 h 134"/>
              <a:gd name="T104" fmla="*/ 446 w 446"/>
              <a:gd name="T105" fmla="*/ 134 h 13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46" h="134">
                <a:moveTo>
                  <a:pt x="234" y="0"/>
                </a:moveTo>
                <a:lnTo>
                  <a:pt x="200" y="10"/>
                </a:lnTo>
                <a:lnTo>
                  <a:pt x="124" y="36"/>
                </a:lnTo>
                <a:lnTo>
                  <a:pt x="84" y="50"/>
                </a:lnTo>
                <a:lnTo>
                  <a:pt x="46" y="66"/>
                </a:lnTo>
                <a:lnTo>
                  <a:pt x="18" y="80"/>
                </a:lnTo>
                <a:lnTo>
                  <a:pt x="10" y="86"/>
                </a:lnTo>
                <a:lnTo>
                  <a:pt x="4" y="90"/>
                </a:lnTo>
                <a:lnTo>
                  <a:pt x="0" y="98"/>
                </a:lnTo>
                <a:lnTo>
                  <a:pt x="0" y="106"/>
                </a:lnTo>
                <a:lnTo>
                  <a:pt x="2" y="112"/>
                </a:lnTo>
                <a:lnTo>
                  <a:pt x="6" y="116"/>
                </a:lnTo>
                <a:lnTo>
                  <a:pt x="14" y="120"/>
                </a:lnTo>
                <a:lnTo>
                  <a:pt x="26" y="124"/>
                </a:lnTo>
                <a:lnTo>
                  <a:pt x="60" y="126"/>
                </a:lnTo>
                <a:lnTo>
                  <a:pt x="156" y="132"/>
                </a:lnTo>
                <a:lnTo>
                  <a:pt x="206" y="134"/>
                </a:lnTo>
                <a:lnTo>
                  <a:pt x="256" y="132"/>
                </a:lnTo>
                <a:lnTo>
                  <a:pt x="306" y="132"/>
                </a:lnTo>
                <a:lnTo>
                  <a:pt x="352" y="128"/>
                </a:lnTo>
                <a:lnTo>
                  <a:pt x="394" y="122"/>
                </a:lnTo>
                <a:lnTo>
                  <a:pt x="430" y="112"/>
                </a:lnTo>
                <a:lnTo>
                  <a:pt x="442" y="106"/>
                </a:lnTo>
                <a:lnTo>
                  <a:pt x="446" y="104"/>
                </a:lnTo>
                <a:lnTo>
                  <a:pt x="446" y="100"/>
                </a:lnTo>
                <a:lnTo>
                  <a:pt x="446" y="96"/>
                </a:lnTo>
                <a:lnTo>
                  <a:pt x="444" y="92"/>
                </a:lnTo>
                <a:lnTo>
                  <a:pt x="436" y="84"/>
                </a:lnTo>
                <a:lnTo>
                  <a:pt x="422" y="74"/>
                </a:lnTo>
                <a:lnTo>
                  <a:pt x="406" y="66"/>
                </a:lnTo>
                <a:lnTo>
                  <a:pt x="364" y="46"/>
                </a:lnTo>
                <a:lnTo>
                  <a:pt x="318" y="28"/>
                </a:lnTo>
                <a:lnTo>
                  <a:pt x="276" y="14"/>
                </a:lnTo>
                <a:lnTo>
                  <a:pt x="234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Freeform 40"/>
          <p:cNvSpPr>
            <a:spLocks/>
          </p:cNvSpPr>
          <p:nvPr/>
        </p:nvSpPr>
        <p:spPr bwMode="auto">
          <a:xfrm>
            <a:off x="5118100" y="3371173"/>
            <a:ext cx="292100" cy="203200"/>
          </a:xfrm>
          <a:custGeom>
            <a:avLst/>
            <a:gdLst>
              <a:gd name="T0" fmla="*/ 170 w 184"/>
              <a:gd name="T1" fmla="*/ 0 h 128"/>
              <a:gd name="T2" fmla="*/ 88 w 184"/>
              <a:gd name="T3" fmla="*/ 52 h 128"/>
              <a:gd name="T4" fmla="*/ 30 w 184"/>
              <a:gd name="T5" fmla="*/ 90 h 128"/>
              <a:gd name="T6" fmla="*/ 10 w 184"/>
              <a:gd name="T7" fmla="*/ 104 h 128"/>
              <a:gd name="T8" fmla="*/ 2 w 184"/>
              <a:gd name="T9" fmla="*/ 110 h 128"/>
              <a:gd name="T10" fmla="*/ 0 w 184"/>
              <a:gd name="T11" fmla="*/ 112 h 128"/>
              <a:gd name="T12" fmla="*/ 0 w 184"/>
              <a:gd name="T13" fmla="*/ 110 h 128"/>
              <a:gd name="T14" fmla="*/ 2 w 184"/>
              <a:gd name="T15" fmla="*/ 110 h 128"/>
              <a:gd name="T16" fmla="*/ 4 w 184"/>
              <a:gd name="T17" fmla="*/ 112 h 128"/>
              <a:gd name="T18" fmla="*/ 10 w 184"/>
              <a:gd name="T19" fmla="*/ 114 h 128"/>
              <a:gd name="T20" fmla="*/ 20 w 184"/>
              <a:gd name="T21" fmla="*/ 120 h 128"/>
              <a:gd name="T22" fmla="*/ 28 w 184"/>
              <a:gd name="T23" fmla="*/ 126 h 128"/>
              <a:gd name="T24" fmla="*/ 36 w 184"/>
              <a:gd name="T25" fmla="*/ 128 h 128"/>
              <a:gd name="T26" fmla="*/ 46 w 184"/>
              <a:gd name="T27" fmla="*/ 128 h 128"/>
              <a:gd name="T28" fmla="*/ 58 w 184"/>
              <a:gd name="T29" fmla="*/ 128 h 128"/>
              <a:gd name="T30" fmla="*/ 80 w 184"/>
              <a:gd name="T31" fmla="*/ 120 h 128"/>
              <a:gd name="T32" fmla="*/ 104 w 184"/>
              <a:gd name="T33" fmla="*/ 110 h 128"/>
              <a:gd name="T34" fmla="*/ 128 w 184"/>
              <a:gd name="T35" fmla="*/ 98 h 128"/>
              <a:gd name="T36" fmla="*/ 148 w 184"/>
              <a:gd name="T37" fmla="*/ 84 h 128"/>
              <a:gd name="T38" fmla="*/ 176 w 184"/>
              <a:gd name="T39" fmla="*/ 64 h 128"/>
              <a:gd name="T40" fmla="*/ 178 w 184"/>
              <a:gd name="T41" fmla="*/ 62 h 128"/>
              <a:gd name="T42" fmla="*/ 180 w 184"/>
              <a:gd name="T43" fmla="*/ 58 h 128"/>
              <a:gd name="T44" fmla="*/ 184 w 184"/>
              <a:gd name="T45" fmla="*/ 48 h 128"/>
              <a:gd name="T46" fmla="*/ 182 w 184"/>
              <a:gd name="T47" fmla="*/ 36 h 128"/>
              <a:gd name="T48" fmla="*/ 180 w 184"/>
              <a:gd name="T49" fmla="*/ 26 h 128"/>
              <a:gd name="T50" fmla="*/ 174 w 184"/>
              <a:gd name="T51" fmla="*/ 8 h 128"/>
              <a:gd name="T52" fmla="*/ 170 w 184"/>
              <a:gd name="T53" fmla="*/ 0 h 1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84"/>
              <a:gd name="T82" fmla="*/ 0 h 128"/>
              <a:gd name="T83" fmla="*/ 184 w 184"/>
              <a:gd name="T84" fmla="*/ 128 h 1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84" h="128">
                <a:moveTo>
                  <a:pt x="170" y="0"/>
                </a:moveTo>
                <a:lnTo>
                  <a:pt x="88" y="52"/>
                </a:lnTo>
                <a:lnTo>
                  <a:pt x="30" y="90"/>
                </a:lnTo>
                <a:lnTo>
                  <a:pt x="10" y="104"/>
                </a:lnTo>
                <a:lnTo>
                  <a:pt x="2" y="110"/>
                </a:lnTo>
                <a:lnTo>
                  <a:pt x="0" y="112"/>
                </a:lnTo>
                <a:lnTo>
                  <a:pt x="0" y="110"/>
                </a:lnTo>
                <a:lnTo>
                  <a:pt x="2" y="110"/>
                </a:lnTo>
                <a:lnTo>
                  <a:pt x="4" y="112"/>
                </a:lnTo>
                <a:lnTo>
                  <a:pt x="10" y="114"/>
                </a:lnTo>
                <a:lnTo>
                  <a:pt x="20" y="120"/>
                </a:lnTo>
                <a:lnTo>
                  <a:pt x="28" y="126"/>
                </a:lnTo>
                <a:lnTo>
                  <a:pt x="36" y="128"/>
                </a:lnTo>
                <a:lnTo>
                  <a:pt x="46" y="128"/>
                </a:lnTo>
                <a:lnTo>
                  <a:pt x="58" y="128"/>
                </a:lnTo>
                <a:lnTo>
                  <a:pt x="80" y="120"/>
                </a:lnTo>
                <a:lnTo>
                  <a:pt x="104" y="110"/>
                </a:lnTo>
                <a:lnTo>
                  <a:pt x="128" y="98"/>
                </a:lnTo>
                <a:lnTo>
                  <a:pt x="148" y="84"/>
                </a:lnTo>
                <a:lnTo>
                  <a:pt x="176" y="64"/>
                </a:lnTo>
                <a:lnTo>
                  <a:pt x="178" y="62"/>
                </a:lnTo>
                <a:lnTo>
                  <a:pt x="180" y="58"/>
                </a:lnTo>
                <a:lnTo>
                  <a:pt x="184" y="48"/>
                </a:lnTo>
                <a:lnTo>
                  <a:pt x="182" y="36"/>
                </a:lnTo>
                <a:lnTo>
                  <a:pt x="180" y="26"/>
                </a:lnTo>
                <a:lnTo>
                  <a:pt x="174" y="8"/>
                </a:lnTo>
                <a:lnTo>
                  <a:pt x="170" y="0"/>
                </a:lnTo>
                <a:close/>
              </a:path>
            </a:pathLst>
          </a:custGeom>
          <a:solidFill>
            <a:srgbClr val="CCEC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Line 41"/>
          <p:cNvSpPr>
            <a:spLocks noChangeShapeType="1"/>
          </p:cNvSpPr>
          <p:nvPr/>
        </p:nvSpPr>
        <p:spPr bwMode="auto">
          <a:xfrm flipV="1">
            <a:off x="4803775" y="4247473"/>
            <a:ext cx="1177925" cy="5143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Freeform 42"/>
          <p:cNvSpPr>
            <a:spLocks/>
          </p:cNvSpPr>
          <p:nvPr/>
        </p:nvSpPr>
        <p:spPr bwMode="auto">
          <a:xfrm>
            <a:off x="5467350" y="4244298"/>
            <a:ext cx="527050" cy="917575"/>
          </a:xfrm>
          <a:custGeom>
            <a:avLst/>
            <a:gdLst>
              <a:gd name="T0" fmla="*/ 0 w 332"/>
              <a:gd name="T1" fmla="*/ 578 h 578"/>
              <a:gd name="T2" fmla="*/ 272 w 332"/>
              <a:gd name="T3" fmla="*/ 50 h 578"/>
              <a:gd name="T4" fmla="*/ 274 w 332"/>
              <a:gd name="T5" fmla="*/ 46 h 578"/>
              <a:gd name="T6" fmla="*/ 282 w 332"/>
              <a:gd name="T7" fmla="*/ 34 h 578"/>
              <a:gd name="T8" fmla="*/ 290 w 332"/>
              <a:gd name="T9" fmla="*/ 26 h 578"/>
              <a:gd name="T10" fmla="*/ 300 w 332"/>
              <a:gd name="T11" fmla="*/ 18 h 578"/>
              <a:gd name="T12" fmla="*/ 314 w 332"/>
              <a:gd name="T13" fmla="*/ 8 h 578"/>
              <a:gd name="T14" fmla="*/ 332 w 332"/>
              <a:gd name="T15" fmla="*/ 0 h 57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2"/>
              <a:gd name="T25" fmla="*/ 0 h 578"/>
              <a:gd name="T26" fmla="*/ 332 w 332"/>
              <a:gd name="T27" fmla="*/ 578 h 57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2" h="578">
                <a:moveTo>
                  <a:pt x="0" y="578"/>
                </a:moveTo>
                <a:lnTo>
                  <a:pt x="272" y="50"/>
                </a:lnTo>
                <a:lnTo>
                  <a:pt x="274" y="46"/>
                </a:lnTo>
                <a:lnTo>
                  <a:pt x="282" y="34"/>
                </a:lnTo>
                <a:lnTo>
                  <a:pt x="290" y="26"/>
                </a:lnTo>
                <a:lnTo>
                  <a:pt x="300" y="18"/>
                </a:lnTo>
                <a:lnTo>
                  <a:pt x="314" y="8"/>
                </a:lnTo>
                <a:lnTo>
                  <a:pt x="332" y="0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Freeform 43"/>
          <p:cNvSpPr>
            <a:spLocks/>
          </p:cNvSpPr>
          <p:nvPr/>
        </p:nvSpPr>
        <p:spPr bwMode="auto">
          <a:xfrm>
            <a:off x="5210175" y="3339423"/>
            <a:ext cx="206375" cy="168275"/>
          </a:xfrm>
          <a:custGeom>
            <a:avLst/>
            <a:gdLst>
              <a:gd name="T0" fmla="*/ 0 w 130"/>
              <a:gd name="T1" fmla="*/ 52 h 106"/>
              <a:gd name="T2" fmla="*/ 88 w 130"/>
              <a:gd name="T3" fmla="*/ 0 h 106"/>
              <a:gd name="T4" fmla="*/ 96 w 130"/>
              <a:gd name="T5" fmla="*/ 0 h 106"/>
              <a:gd name="T6" fmla="*/ 102 w 130"/>
              <a:gd name="T7" fmla="*/ 0 h 106"/>
              <a:gd name="T8" fmla="*/ 112 w 130"/>
              <a:gd name="T9" fmla="*/ 4 h 106"/>
              <a:gd name="T10" fmla="*/ 120 w 130"/>
              <a:gd name="T11" fmla="*/ 10 h 106"/>
              <a:gd name="T12" fmla="*/ 126 w 130"/>
              <a:gd name="T13" fmla="*/ 20 h 106"/>
              <a:gd name="T14" fmla="*/ 128 w 130"/>
              <a:gd name="T15" fmla="*/ 26 h 106"/>
              <a:gd name="T16" fmla="*/ 130 w 130"/>
              <a:gd name="T17" fmla="*/ 34 h 106"/>
              <a:gd name="T18" fmla="*/ 130 w 130"/>
              <a:gd name="T19" fmla="*/ 54 h 106"/>
              <a:gd name="T20" fmla="*/ 44 w 130"/>
              <a:gd name="T21" fmla="*/ 106 h 106"/>
              <a:gd name="T22" fmla="*/ 0 w 130"/>
              <a:gd name="T23" fmla="*/ 52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106"/>
              <a:gd name="T38" fmla="*/ 130 w 130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106">
                <a:moveTo>
                  <a:pt x="0" y="52"/>
                </a:move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2" y="4"/>
                </a:lnTo>
                <a:lnTo>
                  <a:pt x="120" y="10"/>
                </a:lnTo>
                <a:lnTo>
                  <a:pt x="126" y="20"/>
                </a:lnTo>
                <a:lnTo>
                  <a:pt x="128" y="26"/>
                </a:lnTo>
                <a:lnTo>
                  <a:pt x="130" y="34"/>
                </a:lnTo>
                <a:lnTo>
                  <a:pt x="130" y="54"/>
                </a:lnTo>
                <a:lnTo>
                  <a:pt x="44" y="106"/>
                </a:lnTo>
                <a:lnTo>
                  <a:pt x="0" y="52"/>
                </a:lnTo>
                <a:close/>
              </a:path>
            </a:pathLst>
          </a:custGeom>
          <a:solidFill>
            <a:srgbClr val="1300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Freeform 44"/>
          <p:cNvSpPr>
            <a:spLocks/>
          </p:cNvSpPr>
          <p:nvPr/>
        </p:nvSpPr>
        <p:spPr bwMode="auto">
          <a:xfrm>
            <a:off x="5216525" y="3345773"/>
            <a:ext cx="206375" cy="168275"/>
          </a:xfrm>
          <a:custGeom>
            <a:avLst/>
            <a:gdLst>
              <a:gd name="T0" fmla="*/ 0 w 130"/>
              <a:gd name="T1" fmla="*/ 52 h 106"/>
              <a:gd name="T2" fmla="*/ 88 w 130"/>
              <a:gd name="T3" fmla="*/ 0 h 106"/>
              <a:gd name="T4" fmla="*/ 96 w 130"/>
              <a:gd name="T5" fmla="*/ 0 h 106"/>
              <a:gd name="T6" fmla="*/ 102 w 130"/>
              <a:gd name="T7" fmla="*/ 0 h 106"/>
              <a:gd name="T8" fmla="*/ 112 w 130"/>
              <a:gd name="T9" fmla="*/ 4 h 106"/>
              <a:gd name="T10" fmla="*/ 120 w 130"/>
              <a:gd name="T11" fmla="*/ 10 h 106"/>
              <a:gd name="T12" fmla="*/ 126 w 130"/>
              <a:gd name="T13" fmla="*/ 20 h 106"/>
              <a:gd name="T14" fmla="*/ 128 w 130"/>
              <a:gd name="T15" fmla="*/ 26 h 106"/>
              <a:gd name="T16" fmla="*/ 130 w 130"/>
              <a:gd name="T17" fmla="*/ 34 h 106"/>
              <a:gd name="T18" fmla="*/ 130 w 130"/>
              <a:gd name="T19" fmla="*/ 54 h 106"/>
              <a:gd name="T20" fmla="*/ 44 w 130"/>
              <a:gd name="T21" fmla="*/ 106 h 106"/>
              <a:gd name="T22" fmla="*/ 0 w 130"/>
              <a:gd name="T23" fmla="*/ 52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106"/>
              <a:gd name="T38" fmla="*/ 130 w 130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106">
                <a:moveTo>
                  <a:pt x="0" y="52"/>
                </a:move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2" y="4"/>
                </a:lnTo>
                <a:lnTo>
                  <a:pt x="120" y="10"/>
                </a:lnTo>
                <a:lnTo>
                  <a:pt x="126" y="20"/>
                </a:lnTo>
                <a:lnTo>
                  <a:pt x="128" y="26"/>
                </a:lnTo>
                <a:lnTo>
                  <a:pt x="130" y="34"/>
                </a:lnTo>
                <a:lnTo>
                  <a:pt x="130" y="54"/>
                </a:lnTo>
                <a:lnTo>
                  <a:pt x="44" y="106"/>
                </a:lnTo>
                <a:lnTo>
                  <a:pt x="0" y="52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Freeform 45"/>
          <p:cNvSpPr>
            <a:spLocks/>
          </p:cNvSpPr>
          <p:nvPr/>
        </p:nvSpPr>
        <p:spPr bwMode="auto">
          <a:xfrm>
            <a:off x="5219700" y="3342598"/>
            <a:ext cx="196850" cy="155575"/>
          </a:xfrm>
          <a:custGeom>
            <a:avLst/>
            <a:gdLst>
              <a:gd name="T0" fmla="*/ 36 w 124"/>
              <a:gd name="T1" fmla="*/ 98 h 98"/>
              <a:gd name="T2" fmla="*/ 0 w 124"/>
              <a:gd name="T3" fmla="*/ 50 h 98"/>
              <a:gd name="T4" fmla="*/ 86 w 124"/>
              <a:gd name="T5" fmla="*/ 0 h 98"/>
              <a:gd name="T6" fmla="*/ 92 w 124"/>
              <a:gd name="T7" fmla="*/ 0 h 98"/>
              <a:gd name="T8" fmla="*/ 100 w 124"/>
              <a:gd name="T9" fmla="*/ 0 h 98"/>
              <a:gd name="T10" fmla="*/ 106 w 124"/>
              <a:gd name="T11" fmla="*/ 4 h 98"/>
              <a:gd name="T12" fmla="*/ 114 w 124"/>
              <a:gd name="T13" fmla="*/ 8 h 98"/>
              <a:gd name="T14" fmla="*/ 120 w 124"/>
              <a:gd name="T15" fmla="*/ 18 h 98"/>
              <a:gd name="T16" fmla="*/ 124 w 124"/>
              <a:gd name="T17" fmla="*/ 30 h 98"/>
              <a:gd name="T18" fmla="*/ 124 w 124"/>
              <a:gd name="T19" fmla="*/ 48 h 98"/>
              <a:gd name="T20" fmla="*/ 36 w 124"/>
              <a:gd name="T21" fmla="*/ 98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4"/>
              <a:gd name="T34" fmla="*/ 0 h 98"/>
              <a:gd name="T35" fmla="*/ 124 w 124"/>
              <a:gd name="T36" fmla="*/ 98 h 9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4" h="98">
                <a:moveTo>
                  <a:pt x="36" y="98"/>
                </a:moveTo>
                <a:lnTo>
                  <a:pt x="0" y="50"/>
                </a:lnTo>
                <a:lnTo>
                  <a:pt x="86" y="0"/>
                </a:lnTo>
                <a:lnTo>
                  <a:pt x="92" y="0"/>
                </a:lnTo>
                <a:lnTo>
                  <a:pt x="100" y="0"/>
                </a:lnTo>
                <a:lnTo>
                  <a:pt x="106" y="4"/>
                </a:lnTo>
                <a:lnTo>
                  <a:pt x="114" y="8"/>
                </a:lnTo>
                <a:lnTo>
                  <a:pt x="120" y="18"/>
                </a:lnTo>
                <a:lnTo>
                  <a:pt x="124" y="30"/>
                </a:lnTo>
                <a:lnTo>
                  <a:pt x="124" y="48"/>
                </a:lnTo>
                <a:lnTo>
                  <a:pt x="36" y="98"/>
                </a:lnTo>
                <a:close/>
              </a:path>
            </a:pathLst>
          </a:custGeom>
          <a:solidFill>
            <a:srgbClr val="371F8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Freeform 46"/>
          <p:cNvSpPr>
            <a:spLocks/>
          </p:cNvSpPr>
          <p:nvPr/>
        </p:nvSpPr>
        <p:spPr bwMode="auto">
          <a:xfrm>
            <a:off x="5229225" y="3345773"/>
            <a:ext cx="184150" cy="142875"/>
          </a:xfrm>
          <a:custGeom>
            <a:avLst/>
            <a:gdLst>
              <a:gd name="T0" fmla="*/ 30 w 116"/>
              <a:gd name="T1" fmla="*/ 90 h 90"/>
              <a:gd name="T2" fmla="*/ 0 w 116"/>
              <a:gd name="T3" fmla="*/ 48 h 90"/>
              <a:gd name="T4" fmla="*/ 84 w 116"/>
              <a:gd name="T5" fmla="*/ 0 h 90"/>
              <a:gd name="T6" fmla="*/ 90 w 116"/>
              <a:gd name="T7" fmla="*/ 0 h 90"/>
              <a:gd name="T8" fmla="*/ 96 w 116"/>
              <a:gd name="T9" fmla="*/ 0 h 90"/>
              <a:gd name="T10" fmla="*/ 102 w 116"/>
              <a:gd name="T11" fmla="*/ 4 h 90"/>
              <a:gd name="T12" fmla="*/ 108 w 116"/>
              <a:gd name="T13" fmla="*/ 8 h 90"/>
              <a:gd name="T14" fmla="*/ 114 w 116"/>
              <a:gd name="T15" fmla="*/ 16 h 90"/>
              <a:gd name="T16" fmla="*/ 116 w 116"/>
              <a:gd name="T17" fmla="*/ 26 h 90"/>
              <a:gd name="T18" fmla="*/ 116 w 116"/>
              <a:gd name="T19" fmla="*/ 40 h 90"/>
              <a:gd name="T20" fmla="*/ 30 w 116"/>
              <a:gd name="T21" fmla="*/ 90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90"/>
              <a:gd name="T35" fmla="*/ 116 w 116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90">
                <a:moveTo>
                  <a:pt x="30" y="90"/>
                </a:moveTo>
                <a:lnTo>
                  <a:pt x="0" y="48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4"/>
                </a:lnTo>
                <a:lnTo>
                  <a:pt x="108" y="8"/>
                </a:lnTo>
                <a:lnTo>
                  <a:pt x="114" y="16"/>
                </a:lnTo>
                <a:lnTo>
                  <a:pt x="116" y="26"/>
                </a:lnTo>
                <a:lnTo>
                  <a:pt x="116" y="40"/>
                </a:lnTo>
                <a:lnTo>
                  <a:pt x="30" y="90"/>
                </a:lnTo>
                <a:close/>
              </a:path>
            </a:pathLst>
          </a:custGeom>
          <a:solidFill>
            <a:srgbClr val="5B41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Freeform 47"/>
          <p:cNvSpPr>
            <a:spLocks/>
          </p:cNvSpPr>
          <p:nvPr/>
        </p:nvSpPr>
        <p:spPr bwMode="auto">
          <a:xfrm>
            <a:off x="5238750" y="3345773"/>
            <a:ext cx="174625" cy="133350"/>
          </a:xfrm>
          <a:custGeom>
            <a:avLst/>
            <a:gdLst>
              <a:gd name="T0" fmla="*/ 24 w 110"/>
              <a:gd name="T1" fmla="*/ 84 h 84"/>
              <a:gd name="T2" fmla="*/ 0 w 110"/>
              <a:gd name="T3" fmla="*/ 48 h 84"/>
              <a:gd name="T4" fmla="*/ 82 w 110"/>
              <a:gd name="T5" fmla="*/ 0 h 84"/>
              <a:gd name="T6" fmla="*/ 86 w 110"/>
              <a:gd name="T7" fmla="*/ 2 h 84"/>
              <a:gd name="T8" fmla="*/ 96 w 110"/>
              <a:gd name="T9" fmla="*/ 6 h 84"/>
              <a:gd name="T10" fmla="*/ 102 w 110"/>
              <a:gd name="T11" fmla="*/ 10 h 84"/>
              <a:gd name="T12" fmla="*/ 106 w 110"/>
              <a:gd name="T13" fmla="*/ 16 h 84"/>
              <a:gd name="T14" fmla="*/ 110 w 110"/>
              <a:gd name="T15" fmla="*/ 24 h 84"/>
              <a:gd name="T16" fmla="*/ 110 w 110"/>
              <a:gd name="T17" fmla="*/ 36 h 84"/>
              <a:gd name="T18" fmla="*/ 24 w 110"/>
              <a:gd name="T19" fmla="*/ 84 h 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0"/>
              <a:gd name="T31" fmla="*/ 0 h 84"/>
              <a:gd name="T32" fmla="*/ 110 w 110"/>
              <a:gd name="T33" fmla="*/ 84 h 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0" h="84">
                <a:moveTo>
                  <a:pt x="24" y="84"/>
                </a:moveTo>
                <a:lnTo>
                  <a:pt x="0" y="48"/>
                </a:lnTo>
                <a:lnTo>
                  <a:pt x="82" y="0"/>
                </a:lnTo>
                <a:lnTo>
                  <a:pt x="86" y="2"/>
                </a:lnTo>
                <a:lnTo>
                  <a:pt x="96" y="6"/>
                </a:lnTo>
                <a:lnTo>
                  <a:pt x="102" y="10"/>
                </a:lnTo>
                <a:lnTo>
                  <a:pt x="106" y="16"/>
                </a:lnTo>
                <a:lnTo>
                  <a:pt x="110" y="24"/>
                </a:lnTo>
                <a:lnTo>
                  <a:pt x="110" y="36"/>
                </a:lnTo>
                <a:lnTo>
                  <a:pt x="24" y="84"/>
                </a:lnTo>
                <a:close/>
              </a:path>
            </a:pathLst>
          </a:custGeom>
          <a:solidFill>
            <a:srgbClr val="8069B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Freeform 48"/>
          <p:cNvSpPr>
            <a:spLocks/>
          </p:cNvSpPr>
          <p:nvPr/>
        </p:nvSpPr>
        <p:spPr bwMode="auto">
          <a:xfrm>
            <a:off x="5248275" y="3348948"/>
            <a:ext cx="161925" cy="120650"/>
          </a:xfrm>
          <a:custGeom>
            <a:avLst/>
            <a:gdLst>
              <a:gd name="T0" fmla="*/ 18 w 102"/>
              <a:gd name="T1" fmla="*/ 76 h 76"/>
              <a:gd name="T2" fmla="*/ 0 w 102"/>
              <a:gd name="T3" fmla="*/ 48 h 76"/>
              <a:gd name="T4" fmla="*/ 80 w 102"/>
              <a:gd name="T5" fmla="*/ 0 h 76"/>
              <a:gd name="T6" fmla="*/ 84 w 102"/>
              <a:gd name="T7" fmla="*/ 2 h 76"/>
              <a:gd name="T8" fmla="*/ 92 w 102"/>
              <a:gd name="T9" fmla="*/ 6 h 76"/>
              <a:gd name="T10" fmla="*/ 96 w 102"/>
              <a:gd name="T11" fmla="*/ 10 h 76"/>
              <a:gd name="T12" fmla="*/ 100 w 102"/>
              <a:gd name="T13" fmla="*/ 14 h 76"/>
              <a:gd name="T14" fmla="*/ 102 w 102"/>
              <a:gd name="T15" fmla="*/ 20 h 76"/>
              <a:gd name="T16" fmla="*/ 102 w 102"/>
              <a:gd name="T17" fmla="*/ 28 h 76"/>
              <a:gd name="T18" fmla="*/ 18 w 102"/>
              <a:gd name="T19" fmla="*/ 76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2"/>
              <a:gd name="T31" fmla="*/ 0 h 76"/>
              <a:gd name="T32" fmla="*/ 102 w 102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2" h="76">
                <a:moveTo>
                  <a:pt x="18" y="76"/>
                </a:moveTo>
                <a:lnTo>
                  <a:pt x="0" y="48"/>
                </a:lnTo>
                <a:lnTo>
                  <a:pt x="80" y="0"/>
                </a:lnTo>
                <a:lnTo>
                  <a:pt x="84" y="2"/>
                </a:lnTo>
                <a:lnTo>
                  <a:pt x="92" y="6"/>
                </a:lnTo>
                <a:lnTo>
                  <a:pt x="96" y="10"/>
                </a:lnTo>
                <a:lnTo>
                  <a:pt x="100" y="14"/>
                </a:lnTo>
                <a:lnTo>
                  <a:pt x="102" y="20"/>
                </a:lnTo>
                <a:lnTo>
                  <a:pt x="102" y="28"/>
                </a:lnTo>
                <a:lnTo>
                  <a:pt x="18" y="76"/>
                </a:lnTo>
                <a:close/>
              </a:path>
            </a:pathLst>
          </a:custGeom>
          <a:solidFill>
            <a:srgbClr val="A996C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Freeform 49"/>
          <p:cNvSpPr>
            <a:spLocks/>
          </p:cNvSpPr>
          <p:nvPr/>
        </p:nvSpPr>
        <p:spPr bwMode="auto">
          <a:xfrm>
            <a:off x="5257800" y="3348948"/>
            <a:ext cx="152400" cy="107950"/>
          </a:xfrm>
          <a:custGeom>
            <a:avLst/>
            <a:gdLst>
              <a:gd name="T0" fmla="*/ 12 w 96"/>
              <a:gd name="T1" fmla="*/ 68 h 68"/>
              <a:gd name="T2" fmla="*/ 0 w 96"/>
              <a:gd name="T3" fmla="*/ 48 h 68"/>
              <a:gd name="T4" fmla="*/ 78 w 96"/>
              <a:gd name="T5" fmla="*/ 0 h 68"/>
              <a:gd name="T6" fmla="*/ 88 w 96"/>
              <a:gd name="T7" fmla="*/ 8 h 68"/>
              <a:gd name="T8" fmla="*/ 94 w 96"/>
              <a:gd name="T9" fmla="*/ 14 h 68"/>
              <a:gd name="T10" fmla="*/ 96 w 96"/>
              <a:gd name="T11" fmla="*/ 18 h 68"/>
              <a:gd name="T12" fmla="*/ 96 w 96"/>
              <a:gd name="T13" fmla="*/ 22 h 68"/>
              <a:gd name="T14" fmla="*/ 12 w 96"/>
              <a:gd name="T15" fmla="*/ 68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68"/>
              <a:gd name="T26" fmla="*/ 96 w 96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68">
                <a:moveTo>
                  <a:pt x="12" y="68"/>
                </a:moveTo>
                <a:lnTo>
                  <a:pt x="0" y="48"/>
                </a:lnTo>
                <a:lnTo>
                  <a:pt x="78" y="0"/>
                </a:lnTo>
                <a:lnTo>
                  <a:pt x="88" y="8"/>
                </a:lnTo>
                <a:lnTo>
                  <a:pt x="94" y="14"/>
                </a:lnTo>
                <a:lnTo>
                  <a:pt x="96" y="18"/>
                </a:lnTo>
                <a:lnTo>
                  <a:pt x="96" y="22"/>
                </a:lnTo>
                <a:lnTo>
                  <a:pt x="12" y="68"/>
                </a:lnTo>
                <a:close/>
              </a:path>
            </a:pathLst>
          </a:custGeom>
          <a:solidFill>
            <a:srgbClr val="D4C8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Freeform 50"/>
          <p:cNvSpPr>
            <a:spLocks/>
          </p:cNvSpPr>
          <p:nvPr/>
        </p:nvSpPr>
        <p:spPr bwMode="auto">
          <a:xfrm>
            <a:off x="5264150" y="3352123"/>
            <a:ext cx="146050" cy="95250"/>
          </a:xfrm>
          <a:custGeom>
            <a:avLst/>
            <a:gdLst>
              <a:gd name="T0" fmla="*/ 92 w 92"/>
              <a:gd name="T1" fmla="*/ 16 h 60"/>
              <a:gd name="T2" fmla="*/ 8 w 92"/>
              <a:gd name="T3" fmla="*/ 60 h 60"/>
              <a:gd name="T4" fmla="*/ 0 w 92"/>
              <a:gd name="T5" fmla="*/ 46 h 60"/>
              <a:gd name="T6" fmla="*/ 78 w 92"/>
              <a:gd name="T7" fmla="*/ 0 h 60"/>
              <a:gd name="T8" fmla="*/ 92 w 92"/>
              <a:gd name="T9" fmla="*/ 1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60"/>
              <a:gd name="T17" fmla="*/ 92 w 92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60">
                <a:moveTo>
                  <a:pt x="92" y="16"/>
                </a:moveTo>
                <a:lnTo>
                  <a:pt x="8" y="60"/>
                </a:lnTo>
                <a:lnTo>
                  <a:pt x="0" y="46"/>
                </a:lnTo>
                <a:lnTo>
                  <a:pt x="78" y="0"/>
                </a:lnTo>
                <a:lnTo>
                  <a:pt x="92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Freeform 51"/>
          <p:cNvSpPr>
            <a:spLocks/>
          </p:cNvSpPr>
          <p:nvPr/>
        </p:nvSpPr>
        <p:spPr bwMode="auto">
          <a:xfrm>
            <a:off x="5194300" y="3425148"/>
            <a:ext cx="101600" cy="111125"/>
          </a:xfrm>
          <a:custGeom>
            <a:avLst/>
            <a:gdLst>
              <a:gd name="T0" fmla="*/ 46 w 64"/>
              <a:gd name="T1" fmla="*/ 68 h 70"/>
              <a:gd name="T2" fmla="*/ 52 w 64"/>
              <a:gd name="T3" fmla="*/ 64 h 70"/>
              <a:gd name="T4" fmla="*/ 56 w 64"/>
              <a:gd name="T5" fmla="*/ 60 h 70"/>
              <a:gd name="T6" fmla="*/ 60 w 64"/>
              <a:gd name="T7" fmla="*/ 54 h 70"/>
              <a:gd name="T8" fmla="*/ 64 w 64"/>
              <a:gd name="T9" fmla="*/ 48 h 70"/>
              <a:gd name="T10" fmla="*/ 64 w 64"/>
              <a:gd name="T11" fmla="*/ 42 h 70"/>
              <a:gd name="T12" fmla="*/ 64 w 64"/>
              <a:gd name="T13" fmla="*/ 36 h 70"/>
              <a:gd name="T14" fmla="*/ 64 w 64"/>
              <a:gd name="T15" fmla="*/ 28 h 70"/>
              <a:gd name="T16" fmla="*/ 62 w 64"/>
              <a:gd name="T17" fmla="*/ 22 h 70"/>
              <a:gd name="T18" fmla="*/ 58 w 64"/>
              <a:gd name="T19" fmla="*/ 16 h 70"/>
              <a:gd name="T20" fmla="*/ 54 w 64"/>
              <a:gd name="T21" fmla="*/ 10 h 70"/>
              <a:gd name="T22" fmla="*/ 48 w 64"/>
              <a:gd name="T23" fmla="*/ 6 h 70"/>
              <a:gd name="T24" fmla="*/ 42 w 64"/>
              <a:gd name="T25" fmla="*/ 2 h 70"/>
              <a:gd name="T26" fmla="*/ 36 w 64"/>
              <a:gd name="T27" fmla="*/ 2 h 70"/>
              <a:gd name="T28" fmla="*/ 30 w 64"/>
              <a:gd name="T29" fmla="*/ 0 h 70"/>
              <a:gd name="T30" fmla="*/ 24 w 64"/>
              <a:gd name="T31" fmla="*/ 0 h 70"/>
              <a:gd name="T32" fmla="*/ 18 w 64"/>
              <a:gd name="T33" fmla="*/ 4 h 70"/>
              <a:gd name="T34" fmla="*/ 12 w 64"/>
              <a:gd name="T35" fmla="*/ 6 h 70"/>
              <a:gd name="T36" fmla="*/ 8 w 64"/>
              <a:gd name="T37" fmla="*/ 10 h 70"/>
              <a:gd name="T38" fmla="*/ 4 w 64"/>
              <a:gd name="T39" fmla="*/ 16 h 70"/>
              <a:gd name="T40" fmla="*/ 0 w 64"/>
              <a:gd name="T41" fmla="*/ 22 h 70"/>
              <a:gd name="T42" fmla="*/ 0 w 64"/>
              <a:gd name="T43" fmla="*/ 28 h 70"/>
              <a:gd name="T44" fmla="*/ 0 w 64"/>
              <a:gd name="T45" fmla="*/ 36 h 70"/>
              <a:gd name="T46" fmla="*/ 0 w 64"/>
              <a:gd name="T47" fmla="*/ 42 h 70"/>
              <a:gd name="T48" fmla="*/ 2 w 64"/>
              <a:gd name="T49" fmla="*/ 48 h 70"/>
              <a:gd name="T50" fmla="*/ 6 w 64"/>
              <a:gd name="T51" fmla="*/ 54 h 70"/>
              <a:gd name="T52" fmla="*/ 10 w 64"/>
              <a:gd name="T53" fmla="*/ 60 h 70"/>
              <a:gd name="T54" fmla="*/ 16 w 64"/>
              <a:gd name="T55" fmla="*/ 64 h 70"/>
              <a:gd name="T56" fmla="*/ 22 w 64"/>
              <a:gd name="T57" fmla="*/ 68 h 70"/>
              <a:gd name="T58" fmla="*/ 28 w 64"/>
              <a:gd name="T59" fmla="*/ 70 h 70"/>
              <a:gd name="T60" fmla="*/ 34 w 64"/>
              <a:gd name="T61" fmla="*/ 70 h 70"/>
              <a:gd name="T62" fmla="*/ 40 w 64"/>
              <a:gd name="T63" fmla="*/ 70 h 70"/>
              <a:gd name="T64" fmla="*/ 46 w 64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70"/>
              <a:gd name="T101" fmla="*/ 64 w 64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70">
                <a:moveTo>
                  <a:pt x="46" y="68"/>
                </a:moveTo>
                <a:lnTo>
                  <a:pt x="52" y="64"/>
                </a:lnTo>
                <a:lnTo>
                  <a:pt x="56" y="60"/>
                </a:lnTo>
                <a:lnTo>
                  <a:pt x="60" y="54"/>
                </a:lnTo>
                <a:lnTo>
                  <a:pt x="64" y="48"/>
                </a:lnTo>
                <a:lnTo>
                  <a:pt x="64" y="42"/>
                </a:lnTo>
                <a:lnTo>
                  <a:pt x="64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4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6" y="68"/>
                </a:lnTo>
                <a:close/>
              </a:path>
            </a:pathLst>
          </a:custGeom>
          <a:solidFill>
            <a:srgbClr val="13007C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Freeform 52"/>
          <p:cNvSpPr>
            <a:spLocks/>
          </p:cNvSpPr>
          <p:nvPr/>
        </p:nvSpPr>
        <p:spPr bwMode="auto">
          <a:xfrm>
            <a:off x="5711825" y="2339298"/>
            <a:ext cx="1428750" cy="873125"/>
          </a:xfrm>
          <a:custGeom>
            <a:avLst/>
            <a:gdLst>
              <a:gd name="T0" fmla="*/ 0 w 900"/>
              <a:gd name="T1" fmla="*/ 496 h 550"/>
              <a:gd name="T2" fmla="*/ 858 w 900"/>
              <a:gd name="T3" fmla="*/ 0 h 550"/>
              <a:gd name="T4" fmla="*/ 866 w 900"/>
              <a:gd name="T5" fmla="*/ 0 h 550"/>
              <a:gd name="T6" fmla="*/ 874 w 900"/>
              <a:gd name="T7" fmla="*/ 0 h 550"/>
              <a:gd name="T8" fmla="*/ 882 w 900"/>
              <a:gd name="T9" fmla="*/ 2 h 550"/>
              <a:gd name="T10" fmla="*/ 890 w 900"/>
              <a:gd name="T11" fmla="*/ 8 h 550"/>
              <a:gd name="T12" fmla="*/ 896 w 900"/>
              <a:gd name="T13" fmla="*/ 18 h 550"/>
              <a:gd name="T14" fmla="*/ 900 w 900"/>
              <a:gd name="T15" fmla="*/ 26 h 550"/>
              <a:gd name="T16" fmla="*/ 900 w 900"/>
              <a:gd name="T17" fmla="*/ 34 h 550"/>
              <a:gd name="T18" fmla="*/ 900 w 900"/>
              <a:gd name="T19" fmla="*/ 54 h 550"/>
              <a:gd name="T20" fmla="*/ 42 w 900"/>
              <a:gd name="T21" fmla="*/ 550 h 550"/>
              <a:gd name="T22" fmla="*/ 0 w 900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0"/>
              <a:gd name="T37" fmla="*/ 0 h 550"/>
              <a:gd name="T38" fmla="*/ 900 w 900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0" h="550">
                <a:moveTo>
                  <a:pt x="0" y="496"/>
                </a:moveTo>
                <a:lnTo>
                  <a:pt x="858" y="0"/>
                </a:lnTo>
                <a:lnTo>
                  <a:pt x="866" y="0"/>
                </a:lnTo>
                <a:lnTo>
                  <a:pt x="874" y="0"/>
                </a:lnTo>
                <a:lnTo>
                  <a:pt x="882" y="2"/>
                </a:lnTo>
                <a:lnTo>
                  <a:pt x="890" y="8"/>
                </a:lnTo>
                <a:lnTo>
                  <a:pt x="896" y="18"/>
                </a:lnTo>
                <a:lnTo>
                  <a:pt x="900" y="26"/>
                </a:lnTo>
                <a:lnTo>
                  <a:pt x="900" y="34"/>
                </a:lnTo>
                <a:lnTo>
                  <a:pt x="900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Freeform 53"/>
          <p:cNvSpPr>
            <a:spLocks/>
          </p:cNvSpPr>
          <p:nvPr/>
        </p:nvSpPr>
        <p:spPr bwMode="auto">
          <a:xfrm>
            <a:off x="5718175" y="2345648"/>
            <a:ext cx="1428750" cy="873125"/>
          </a:xfrm>
          <a:custGeom>
            <a:avLst/>
            <a:gdLst>
              <a:gd name="T0" fmla="*/ 0 w 900"/>
              <a:gd name="T1" fmla="*/ 496 h 550"/>
              <a:gd name="T2" fmla="*/ 858 w 900"/>
              <a:gd name="T3" fmla="*/ 0 h 550"/>
              <a:gd name="T4" fmla="*/ 866 w 900"/>
              <a:gd name="T5" fmla="*/ 0 h 550"/>
              <a:gd name="T6" fmla="*/ 874 w 900"/>
              <a:gd name="T7" fmla="*/ 0 h 550"/>
              <a:gd name="T8" fmla="*/ 882 w 900"/>
              <a:gd name="T9" fmla="*/ 2 h 550"/>
              <a:gd name="T10" fmla="*/ 890 w 900"/>
              <a:gd name="T11" fmla="*/ 8 h 550"/>
              <a:gd name="T12" fmla="*/ 896 w 900"/>
              <a:gd name="T13" fmla="*/ 18 h 550"/>
              <a:gd name="T14" fmla="*/ 900 w 900"/>
              <a:gd name="T15" fmla="*/ 26 h 550"/>
              <a:gd name="T16" fmla="*/ 900 w 900"/>
              <a:gd name="T17" fmla="*/ 34 h 550"/>
              <a:gd name="T18" fmla="*/ 900 w 900"/>
              <a:gd name="T19" fmla="*/ 54 h 550"/>
              <a:gd name="T20" fmla="*/ 42 w 900"/>
              <a:gd name="T21" fmla="*/ 550 h 550"/>
              <a:gd name="T22" fmla="*/ 0 w 900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0"/>
              <a:gd name="T37" fmla="*/ 0 h 550"/>
              <a:gd name="T38" fmla="*/ 900 w 900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0" h="550">
                <a:moveTo>
                  <a:pt x="0" y="496"/>
                </a:moveTo>
                <a:lnTo>
                  <a:pt x="858" y="0"/>
                </a:lnTo>
                <a:lnTo>
                  <a:pt x="866" y="0"/>
                </a:lnTo>
                <a:lnTo>
                  <a:pt x="874" y="0"/>
                </a:lnTo>
                <a:lnTo>
                  <a:pt x="882" y="2"/>
                </a:lnTo>
                <a:lnTo>
                  <a:pt x="890" y="8"/>
                </a:lnTo>
                <a:lnTo>
                  <a:pt x="896" y="18"/>
                </a:lnTo>
                <a:lnTo>
                  <a:pt x="900" y="26"/>
                </a:lnTo>
                <a:lnTo>
                  <a:pt x="900" y="34"/>
                </a:lnTo>
                <a:lnTo>
                  <a:pt x="900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Freeform 54"/>
          <p:cNvSpPr>
            <a:spLocks/>
          </p:cNvSpPr>
          <p:nvPr/>
        </p:nvSpPr>
        <p:spPr bwMode="auto">
          <a:xfrm>
            <a:off x="5721350" y="2339298"/>
            <a:ext cx="1419225" cy="863600"/>
          </a:xfrm>
          <a:custGeom>
            <a:avLst/>
            <a:gdLst>
              <a:gd name="T0" fmla="*/ 856 w 894"/>
              <a:gd name="T1" fmla="*/ 0 h 544"/>
              <a:gd name="T2" fmla="*/ 864 w 894"/>
              <a:gd name="T3" fmla="*/ 0 h 544"/>
              <a:gd name="T4" fmla="*/ 870 w 894"/>
              <a:gd name="T5" fmla="*/ 2 h 544"/>
              <a:gd name="T6" fmla="*/ 878 w 894"/>
              <a:gd name="T7" fmla="*/ 4 h 544"/>
              <a:gd name="T8" fmla="*/ 884 w 894"/>
              <a:gd name="T9" fmla="*/ 10 h 544"/>
              <a:gd name="T10" fmla="*/ 890 w 894"/>
              <a:gd name="T11" fmla="*/ 18 h 544"/>
              <a:gd name="T12" fmla="*/ 894 w 894"/>
              <a:gd name="T13" fmla="*/ 32 h 544"/>
              <a:gd name="T14" fmla="*/ 894 w 894"/>
              <a:gd name="T15" fmla="*/ 48 h 544"/>
              <a:gd name="T16" fmla="*/ 36 w 894"/>
              <a:gd name="T17" fmla="*/ 544 h 544"/>
              <a:gd name="T18" fmla="*/ 0 w 894"/>
              <a:gd name="T19" fmla="*/ 496 h 544"/>
              <a:gd name="T20" fmla="*/ 856 w 894"/>
              <a:gd name="T21" fmla="*/ 0 h 5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4"/>
              <a:gd name="T34" fmla="*/ 0 h 544"/>
              <a:gd name="T35" fmla="*/ 894 w 894"/>
              <a:gd name="T36" fmla="*/ 544 h 5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4" h="544">
                <a:moveTo>
                  <a:pt x="856" y="0"/>
                </a:moveTo>
                <a:lnTo>
                  <a:pt x="864" y="0"/>
                </a:lnTo>
                <a:lnTo>
                  <a:pt x="870" y="2"/>
                </a:lnTo>
                <a:lnTo>
                  <a:pt x="878" y="4"/>
                </a:lnTo>
                <a:lnTo>
                  <a:pt x="884" y="10"/>
                </a:lnTo>
                <a:lnTo>
                  <a:pt x="890" y="18"/>
                </a:lnTo>
                <a:lnTo>
                  <a:pt x="894" y="32"/>
                </a:lnTo>
                <a:lnTo>
                  <a:pt x="894" y="48"/>
                </a:lnTo>
                <a:lnTo>
                  <a:pt x="36" y="544"/>
                </a:lnTo>
                <a:lnTo>
                  <a:pt x="0" y="496"/>
                </a:lnTo>
                <a:lnTo>
                  <a:pt x="856" y="0"/>
                </a:lnTo>
                <a:close/>
              </a:path>
            </a:pathLst>
          </a:custGeom>
          <a:solidFill>
            <a:srgbClr val="FD2D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Freeform 55"/>
          <p:cNvSpPr>
            <a:spLocks/>
          </p:cNvSpPr>
          <p:nvPr/>
        </p:nvSpPr>
        <p:spPr bwMode="auto">
          <a:xfrm>
            <a:off x="5730875" y="2342473"/>
            <a:ext cx="1409700" cy="850900"/>
          </a:xfrm>
          <a:custGeom>
            <a:avLst/>
            <a:gdLst>
              <a:gd name="T0" fmla="*/ 854 w 888"/>
              <a:gd name="T1" fmla="*/ 0 h 536"/>
              <a:gd name="T2" fmla="*/ 860 w 888"/>
              <a:gd name="T3" fmla="*/ 0 h 536"/>
              <a:gd name="T4" fmla="*/ 866 w 888"/>
              <a:gd name="T5" fmla="*/ 2 h 536"/>
              <a:gd name="T6" fmla="*/ 872 w 888"/>
              <a:gd name="T7" fmla="*/ 4 h 536"/>
              <a:gd name="T8" fmla="*/ 880 w 888"/>
              <a:gd name="T9" fmla="*/ 10 h 536"/>
              <a:gd name="T10" fmla="*/ 884 w 888"/>
              <a:gd name="T11" fmla="*/ 16 h 536"/>
              <a:gd name="T12" fmla="*/ 888 w 888"/>
              <a:gd name="T13" fmla="*/ 26 h 536"/>
              <a:gd name="T14" fmla="*/ 888 w 888"/>
              <a:gd name="T15" fmla="*/ 42 h 536"/>
              <a:gd name="T16" fmla="*/ 32 w 888"/>
              <a:gd name="T17" fmla="*/ 536 h 536"/>
              <a:gd name="T18" fmla="*/ 0 w 888"/>
              <a:gd name="T19" fmla="*/ 494 h 536"/>
              <a:gd name="T20" fmla="*/ 854 w 888"/>
              <a:gd name="T21" fmla="*/ 0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8"/>
              <a:gd name="T34" fmla="*/ 0 h 536"/>
              <a:gd name="T35" fmla="*/ 888 w 888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8" h="536">
                <a:moveTo>
                  <a:pt x="854" y="0"/>
                </a:moveTo>
                <a:lnTo>
                  <a:pt x="860" y="0"/>
                </a:lnTo>
                <a:lnTo>
                  <a:pt x="866" y="2"/>
                </a:lnTo>
                <a:lnTo>
                  <a:pt x="872" y="4"/>
                </a:lnTo>
                <a:lnTo>
                  <a:pt x="880" y="10"/>
                </a:lnTo>
                <a:lnTo>
                  <a:pt x="884" y="16"/>
                </a:lnTo>
                <a:lnTo>
                  <a:pt x="888" y="26"/>
                </a:lnTo>
                <a:lnTo>
                  <a:pt x="888" y="42"/>
                </a:lnTo>
                <a:lnTo>
                  <a:pt x="32" y="536"/>
                </a:lnTo>
                <a:lnTo>
                  <a:pt x="0" y="494"/>
                </a:lnTo>
                <a:lnTo>
                  <a:pt x="854" y="0"/>
                </a:lnTo>
                <a:close/>
              </a:path>
            </a:pathLst>
          </a:custGeom>
          <a:solidFill>
            <a:srgbClr val="FC56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Freeform 56"/>
          <p:cNvSpPr>
            <a:spLocks/>
          </p:cNvSpPr>
          <p:nvPr/>
        </p:nvSpPr>
        <p:spPr bwMode="auto">
          <a:xfrm>
            <a:off x="5740400" y="2342473"/>
            <a:ext cx="1397000" cy="838200"/>
          </a:xfrm>
          <a:custGeom>
            <a:avLst/>
            <a:gdLst>
              <a:gd name="T0" fmla="*/ 852 w 880"/>
              <a:gd name="T1" fmla="*/ 0 h 528"/>
              <a:gd name="T2" fmla="*/ 858 w 880"/>
              <a:gd name="T3" fmla="*/ 2 h 528"/>
              <a:gd name="T4" fmla="*/ 868 w 880"/>
              <a:gd name="T5" fmla="*/ 6 h 528"/>
              <a:gd name="T6" fmla="*/ 874 w 880"/>
              <a:gd name="T7" fmla="*/ 10 h 528"/>
              <a:gd name="T8" fmla="*/ 878 w 880"/>
              <a:gd name="T9" fmla="*/ 16 h 528"/>
              <a:gd name="T10" fmla="*/ 880 w 880"/>
              <a:gd name="T11" fmla="*/ 24 h 528"/>
              <a:gd name="T12" fmla="*/ 880 w 880"/>
              <a:gd name="T13" fmla="*/ 36 h 528"/>
              <a:gd name="T14" fmla="*/ 26 w 880"/>
              <a:gd name="T15" fmla="*/ 528 h 528"/>
              <a:gd name="T16" fmla="*/ 0 w 880"/>
              <a:gd name="T17" fmla="*/ 494 h 528"/>
              <a:gd name="T18" fmla="*/ 852 w 88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"/>
              <a:gd name="T31" fmla="*/ 0 h 528"/>
              <a:gd name="T32" fmla="*/ 880 w 88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" h="528">
                <a:moveTo>
                  <a:pt x="852" y="0"/>
                </a:moveTo>
                <a:lnTo>
                  <a:pt x="858" y="2"/>
                </a:lnTo>
                <a:lnTo>
                  <a:pt x="868" y="6"/>
                </a:lnTo>
                <a:lnTo>
                  <a:pt x="874" y="10"/>
                </a:lnTo>
                <a:lnTo>
                  <a:pt x="878" y="16"/>
                </a:lnTo>
                <a:lnTo>
                  <a:pt x="880" y="24"/>
                </a:lnTo>
                <a:lnTo>
                  <a:pt x="880" y="36"/>
                </a:lnTo>
                <a:lnTo>
                  <a:pt x="26" y="528"/>
                </a:lnTo>
                <a:lnTo>
                  <a:pt x="0" y="494"/>
                </a:lnTo>
                <a:lnTo>
                  <a:pt x="852" y="0"/>
                </a:lnTo>
                <a:close/>
              </a:path>
            </a:pathLst>
          </a:custGeom>
          <a:solidFill>
            <a:srgbClr val="FB80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Freeform 57"/>
          <p:cNvSpPr>
            <a:spLocks/>
          </p:cNvSpPr>
          <p:nvPr/>
        </p:nvSpPr>
        <p:spPr bwMode="auto">
          <a:xfrm>
            <a:off x="5753100" y="2345648"/>
            <a:ext cx="1384300" cy="825500"/>
          </a:xfrm>
          <a:custGeom>
            <a:avLst/>
            <a:gdLst>
              <a:gd name="T0" fmla="*/ 850 w 872"/>
              <a:gd name="T1" fmla="*/ 0 h 520"/>
              <a:gd name="T2" fmla="*/ 852 w 872"/>
              <a:gd name="T3" fmla="*/ 0 h 520"/>
              <a:gd name="T4" fmla="*/ 862 w 872"/>
              <a:gd name="T5" fmla="*/ 6 h 520"/>
              <a:gd name="T6" fmla="*/ 866 w 872"/>
              <a:gd name="T7" fmla="*/ 10 h 520"/>
              <a:gd name="T8" fmla="*/ 870 w 872"/>
              <a:gd name="T9" fmla="*/ 14 h 520"/>
              <a:gd name="T10" fmla="*/ 872 w 872"/>
              <a:gd name="T11" fmla="*/ 20 h 520"/>
              <a:gd name="T12" fmla="*/ 872 w 872"/>
              <a:gd name="T13" fmla="*/ 28 h 520"/>
              <a:gd name="T14" fmla="*/ 18 w 872"/>
              <a:gd name="T15" fmla="*/ 520 h 520"/>
              <a:gd name="T16" fmla="*/ 0 w 872"/>
              <a:gd name="T17" fmla="*/ 492 h 520"/>
              <a:gd name="T18" fmla="*/ 850 w 872"/>
              <a:gd name="T19" fmla="*/ 0 h 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2"/>
              <a:gd name="T31" fmla="*/ 0 h 520"/>
              <a:gd name="T32" fmla="*/ 872 w 872"/>
              <a:gd name="T33" fmla="*/ 520 h 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2" h="520">
                <a:moveTo>
                  <a:pt x="850" y="0"/>
                </a:moveTo>
                <a:lnTo>
                  <a:pt x="852" y="0"/>
                </a:lnTo>
                <a:lnTo>
                  <a:pt x="862" y="6"/>
                </a:lnTo>
                <a:lnTo>
                  <a:pt x="866" y="10"/>
                </a:lnTo>
                <a:lnTo>
                  <a:pt x="870" y="14"/>
                </a:lnTo>
                <a:lnTo>
                  <a:pt x="872" y="20"/>
                </a:lnTo>
                <a:lnTo>
                  <a:pt x="872" y="28"/>
                </a:lnTo>
                <a:lnTo>
                  <a:pt x="18" y="520"/>
                </a:lnTo>
                <a:lnTo>
                  <a:pt x="0" y="492"/>
                </a:lnTo>
                <a:lnTo>
                  <a:pt x="850" y="0"/>
                </a:lnTo>
                <a:close/>
              </a:path>
            </a:pathLst>
          </a:custGeom>
          <a:solidFill>
            <a:srgbClr val="FCAB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Freeform 58"/>
          <p:cNvSpPr>
            <a:spLocks/>
          </p:cNvSpPr>
          <p:nvPr/>
        </p:nvSpPr>
        <p:spPr bwMode="auto">
          <a:xfrm>
            <a:off x="5762625" y="2345648"/>
            <a:ext cx="1374775" cy="815975"/>
          </a:xfrm>
          <a:custGeom>
            <a:avLst/>
            <a:gdLst>
              <a:gd name="T0" fmla="*/ 848 w 866"/>
              <a:gd name="T1" fmla="*/ 0 h 514"/>
              <a:gd name="T2" fmla="*/ 856 w 866"/>
              <a:gd name="T3" fmla="*/ 8 h 514"/>
              <a:gd name="T4" fmla="*/ 864 w 866"/>
              <a:gd name="T5" fmla="*/ 14 h 514"/>
              <a:gd name="T6" fmla="*/ 864 w 866"/>
              <a:gd name="T7" fmla="*/ 18 h 514"/>
              <a:gd name="T8" fmla="*/ 866 w 866"/>
              <a:gd name="T9" fmla="*/ 22 h 514"/>
              <a:gd name="T10" fmla="*/ 12 w 866"/>
              <a:gd name="T11" fmla="*/ 514 h 514"/>
              <a:gd name="T12" fmla="*/ 0 w 866"/>
              <a:gd name="T13" fmla="*/ 492 h 514"/>
              <a:gd name="T14" fmla="*/ 848 w 866"/>
              <a:gd name="T15" fmla="*/ 0 h 5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6"/>
              <a:gd name="T25" fmla="*/ 0 h 514"/>
              <a:gd name="T26" fmla="*/ 866 w 866"/>
              <a:gd name="T27" fmla="*/ 514 h 5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6" h="514">
                <a:moveTo>
                  <a:pt x="848" y="0"/>
                </a:moveTo>
                <a:lnTo>
                  <a:pt x="856" y="8"/>
                </a:lnTo>
                <a:lnTo>
                  <a:pt x="864" y="14"/>
                </a:lnTo>
                <a:lnTo>
                  <a:pt x="864" y="18"/>
                </a:lnTo>
                <a:lnTo>
                  <a:pt x="866" y="22"/>
                </a:lnTo>
                <a:lnTo>
                  <a:pt x="12" y="514"/>
                </a:lnTo>
                <a:lnTo>
                  <a:pt x="0" y="492"/>
                </a:lnTo>
                <a:lnTo>
                  <a:pt x="848" y="0"/>
                </a:lnTo>
                <a:close/>
              </a:path>
            </a:pathLst>
          </a:custGeom>
          <a:solidFill>
            <a:srgbClr val="FDD5C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Freeform 59"/>
          <p:cNvSpPr>
            <a:spLocks/>
          </p:cNvSpPr>
          <p:nvPr/>
        </p:nvSpPr>
        <p:spPr bwMode="auto">
          <a:xfrm>
            <a:off x="5772150" y="2348823"/>
            <a:ext cx="1362075" cy="800100"/>
          </a:xfrm>
          <a:custGeom>
            <a:avLst/>
            <a:gdLst>
              <a:gd name="T0" fmla="*/ 858 w 858"/>
              <a:gd name="T1" fmla="*/ 14 h 504"/>
              <a:gd name="T2" fmla="*/ 8 w 858"/>
              <a:gd name="T3" fmla="*/ 504 h 504"/>
              <a:gd name="T4" fmla="*/ 0 w 858"/>
              <a:gd name="T5" fmla="*/ 490 h 504"/>
              <a:gd name="T6" fmla="*/ 846 w 858"/>
              <a:gd name="T7" fmla="*/ 0 h 504"/>
              <a:gd name="T8" fmla="*/ 858 w 858"/>
              <a:gd name="T9" fmla="*/ 14 h 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"/>
              <a:gd name="T16" fmla="*/ 0 h 504"/>
              <a:gd name="T17" fmla="*/ 858 w 858"/>
              <a:gd name="T18" fmla="*/ 504 h 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" h="504">
                <a:moveTo>
                  <a:pt x="858" y="14"/>
                </a:moveTo>
                <a:lnTo>
                  <a:pt x="8" y="504"/>
                </a:lnTo>
                <a:lnTo>
                  <a:pt x="0" y="490"/>
                </a:lnTo>
                <a:lnTo>
                  <a:pt x="846" y="0"/>
                </a:lnTo>
                <a:lnTo>
                  <a:pt x="858" y="1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Freeform 60"/>
          <p:cNvSpPr>
            <a:spLocks/>
          </p:cNvSpPr>
          <p:nvPr/>
        </p:nvSpPr>
        <p:spPr bwMode="auto">
          <a:xfrm>
            <a:off x="5699125" y="3120348"/>
            <a:ext cx="104775" cy="111125"/>
          </a:xfrm>
          <a:custGeom>
            <a:avLst/>
            <a:gdLst>
              <a:gd name="T0" fmla="*/ 46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0 w 66"/>
              <a:gd name="T7" fmla="*/ 54 h 70"/>
              <a:gd name="T8" fmla="*/ 64 w 66"/>
              <a:gd name="T9" fmla="*/ 48 h 70"/>
              <a:gd name="T10" fmla="*/ 64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2 w 66"/>
              <a:gd name="T25" fmla="*/ 2 h 70"/>
              <a:gd name="T26" fmla="*/ 36 w 66"/>
              <a:gd name="T27" fmla="*/ 0 h 70"/>
              <a:gd name="T28" fmla="*/ 30 w 66"/>
              <a:gd name="T29" fmla="*/ 0 h 70"/>
              <a:gd name="T30" fmla="*/ 24 w 66"/>
              <a:gd name="T31" fmla="*/ 0 h 70"/>
              <a:gd name="T32" fmla="*/ 18 w 66"/>
              <a:gd name="T33" fmla="*/ 2 h 70"/>
              <a:gd name="T34" fmla="*/ 12 w 66"/>
              <a:gd name="T35" fmla="*/ 6 h 70"/>
              <a:gd name="T36" fmla="*/ 8 w 66"/>
              <a:gd name="T37" fmla="*/ 10 h 70"/>
              <a:gd name="T38" fmla="*/ 4 w 66"/>
              <a:gd name="T39" fmla="*/ 16 h 70"/>
              <a:gd name="T40" fmla="*/ 0 w 66"/>
              <a:gd name="T41" fmla="*/ 22 h 70"/>
              <a:gd name="T42" fmla="*/ 0 w 66"/>
              <a:gd name="T43" fmla="*/ 28 h 70"/>
              <a:gd name="T44" fmla="*/ 0 w 66"/>
              <a:gd name="T45" fmla="*/ 34 h 70"/>
              <a:gd name="T46" fmla="*/ 0 w 66"/>
              <a:gd name="T47" fmla="*/ 42 h 70"/>
              <a:gd name="T48" fmla="*/ 2 w 66"/>
              <a:gd name="T49" fmla="*/ 48 h 70"/>
              <a:gd name="T50" fmla="*/ 6 w 66"/>
              <a:gd name="T51" fmla="*/ 54 h 70"/>
              <a:gd name="T52" fmla="*/ 10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6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6" y="68"/>
                </a:moveTo>
                <a:lnTo>
                  <a:pt x="52" y="64"/>
                </a:lnTo>
                <a:lnTo>
                  <a:pt x="58" y="60"/>
                </a:lnTo>
                <a:lnTo>
                  <a:pt x="60" y="54"/>
                </a:lnTo>
                <a:lnTo>
                  <a:pt x="64" y="48"/>
                </a:lnTo>
                <a:lnTo>
                  <a:pt x="64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4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6" y="68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Line 61"/>
          <p:cNvSpPr>
            <a:spLocks noChangeShapeType="1"/>
          </p:cNvSpPr>
          <p:nvPr/>
        </p:nvSpPr>
        <p:spPr bwMode="auto">
          <a:xfrm flipH="1">
            <a:off x="5178425" y="3482298"/>
            <a:ext cx="66675" cy="38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Freeform 62"/>
          <p:cNvSpPr>
            <a:spLocks/>
          </p:cNvSpPr>
          <p:nvPr/>
        </p:nvSpPr>
        <p:spPr bwMode="auto">
          <a:xfrm>
            <a:off x="5210175" y="3050498"/>
            <a:ext cx="1743075" cy="762000"/>
          </a:xfrm>
          <a:custGeom>
            <a:avLst/>
            <a:gdLst>
              <a:gd name="T0" fmla="*/ 1098 w 1098"/>
              <a:gd name="T1" fmla="*/ 410 h 480"/>
              <a:gd name="T2" fmla="*/ 1004 w 1098"/>
              <a:gd name="T3" fmla="*/ 300 h 480"/>
              <a:gd name="T4" fmla="*/ 976 w 1098"/>
              <a:gd name="T5" fmla="*/ 318 h 480"/>
              <a:gd name="T6" fmla="*/ 944 w 1098"/>
              <a:gd name="T7" fmla="*/ 338 h 480"/>
              <a:gd name="T8" fmla="*/ 902 w 1098"/>
              <a:gd name="T9" fmla="*/ 362 h 480"/>
              <a:gd name="T10" fmla="*/ 852 w 1098"/>
              <a:gd name="T11" fmla="*/ 388 h 480"/>
              <a:gd name="T12" fmla="*/ 798 w 1098"/>
              <a:gd name="T13" fmla="*/ 414 h 480"/>
              <a:gd name="T14" fmla="*/ 740 w 1098"/>
              <a:gd name="T15" fmla="*/ 438 h 480"/>
              <a:gd name="T16" fmla="*/ 710 w 1098"/>
              <a:gd name="T17" fmla="*/ 448 h 480"/>
              <a:gd name="T18" fmla="*/ 680 w 1098"/>
              <a:gd name="T19" fmla="*/ 458 h 480"/>
              <a:gd name="T20" fmla="*/ 662 w 1098"/>
              <a:gd name="T21" fmla="*/ 464 h 480"/>
              <a:gd name="T22" fmla="*/ 636 w 1098"/>
              <a:gd name="T23" fmla="*/ 470 h 480"/>
              <a:gd name="T24" fmla="*/ 600 w 1098"/>
              <a:gd name="T25" fmla="*/ 474 h 480"/>
              <a:gd name="T26" fmla="*/ 550 w 1098"/>
              <a:gd name="T27" fmla="*/ 478 h 480"/>
              <a:gd name="T28" fmla="*/ 486 w 1098"/>
              <a:gd name="T29" fmla="*/ 480 h 480"/>
              <a:gd name="T30" fmla="*/ 406 w 1098"/>
              <a:gd name="T31" fmla="*/ 478 h 480"/>
              <a:gd name="T32" fmla="*/ 310 w 1098"/>
              <a:gd name="T33" fmla="*/ 472 h 480"/>
              <a:gd name="T34" fmla="*/ 280 w 1098"/>
              <a:gd name="T35" fmla="*/ 468 h 480"/>
              <a:gd name="T36" fmla="*/ 248 w 1098"/>
              <a:gd name="T37" fmla="*/ 460 h 480"/>
              <a:gd name="T38" fmla="*/ 208 w 1098"/>
              <a:gd name="T39" fmla="*/ 448 h 480"/>
              <a:gd name="T40" fmla="*/ 186 w 1098"/>
              <a:gd name="T41" fmla="*/ 440 h 480"/>
              <a:gd name="T42" fmla="*/ 164 w 1098"/>
              <a:gd name="T43" fmla="*/ 432 h 480"/>
              <a:gd name="T44" fmla="*/ 142 w 1098"/>
              <a:gd name="T45" fmla="*/ 420 h 480"/>
              <a:gd name="T46" fmla="*/ 120 w 1098"/>
              <a:gd name="T47" fmla="*/ 408 h 480"/>
              <a:gd name="T48" fmla="*/ 98 w 1098"/>
              <a:gd name="T49" fmla="*/ 394 h 480"/>
              <a:gd name="T50" fmla="*/ 76 w 1098"/>
              <a:gd name="T51" fmla="*/ 378 h 480"/>
              <a:gd name="T52" fmla="*/ 58 w 1098"/>
              <a:gd name="T53" fmla="*/ 360 h 480"/>
              <a:gd name="T54" fmla="*/ 40 w 1098"/>
              <a:gd name="T55" fmla="*/ 338 h 480"/>
              <a:gd name="T56" fmla="*/ 36 w 1098"/>
              <a:gd name="T57" fmla="*/ 334 h 480"/>
              <a:gd name="T58" fmla="*/ 24 w 1098"/>
              <a:gd name="T59" fmla="*/ 318 h 480"/>
              <a:gd name="T60" fmla="*/ 12 w 1098"/>
              <a:gd name="T61" fmla="*/ 294 h 480"/>
              <a:gd name="T62" fmla="*/ 8 w 1098"/>
              <a:gd name="T63" fmla="*/ 278 h 480"/>
              <a:gd name="T64" fmla="*/ 2 w 1098"/>
              <a:gd name="T65" fmla="*/ 262 h 480"/>
              <a:gd name="T66" fmla="*/ 0 w 1098"/>
              <a:gd name="T67" fmla="*/ 242 h 480"/>
              <a:gd name="T68" fmla="*/ 0 w 1098"/>
              <a:gd name="T69" fmla="*/ 222 h 480"/>
              <a:gd name="T70" fmla="*/ 2 w 1098"/>
              <a:gd name="T71" fmla="*/ 202 h 480"/>
              <a:gd name="T72" fmla="*/ 6 w 1098"/>
              <a:gd name="T73" fmla="*/ 180 h 480"/>
              <a:gd name="T74" fmla="*/ 16 w 1098"/>
              <a:gd name="T75" fmla="*/ 156 h 480"/>
              <a:gd name="T76" fmla="*/ 28 w 1098"/>
              <a:gd name="T77" fmla="*/ 134 h 480"/>
              <a:gd name="T78" fmla="*/ 46 w 1098"/>
              <a:gd name="T79" fmla="*/ 110 h 480"/>
              <a:gd name="T80" fmla="*/ 68 w 1098"/>
              <a:gd name="T81" fmla="*/ 84 h 480"/>
              <a:gd name="T82" fmla="*/ 76 w 1098"/>
              <a:gd name="T83" fmla="*/ 78 h 480"/>
              <a:gd name="T84" fmla="*/ 96 w 1098"/>
              <a:gd name="T85" fmla="*/ 60 h 480"/>
              <a:gd name="T86" fmla="*/ 132 w 1098"/>
              <a:gd name="T87" fmla="*/ 32 h 480"/>
              <a:gd name="T88" fmla="*/ 156 w 1098"/>
              <a:gd name="T89" fmla="*/ 16 h 480"/>
              <a:gd name="T90" fmla="*/ 186 w 1098"/>
              <a:gd name="T91" fmla="*/ 0 h 480"/>
              <a:gd name="T92" fmla="*/ 330 w 1098"/>
              <a:gd name="T93" fmla="*/ 86 h 4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8"/>
              <a:gd name="T142" fmla="*/ 0 h 480"/>
              <a:gd name="T143" fmla="*/ 1098 w 1098"/>
              <a:gd name="T144" fmla="*/ 480 h 4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8" h="480">
                <a:moveTo>
                  <a:pt x="1098" y="410"/>
                </a:moveTo>
                <a:lnTo>
                  <a:pt x="1004" y="300"/>
                </a:lnTo>
                <a:lnTo>
                  <a:pt x="976" y="318"/>
                </a:lnTo>
                <a:lnTo>
                  <a:pt x="944" y="338"/>
                </a:lnTo>
                <a:lnTo>
                  <a:pt x="902" y="362"/>
                </a:lnTo>
                <a:lnTo>
                  <a:pt x="852" y="388"/>
                </a:lnTo>
                <a:lnTo>
                  <a:pt x="798" y="414"/>
                </a:lnTo>
                <a:lnTo>
                  <a:pt x="740" y="438"/>
                </a:lnTo>
                <a:lnTo>
                  <a:pt x="710" y="448"/>
                </a:lnTo>
                <a:lnTo>
                  <a:pt x="680" y="458"/>
                </a:lnTo>
                <a:lnTo>
                  <a:pt x="662" y="464"/>
                </a:lnTo>
                <a:lnTo>
                  <a:pt x="636" y="470"/>
                </a:lnTo>
                <a:lnTo>
                  <a:pt x="600" y="474"/>
                </a:lnTo>
                <a:lnTo>
                  <a:pt x="550" y="478"/>
                </a:lnTo>
                <a:lnTo>
                  <a:pt x="486" y="480"/>
                </a:lnTo>
                <a:lnTo>
                  <a:pt x="406" y="478"/>
                </a:lnTo>
                <a:lnTo>
                  <a:pt x="310" y="472"/>
                </a:lnTo>
                <a:lnTo>
                  <a:pt x="280" y="468"/>
                </a:lnTo>
                <a:lnTo>
                  <a:pt x="248" y="460"/>
                </a:lnTo>
                <a:lnTo>
                  <a:pt x="208" y="448"/>
                </a:lnTo>
                <a:lnTo>
                  <a:pt x="186" y="440"/>
                </a:lnTo>
                <a:lnTo>
                  <a:pt x="164" y="432"/>
                </a:lnTo>
                <a:lnTo>
                  <a:pt x="142" y="420"/>
                </a:lnTo>
                <a:lnTo>
                  <a:pt x="120" y="408"/>
                </a:lnTo>
                <a:lnTo>
                  <a:pt x="98" y="394"/>
                </a:lnTo>
                <a:lnTo>
                  <a:pt x="76" y="378"/>
                </a:lnTo>
                <a:lnTo>
                  <a:pt x="58" y="360"/>
                </a:lnTo>
                <a:lnTo>
                  <a:pt x="40" y="338"/>
                </a:lnTo>
                <a:lnTo>
                  <a:pt x="36" y="334"/>
                </a:lnTo>
                <a:lnTo>
                  <a:pt x="24" y="318"/>
                </a:lnTo>
                <a:lnTo>
                  <a:pt x="12" y="294"/>
                </a:lnTo>
                <a:lnTo>
                  <a:pt x="8" y="278"/>
                </a:lnTo>
                <a:lnTo>
                  <a:pt x="2" y="262"/>
                </a:lnTo>
                <a:lnTo>
                  <a:pt x="0" y="242"/>
                </a:lnTo>
                <a:lnTo>
                  <a:pt x="0" y="222"/>
                </a:lnTo>
                <a:lnTo>
                  <a:pt x="2" y="202"/>
                </a:lnTo>
                <a:lnTo>
                  <a:pt x="6" y="180"/>
                </a:lnTo>
                <a:lnTo>
                  <a:pt x="16" y="156"/>
                </a:lnTo>
                <a:lnTo>
                  <a:pt x="28" y="134"/>
                </a:lnTo>
                <a:lnTo>
                  <a:pt x="46" y="110"/>
                </a:lnTo>
                <a:lnTo>
                  <a:pt x="68" y="84"/>
                </a:lnTo>
                <a:lnTo>
                  <a:pt x="76" y="78"/>
                </a:lnTo>
                <a:lnTo>
                  <a:pt x="96" y="60"/>
                </a:lnTo>
                <a:lnTo>
                  <a:pt x="132" y="32"/>
                </a:lnTo>
                <a:lnTo>
                  <a:pt x="156" y="16"/>
                </a:lnTo>
                <a:lnTo>
                  <a:pt x="186" y="0"/>
                </a:lnTo>
                <a:lnTo>
                  <a:pt x="330" y="86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Freeform 63"/>
          <p:cNvSpPr>
            <a:spLocks/>
          </p:cNvSpPr>
          <p:nvPr/>
        </p:nvSpPr>
        <p:spPr bwMode="auto">
          <a:xfrm>
            <a:off x="5210175" y="3126698"/>
            <a:ext cx="1743075" cy="762000"/>
          </a:xfrm>
          <a:custGeom>
            <a:avLst/>
            <a:gdLst>
              <a:gd name="T0" fmla="*/ 1098 w 1098"/>
              <a:gd name="T1" fmla="*/ 362 h 480"/>
              <a:gd name="T2" fmla="*/ 1004 w 1098"/>
              <a:gd name="T3" fmla="*/ 300 h 480"/>
              <a:gd name="T4" fmla="*/ 976 w 1098"/>
              <a:gd name="T5" fmla="*/ 318 h 480"/>
              <a:gd name="T6" fmla="*/ 944 w 1098"/>
              <a:gd name="T7" fmla="*/ 338 h 480"/>
              <a:gd name="T8" fmla="*/ 902 w 1098"/>
              <a:gd name="T9" fmla="*/ 362 h 480"/>
              <a:gd name="T10" fmla="*/ 852 w 1098"/>
              <a:gd name="T11" fmla="*/ 388 h 480"/>
              <a:gd name="T12" fmla="*/ 798 w 1098"/>
              <a:gd name="T13" fmla="*/ 414 h 480"/>
              <a:gd name="T14" fmla="*/ 740 w 1098"/>
              <a:gd name="T15" fmla="*/ 438 h 480"/>
              <a:gd name="T16" fmla="*/ 710 w 1098"/>
              <a:gd name="T17" fmla="*/ 448 h 480"/>
              <a:gd name="T18" fmla="*/ 680 w 1098"/>
              <a:gd name="T19" fmla="*/ 458 h 480"/>
              <a:gd name="T20" fmla="*/ 662 w 1098"/>
              <a:gd name="T21" fmla="*/ 464 h 480"/>
              <a:gd name="T22" fmla="*/ 636 w 1098"/>
              <a:gd name="T23" fmla="*/ 468 h 480"/>
              <a:gd name="T24" fmla="*/ 600 w 1098"/>
              <a:gd name="T25" fmla="*/ 474 h 480"/>
              <a:gd name="T26" fmla="*/ 550 w 1098"/>
              <a:gd name="T27" fmla="*/ 478 h 480"/>
              <a:gd name="T28" fmla="*/ 486 w 1098"/>
              <a:gd name="T29" fmla="*/ 480 h 480"/>
              <a:gd name="T30" fmla="*/ 406 w 1098"/>
              <a:gd name="T31" fmla="*/ 478 h 480"/>
              <a:gd name="T32" fmla="*/ 310 w 1098"/>
              <a:gd name="T33" fmla="*/ 472 h 480"/>
              <a:gd name="T34" fmla="*/ 280 w 1098"/>
              <a:gd name="T35" fmla="*/ 468 h 480"/>
              <a:gd name="T36" fmla="*/ 248 w 1098"/>
              <a:gd name="T37" fmla="*/ 460 h 480"/>
              <a:gd name="T38" fmla="*/ 208 w 1098"/>
              <a:gd name="T39" fmla="*/ 448 h 480"/>
              <a:gd name="T40" fmla="*/ 186 w 1098"/>
              <a:gd name="T41" fmla="*/ 440 h 480"/>
              <a:gd name="T42" fmla="*/ 164 w 1098"/>
              <a:gd name="T43" fmla="*/ 432 h 480"/>
              <a:gd name="T44" fmla="*/ 142 w 1098"/>
              <a:gd name="T45" fmla="*/ 420 h 480"/>
              <a:gd name="T46" fmla="*/ 120 w 1098"/>
              <a:gd name="T47" fmla="*/ 408 h 480"/>
              <a:gd name="T48" fmla="*/ 98 w 1098"/>
              <a:gd name="T49" fmla="*/ 394 h 480"/>
              <a:gd name="T50" fmla="*/ 76 w 1098"/>
              <a:gd name="T51" fmla="*/ 378 h 480"/>
              <a:gd name="T52" fmla="*/ 58 w 1098"/>
              <a:gd name="T53" fmla="*/ 360 h 480"/>
              <a:gd name="T54" fmla="*/ 40 w 1098"/>
              <a:gd name="T55" fmla="*/ 338 h 480"/>
              <a:gd name="T56" fmla="*/ 36 w 1098"/>
              <a:gd name="T57" fmla="*/ 334 h 480"/>
              <a:gd name="T58" fmla="*/ 24 w 1098"/>
              <a:gd name="T59" fmla="*/ 318 h 480"/>
              <a:gd name="T60" fmla="*/ 12 w 1098"/>
              <a:gd name="T61" fmla="*/ 294 h 480"/>
              <a:gd name="T62" fmla="*/ 8 w 1098"/>
              <a:gd name="T63" fmla="*/ 278 h 480"/>
              <a:gd name="T64" fmla="*/ 2 w 1098"/>
              <a:gd name="T65" fmla="*/ 262 h 480"/>
              <a:gd name="T66" fmla="*/ 0 w 1098"/>
              <a:gd name="T67" fmla="*/ 242 h 480"/>
              <a:gd name="T68" fmla="*/ 0 w 1098"/>
              <a:gd name="T69" fmla="*/ 222 h 480"/>
              <a:gd name="T70" fmla="*/ 2 w 1098"/>
              <a:gd name="T71" fmla="*/ 202 h 480"/>
              <a:gd name="T72" fmla="*/ 6 w 1098"/>
              <a:gd name="T73" fmla="*/ 180 h 480"/>
              <a:gd name="T74" fmla="*/ 16 w 1098"/>
              <a:gd name="T75" fmla="*/ 156 h 480"/>
              <a:gd name="T76" fmla="*/ 28 w 1098"/>
              <a:gd name="T77" fmla="*/ 134 h 480"/>
              <a:gd name="T78" fmla="*/ 46 w 1098"/>
              <a:gd name="T79" fmla="*/ 110 h 480"/>
              <a:gd name="T80" fmla="*/ 68 w 1098"/>
              <a:gd name="T81" fmla="*/ 84 h 480"/>
              <a:gd name="T82" fmla="*/ 76 w 1098"/>
              <a:gd name="T83" fmla="*/ 78 h 480"/>
              <a:gd name="T84" fmla="*/ 96 w 1098"/>
              <a:gd name="T85" fmla="*/ 60 h 480"/>
              <a:gd name="T86" fmla="*/ 132 w 1098"/>
              <a:gd name="T87" fmla="*/ 32 h 480"/>
              <a:gd name="T88" fmla="*/ 156 w 1098"/>
              <a:gd name="T89" fmla="*/ 16 h 480"/>
              <a:gd name="T90" fmla="*/ 186 w 1098"/>
              <a:gd name="T91" fmla="*/ 0 h 480"/>
              <a:gd name="T92" fmla="*/ 322 w 1098"/>
              <a:gd name="T93" fmla="*/ 38 h 4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8"/>
              <a:gd name="T142" fmla="*/ 0 h 480"/>
              <a:gd name="T143" fmla="*/ 1098 w 1098"/>
              <a:gd name="T144" fmla="*/ 480 h 4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8" h="480">
                <a:moveTo>
                  <a:pt x="1098" y="362"/>
                </a:moveTo>
                <a:lnTo>
                  <a:pt x="1004" y="300"/>
                </a:lnTo>
                <a:lnTo>
                  <a:pt x="976" y="318"/>
                </a:lnTo>
                <a:lnTo>
                  <a:pt x="944" y="338"/>
                </a:lnTo>
                <a:lnTo>
                  <a:pt x="902" y="362"/>
                </a:lnTo>
                <a:lnTo>
                  <a:pt x="852" y="388"/>
                </a:lnTo>
                <a:lnTo>
                  <a:pt x="798" y="414"/>
                </a:lnTo>
                <a:lnTo>
                  <a:pt x="740" y="438"/>
                </a:lnTo>
                <a:lnTo>
                  <a:pt x="710" y="448"/>
                </a:lnTo>
                <a:lnTo>
                  <a:pt x="680" y="458"/>
                </a:lnTo>
                <a:lnTo>
                  <a:pt x="662" y="464"/>
                </a:lnTo>
                <a:lnTo>
                  <a:pt x="636" y="468"/>
                </a:lnTo>
                <a:lnTo>
                  <a:pt x="600" y="474"/>
                </a:lnTo>
                <a:lnTo>
                  <a:pt x="550" y="478"/>
                </a:lnTo>
                <a:lnTo>
                  <a:pt x="486" y="480"/>
                </a:lnTo>
                <a:lnTo>
                  <a:pt x="406" y="478"/>
                </a:lnTo>
                <a:lnTo>
                  <a:pt x="310" y="472"/>
                </a:lnTo>
                <a:lnTo>
                  <a:pt x="280" y="468"/>
                </a:lnTo>
                <a:lnTo>
                  <a:pt x="248" y="460"/>
                </a:lnTo>
                <a:lnTo>
                  <a:pt x="208" y="448"/>
                </a:lnTo>
                <a:lnTo>
                  <a:pt x="186" y="440"/>
                </a:lnTo>
                <a:lnTo>
                  <a:pt x="164" y="432"/>
                </a:lnTo>
                <a:lnTo>
                  <a:pt x="142" y="420"/>
                </a:lnTo>
                <a:lnTo>
                  <a:pt x="120" y="408"/>
                </a:lnTo>
                <a:lnTo>
                  <a:pt x="98" y="394"/>
                </a:lnTo>
                <a:lnTo>
                  <a:pt x="76" y="378"/>
                </a:lnTo>
                <a:lnTo>
                  <a:pt x="58" y="360"/>
                </a:lnTo>
                <a:lnTo>
                  <a:pt x="40" y="338"/>
                </a:lnTo>
                <a:lnTo>
                  <a:pt x="36" y="334"/>
                </a:lnTo>
                <a:lnTo>
                  <a:pt x="24" y="318"/>
                </a:lnTo>
                <a:lnTo>
                  <a:pt x="12" y="294"/>
                </a:lnTo>
                <a:lnTo>
                  <a:pt x="8" y="278"/>
                </a:lnTo>
                <a:lnTo>
                  <a:pt x="2" y="262"/>
                </a:lnTo>
                <a:lnTo>
                  <a:pt x="0" y="242"/>
                </a:lnTo>
                <a:lnTo>
                  <a:pt x="0" y="222"/>
                </a:lnTo>
                <a:lnTo>
                  <a:pt x="2" y="202"/>
                </a:lnTo>
                <a:lnTo>
                  <a:pt x="6" y="180"/>
                </a:lnTo>
                <a:lnTo>
                  <a:pt x="16" y="156"/>
                </a:lnTo>
                <a:lnTo>
                  <a:pt x="28" y="134"/>
                </a:lnTo>
                <a:lnTo>
                  <a:pt x="46" y="110"/>
                </a:lnTo>
                <a:lnTo>
                  <a:pt x="68" y="84"/>
                </a:lnTo>
                <a:lnTo>
                  <a:pt x="76" y="78"/>
                </a:lnTo>
                <a:lnTo>
                  <a:pt x="96" y="60"/>
                </a:lnTo>
                <a:lnTo>
                  <a:pt x="132" y="32"/>
                </a:lnTo>
                <a:lnTo>
                  <a:pt x="156" y="16"/>
                </a:lnTo>
                <a:lnTo>
                  <a:pt x="186" y="0"/>
                </a:lnTo>
                <a:lnTo>
                  <a:pt x="322" y="38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Freeform 64"/>
          <p:cNvSpPr>
            <a:spLocks/>
          </p:cNvSpPr>
          <p:nvPr/>
        </p:nvSpPr>
        <p:spPr bwMode="auto">
          <a:xfrm>
            <a:off x="4470400" y="3187023"/>
            <a:ext cx="2482850" cy="1117600"/>
          </a:xfrm>
          <a:custGeom>
            <a:avLst/>
            <a:gdLst>
              <a:gd name="T0" fmla="*/ 796 w 1564"/>
              <a:gd name="T1" fmla="*/ 0 h 704"/>
              <a:gd name="T2" fmla="*/ 652 w 1564"/>
              <a:gd name="T3" fmla="*/ 18 h 704"/>
              <a:gd name="T4" fmla="*/ 622 w 1564"/>
              <a:gd name="T5" fmla="*/ 34 h 704"/>
              <a:gd name="T6" fmla="*/ 598 w 1564"/>
              <a:gd name="T7" fmla="*/ 50 h 704"/>
              <a:gd name="T8" fmla="*/ 562 w 1564"/>
              <a:gd name="T9" fmla="*/ 78 h 704"/>
              <a:gd name="T10" fmla="*/ 542 w 1564"/>
              <a:gd name="T11" fmla="*/ 96 h 704"/>
              <a:gd name="T12" fmla="*/ 534 w 1564"/>
              <a:gd name="T13" fmla="*/ 102 h 704"/>
              <a:gd name="T14" fmla="*/ 512 w 1564"/>
              <a:gd name="T15" fmla="*/ 128 h 704"/>
              <a:gd name="T16" fmla="*/ 494 w 1564"/>
              <a:gd name="T17" fmla="*/ 152 h 704"/>
              <a:gd name="T18" fmla="*/ 482 w 1564"/>
              <a:gd name="T19" fmla="*/ 176 h 704"/>
              <a:gd name="T20" fmla="*/ 472 w 1564"/>
              <a:gd name="T21" fmla="*/ 198 h 704"/>
              <a:gd name="T22" fmla="*/ 468 w 1564"/>
              <a:gd name="T23" fmla="*/ 220 h 704"/>
              <a:gd name="T24" fmla="*/ 466 w 1564"/>
              <a:gd name="T25" fmla="*/ 242 h 704"/>
              <a:gd name="T26" fmla="*/ 466 w 1564"/>
              <a:gd name="T27" fmla="*/ 260 h 704"/>
              <a:gd name="T28" fmla="*/ 468 w 1564"/>
              <a:gd name="T29" fmla="*/ 280 h 704"/>
              <a:gd name="T30" fmla="*/ 474 w 1564"/>
              <a:gd name="T31" fmla="*/ 296 h 704"/>
              <a:gd name="T32" fmla="*/ 478 w 1564"/>
              <a:gd name="T33" fmla="*/ 312 h 704"/>
              <a:gd name="T34" fmla="*/ 490 w 1564"/>
              <a:gd name="T35" fmla="*/ 336 h 704"/>
              <a:gd name="T36" fmla="*/ 502 w 1564"/>
              <a:gd name="T37" fmla="*/ 352 h 704"/>
              <a:gd name="T38" fmla="*/ 506 w 1564"/>
              <a:gd name="T39" fmla="*/ 358 h 704"/>
              <a:gd name="T40" fmla="*/ 524 w 1564"/>
              <a:gd name="T41" fmla="*/ 378 h 704"/>
              <a:gd name="T42" fmla="*/ 542 w 1564"/>
              <a:gd name="T43" fmla="*/ 396 h 704"/>
              <a:gd name="T44" fmla="*/ 564 w 1564"/>
              <a:gd name="T45" fmla="*/ 412 h 704"/>
              <a:gd name="T46" fmla="*/ 586 w 1564"/>
              <a:gd name="T47" fmla="*/ 426 h 704"/>
              <a:gd name="T48" fmla="*/ 608 w 1564"/>
              <a:gd name="T49" fmla="*/ 440 h 704"/>
              <a:gd name="T50" fmla="*/ 630 w 1564"/>
              <a:gd name="T51" fmla="*/ 450 h 704"/>
              <a:gd name="T52" fmla="*/ 652 w 1564"/>
              <a:gd name="T53" fmla="*/ 460 h 704"/>
              <a:gd name="T54" fmla="*/ 674 w 1564"/>
              <a:gd name="T55" fmla="*/ 466 h 704"/>
              <a:gd name="T56" fmla="*/ 714 w 1564"/>
              <a:gd name="T57" fmla="*/ 478 h 704"/>
              <a:gd name="T58" fmla="*/ 746 w 1564"/>
              <a:gd name="T59" fmla="*/ 486 h 704"/>
              <a:gd name="T60" fmla="*/ 776 w 1564"/>
              <a:gd name="T61" fmla="*/ 490 h 704"/>
              <a:gd name="T62" fmla="*/ 872 w 1564"/>
              <a:gd name="T63" fmla="*/ 498 h 704"/>
              <a:gd name="T64" fmla="*/ 952 w 1564"/>
              <a:gd name="T65" fmla="*/ 498 h 704"/>
              <a:gd name="T66" fmla="*/ 1016 w 1564"/>
              <a:gd name="T67" fmla="*/ 498 h 704"/>
              <a:gd name="T68" fmla="*/ 1066 w 1564"/>
              <a:gd name="T69" fmla="*/ 492 h 704"/>
              <a:gd name="T70" fmla="*/ 1102 w 1564"/>
              <a:gd name="T71" fmla="*/ 488 h 704"/>
              <a:gd name="T72" fmla="*/ 1128 w 1564"/>
              <a:gd name="T73" fmla="*/ 482 h 704"/>
              <a:gd name="T74" fmla="*/ 1146 w 1564"/>
              <a:gd name="T75" fmla="*/ 476 h 704"/>
              <a:gd name="T76" fmla="*/ 1176 w 1564"/>
              <a:gd name="T77" fmla="*/ 468 h 704"/>
              <a:gd name="T78" fmla="*/ 1206 w 1564"/>
              <a:gd name="T79" fmla="*/ 456 h 704"/>
              <a:gd name="T80" fmla="*/ 1264 w 1564"/>
              <a:gd name="T81" fmla="*/ 432 h 704"/>
              <a:gd name="T82" fmla="*/ 1318 w 1564"/>
              <a:gd name="T83" fmla="*/ 406 h 704"/>
              <a:gd name="T84" fmla="*/ 1368 w 1564"/>
              <a:gd name="T85" fmla="*/ 380 h 704"/>
              <a:gd name="T86" fmla="*/ 1410 w 1564"/>
              <a:gd name="T87" fmla="*/ 356 h 704"/>
              <a:gd name="T88" fmla="*/ 1442 w 1564"/>
              <a:gd name="T89" fmla="*/ 336 h 704"/>
              <a:gd name="T90" fmla="*/ 1470 w 1564"/>
              <a:gd name="T91" fmla="*/ 318 h 704"/>
              <a:gd name="T92" fmla="*/ 1564 w 1564"/>
              <a:gd name="T93" fmla="*/ 324 h 704"/>
              <a:gd name="T94" fmla="*/ 960 w 1564"/>
              <a:gd name="T95" fmla="*/ 666 h 704"/>
              <a:gd name="T96" fmla="*/ 944 w 1564"/>
              <a:gd name="T97" fmla="*/ 672 h 704"/>
              <a:gd name="T98" fmla="*/ 922 w 1564"/>
              <a:gd name="T99" fmla="*/ 678 h 704"/>
              <a:gd name="T100" fmla="*/ 896 w 1564"/>
              <a:gd name="T101" fmla="*/ 686 h 704"/>
              <a:gd name="T102" fmla="*/ 862 w 1564"/>
              <a:gd name="T103" fmla="*/ 694 h 704"/>
              <a:gd name="T104" fmla="*/ 822 w 1564"/>
              <a:gd name="T105" fmla="*/ 700 h 704"/>
              <a:gd name="T106" fmla="*/ 776 w 1564"/>
              <a:gd name="T107" fmla="*/ 702 h 704"/>
              <a:gd name="T108" fmla="*/ 726 w 1564"/>
              <a:gd name="T109" fmla="*/ 704 h 704"/>
              <a:gd name="T110" fmla="*/ 0 w 1564"/>
              <a:gd name="T111" fmla="*/ 686 h 7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64"/>
              <a:gd name="T169" fmla="*/ 0 h 704"/>
              <a:gd name="T170" fmla="*/ 1564 w 1564"/>
              <a:gd name="T171" fmla="*/ 704 h 7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64" h="704">
                <a:moveTo>
                  <a:pt x="796" y="0"/>
                </a:moveTo>
                <a:lnTo>
                  <a:pt x="652" y="18"/>
                </a:lnTo>
                <a:lnTo>
                  <a:pt x="622" y="34"/>
                </a:lnTo>
                <a:lnTo>
                  <a:pt x="598" y="50"/>
                </a:lnTo>
                <a:lnTo>
                  <a:pt x="562" y="78"/>
                </a:lnTo>
                <a:lnTo>
                  <a:pt x="542" y="96"/>
                </a:lnTo>
                <a:lnTo>
                  <a:pt x="534" y="102"/>
                </a:lnTo>
                <a:lnTo>
                  <a:pt x="512" y="128"/>
                </a:lnTo>
                <a:lnTo>
                  <a:pt x="494" y="152"/>
                </a:lnTo>
                <a:lnTo>
                  <a:pt x="482" y="176"/>
                </a:lnTo>
                <a:lnTo>
                  <a:pt x="472" y="198"/>
                </a:lnTo>
                <a:lnTo>
                  <a:pt x="468" y="220"/>
                </a:lnTo>
                <a:lnTo>
                  <a:pt x="466" y="242"/>
                </a:lnTo>
                <a:lnTo>
                  <a:pt x="466" y="260"/>
                </a:lnTo>
                <a:lnTo>
                  <a:pt x="468" y="280"/>
                </a:lnTo>
                <a:lnTo>
                  <a:pt x="474" y="296"/>
                </a:lnTo>
                <a:lnTo>
                  <a:pt x="478" y="312"/>
                </a:lnTo>
                <a:lnTo>
                  <a:pt x="490" y="336"/>
                </a:lnTo>
                <a:lnTo>
                  <a:pt x="502" y="352"/>
                </a:lnTo>
                <a:lnTo>
                  <a:pt x="506" y="358"/>
                </a:lnTo>
                <a:lnTo>
                  <a:pt x="524" y="378"/>
                </a:lnTo>
                <a:lnTo>
                  <a:pt x="542" y="396"/>
                </a:lnTo>
                <a:lnTo>
                  <a:pt x="564" y="412"/>
                </a:lnTo>
                <a:lnTo>
                  <a:pt x="586" y="426"/>
                </a:lnTo>
                <a:lnTo>
                  <a:pt x="608" y="440"/>
                </a:lnTo>
                <a:lnTo>
                  <a:pt x="630" y="450"/>
                </a:lnTo>
                <a:lnTo>
                  <a:pt x="652" y="460"/>
                </a:lnTo>
                <a:lnTo>
                  <a:pt x="674" y="466"/>
                </a:lnTo>
                <a:lnTo>
                  <a:pt x="714" y="478"/>
                </a:lnTo>
                <a:lnTo>
                  <a:pt x="746" y="486"/>
                </a:lnTo>
                <a:lnTo>
                  <a:pt x="776" y="490"/>
                </a:lnTo>
                <a:lnTo>
                  <a:pt x="872" y="498"/>
                </a:lnTo>
                <a:lnTo>
                  <a:pt x="952" y="498"/>
                </a:lnTo>
                <a:lnTo>
                  <a:pt x="1016" y="498"/>
                </a:lnTo>
                <a:lnTo>
                  <a:pt x="1066" y="492"/>
                </a:lnTo>
                <a:lnTo>
                  <a:pt x="1102" y="488"/>
                </a:lnTo>
                <a:lnTo>
                  <a:pt x="1128" y="482"/>
                </a:lnTo>
                <a:lnTo>
                  <a:pt x="1146" y="476"/>
                </a:lnTo>
                <a:lnTo>
                  <a:pt x="1176" y="468"/>
                </a:lnTo>
                <a:lnTo>
                  <a:pt x="1206" y="456"/>
                </a:lnTo>
                <a:lnTo>
                  <a:pt x="1264" y="432"/>
                </a:lnTo>
                <a:lnTo>
                  <a:pt x="1318" y="406"/>
                </a:lnTo>
                <a:lnTo>
                  <a:pt x="1368" y="380"/>
                </a:lnTo>
                <a:lnTo>
                  <a:pt x="1410" y="356"/>
                </a:lnTo>
                <a:lnTo>
                  <a:pt x="1442" y="336"/>
                </a:lnTo>
                <a:lnTo>
                  <a:pt x="1470" y="318"/>
                </a:lnTo>
                <a:lnTo>
                  <a:pt x="1564" y="324"/>
                </a:lnTo>
                <a:lnTo>
                  <a:pt x="960" y="666"/>
                </a:lnTo>
                <a:lnTo>
                  <a:pt x="944" y="672"/>
                </a:lnTo>
                <a:lnTo>
                  <a:pt x="922" y="678"/>
                </a:lnTo>
                <a:lnTo>
                  <a:pt x="896" y="686"/>
                </a:lnTo>
                <a:lnTo>
                  <a:pt x="862" y="694"/>
                </a:lnTo>
                <a:lnTo>
                  <a:pt x="822" y="700"/>
                </a:lnTo>
                <a:lnTo>
                  <a:pt x="776" y="702"/>
                </a:lnTo>
                <a:lnTo>
                  <a:pt x="726" y="704"/>
                </a:lnTo>
                <a:lnTo>
                  <a:pt x="0" y="686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Freeform 79"/>
          <p:cNvSpPr>
            <a:spLocks/>
          </p:cNvSpPr>
          <p:nvPr/>
        </p:nvSpPr>
        <p:spPr bwMode="auto">
          <a:xfrm>
            <a:off x="4857750" y="3987123"/>
            <a:ext cx="520700" cy="476250"/>
          </a:xfrm>
          <a:custGeom>
            <a:avLst/>
            <a:gdLst>
              <a:gd name="T0" fmla="*/ 144 w 328"/>
              <a:gd name="T1" fmla="*/ 300 h 300"/>
              <a:gd name="T2" fmla="*/ 122 w 328"/>
              <a:gd name="T3" fmla="*/ 298 h 300"/>
              <a:gd name="T4" fmla="*/ 102 w 328"/>
              <a:gd name="T5" fmla="*/ 294 h 300"/>
              <a:gd name="T6" fmla="*/ 84 w 328"/>
              <a:gd name="T7" fmla="*/ 290 h 300"/>
              <a:gd name="T8" fmla="*/ 68 w 328"/>
              <a:gd name="T9" fmla="*/ 284 h 300"/>
              <a:gd name="T10" fmla="*/ 54 w 328"/>
              <a:gd name="T11" fmla="*/ 276 h 300"/>
              <a:gd name="T12" fmla="*/ 42 w 328"/>
              <a:gd name="T13" fmla="*/ 268 h 300"/>
              <a:gd name="T14" fmla="*/ 32 w 328"/>
              <a:gd name="T15" fmla="*/ 260 h 300"/>
              <a:gd name="T16" fmla="*/ 24 w 328"/>
              <a:gd name="T17" fmla="*/ 250 h 300"/>
              <a:gd name="T18" fmla="*/ 12 w 328"/>
              <a:gd name="T19" fmla="*/ 234 h 300"/>
              <a:gd name="T20" fmla="*/ 4 w 328"/>
              <a:gd name="T21" fmla="*/ 218 h 300"/>
              <a:gd name="T22" fmla="*/ 0 w 328"/>
              <a:gd name="T23" fmla="*/ 204 h 300"/>
              <a:gd name="T24" fmla="*/ 0 w 328"/>
              <a:gd name="T25" fmla="*/ 0 h 300"/>
              <a:gd name="T26" fmla="*/ 328 w 328"/>
              <a:gd name="T27" fmla="*/ 2 h 300"/>
              <a:gd name="T28" fmla="*/ 328 w 328"/>
              <a:gd name="T29" fmla="*/ 200 h 300"/>
              <a:gd name="T30" fmla="*/ 318 w 328"/>
              <a:gd name="T31" fmla="*/ 220 h 300"/>
              <a:gd name="T32" fmla="*/ 310 w 328"/>
              <a:gd name="T33" fmla="*/ 238 h 300"/>
              <a:gd name="T34" fmla="*/ 298 w 328"/>
              <a:gd name="T35" fmla="*/ 254 h 300"/>
              <a:gd name="T36" fmla="*/ 290 w 328"/>
              <a:gd name="T37" fmla="*/ 262 h 300"/>
              <a:gd name="T38" fmla="*/ 282 w 328"/>
              <a:gd name="T39" fmla="*/ 270 h 300"/>
              <a:gd name="T40" fmla="*/ 270 w 328"/>
              <a:gd name="T41" fmla="*/ 276 h 300"/>
              <a:gd name="T42" fmla="*/ 260 w 328"/>
              <a:gd name="T43" fmla="*/ 280 h 300"/>
              <a:gd name="T44" fmla="*/ 234 w 328"/>
              <a:gd name="T45" fmla="*/ 290 h 300"/>
              <a:gd name="T46" fmla="*/ 208 w 328"/>
              <a:gd name="T47" fmla="*/ 294 h 300"/>
              <a:gd name="T48" fmla="*/ 184 w 328"/>
              <a:gd name="T49" fmla="*/ 298 h 300"/>
              <a:gd name="T50" fmla="*/ 164 w 328"/>
              <a:gd name="T51" fmla="*/ 300 h 300"/>
              <a:gd name="T52" fmla="*/ 144 w 328"/>
              <a:gd name="T53" fmla="*/ 300 h 3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8"/>
              <a:gd name="T82" fmla="*/ 0 h 300"/>
              <a:gd name="T83" fmla="*/ 328 w 328"/>
              <a:gd name="T84" fmla="*/ 300 h 3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8" h="300">
                <a:moveTo>
                  <a:pt x="144" y="300"/>
                </a:moveTo>
                <a:lnTo>
                  <a:pt x="122" y="298"/>
                </a:lnTo>
                <a:lnTo>
                  <a:pt x="102" y="294"/>
                </a:lnTo>
                <a:lnTo>
                  <a:pt x="84" y="290"/>
                </a:lnTo>
                <a:lnTo>
                  <a:pt x="68" y="284"/>
                </a:lnTo>
                <a:lnTo>
                  <a:pt x="54" y="276"/>
                </a:lnTo>
                <a:lnTo>
                  <a:pt x="42" y="268"/>
                </a:lnTo>
                <a:lnTo>
                  <a:pt x="32" y="260"/>
                </a:lnTo>
                <a:lnTo>
                  <a:pt x="24" y="250"/>
                </a:lnTo>
                <a:lnTo>
                  <a:pt x="12" y="234"/>
                </a:lnTo>
                <a:lnTo>
                  <a:pt x="4" y="218"/>
                </a:lnTo>
                <a:lnTo>
                  <a:pt x="0" y="204"/>
                </a:lnTo>
                <a:lnTo>
                  <a:pt x="0" y="0"/>
                </a:lnTo>
                <a:lnTo>
                  <a:pt x="328" y="2"/>
                </a:lnTo>
                <a:lnTo>
                  <a:pt x="328" y="200"/>
                </a:lnTo>
                <a:lnTo>
                  <a:pt x="318" y="220"/>
                </a:lnTo>
                <a:lnTo>
                  <a:pt x="310" y="238"/>
                </a:lnTo>
                <a:lnTo>
                  <a:pt x="298" y="254"/>
                </a:lnTo>
                <a:lnTo>
                  <a:pt x="290" y="262"/>
                </a:lnTo>
                <a:lnTo>
                  <a:pt x="282" y="270"/>
                </a:lnTo>
                <a:lnTo>
                  <a:pt x="270" y="276"/>
                </a:lnTo>
                <a:lnTo>
                  <a:pt x="260" y="280"/>
                </a:lnTo>
                <a:lnTo>
                  <a:pt x="234" y="290"/>
                </a:lnTo>
                <a:lnTo>
                  <a:pt x="208" y="294"/>
                </a:lnTo>
                <a:lnTo>
                  <a:pt x="184" y="298"/>
                </a:lnTo>
                <a:lnTo>
                  <a:pt x="164" y="300"/>
                </a:lnTo>
                <a:lnTo>
                  <a:pt x="144" y="300"/>
                </a:lnTo>
                <a:close/>
              </a:path>
            </a:pathLst>
          </a:custGeom>
          <a:solidFill>
            <a:srgbClr val="D8027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Freeform 80"/>
          <p:cNvSpPr>
            <a:spLocks/>
          </p:cNvSpPr>
          <p:nvPr/>
        </p:nvSpPr>
        <p:spPr bwMode="auto">
          <a:xfrm>
            <a:off x="4886325" y="3987123"/>
            <a:ext cx="469900" cy="476250"/>
          </a:xfrm>
          <a:custGeom>
            <a:avLst/>
            <a:gdLst>
              <a:gd name="T0" fmla="*/ 0 w 296"/>
              <a:gd name="T1" fmla="*/ 214 h 300"/>
              <a:gd name="T2" fmla="*/ 0 w 296"/>
              <a:gd name="T3" fmla="*/ 0 h 300"/>
              <a:gd name="T4" fmla="*/ 296 w 296"/>
              <a:gd name="T5" fmla="*/ 2 h 300"/>
              <a:gd name="T6" fmla="*/ 296 w 296"/>
              <a:gd name="T7" fmla="*/ 210 h 300"/>
              <a:gd name="T8" fmla="*/ 288 w 296"/>
              <a:gd name="T9" fmla="*/ 228 h 300"/>
              <a:gd name="T10" fmla="*/ 280 w 296"/>
              <a:gd name="T11" fmla="*/ 244 h 300"/>
              <a:gd name="T12" fmla="*/ 270 w 296"/>
              <a:gd name="T13" fmla="*/ 260 h 300"/>
              <a:gd name="T14" fmla="*/ 262 w 296"/>
              <a:gd name="T15" fmla="*/ 266 h 300"/>
              <a:gd name="T16" fmla="*/ 254 w 296"/>
              <a:gd name="T17" fmla="*/ 272 h 300"/>
              <a:gd name="T18" fmla="*/ 234 w 296"/>
              <a:gd name="T19" fmla="*/ 282 h 300"/>
              <a:gd name="T20" fmla="*/ 212 w 296"/>
              <a:gd name="T21" fmla="*/ 290 h 300"/>
              <a:gd name="T22" fmla="*/ 188 w 296"/>
              <a:gd name="T23" fmla="*/ 294 h 300"/>
              <a:gd name="T24" fmla="*/ 166 w 296"/>
              <a:gd name="T25" fmla="*/ 298 h 300"/>
              <a:gd name="T26" fmla="*/ 148 w 296"/>
              <a:gd name="T27" fmla="*/ 300 h 300"/>
              <a:gd name="T28" fmla="*/ 130 w 296"/>
              <a:gd name="T29" fmla="*/ 300 h 300"/>
              <a:gd name="T30" fmla="*/ 110 w 296"/>
              <a:gd name="T31" fmla="*/ 298 h 300"/>
              <a:gd name="T32" fmla="*/ 92 w 296"/>
              <a:gd name="T33" fmla="*/ 294 h 300"/>
              <a:gd name="T34" fmla="*/ 76 w 296"/>
              <a:gd name="T35" fmla="*/ 290 h 300"/>
              <a:gd name="T36" fmla="*/ 62 w 296"/>
              <a:gd name="T37" fmla="*/ 284 h 300"/>
              <a:gd name="T38" fmla="*/ 50 w 296"/>
              <a:gd name="T39" fmla="*/ 278 h 300"/>
              <a:gd name="T40" fmla="*/ 40 w 296"/>
              <a:gd name="T41" fmla="*/ 270 h 300"/>
              <a:gd name="T42" fmla="*/ 22 w 296"/>
              <a:gd name="T43" fmla="*/ 256 h 300"/>
              <a:gd name="T44" fmla="*/ 12 w 296"/>
              <a:gd name="T45" fmla="*/ 240 h 300"/>
              <a:gd name="T46" fmla="*/ 6 w 296"/>
              <a:gd name="T47" fmla="*/ 228 h 300"/>
              <a:gd name="T48" fmla="*/ 0 w 296"/>
              <a:gd name="T49" fmla="*/ 214 h 3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96"/>
              <a:gd name="T76" fmla="*/ 0 h 300"/>
              <a:gd name="T77" fmla="*/ 296 w 296"/>
              <a:gd name="T78" fmla="*/ 300 h 3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96" h="300">
                <a:moveTo>
                  <a:pt x="0" y="214"/>
                </a:moveTo>
                <a:lnTo>
                  <a:pt x="0" y="0"/>
                </a:lnTo>
                <a:lnTo>
                  <a:pt x="296" y="2"/>
                </a:lnTo>
                <a:lnTo>
                  <a:pt x="296" y="210"/>
                </a:lnTo>
                <a:lnTo>
                  <a:pt x="288" y="228"/>
                </a:lnTo>
                <a:lnTo>
                  <a:pt x="280" y="244"/>
                </a:lnTo>
                <a:lnTo>
                  <a:pt x="270" y="260"/>
                </a:lnTo>
                <a:lnTo>
                  <a:pt x="262" y="266"/>
                </a:lnTo>
                <a:lnTo>
                  <a:pt x="254" y="272"/>
                </a:lnTo>
                <a:lnTo>
                  <a:pt x="234" y="282"/>
                </a:lnTo>
                <a:lnTo>
                  <a:pt x="212" y="290"/>
                </a:lnTo>
                <a:lnTo>
                  <a:pt x="188" y="294"/>
                </a:lnTo>
                <a:lnTo>
                  <a:pt x="166" y="298"/>
                </a:lnTo>
                <a:lnTo>
                  <a:pt x="148" y="300"/>
                </a:lnTo>
                <a:lnTo>
                  <a:pt x="130" y="300"/>
                </a:lnTo>
                <a:lnTo>
                  <a:pt x="110" y="298"/>
                </a:lnTo>
                <a:lnTo>
                  <a:pt x="92" y="294"/>
                </a:lnTo>
                <a:lnTo>
                  <a:pt x="76" y="290"/>
                </a:lnTo>
                <a:lnTo>
                  <a:pt x="62" y="284"/>
                </a:lnTo>
                <a:lnTo>
                  <a:pt x="50" y="278"/>
                </a:lnTo>
                <a:lnTo>
                  <a:pt x="40" y="270"/>
                </a:lnTo>
                <a:lnTo>
                  <a:pt x="22" y="256"/>
                </a:lnTo>
                <a:lnTo>
                  <a:pt x="12" y="240"/>
                </a:lnTo>
                <a:lnTo>
                  <a:pt x="6" y="228"/>
                </a:lnTo>
                <a:lnTo>
                  <a:pt x="0" y="214"/>
                </a:lnTo>
                <a:close/>
              </a:path>
            </a:pathLst>
          </a:custGeom>
          <a:solidFill>
            <a:srgbClr val="F221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Freeform 81"/>
          <p:cNvSpPr>
            <a:spLocks/>
          </p:cNvSpPr>
          <p:nvPr/>
        </p:nvSpPr>
        <p:spPr bwMode="auto">
          <a:xfrm>
            <a:off x="4918075" y="3990298"/>
            <a:ext cx="419100" cy="473075"/>
          </a:xfrm>
          <a:custGeom>
            <a:avLst/>
            <a:gdLst>
              <a:gd name="T0" fmla="*/ 0 w 264"/>
              <a:gd name="T1" fmla="*/ 224 h 298"/>
              <a:gd name="T2" fmla="*/ 0 w 264"/>
              <a:gd name="T3" fmla="*/ 0 h 298"/>
              <a:gd name="T4" fmla="*/ 264 w 264"/>
              <a:gd name="T5" fmla="*/ 0 h 298"/>
              <a:gd name="T6" fmla="*/ 264 w 264"/>
              <a:gd name="T7" fmla="*/ 218 h 298"/>
              <a:gd name="T8" fmla="*/ 256 w 264"/>
              <a:gd name="T9" fmla="*/ 234 h 298"/>
              <a:gd name="T10" fmla="*/ 248 w 264"/>
              <a:gd name="T11" fmla="*/ 248 h 298"/>
              <a:gd name="T12" fmla="*/ 238 w 264"/>
              <a:gd name="T13" fmla="*/ 262 h 298"/>
              <a:gd name="T14" fmla="*/ 232 w 264"/>
              <a:gd name="T15" fmla="*/ 268 h 298"/>
              <a:gd name="T16" fmla="*/ 224 w 264"/>
              <a:gd name="T17" fmla="*/ 274 h 298"/>
              <a:gd name="T18" fmla="*/ 206 w 264"/>
              <a:gd name="T19" fmla="*/ 282 h 298"/>
              <a:gd name="T20" fmla="*/ 186 w 264"/>
              <a:gd name="T21" fmla="*/ 288 h 298"/>
              <a:gd name="T22" fmla="*/ 166 w 264"/>
              <a:gd name="T23" fmla="*/ 292 h 298"/>
              <a:gd name="T24" fmla="*/ 130 w 264"/>
              <a:gd name="T25" fmla="*/ 296 h 298"/>
              <a:gd name="T26" fmla="*/ 114 w 264"/>
              <a:gd name="T27" fmla="*/ 298 h 298"/>
              <a:gd name="T28" fmla="*/ 96 w 264"/>
              <a:gd name="T29" fmla="*/ 296 h 298"/>
              <a:gd name="T30" fmla="*/ 80 w 264"/>
              <a:gd name="T31" fmla="*/ 294 h 298"/>
              <a:gd name="T32" fmla="*/ 66 w 264"/>
              <a:gd name="T33" fmla="*/ 290 h 298"/>
              <a:gd name="T34" fmla="*/ 54 w 264"/>
              <a:gd name="T35" fmla="*/ 284 h 298"/>
              <a:gd name="T36" fmla="*/ 42 w 264"/>
              <a:gd name="T37" fmla="*/ 278 h 298"/>
              <a:gd name="T38" fmla="*/ 34 w 264"/>
              <a:gd name="T39" fmla="*/ 272 h 298"/>
              <a:gd name="T40" fmla="*/ 20 w 264"/>
              <a:gd name="T41" fmla="*/ 258 h 298"/>
              <a:gd name="T42" fmla="*/ 10 w 264"/>
              <a:gd name="T43" fmla="*/ 246 h 298"/>
              <a:gd name="T44" fmla="*/ 4 w 264"/>
              <a:gd name="T45" fmla="*/ 234 h 298"/>
              <a:gd name="T46" fmla="*/ 0 w 264"/>
              <a:gd name="T47" fmla="*/ 224 h 29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4"/>
              <a:gd name="T73" fmla="*/ 0 h 298"/>
              <a:gd name="T74" fmla="*/ 264 w 264"/>
              <a:gd name="T75" fmla="*/ 298 h 29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4" h="298">
                <a:moveTo>
                  <a:pt x="0" y="224"/>
                </a:moveTo>
                <a:lnTo>
                  <a:pt x="0" y="0"/>
                </a:lnTo>
                <a:lnTo>
                  <a:pt x="264" y="0"/>
                </a:lnTo>
                <a:lnTo>
                  <a:pt x="264" y="218"/>
                </a:lnTo>
                <a:lnTo>
                  <a:pt x="256" y="234"/>
                </a:lnTo>
                <a:lnTo>
                  <a:pt x="248" y="248"/>
                </a:lnTo>
                <a:lnTo>
                  <a:pt x="238" y="262"/>
                </a:lnTo>
                <a:lnTo>
                  <a:pt x="232" y="268"/>
                </a:lnTo>
                <a:lnTo>
                  <a:pt x="224" y="274"/>
                </a:lnTo>
                <a:lnTo>
                  <a:pt x="206" y="282"/>
                </a:lnTo>
                <a:lnTo>
                  <a:pt x="186" y="288"/>
                </a:lnTo>
                <a:lnTo>
                  <a:pt x="166" y="292"/>
                </a:lnTo>
                <a:lnTo>
                  <a:pt x="130" y="296"/>
                </a:lnTo>
                <a:lnTo>
                  <a:pt x="114" y="298"/>
                </a:lnTo>
                <a:lnTo>
                  <a:pt x="96" y="296"/>
                </a:lnTo>
                <a:lnTo>
                  <a:pt x="80" y="294"/>
                </a:lnTo>
                <a:lnTo>
                  <a:pt x="66" y="290"/>
                </a:lnTo>
                <a:lnTo>
                  <a:pt x="54" y="284"/>
                </a:lnTo>
                <a:lnTo>
                  <a:pt x="42" y="278"/>
                </a:lnTo>
                <a:lnTo>
                  <a:pt x="34" y="272"/>
                </a:lnTo>
                <a:lnTo>
                  <a:pt x="20" y="258"/>
                </a:lnTo>
                <a:lnTo>
                  <a:pt x="10" y="246"/>
                </a:lnTo>
                <a:lnTo>
                  <a:pt x="4" y="234"/>
                </a:lnTo>
                <a:lnTo>
                  <a:pt x="0" y="224"/>
                </a:lnTo>
                <a:close/>
              </a:path>
            </a:pathLst>
          </a:custGeom>
          <a:solidFill>
            <a:srgbClr val="F33D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Freeform 82"/>
          <p:cNvSpPr>
            <a:spLocks/>
          </p:cNvSpPr>
          <p:nvPr/>
        </p:nvSpPr>
        <p:spPr bwMode="auto">
          <a:xfrm>
            <a:off x="4946650" y="3990298"/>
            <a:ext cx="368300" cy="473075"/>
          </a:xfrm>
          <a:custGeom>
            <a:avLst/>
            <a:gdLst>
              <a:gd name="T0" fmla="*/ 0 w 232"/>
              <a:gd name="T1" fmla="*/ 234 h 298"/>
              <a:gd name="T2" fmla="*/ 0 w 232"/>
              <a:gd name="T3" fmla="*/ 0 h 298"/>
              <a:gd name="T4" fmla="*/ 232 w 232"/>
              <a:gd name="T5" fmla="*/ 0 h 298"/>
              <a:gd name="T6" fmla="*/ 232 w 232"/>
              <a:gd name="T7" fmla="*/ 228 h 298"/>
              <a:gd name="T8" fmla="*/ 226 w 232"/>
              <a:gd name="T9" fmla="*/ 242 h 298"/>
              <a:gd name="T10" fmla="*/ 218 w 232"/>
              <a:gd name="T11" fmla="*/ 254 h 298"/>
              <a:gd name="T12" fmla="*/ 210 w 232"/>
              <a:gd name="T13" fmla="*/ 266 h 298"/>
              <a:gd name="T14" fmla="*/ 204 w 232"/>
              <a:gd name="T15" fmla="*/ 272 h 298"/>
              <a:gd name="T16" fmla="*/ 196 w 232"/>
              <a:gd name="T17" fmla="*/ 276 h 298"/>
              <a:gd name="T18" fmla="*/ 182 w 232"/>
              <a:gd name="T19" fmla="*/ 284 h 298"/>
              <a:gd name="T20" fmla="*/ 164 w 232"/>
              <a:gd name="T21" fmla="*/ 288 h 298"/>
              <a:gd name="T22" fmla="*/ 146 w 232"/>
              <a:gd name="T23" fmla="*/ 292 h 298"/>
              <a:gd name="T24" fmla="*/ 114 w 232"/>
              <a:gd name="T25" fmla="*/ 296 h 298"/>
              <a:gd name="T26" fmla="*/ 100 w 232"/>
              <a:gd name="T27" fmla="*/ 298 h 298"/>
              <a:gd name="T28" fmla="*/ 84 w 232"/>
              <a:gd name="T29" fmla="*/ 296 h 298"/>
              <a:gd name="T30" fmla="*/ 70 w 232"/>
              <a:gd name="T31" fmla="*/ 294 h 298"/>
              <a:gd name="T32" fmla="*/ 58 w 232"/>
              <a:gd name="T33" fmla="*/ 290 h 298"/>
              <a:gd name="T34" fmla="*/ 48 w 232"/>
              <a:gd name="T35" fmla="*/ 286 h 298"/>
              <a:gd name="T36" fmla="*/ 30 w 232"/>
              <a:gd name="T37" fmla="*/ 276 h 298"/>
              <a:gd name="T38" fmla="*/ 18 w 232"/>
              <a:gd name="T39" fmla="*/ 264 h 298"/>
              <a:gd name="T40" fmla="*/ 8 w 232"/>
              <a:gd name="T41" fmla="*/ 252 h 298"/>
              <a:gd name="T42" fmla="*/ 4 w 232"/>
              <a:gd name="T43" fmla="*/ 242 h 298"/>
              <a:gd name="T44" fmla="*/ 0 w 232"/>
              <a:gd name="T45" fmla="*/ 234 h 2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32"/>
              <a:gd name="T70" fmla="*/ 0 h 298"/>
              <a:gd name="T71" fmla="*/ 232 w 232"/>
              <a:gd name="T72" fmla="*/ 298 h 29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32" h="298">
                <a:moveTo>
                  <a:pt x="0" y="234"/>
                </a:moveTo>
                <a:lnTo>
                  <a:pt x="0" y="0"/>
                </a:lnTo>
                <a:lnTo>
                  <a:pt x="232" y="0"/>
                </a:lnTo>
                <a:lnTo>
                  <a:pt x="232" y="228"/>
                </a:lnTo>
                <a:lnTo>
                  <a:pt x="226" y="242"/>
                </a:lnTo>
                <a:lnTo>
                  <a:pt x="218" y="254"/>
                </a:lnTo>
                <a:lnTo>
                  <a:pt x="210" y="266"/>
                </a:lnTo>
                <a:lnTo>
                  <a:pt x="204" y="272"/>
                </a:lnTo>
                <a:lnTo>
                  <a:pt x="196" y="276"/>
                </a:lnTo>
                <a:lnTo>
                  <a:pt x="182" y="284"/>
                </a:lnTo>
                <a:lnTo>
                  <a:pt x="164" y="288"/>
                </a:lnTo>
                <a:lnTo>
                  <a:pt x="146" y="292"/>
                </a:lnTo>
                <a:lnTo>
                  <a:pt x="114" y="296"/>
                </a:lnTo>
                <a:lnTo>
                  <a:pt x="100" y="298"/>
                </a:lnTo>
                <a:lnTo>
                  <a:pt x="84" y="296"/>
                </a:lnTo>
                <a:lnTo>
                  <a:pt x="70" y="294"/>
                </a:lnTo>
                <a:lnTo>
                  <a:pt x="58" y="290"/>
                </a:lnTo>
                <a:lnTo>
                  <a:pt x="48" y="286"/>
                </a:lnTo>
                <a:lnTo>
                  <a:pt x="30" y="276"/>
                </a:lnTo>
                <a:lnTo>
                  <a:pt x="18" y="264"/>
                </a:lnTo>
                <a:lnTo>
                  <a:pt x="8" y="252"/>
                </a:lnTo>
                <a:lnTo>
                  <a:pt x="4" y="242"/>
                </a:lnTo>
                <a:lnTo>
                  <a:pt x="0" y="234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Freeform 83"/>
          <p:cNvSpPr>
            <a:spLocks/>
          </p:cNvSpPr>
          <p:nvPr/>
        </p:nvSpPr>
        <p:spPr bwMode="auto">
          <a:xfrm>
            <a:off x="4978400" y="3990298"/>
            <a:ext cx="314325" cy="469900"/>
          </a:xfrm>
          <a:custGeom>
            <a:avLst/>
            <a:gdLst>
              <a:gd name="T0" fmla="*/ 0 w 198"/>
              <a:gd name="T1" fmla="*/ 244 h 296"/>
              <a:gd name="T2" fmla="*/ 0 w 198"/>
              <a:gd name="T3" fmla="*/ 0 h 296"/>
              <a:gd name="T4" fmla="*/ 198 w 198"/>
              <a:gd name="T5" fmla="*/ 0 h 296"/>
              <a:gd name="T6" fmla="*/ 198 w 198"/>
              <a:gd name="T7" fmla="*/ 238 h 296"/>
              <a:gd name="T8" fmla="*/ 186 w 198"/>
              <a:gd name="T9" fmla="*/ 260 h 296"/>
              <a:gd name="T10" fmla="*/ 178 w 198"/>
              <a:gd name="T11" fmla="*/ 270 h 296"/>
              <a:gd name="T12" fmla="*/ 168 w 198"/>
              <a:gd name="T13" fmla="*/ 278 h 296"/>
              <a:gd name="T14" fmla="*/ 154 w 198"/>
              <a:gd name="T15" fmla="*/ 284 h 296"/>
              <a:gd name="T16" fmla="*/ 138 w 198"/>
              <a:gd name="T17" fmla="*/ 290 h 296"/>
              <a:gd name="T18" fmla="*/ 122 w 198"/>
              <a:gd name="T19" fmla="*/ 292 h 296"/>
              <a:gd name="T20" fmla="*/ 96 w 198"/>
              <a:gd name="T21" fmla="*/ 296 h 296"/>
              <a:gd name="T22" fmla="*/ 84 w 198"/>
              <a:gd name="T23" fmla="*/ 296 h 296"/>
              <a:gd name="T24" fmla="*/ 58 w 198"/>
              <a:gd name="T25" fmla="*/ 294 h 296"/>
              <a:gd name="T26" fmla="*/ 40 w 198"/>
              <a:gd name="T27" fmla="*/ 286 h 296"/>
              <a:gd name="T28" fmla="*/ 24 w 198"/>
              <a:gd name="T29" fmla="*/ 278 h 296"/>
              <a:gd name="T30" fmla="*/ 14 w 198"/>
              <a:gd name="T31" fmla="*/ 268 h 296"/>
              <a:gd name="T32" fmla="*/ 6 w 198"/>
              <a:gd name="T33" fmla="*/ 260 h 296"/>
              <a:gd name="T34" fmla="*/ 2 w 198"/>
              <a:gd name="T35" fmla="*/ 252 h 296"/>
              <a:gd name="T36" fmla="*/ 0 w 198"/>
              <a:gd name="T37" fmla="*/ 244 h 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8"/>
              <a:gd name="T58" fmla="*/ 0 h 296"/>
              <a:gd name="T59" fmla="*/ 198 w 198"/>
              <a:gd name="T60" fmla="*/ 296 h 2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8" h="296">
                <a:moveTo>
                  <a:pt x="0" y="244"/>
                </a:moveTo>
                <a:lnTo>
                  <a:pt x="0" y="0"/>
                </a:lnTo>
                <a:lnTo>
                  <a:pt x="198" y="0"/>
                </a:lnTo>
                <a:lnTo>
                  <a:pt x="198" y="238"/>
                </a:lnTo>
                <a:lnTo>
                  <a:pt x="186" y="260"/>
                </a:lnTo>
                <a:lnTo>
                  <a:pt x="178" y="270"/>
                </a:lnTo>
                <a:lnTo>
                  <a:pt x="168" y="278"/>
                </a:lnTo>
                <a:lnTo>
                  <a:pt x="154" y="284"/>
                </a:lnTo>
                <a:lnTo>
                  <a:pt x="138" y="290"/>
                </a:lnTo>
                <a:lnTo>
                  <a:pt x="122" y="292"/>
                </a:lnTo>
                <a:lnTo>
                  <a:pt x="96" y="296"/>
                </a:lnTo>
                <a:lnTo>
                  <a:pt x="84" y="296"/>
                </a:lnTo>
                <a:lnTo>
                  <a:pt x="58" y="294"/>
                </a:lnTo>
                <a:lnTo>
                  <a:pt x="40" y="286"/>
                </a:lnTo>
                <a:lnTo>
                  <a:pt x="24" y="278"/>
                </a:lnTo>
                <a:lnTo>
                  <a:pt x="14" y="268"/>
                </a:lnTo>
                <a:lnTo>
                  <a:pt x="6" y="260"/>
                </a:lnTo>
                <a:lnTo>
                  <a:pt x="2" y="252"/>
                </a:lnTo>
                <a:lnTo>
                  <a:pt x="0" y="244"/>
                </a:lnTo>
                <a:close/>
              </a:path>
            </a:pathLst>
          </a:custGeom>
          <a:solidFill>
            <a:srgbClr val="F773B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Freeform 84"/>
          <p:cNvSpPr>
            <a:spLocks/>
          </p:cNvSpPr>
          <p:nvPr/>
        </p:nvSpPr>
        <p:spPr bwMode="auto">
          <a:xfrm>
            <a:off x="5006975" y="3990298"/>
            <a:ext cx="266700" cy="469900"/>
          </a:xfrm>
          <a:custGeom>
            <a:avLst/>
            <a:gdLst>
              <a:gd name="T0" fmla="*/ 0 w 168"/>
              <a:gd name="T1" fmla="*/ 254 h 296"/>
              <a:gd name="T2" fmla="*/ 0 w 168"/>
              <a:gd name="T3" fmla="*/ 0 h 296"/>
              <a:gd name="T4" fmla="*/ 168 w 168"/>
              <a:gd name="T5" fmla="*/ 0 h 296"/>
              <a:gd name="T6" fmla="*/ 168 w 168"/>
              <a:gd name="T7" fmla="*/ 248 h 296"/>
              <a:gd name="T8" fmla="*/ 156 w 168"/>
              <a:gd name="T9" fmla="*/ 266 h 296"/>
              <a:gd name="T10" fmla="*/ 150 w 168"/>
              <a:gd name="T11" fmla="*/ 274 h 296"/>
              <a:gd name="T12" fmla="*/ 140 w 168"/>
              <a:gd name="T13" fmla="*/ 282 h 296"/>
              <a:gd name="T14" fmla="*/ 128 w 168"/>
              <a:gd name="T15" fmla="*/ 286 h 296"/>
              <a:gd name="T16" fmla="*/ 116 w 168"/>
              <a:gd name="T17" fmla="*/ 290 h 296"/>
              <a:gd name="T18" fmla="*/ 102 w 168"/>
              <a:gd name="T19" fmla="*/ 292 h 296"/>
              <a:gd name="T20" fmla="*/ 80 w 168"/>
              <a:gd name="T21" fmla="*/ 296 h 296"/>
              <a:gd name="T22" fmla="*/ 70 w 168"/>
              <a:gd name="T23" fmla="*/ 296 h 296"/>
              <a:gd name="T24" fmla="*/ 48 w 168"/>
              <a:gd name="T25" fmla="*/ 294 h 296"/>
              <a:gd name="T26" fmla="*/ 34 w 168"/>
              <a:gd name="T27" fmla="*/ 288 h 296"/>
              <a:gd name="T28" fmla="*/ 20 w 168"/>
              <a:gd name="T29" fmla="*/ 282 h 296"/>
              <a:gd name="T30" fmla="*/ 12 w 168"/>
              <a:gd name="T31" fmla="*/ 274 h 296"/>
              <a:gd name="T32" fmla="*/ 6 w 168"/>
              <a:gd name="T33" fmla="*/ 266 h 296"/>
              <a:gd name="T34" fmla="*/ 2 w 168"/>
              <a:gd name="T35" fmla="*/ 260 h 296"/>
              <a:gd name="T36" fmla="*/ 0 w 168"/>
              <a:gd name="T37" fmla="*/ 254 h 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"/>
              <a:gd name="T58" fmla="*/ 0 h 296"/>
              <a:gd name="T59" fmla="*/ 168 w 168"/>
              <a:gd name="T60" fmla="*/ 296 h 2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" h="296">
                <a:moveTo>
                  <a:pt x="0" y="254"/>
                </a:moveTo>
                <a:lnTo>
                  <a:pt x="0" y="0"/>
                </a:lnTo>
                <a:lnTo>
                  <a:pt x="168" y="0"/>
                </a:lnTo>
                <a:lnTo>
                  <a:pt x="168" y="248"/>
                </a:lnTo>
                <a:lnTo>
                  <a:pt x="156" y="266"/>
                </a:lnTo>
                <a:lnTo>
                  <a:pt x="150" y="274"/>
                </a:lnTo>
                <a:lnTo>
                  <a:pt x="140" y="282"/>
                </a:lnTo>
                <a:lnTo>
                  <a:pt x="128" y="286"/>
                </a:lnTo>
                <a:lnTo>
                  <a:pt x="116" y="290"/>
                </a:lnTo>
                <a:lnTo>
                  <a:pt x="102" y="292"/>
                </a:lnTo>
                <a:lnTo>
                  <a:pt x="80" y="296"/>
                </a:lnTo>
                <a:lnTo>
                  <a:pt x="70" y="296"/>
                </a:lnTo>
                <a:lnTo>
                  <a:pt x="48" y="294"/>
                </a:lnTo>
                <a:lnTo>
                  <a:pt x="34" y="288"/>
                </a:lnTo>
                <a:lnTo>
                  <a:pt x="20" y="282"/>
                </a:lnTo>
                <a:lnTo>
                  <a:pt x="12" y="274"/>
                </a:lnTo>
                <a:lnTo>
                  <a:pt x="6" y="266"/>
                </a:lnTo>
                <a:lnTo>
                  <a:pt x="2" y="260"/>
                </a:lnTo>
                <a:lnTo>
                  <a:pt x="0" y="254"/>
                </a:lnTo>
                <a:close/>
              </a:path>
            </a:pathLst>
          </a:custGeom>
          <a:solidFill>
            <a:srgbClr val="F890C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Freeform 85"/>
          <p:cNvSpPr>
            <a:spLocks/>
          </p:cNvSpPr>
          <p:nvPr/>
        </p:nvSpPr>
        <p:spPr bwMode="auto">
          <a:xfrm>
            <a:off x="5035550" y="3990298"/>
            <a:ext cx="215900" cy="469900"/>
          </a:xfrm>
          <a:custGeom>
            <a:avLst/>
            <a:gdLst>
              <a:gd name="T0" fmla="*/ 0 w 136"/>
              <a:gd name="T1" fmla="*/ 264 h 296"/>
              <a:gd name="T2" fmla="*/ 0 w 136"/>
              <a:gd name="T3" fmla="*/ 2 h 296"/>
              <a:gd name="T4" fmla="*/ 136 w 136"/>
              <a:gd name="T5" fmla="*/ 0 h 296"/>
              <a:gd name="T6" fmla="*/ 136 w 136"/>
              <a:gd name="T7" fmla="*/ 260 h 296"/>
              <a:gd name="T8" fmla="*/ 126 w 136"/>
              <a:gd name="T9" fmla="*/ 272 h 296"/>
              <a:gd name="T10" fmla="*/ 120 w 136"/>
              <a:gd name="T11" fmla="*/ 278 h 296"/>
              <a:gd name="T12" fmla="*/ 112 w 136"/>
              <a:gd name="T13" fmla="*/ 284 h 296"/>
              <a:gd name="T14" fmla="*/ 104 w 136"/>
              <a:gd name="T15" fmla="*/ 288 h 296"/>
              <a:gd name="T16" fmla="*/ 82 w 136"/>
              <a:gd name="T17" fmla="*/ 294 h 296"/>
              <a:gd name="T18" fmla="*/ 64 w 136"/>
              <a:gd name="T19" fmla="*/ 296 h 296"/>
              <a:gd name="T20" fmla="*/ 54 w 136"/>
              <a:gd name="T21" fmla="*/ 296 h 296"/>
              <a:gd name="T22" fmla="*/ 40 w 136"/>
              <a:gd name="T23" fmla="*/ 294 h 296"/>
              <a:gd name="T24" fmla="*/ 26 w 136"/>
              <a:gd name="T25" fmla="*/ 290 h 296"/>
              <a:gd name="T26" fmla="*/ 18 w 136"/>
              <a:gd name="T27" fmla="*/ 284 h 296"/>
              <a:gd name="T28" fmla="*/ 10 w 136"/>
              <a:gd name="T29" fmla="*/ 280 h 296"/>
              <a:gd name="T30" fmla="*/ 6 w 136"/>
              <a:gd name="T31" fmla="*/ 274 h 296"/>
              <a:gd name="T32" fmla="*/ 2 w 136"/>
              <a:gd name="T33" fmla="*/ 268 h 296"/>
              <a:gd name="T34" fmla="*/ 0 w 136"/>
              <a:gd name="T35" fmla="*/ 264 h 2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6"/>
              <a:gd name="T55" fmla="*/ 0 h 296"/>
              <a:gd name="T56" fmla="*/ 136 w 136"/>
              <a:gd name="T57" fmla="*/ 296 h 2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6" h="296">
                <a:moveTo>
                  <a:pt x="0" y="264"/>
                </a:moveTo>
                <a:lnTo>
                  <a:pt x="0" y="2"/>
                </a:lnTo>
                <a:lnTo>
                  <a:pt x="136" y="0"/>
                </a:lnTo>
                <a:lnTo>
                  <a:pt x="136" y="260"/>
                </a:lnTo>
                <a:lnTo>
                  <a:pt x="126" y="272"/>
                </a:lnTo>
                <a:lnTo>
                  <a:pt x="120" y="278"/>
                </a:lnTo>
                <a:lnTo>
                  <a:pt x="112" y="284"/>
                </a:lnTo>
                <a:lnTo>
                  <a:pt x="104" y="288"/>
                </a:lnTo>
                <a:lnTo>
                  <a:pt x="82" y="294"/>
                </a:lnTo>
                <a:lnTo>
                  <a:pt x="64" y="296"/>
                </a:lnTo>
                <a:lnTo>
                  <a:pt x="54" y="296"/>
                </a:lnTo>
                <a:lnTo>
                  <a:pt x="40" y="294"/>
                </a:lnTo>
                <a:lnTo>
                  <a:pt x="26" y="290"/>
                </a:lnTo>
                <a:lnTo>
                  <a:pt x="18" y="284"/>
                </a:lnTo>
                <a:lnTo>
                  <a:pt x="10" y="280"/>
                </a:lnTo>
                <a:lnTo>
                  <a:pt x="6" y="274"/>
                </a:lnTo>
                <a:lnTo>
                  <a:pt x="2" y="268"/>
                </a:lnTo>
                <a:lnTo>
                  <a:pt x="0" y="264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Freeform 86"/>
          <p:cNvSpPr>
            <a:spLocks/>
          </p:cNvSpPr>
          <p:nvPr/>
        </p:nvSpPr>
        <p:spPr bwMode="auto">
          <a:xfrm>
            <a:off x="5067300" y="3990298"/>
            <a:ext cx="165100" cy="469900"/>
          </a:xfrm>
          <a:custGeom>
            <a:avLst/>
            <a:gdLst>
              <a:gd name="T0" fmla="*/ 0 w 104"/>
              <a:gd name="T1" fmla="*/ 274 h 296"/>
              <a:gd name="T2" fmla="*/ 0 w 104"/>
              <a:gd name="T3" fmla="*/ 2 h 296"/>
              <a:gd name="T4" fmla="*/ 104 w 104"/>
              <a:gd name="T5" fmla="*/ 0 h 296"/>
              <a:gd name="T6" fmla="*/ 104 w 104"/>
              <a:gd name="T7" fmla="*/ 270 h 296"/>
              <a:gd name="T8" fmla="*/ 96 w 104"/>
              <a:gd name="T9" fmla="*/ 278 h 296"/>
              <a:gd name="T10" fmla="*/ 88 w 104"/>
              <a:gd name="T11" fmla="*/ 282 h 296"/>
              <a:gd name="T12" fmla="*/ 82 w 104"/>
              <a:gd name="T13" fmla="*/ 286 h 296"/>
              <a:gd name="T14" fmla="*/ 76 w 104"/>
              <a:gd name="T15" fmla="*/ 290 h 296"/>
              <a:gd name="T16" fmla="*/ 60 w 104"/>
              <a:gd name="T17" fmla="*/ 294 h 296"/>
              <a:gd name="T18" fmla="*/ 38 w 104"/>
              <a:gd name="T19" fmla="*/ 296 h 296"/>
              <a:gd name="T20" fmla="*/ 28 w 104"/>
              <a:gd name="T21" fmla="*/ 294 h 296"/>
              <a:gd name="T22" fmla="*/ 18 w 104"/>
              <a:gd name="T23" fmla="*/ 292 h 296"/>
              <a:gd name="T24" fmla="*/ 12 w 104"/>
              <a:gd name="T25" fmla="*/ 288 h 296"/>
              <a:gd name="T26" fmla="*/ 6 w 104"/>
              <a:gd name="T27" fmla="*/ 284 h 296"/>
              <a:gd name="T28" fmla="*/ 2 w 104"/>
              <a:gd name="T29" fmla="*/ 278 h 296"/>
              <a:gd name="T30" fmla="*/ 0 w 104"/>
              <a:gd name="T31" fmla="*/ 274 h 2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"/>
              <a:gd name="T49" fmla="*/ 0 h 296"/>
              <a:gd name="T50" fmla="*/ 104 w 104"/>
              <a:gd name="T51" fmla="*/ 296 h 2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" h="296">
                <a:moveTo>
                  <a:pt x="0" y="274"/>
                </a:moveTo>
                <a:lnTo>
                  <a:pt x="0" y="2"/>
                </a:lnTo>
                <a:lnTo>
                  <a:pt x="104" y="0"/>
                </a:lnTo>
                <a:lnTo>
                  <a:pt x="104" y="270"/>
                </a:lnTo>
                <a:lnTo>
                  <a:pt x="96" y="278"/>
                </a:lnTo>
                <a:lnTo>
                  <a:pt x="88" y="282"/>
                </a:lnTo>
                <a:lnTo>
                  <a:pt x="82" y="286"/>
                </a:lnTo>
                <a:lnTo>
                  <a:pt x="76" y="290"/>
                </a:lnTo>
                <a:lnTo>
                  <a:pt x="60" y="294"/>
                </a:lnTo>
                <a:lnTo>
                  <a:pt x="38" y="296"/>
                </a:lnTo>
                <a:lnTo>
                  <a:pt x="28" y="294"/>
                </a:lnTo>
                <a:lnTo>
                  <a:pt x="18" y="292"/>
                </a:lnTo>
                <a:lnTo>
                  <a:pt x="12" y="288"/>
                </a:lnTo>
                <a:lnTo>
                  <a:pt x="6" y="284"/>
                </a:lnTo>
                <a:lnTo>
                  <a:pt x="2" y="278"/>
                </a:lnTo>
                <a:lnTo>
                  <a:pt x="0" y="274"/>
                </a:lnTo>
                <a:close/>
              </a:path>
            </a:pathLst>
          </a:custGeom>
          <a:solidFill>
            <a:srgbClr val="FCC7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Freeform 87"/>
          <p:cNvSpPr>
            <a:spLocks/>
          </p:cNvSpPr>
          <p:nvPr/>
        </p:nvSpPr>
        <p:spPr bwMode="auto">
          <a:xfrm>
            <a:off x="5095875" y="3990298"/>
            <a:ext cx="114300" cy="466725"/>
          </a:xfrm>
          <a:custGeom>
            <a:avLst/>
            <a:gdLst>
              <a:gd name="T0" fmla="*/ 0 w 72"/>
              <a:gd name="T1" fmla="*/ 284 h 294"/>
              <a:gd name="T2" fmla="*/ 0 w 72"/>
              <a:gd name="T3" fmla="*/ 2 h 294"/>
              <a:gd name="T4" fmla="*/ 72 w 72"/>
              <a:gd name="T5" fmla="*/ 0 h 294"/>
              <a:gd name="T6" fmla="*/ 72 w 72"/>
              <a:gd name="T7" fmla="*/ 280 h 294"/>
              <a:gd name="T8" fmla="*/ 66 w 72"/>
              <a:gd name="T9" fmla="*/ 284 h 294"/>
              <a:gd name="T10" fmla="*/ 60 w 72"/>
              <a:gd name="T11" fmla="*/ 288 h 294"/>
              <a:gd name="T12" fmla="*/ 50 w 72"/>
              <a:gd name="T13" fmla="*/ 292 h 294"/>
              <a:gd name="T14" fmla="*/ 40 w 72"/>
              <a:gd name="T15" fmla="*/ 294 h 294"/>
              <a:gd name="T16" fmla="*/ 24 w 72"/>
              <a:gd name="T17" fmla="*/ 294 h 294"/>
              <a:gd name="T18" fmla="*/ 12 w 72"/>
              <a:gd name="T19" fmla="*/ 292 h 294"/>
              <a:gd name="T20" fmla="*/ 6 w 72"/>
              <a:gd name="T21" fmla="*/ 290 h 294"/>
              <a:gd name="T22" fmla="*/ 2 w 72"/>
              <a:gd name="T23" fmla="*/ 286 h 294"/>
              <a:gd name="T24" fmla="*/ 0 w 72"/>
              <a:gd name="T25" fmla="*/ 284 h 2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"/>
              <a:gd name="T40" fmla="*/ 0 h 294"/>
              <a:gd name="T41" fmla="*/ 72 w 72"/>
              <a:gd name="T42" fmla="*/ 294 h 2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" h="294">
                <a:moveTo>
                  <a:pt x="0" y="284"/>
                </a:moveTo>
                <a:lnTo>
                  <a:pt x="0" y="2"/>
                </a:lnTo>
                <a:lnTo>
                  <a:pt x="72" y="0"/>
                </a:lnTo>
                <a:lnTo>
                  <a:pt x="72" y="280"/>
                </a:lnTo>
                <a:lnTo>
                  <a:pt x="66" y="284"/>
                </a:lnTo>
                <a:lnTo>
                  <a:pt x="60" y="288"/>
                </a:lnTo>
                <a:lnTo>
                  <a:pt x="50" y="292"/>
                </a:lnTo>
                <a:lnTo>
                  <a:pt x="40" y="294"/>
                </a:lnTo>
                <a:lnTo>
                  <a:pt x="24" y="294"/>
                </a:lnTo>
                <a:lnTo>
                  <a:pt x="12" y="292"/>
                </a:lnTo>
                <a:lnTo>
                  <a:pt x="6" y="290"/>
                </a:lnTo>
                <a:lnTo>
                  <a:pt x="2" y="286"/>
                </a:lnTo>
                <a:lnTo>
                  <a:pt x="0" y="284"/>
                </a:lnTo>
                <a:close/>
              </a:path>
            </a:pathLst>
          </a:custGeom>
          <a:solidFill>
            <a:srgbClr val="FDE3F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Freeform 88"/>
          <p:cNvSpPr>
            <a:spLocks/>
          </p:cNvSpPr>
          <p:nvPr/>
        </p:nvSpPr>
        <p:spPr bwMode="auto">
          <a:xfrm>
            <a:off x="5127625" y="3990298"/>
            <a:ext cx="60325" cy="466725"/>
          </a:xfrm>
          <a:custGeom>
            <a:avLst/>
            <a:gdLst>
              <a:gd name="T0" fmla="*/ 38 w 38"/>
              <a:gd name="T1" fmla="*/ 0 h 294"/>
              <a:gd name="T2" fmla="*/ 38 w 38"/>
              <a:gd name="T3" fmla="*/ 290 h 294"/>
              <a:gd name="T4" fmla="*/ 22 w 38"/>
              <a:gd name="T5" fmla="*/ 292 h 294"/>
              <a:gd name="T6" fmla="*/ 10 w 38"/>
              <a:gd name="T7" fmla="*/ 294 h 294"/>
              <a:gd name="T8" fmla="*/ 0 w 38"/>
              <a:gd name="T9" fmla="*/ 294 h 294"/>
              <a:gd name="T10" fmla="*/ 0 w 38"/>
              <a:gd name="T11" fmla="*/ 2 h 294"/>
              <a:gd name="T12" fmla="*/ 38 w 38"/>
              <a:gd name="T13" fmla="*/ 0 h 2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294"/>
              <a:gd name="T23" fmla="*/ 38 w 38"/>
              <a:gd name="T24" fmla="*/ 294 h 2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294">
                <a:moveTo>
                  <a:pt x="38" y="0"/>
                </a:moveTo>
                <a:lnTo>
                  <a:pt x="38" y="290"/>
                </a:lnTo>
                <a:lnTo>
                  <a:pt x="22" y="292"/>
                </a:lnTo>
                <a:lnTo>
                  <a:pt x="10" y="294"/>
                </a:lnTo>
                <a:lnTo>
                  <a:pt x="0" y="294"/>
                </a:lnTo>
                <a:lnTo>
                  <a:pt x="0" y="2"/>
                </a:lnTo>
                <a:lnTo>
                  <a:pt x="3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Freeform 89"/>
          <p:cNvSpPr>
            <a:spLocks/>
          </p:cNvSpPr>
          <p:nvPr/>
        </p:nvSpPr>
        <p:spPr bwMode="auto">
          <a:xfrm>
            <a:off x="4860925" y="3850598"/>
            <a:ext cx="517525" cy="269875"/>
          </a:xfrm>
          <a:custGeom>
            <a:avLst/>
            <a:gdLst>
              <a:gd name="T0" fmla="*/ 162 w 326"/>
              <a:gd name="T1" fmla="*/ 170 h 170"/>
              <a:gd name="T2" fmla="*/ 196 w 326"/>
              <a:gd name="T3" fmla="*/ 168 h 170"/>
              <a:gd name="T4" fmla="*/ 226 w 326"/>
              <a:gd name="T5" fmla="*/ 164 h 170"/>
              <a:gd name="T6" fmla="*/ 254 w 326"/>
              <a:gd name="T7" fmla="*/ 156 h 170"/>
              <a:gd name="T8" fmla="*/ 278 w 326"/>
              <a:gd name="T9" fmla="*/ 146 h 170"/>
              <a:gd name="T10" fmla="*/ 298 w 326"/>
              <a:gd name="T11" fmla="*/ 134 h 170"/>
              <a:gd name="T12" fmla="*/ 306 w 326"/>
              <a:gd name="T13" fmla="*/ 126 h 170"/>
              <a:gd name="T14" fmla="*/ 314 w 326"/>
              <a:gd name="T15" fmla="*/ 118 h 170"/>
              <a:gd name="T16" fmla="*/ 318 w 326"/>
              <a:gd name="T17" fmla="*/ 110 h 170"/>
              <a:gd name="T18" fmla="*/ 322 w 326"/>
              <a:gd name="T19" fmla="*/ 102 h 170"/>
              <a:gd name="T20" fmla="*/ 326 w 326"/>
              <a:gd name="T21" fmla="*/ 94 h 170"/>
              <a:gd name="T22" fmla="*/ 326 w 326"/>
              <a:gd name="T23" fmla="*/ 86 h 170"/>
              <a:gd name="T24" fmla="*/ 326 w 326"/>
              <a:gd name="T25" fmla="*/ 76 h 170"/>
              <a:gd name="T26" fmla="*/ 322 w 326"/>
              <a:gd name="T27" fmla="*/ 68 h 170"/>
              <a:gd name="T28" fmla="*/ 318 w 326"/>
              <a:gd name="T29" fmla="*/ 60 h 170"/>
              <a:gd name="T30" fmla="*/ 314 w 326"/>
              <a:gd name="T31" fmla="*/ 52 h 170"/>
              <a:gd name="T32" fmla="*/ 306 w 326"/>
              <a:gd name="T33" fmla="*/ 44 h 170"/>
              <a:gd name="T34" fmla="*/ 298 w 326"/>
              <a:gd name="T35" fmla="*/ 38 h 170"/>
              <a:gd name="T36" fmla="*/ 278 w 326"/>
              <a:gd name="T37" fmla="*/ 26 h 170"/>
              <a:gd name="T38" fmla="*/ 254 w 326"/>
              <a:gd name="T39" fmla="*/ 14 h 170"/>
              <a:gd name="T40" fmla="*/ 226 w 326"/>
              <a:gd name="T41" fmla="*/ 6 h 170"/>
              <a:gd name="T42" fmla="*/ 196 w 326"/>
              <a:gd name="T43" fmla="*/ 2 h 170"/>
              <a:gd name="T44" fmla="*/ 162 w 326"/>
              <a:gd name="T45" fmla="*/ 0 h 170"/>
              <a:gd name="T46" fmla="*/ 130 w 326"/>
              <a:gd name="T47" fmla="*/ 2 h 170"/>
              <a:gd name="T48" fmla="*/ 100 w 326"/>
              <a:gd name="T49" fmla="*/ 6 h 170"/>
              <a:gd name="T50" fmla="*/ 72 w 326"/>
              <a:gd name="T51" fmla="*/ 14 h 170"/>
              <a:gd name="T52" fmla="*/ 48 w 326"/>
              <a:gd name="T53" fmla="*/ 26 h 170"/>
              <a:gd name="T54" fmla="*/ 28 w 326"/>
              <a:gd name="T55" fmla="*/ 38 h 170"/>
              <a:gd name="T56" fmla="*/ 20 w 326"/>
              <a:gd name="T57" fmla="*/ 44 h 170"/>
              <a:gd name="T58" fmla="*/ 12 w 326"/>
              <a:gd name="T59" fmla="*/ 52 h 170"/>
              <a:gd name="T60" fmla="*/ 6 w 326"/>
              <a:gd name="T61" fmla="*/ 60 h 170"/>
              <a:gd name="T62" fmla="*/ 2 w 326"/>
              <a:gd name="T63" fmla="*/ 68 h 170"/>
              <a:gd name="T64" fmla="*/ 0 w 326"/>
              <a:gd name="T65" fmla="*/ 76 h 170"/>
              <a:gd name="T66" fmla="*/ 0 w 326"/>
              <a:gd name="T67" fmla="*/ 86 h 170"/>
              <a:gd name="T68" fmla="*/ 0 w 326"/>
              <a:gd name="T69" fmla="*/ 94 h 170"/>
              <a:gd name="T70" fmla="*/ 2 w 326"/>
              <a:gd name="T71" fmla="*/ 102 h 170"/>
              <a:gd name="T72" fmla="*/ 6 w 326"/>
              <a:gd name="T73" fmla="*/ 110 h 170"/>
              <a:gd name="T74" fmla="*/ 12 w 326"/>
              <a:gd name="T75" fmla="*/ 118 h 170"/>
              <a:gd name="T76" fmla="*/ 20 w 326"/>
              <a:gd name="T77" fmla="*/ 126 h 170"/>
              <a:gd name="T78" fmla="*/ 28 w 326"/>
              <a:gd name="T79" fmla="*/ 134 h 170"/>
              <a:gd name="T80" fmla="*/ 48 w 326"/>
              <a:gd name="T81" fmla="*/ 146 h 170"/>
              <a:gd name="T82" fmla="*/ 72 w 326"/>
              <a:gd name="T83" fmla="*/ 156 h 170"/>
              <a:gd name="T84" fmla="*/ 100 w 326"/>
              <a:gd name="T85" fmla="*/ 164 h 170"/>
              <a:gd name="T86" fmla="*/ 130 w 326"/>
              <a:gd name="T87" fmla="*/ 168 h 170"/>
              <a:gd name="T88" fmla="*/ 162 w 326"/>
              <a:gd name="T89" fmla="*/ 170 h 17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6"/>
              <a:gd name="T136" fmla="*/ 0 h 170"/>
              <a:gd name="T137" fmla="*/ 326 w 326"/>
              <a:gd name="T138" fmla="*/ 170 h 17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6" h="170">
                <a:moveTo>
                  <a:pt x="162" y="170"/>
                </a:moveTo>
                <a:lnTo>
                  <a:pt x="196" y="168"/>
                </a:lnTo>
                <a:lnTo>
                  <a:pt x="226" y="164"/>
                </a:lnTo>
                <a:lnTo>
                  <a:pt x="254" y="156"/>
                </a:lnTo>
                <a:lnTo>
                  <a:pt x="278" y="146"/>
                </a:lnTo>
                <a:lnTo>
                  <a:pt x="298" y="134"/>
                </a:lnTo>
                <a:lnTo>
                  <a:pt x="306" y="126"/>
                </a:lnTo>
                <a:lnTo>
                  <a:pt x="314" y="118"/>
                </a:lnTo>
                <a:lnTo>
                  <a:pt x="318" y="110"/>
                </a:lnTo>
                <a:lnTo>
                  <a:pt x="322" y="102"/>
                </a:lnTo>
                <a:lnTo>
                  <a:pt x="326" y="94"/>
                </a:lnTo>
                <a:lnTo>
                  <a:pt x="326" y="86"/>
                </a:lnTo>
                <a:lnTo>
                  <a:pt x="326" y="76"/>
                </a:lnTo>
                <a:lnTo>
                  <a:pt x="322" y="68"/>
                </a:lnTo>
                <a:lnTo>
                  <a:pt x="318" y="60"/>
                </a:lnTo>
                <a:lnTo>
                  <a:pt x="314" y="52"/>
                </a:lnTo>
                <a:lnTo>
                  <a:pt x="306" y="44"/>
                </a:lnTo>
                <a:lnTo>
                  <a:pt x="298" y="38"/>
                </a:lnTo>
                <a:lnTo>
                  <a:pt x="278" y="26"/>
                </a:lnTo>
                <a:lnTo>
                  <a:pt x="254" y="14"/>
                </a:lnTo>
                <a:lnTo>
                  <a:pt x="226" y="6"/>
                </a:lnTo>
                <a:lnTo>
                  <a:pt x="196" y="2"/>
                </a:lnTo>
                <a:lnTo>
                  <a:pt x="162" y="0"/>
                </a:lnTo>
                <a:lnTo>
                  <a:pt x="130" y="2"/>
                </a:lnTo>
                <a:lnTo>
                  <a:pt x="100" y="6"/>
                </a:lnTo>
                <a:lnTo>
                  <a:pt x="72" y="14"/>
                </a:lnTo>
                <a:lnTo>
                  <a:pt x="48" y="26"/>
                </a:lnTo>
                <a:lnTo>
                  <a:pt x="28" y="38"/>
                </a:lnTo>
                <a:lnTo>
                  <a:pt x="20" y="44"/>
                </a:lnTo>
                <a:lnTo>
                  <a:pt x="12" y="52"/>
                </a:lnTo>
                <a:lnTo>
                  <a:pt x="6" y="60"/>
                </a:lnTo>
                <a:lnTo>
                  <a:pt x="2" y="68"/>
                </a:lnTo>
                <a:lnTo>
                  <a:pt x="0" y="76"/>
                </a:lnTo>
                <a:lnTo>
                  <a:pt x="0" y="86"/>
                </a:lnTo>
                <a:lnTo>
                  <a:pt x="0" y="94"/>
                </a:lnTo>
                <a:lnTo>
                  <a:pt x="2" y="102"/>
                </a:lnTo>
                <a:lnTo>
                  <a:pt x="6" y="110"/>
                </a:lnTo>
                <a:lnTo>
                  <a:pt x="12" y="118"/>
                </a:lnTo>
                <a:lnTo>
                  <a:pt x="20" y="126"/>
                </a:lnTo>
                <a:lnTo>
                  <a:pt x="28" y="134"/>
                </a:lnTo>
                <a:lnTo>
                  <a:pt x="48" y="146"/>
                </a:lnTo>
                <a:lnTo>
                  <a:pt x="72" y="156"/>
                </a:lnTo>
                <a:lnTo>
                  <a:pt x="100" y="164"/>
                </a:lnTo>
                <a:lnTo>
                  <a:pt x="130" y="168"/>
                </a:lnTo>
                <a:lnTo>
                  <a:pt x="162" y="170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Freeform 90"/>
          <p:cNvSpPr>
            <a:spLocks/>
          </p:cNvSpPr>
          <p:nvPr/>
        </p:nvSpPr>
        <p:spPr bwMode="auto">
          <a:xfrm>
            <a:off x="5273675" y="4285573"/>
            <a:ext cx="327025" cy="301625"/>
          </a:xfrm>
          <a:custGeom>
            <a:avLst/>
            <a:gdLst>
              <a:gd name="T0" fmla="*/ 90 w 206"/>
              <a:gd name="T1" fmla="*/ 190 h 190"/>
              <a:gd name="T2" fmla="*/ 76 w 206"/>
              <a:gd name="T3" fmla="*/ 188 h 190"/>
              <a:gd name="T4" fmla="*/ 64 w 206"/>
              <a:gd name="T5" fmla="*/ 186 h 190"/>
              <a:gd name="T6" fmla="*/ 52 w 206"/>
              <a:gd name="T7" fmla="*/ 182 h 190"/>
              <a:gd name="T8" fmla="*/ 42 w 206"/>
              <a:gd name="T9" fmla="*/ 178 h 190"/>
              <a:gd name="T10" fmla="*/ 26 w 206"/>
              <a:gd name="T11" fmla="*/ 168 h 190"/>
              <a:gd name="T12" fmla="*/ 14 w 206"/>
              <a:gd name="T13" fmla="*/ 158 h 190"/>
              <a:gd name="T14" fmla="*/ 8 w 206"/>
              <a:gd name="T15" fmla="*/ 146 h 190"/>
              <a:gd name="T16" fmla="*/ 2 w 206"/>
              <a:gd name="T17" fmla="*/ 138 h 190"/>
              <a:gd name="T18" fmla="*/ 0 w 206"/>
              <a:gd name="T19" fmla="*/ 128 h 190"/>
              <a:gd name="T20" fmla="*/ 0 w 206"/>
              <a:gd name="T21" fmla="*/ 0 h 190"/>
              <a:gd name="T22" fmla="*/ 206 w 206"/>
              <a:gd name="T23" fmla="*/ 2 h 190"/>
              <a:gd name="T24" fmla="*/ 206 w 206"/>
              <a:gd name="T25" fmla="*/ 126 h 190"/>
              <a:gd name="T26" fmla="*/ 200 w 206"/>
              <a:gd name="T27" fmla="*/ 138 h 190"/>
              <a:gd name="T28" fmla="*/ 194 w 206"/>
              <a:gd name="T29" fmla="*/ 150 h 190"/>
              <a:gd name="T30" fmla="*/ 188 w 206"/>
              <a:gd name="T31" fmla="*/ 160 h 190"/>
              <a:gd name="T32" fmla="*/ 176 w 206"/>
              <a:gd name="T33" fmla="*/ 170 h 190"/>
              <a:gd name="T34" fmla="*/ 162 w 206"/>
              <a:gd name="T35" fmla="*/ 176 h 190"/>
              <a:gd name="T36" fmla="*/ 146 w 206"/>
              <a:gd name="T37" fmla="*/ 182 h 190"/>
              <a:gd name="T38" fmla="*/ 130 w 206"/>
              <a:gd name="T39" fmla="*/ 186 h 190"/>
              <a:gd name="T40" fmla="*/ 102 w 206"/>
              <a:gd name="T41" fmla="*/ 188 h 190"/>
              <a:gd name="T42" fmla="*/ 90 w 206"/>
              <a:gd name="T43" fmla="*/ 190 h 19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"/>
              <a:gd name="T67" fmla="*/ 0 h 190"/>
              <a:gd name="T68" fmla="*/ 206 w 206"/>
              <a:gd name="T69" fmla="*/ 190 h 19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" h="190">
                <a:moveTo>
                  <a:pt x="90" y="190"/>
                </a:moveTo>
                <a:lnTo>
                  <a:pt x="76" y="188"/>
                </a:lnTo>
                <a:lnTo>
                  <a:pt x="64" y="186"/>
                </a:lnTo>
                <a:lnTo>
                  <a:pt x="52" y="182"/>
                </a:lnTo>
                <a:lnTo>
                  <a:pt x="42" y="178"/>
                </a:lnTo>
                <a:lnTo>
                  <a:pt x="26" y="168"/>
                </a:lnTo>
                <a:lnTo>
                  <a:pt x="14" y="158"/>
                </a:lnTo>
                <a:lnTo>
                  <a:pt x="8" y="146"/>
                </a:lnTo>
                <a:lnTo>
                  <a:pt x="2" y="138"/>
                </a:lnTo>
                <a:lnTo>
                  <a:pt x="0" y="128"/>
                </a:lnTo>
                <a:lnTo>
                  <a:pt x="0" y="0"/>
                </a:lnTo>
                <a:lnTo>
                  <a:pt x="206" y="2"/>
                </a:lnTo>
                <a:lnTo>
                  <a:pt x="206" y="126"/>
                </a:lnTo>
                <a:lnTo>
                  <a:pt x="200" y="138"/>
                </a:lnTo>
                <a:lnTo>
                  <a:pt x="194" y="150"/>
                </a:lnTo>
                <a:lnTo>
                  <a:pt x="188" y="160"/>
                </a:lnTo>
                <a:lnTo>
                  <a:pt x="176" y="170"/>
                </a:lnTo>
                <a:lnTo>
                  <a:pt x="162" y="176"/>
                </a:lnTo>
                <a:lnTo>
                  <a:pt x="146" y="182"/>
                </a:lnTo>
                <a:lnTo>
                  <a:pt x="130" y="186"/>
                </a:lnTo>
                <a:lnTo>
                  <a:pt x="102" y="188"/>
                </a:lnTo>
                <a:lnTo>
                  <a:pt x="90" y="190"/>
                </a:lnTo>
                <a:close/>
              </a:path>
            </a:pathLst>
          </a:custGeom>
          <a:solidFill>
            <a:srgbClr val="D8027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Freeform 91"/>
          <p:cNvSpPr>
            <a:spLocks/>
          </p:cNvSpPr>
          <p:nvPr/>
        </p:nvSpPr>
        <p:spPr bwMode="auto">
          <a:xfrm>
            <a:off x="5292725" y="4285573"/>
            <a:ext cx="295275" cy="298450"/>
          </a:xfrm>
          <a:custGeom>
            <a:avLst/>
            <a:gdLst>
              <a:gd name="T0" fmla="*/ 0 w 186"/>
              <a:gd name="T1" fmla="*/ 136 h 188"/>
              <a:gd name="T2" fmla="*/ 0 w 186"/>
              <a:gd name="T3" fmla="*/ 0 h 188"/>
              <a:gd name="T4" fmla="*/ 186 w 186"/>
              <a:gd name="T5" fmla="*/ 2 h 188"/>
              <a:gd name="T6" fmla="*/ 186 w 186"/>
              <a:gd name="T7" fmla="*/ 132 h 188"/>
              <a:gd name="T8" fmla="*/ 174 w 186"/>
              <a:gd name="T9" fmla="*/ 154 h 188"/>
              <a:gd name="T10" fmla="*/ 168 w 186"/>
              <a:gd name="T11" fmla="*/ 164 h 188"/>
              <a:gd name="T12" fmla="*/ 158 w 186"/>
              <a:gd name="T13" fmla="*/ 172 h 188"/>
              <a:gd name="T14" fmla="*/ 146 w 186"/>
              <a:gd name="T15" fmla="*/ 178 h 188"/>
              <a:gd name="T16" fmla="*/ 132 w 186"/>
              <a:gd name="T17" fmla="*/ 182 h 188"/>
              <a:gd name="T18" fmla="*/ 116 w 186"/>
              <a:gd name="T19" fmla="*/ 186 h 188"/>
              <a:gd name="T20" fmla="*/ 92 w 186"/>
              <a:gd name="T21" fmla="*/ 188 h 188"/>
              <a:gd name="T22" fmla="*/ 80 w 186"/>
              <a:gd name="T23" fmla="*/ 188 h 188"/>
              <a:gd name="T24" fmla="*/ 56 w 186"/>
              <a:gd name="T25" fmla="*/ 186 h 188"/>
              <a:gd name="T26" fmla="*/ 38 w 186"/>
              <a:gd name="T27" fmla="*/ 180 h 188"/>
              <a:gd name="T28" fmla="*/ 24 w 186"/>
              <a:gd name="T29" fmla="*/ 170 h 188"/>
              <a:gd name="T30" fmla="*/ 14 w 186"/>
              <a:gd name="T31" fmla="*/ 160 h 188"/>
              <a:gd name="T32" fmla="*/ 6 w 186"/>
              <a:gd name="T33" fmla="*/ 152 h 188"/>
              <a:gd name="T34" fmla="*/ 2 w 186"/>
              <a:gd name="T35" fmla="*/ 144 h 188"/>
              <a:gd name="T36" fmla="*/ 0 w 186"/>
              <a:gd name="T37" fmla="*/ 136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6"/>
              <a:gd name="T58" fmla="*/ 0 h 188"/>
              <a:gd name="T59" fmla="*/ 186 w 186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6" h="188">
                <a:moveTo>
                  <a:pt x="0" y="136"/>
                </a:moveTo>
                <a:lnTo>
                  <a:pt x="0" y="0"/>
                </a:lnTo>
                <a:lnTo>
                  <a:pt x="186" y="2"/>
                </a:lnTo>
                <a:lnTo>
                  <a:pt x="186" y="132"/>
                </a:lnTo>
                <a:lnTo>
                  <a:pt x="174" y="154"/>
                </a:lnTo>
                <a:lnTo>
                  <a:pt x="168" y="164"/>
                </a:lnTo>
                <a:lnTo>
                  <a:pt x="158" y="172"/>
                </a:lnTo>
                <a:lnTo>
                  <a:pt x="146" y="178"/>
                </a:lnTo>
                <a:lnTo>
                  <a:pt x="132" y="182"/>
                </a:lnTo>
                <a:lnTo>
                  <a:pt x="116" y="186"/>
                </a:lnTo>
                <a:lnTo>
                  <a:pt x="92" y="188"/>
                </a:lnTo>
                <a:lnTo>
                  <a:pt x="80" y="188"/>
                </a:lnTo>
                <a:lnTo>
                  <a:pt x="56" y="186"/>
                </a:lnTo>
                <a:lnTo>
                  <a:pt x="38" y="180"/>
                </a:lnTo>
                <a:lnTo>
                  <a:pt x="24" y="170"/>
                </a:lnTo>
                <a:lnTo>
                  <a:pt x="14" y="160"/>
                </a:lnTo>
                <a:lnTo>
                  <a:pt x="6" y="152"/>
                </a:lnTo>
                <a:lnTo>
                  <a:pt x="2" y="144"/>
                </a:lnTo>
                <a:lnTo>
                  <a:pt x="0" y="136"/>
                </a:lnTo>
                <a:close/>
              </a:path>
            </a:pathLst>
          </a:custGeom>
          <a:solidFill>
            <a:srgbClr val="DD1E8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Freeform 92"/>
          <p:cNvSpPr>
            <a:spLocks/>
          </p:cNvSpPr>
          <p:nvPr/>
        </p:nvSpPr>
        <p:spPr bwMode="auto">
          <a:xfrm>
            <a:off x="5311775" y="4285573"/>
            <a:ext cx="263525" cy="298450"/>
          </a:xfrm>
          <a:custGeom>
            <a:avLst/>
            <a:gdLst>
              <a:gd name="T0" fmla="*/ 0 w 166"/>
              <a:gd name="T1" fmla="*/ 142 h 188"/>
              <a:gd name="T2" fmla="*/ 0 w 166"/>
              <a:gd name="T3" fmla="*/ 0 h 188"/>
              <a:gd name="T4" fmla="*/ 166 w 166"/>
              <a:gd name="T5" fmla="*/ 2 h 188"/>
              <a:gd name="T6" fmla="*/ 166 w 166"/>
              <a:gd name="T7" fmla="*/ 138 h 188"/>
              <a:gd name="T8" fmla="*/ 156 w 166"/>
              <a:gd name="T9" fmla="*/ 158 h 188"/>
              <a:gd name="T10" fmla="*/ 150 w 166"/>
              <a:gd name="T11" fmla="*/ 166 h 188"/>
              <a:gd name="T12" fmla="*/ 140 w 166"/>
              <a:gd name="T13" fmla="*/ 174 h 188"/>
              <a:gd name="T14" fmla="*/ 130 w 166"/>
              <a:gd name="T15" fmla="*/ 178 h 188"/>
              <a:gd name="T16" fmla="*/ 116 w 166"/>
              <a:gd name="T17" fmla="*/ 182 h 188"/>
              <a:gd name="T18" fmla="*/ 104 w 166"/>
              <a:gd name="T19" fmla="*/ 186 h 188"/>
              <a:gd name="T20" fmla="*/ 80 w 166"/>
              <a:gd name="T21" fmla="*/ 188 h 188"/>
              <a:gd name="T22" fmla="*/ 70 w 166"/>
              <a:gd name="T23" fmla="*/ 188 h 188"/>
              <a:gd name="T24" fmla="*/ 50 w 166"/>
              <a:gd name="T25" fmla="*/ 186 h 188"/>
              <a:gd name="T26" fmla="*/ 34 w 166"/>
              <a:gd name="T27" fmla="*/ 180 h 188"/>
              <a:gd name="T28" fmla="*/ 20 w 166"/>
              <a:gd name="T29" fmla="*/ 172 h 188"/>
              <a:gd name="T30" fmla="*/ 12 w 166"/>
              <a:gd name="T31" fmla="*/ 164 h 188"/>
              <a:gd name="T32" fmla="*/ 6 w 166"/>
              <a:gd name="T33" fmla="*/ 156 h 188"/>
              <a:gd name="T34" fmla="*/ 2 w 166"/>
              <a:gd name="T35" fmla="*/ 148 h 188"/>
              <a:gd name="T36" fmla="*/ 0 w 166"/>
              <a:gd name="T37" fmla="*/ 142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6"/>
              <a:gd name="T58" fmla="*/ 0 h 188"/>
              <a:gd name="T59" fmla="*/ 166 w 166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6" h="188">
                <a:moveTo>
                  <a:pt x="0" y="142"/>
                </a:moveTo>
                <a:lnTo>
                  <a:pt x="0" y="0"/>
                </a:lnTo>
                <a:lnTo>
                  <a:pt x="166" y="2"/>
                </a:lnTo>
                <a:lnTo>
                  <a:pt x="166" y="138"/>
                </a:lnTo>
                <a:lnTo>
                  <a:pt x="156" y="158"/>
                </a:lnTo>
                <a:lnTo>
                  <a:pt x="150" y="166"/>
                </a:lnTo>
                <a:lnTo>
                  <a:pt x="140" y="174"/>
                </a:lnTo>
                <a:lnTo>
                  <a:pt x="130" y="178"/>
                </a:lnTo>
                <a:lnTo>
                  <a:pt x="116" y="182"/>
                </a:lnTo>
                <a:lnTo>
                  <a:pt x="104" y="186"/>
                </a:lnTo>
                <a:lnTo>
                  <a:pt x="80" y="188"/>
                </a:lnTo>
                <a:lnTo>
                  <a:pt x="70" y="188"/>
                </a:lnTo>
                <a:lnTo>
                  <a:pt x="50" y="186"/>
                </a:lnTo>
                <a:lnTo>
                  <a:pt x="34" y="180"/>
                </a:lnTo>
                <a:lnTo>
                  <a:pt x="20" y="172"/>
                </a:lnTo>
                <a:lnTo>
                  <a:pt x="12" y="164"/>
                </a:lnTo>
                <a:lnTo>
                  <a:pt x="6" y="156"/>
                </a:lnTo>
                <a:lnTo>
                  <a:pt x="2" y="148"/>
                </a:lnTo>
                <a:lnTo>
                  <a:pt x="0" y="142"/>
                </a:lnTo>
                <a:close/>
              </a:path>
            </a:pathLst>
          </a:custGeom>
          <a:solidFill>
            <a:srgbClr val="E0388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4" name="Freeform 93"/>
          <p:cNvSpPr>
            <a:spLocks/>
          </p:cNvSpPr>
          <p:nvPr/>
        </p:nvSpPr>
        <p:spPr bwMode="auto">
          <a:xfrm>
            <a:off x="5330825" y="4285573"/>
            <a:ext cx="228600" cy="298450"/>
          </a:xfrm>
          <a:custGeom>
            <a:avLst/>
            <a:gdLst>
              <a:gd name="T0" fmla="*/ 0 w 144"/>
              <a:gd name="T1" fmla="*/ 148 h 188"/>
              <a:gd name="T2" fmla="*/ 0 w 144"/>
              <a:gd name="T3" fmla="*/ 0 h 188"/>
              <a:gd name="T4" fmla="*/ 144 w 144"/>
              <a:gd name="T5" fmla="*/ 2 h 188"/>
              <a:gd name="T6" fmla="*/ 144 w 144"/>
              <a:gd name="T7" fmla="*/ 146 h 188"/>
              <a:gd name="T8" fmla="*/ 136 w 144"/>
              <a:gd name="T9" fmla="*/ 162 h 188"/>
              <a:gd name="T10" fmla="*/ 130 w 144"/>
              <a:gd name="T11" fmla="*/ 168 h 188"/>
              <a:gd name="T12" fmla="*/ 122 w 144"/>
              <a:gd name="T13" fmla="*/ 174 h 188"/>
              <a:gd name="T14" fmla="*/ 112 w 144"/>
              <a:gd name="T15" fmla="*/ 180 h 188"/>
              <a:gd name="T16" fmla="*/ 102 w 144"/>
              <a:gd name="T17" fmla="*/ 184 h 188"/>
              <a:gd name="T18" fmla="*/ 90 w 144"/>
              <a:gd name="T19" fmla="*/ 186 h 188"/>
              <a:gd name="T20" fmla="*/ 70 w 144"/>
              <a:gd name="T21" fmla="*/ 188 h 188"/>
              <a:gd name="T22" fmla="*/ 62 w 144"/>
              <a:gd name="T23" fmla="*/ 188 h 188"/>
              <a:gd name="T24" fmla="*/ 42 w 144"/>
              <a:gd name="T25" fmla="*/ 186 h 188"/>
              <a:gd name="T26" fmla="*/ 28 w 144"/>
              <a:gd name="T27" fmla="*/ 180 h 188"/>
              <a:gd name="T28" fmla="*/ 18 w 144"/>
              <a:gd name="T29" fmla="*/ 174 h 188"/>
              <a:gd name="T30" fmla="*/ 10 w 144"/>
              <a:gd name="T31" fmla="*/ 168 h 188"/>
              <a:gd name="T32" fmla="*/ 4 w 144"/>
              <a:gd name="T33" fmla="*/ 160 h 188"/>
              <a:gd name="T34" fmla="*/ 2 w 144"/>
              <a:gd name="T35" fmla="*/ 154 h 188"/>
              <a:gd name="T36" fmla="*/ 0 w 144"/>
              <a:gd name="T37" fmla="*/ 148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4"/>
              <a:gd name="T58" fmla="*/ 0 h 188"/>
              <a:gd name="T59" fmla="*/ 144 w 144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4" h="188">
                <a:moveTo>
                  <a:pt x="0" y="148"/>
                </a:moveTo>
                <a:lnTo>
                  <a:pt x="0" y="0"/>
                </a:lnTo>
                <a:lnTo>
                  <a:pt x="144" y="2"/>
                </a:lnTo>
                <a:lnTo>
                  <a:pt x="144" y="146"/>
                </a:lnTo>
                <a:lnTo>
                  <a:pt x="136" y="162"/>
                </a:lnTo>
                <a:lnTo>
                  <a:pt x="130" y="168"/>
                </a:lnTo>
                <a:lnTo>
                  <a:pt x="122" y="174"/>
                </a:lnTo>
                <a:lnTo>
                  <a:pt x="112" y="180"/>
                </a:lnTo>
                <a:lnTo>
                  <a:pt x="102" y="184"/>
                </a:lnTo>
                <a:lnTo>
                  <a:pt x="90" y="186"/>
                </a:lnTo>
                <a:lnTo>
                  <a:pt x="70" y="188"/>
                </a:lnTo>
                <a:lnTo>
                  <a:pt x="62" y="188"/>
                </a:lnTo>
                <a:lnTo>
                  <a:pt x="42" y="186"/>
                </a:lnTo>
                <a:lnTo>
                  <a:pt x="28" y="180"/>
                </a:lnTo>
                <a:lnTo>
                  <a:pt x="18" y="174"/>
                </a:lnTo>
                <a:lnTo>
                  <a:pt x="10" y="168"/>
                </a:lnTo>
                <a:lnTo>
                  <a:pt x="4" y="160"/>
                </a:lnTo>
                <a:lnTo>
                  <a:pt x="2" y="154"/>
                </a:lnTo>
                <a:lnTo>
                  <a:pt x="0" y="148"/>
                </a:lnTo>
                <a:close/>
              </a:path>
            </a:pathLst>
          </a:custGeom>
          <a:solidFill>
            <a:srgbClr val="E5529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Freeform 94"/>
          <p:cNvSpPr>
            <a:spLocks/>
          </p:cNvSpPr>
          <p:nvPr/>
        </p:nvSpPr>
        <p:spPr bwMode="auto">
          <a:xfrm>
            <a:off x="5346700" y="4288748"/>
            <a:ext cx="200025" cy="295275"/>
          </a:xfrm>
          <a:custGeom>
            <a:avLst/>
            <a:gdLst>
              <a:gd name="T0" fmla="*/ 0 w 126"/>
              <a:gd name="T1" fmla="*/ 152 h 186"/>
              <a:gd name="T2" fmla="*/ 0 w 126"/>
              <a:gd name="T3" fmla="*/ 0 h 186"/>
              <a:gd name="T4" fmla="*/ 126 w 126"/>
              <a:gd name="T5" fmla="*/ 0 h 186"/>
              <a:gd name="T6" fmla="*/ 126 w 126"/>
              <a:gd name="T7" fmla="*/ 150 h 186"/>
              <a:gd name="T8" fmla="*/ 118 w 126"/>
              <a:gd name="T9" fmla="*/ 164 h 186"/>
              <a:gd name="T10" fmla="*/ 114 w 126"/>
              <a:gd name="T11" fmla="*/ 170 h 186"/>
              <a:gd name="T12" fmla="*/ 106 w 126"/>
              <a:gd name="T13" fmla="*/ 174 h 186"/>
              <a:gd name="T14" fmla="*/ 98 w 126"/>
              <a:gd name="T15" fmla="*/ 178 h 186"/>
              <a:gd name="T16" fmla="*/ 78 w 126"/>
              <a:gd name="T17" fmla="*/ 184 h 186"/>
              <a:gd name="T18" fmla="*/ 62 w 126"/>
              <a:gd name="T19" fmla="*/ 186 h 186"/>
              <a:gd name="T20" fmla="*/ 54 w 126"/>
              <a:gd name="T21" fmla="*/ 186 h 186"/>
              <a:gd name="T22" fmla="*/ 38 w 126"/>
              <a:gd name="T23" fmla="*/ 184 h 186"/>
              <a:gd name="T24" fmla="*/ 26 w 126"/>
              <a:gd name="T25" fmla="*/ 180 h 186"/>
              <a:gd name="T26" fmla="*/ 16 w 126"/>
              <a:gd name="T27" fmla="*/ 174 h 186"/>
              <a:gd name="T28" fmla="*/ 10 w 126"/>
              <a:gd name="T29" fmla="*/ 168 h 186"/>
              <a:gd name="T30" fmla="*/ 6 w 126"/>
              <a:gd name="T31" fmla="*/ 162 h 186"/>
              <a:gd name="T32" fmla="*/ 2 w 126"/>
              <a:gd name="T33" fmla="*/ 158 h 186"/>
              <a:gd name="T34" fmla="*/ 0 w 126"/>
              <a:gd name="T35" fmla="*/ 152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6"/>
              <a:gd name="T55" fmla="*/ 0 h 186"/>
              <a:gd name="T56" fmla="*/ 126 w 126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6" h="186">
                <a:moveTo>
                  <a:pt x="0" y="152"/>
                </a:moveTo>
                <a:lnTo>
                  <a:pt x="0" y="0"/>
                </a:lnTo>
                <a:lnTo>
                  <a:pt x="126" y="0"/>
                </a:lnTo>
                <a:lnTo>
                  <a:pt x="126" y="150"/>
                </a:lnTo>
                <a:lnTo>
                  <a:pt x="118" y="164"/>
                </a:lnTo>
                <a:lnTo>
                  <a:pt x="114" y="170"/>
                </a:lnTo>
                <a:lnTo>
                  <a:pt x="106" y="174"/>
                </a:lnTo>
                <a:lnTo>
                  <a:pt x="98" y="178"/>
                </a:lnTo>
                <a:lnTo>
                  <a:pt x="78" y="184"/>
                </a:lnTo>
                <a:lnTo>
                  <a:pt x="62" y="186"/>
                </a:lnTo>
                <a:lnTo>
                  <a:pt x="54" y="186"/>
                </a:lnTo>
                <a:lnTo>
                  <a:pt x="38" y="184"/>
                </a:lnTo>
                <a:lnTo>
                  <a:pt x="26" y="180"/>
                </a:lnTo>
                <a:lnTo>
                  <a:pt x="16" y="174"/>
                </a:lnTo>
                <a:lnTo>
                  <a:pt x="10" y="168"/>
                </a:lnTo>
                <a:lnTo>
                  <a:pt x="6" y="162"/>
                </a:lnTo>
                <a:lnTo>
                  <a:pt x="2" y="158"/>
                </a:lnTo>
                <a:lnTo>
                  <a:pt x="0" y="152"/>
                </a:lnTo>
                <a:close/>
              </a:path>
            </a:pathLst>
          </a:custGeom>
          <a:solidFill>
            <a:srgbClr val="E96DA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Freeform 95"/>
          <p:cNvSpPr>
            <a:spLocks/>
          </p:cNvSpPr>
          <p:nvPr/>
        </p:nvSpPr>
        <p:spPr bwMode="auto">
          <a:xfrm>
            <a:off x="5365750" y="4288748"/>
            <a:ext cx="168275" cy="295275"/>
          </a:xfrm>
          <a:custGeom>
            <a:avLst/>
            <a:gdLst>
              <a:gd name="T0" fmla="*/ 0 w 106"/>
              <a:gd name="T1" fmla="*/ 158 h 186"/>
              <a:gd name="T2" fmla="*/ 0 w 106"/>
              <a:gd name="T3" fmla="*/ 0 h 186"/>
              <a:gd name="T4" fmla="*/ 106 w 106"/>
              <a:gd name="T5" fmla="*/ 0 h 186"/>
              <a:gd name="T6" fmla="*/ 106 w 106"/>
              <a:gd name="T7" fmla="*/ 156 h 186"/>
              <a:gd name="T8" fmla="*/ 100 w 106"/>
              <a:gd name="T9" fmla="*/ 166 h 186"/>
              <a:gd name="T10" fmla="*/ 94 w 106"/>
              <a:gd name="T11" fmla="*/ 172 h 186"/>
              <a:gd name="T12" fmla="*/ 88 w 106"/>
              <a:gd name="T13" fmla="*/ 176 h 186"/>
              <a:gd name="T14" fmla="*/ 82 w 106"/>
              <a:gd name="T15" fmla="*/ 180 h 186"/>
              <a:gd name="T16" fmla="*/ 66 w 106"/>
              <a:gd name="T17" fmla="*/ 184 h 186"/>
              <a:gd name="T18" fmla="*/ 44 w 106"/>
              <a:gd name="T19" fmla="*/ 186 h 186"/>
              <a:gd name="T20" fmla="*/ 32 w 106"/>
              <a:gd name="T21" fmla="*/ 184 h 186"/>
              <a:gd name="T22" fmla="*/ 22 w 106"/>
              <a:gd name="T23" fmla="*/ 180 h 186"/>
              <a:gd name="T24" fmla="*/ 14 w 106"/>
              <a:gd name="T25" fmla="*/ 176 h 186"/>
              <a:gd name="T26" fmla="*/ 8 w 106"/>
              <a:gd name="T27" fmla="*/ 172 h 186"/>
              <a:gd name="T28" fmla="*/ 2 w 106"/>
              <a:gd name="T29" fmla="*/ 162 h 186"/>
              <a:gd name="T30" fmla="*/ 0 w 106"/>
              <a:gd name="T31" fmla="*/ 158 h 1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186"/>
              <a:gd name="T50" fmla="*/ 106 w 106"/>
              <a:gd name="T51" fmla="*/ 186 h 1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186">
                <a:moveTo>
                  <a:pt x="0" y="158"/>
                </a:moveTo>
                <a:lnTo>
                  <a:pt x="0" y="0"/>
                </a:lnTo>
                <a:lnTo>
                  <a:pt x="106" y="0"/>
                </a:lnTo>
                <a:lnTo>
                  <a:pt x="106" y="156"/>
                </a:lnTo>
                <a:lnTo>
                  <a:pt x="100" y="166"/>
                </a:lnTo>
                <a:lnTo>
                  <a:pt x="94" y="172"/>
                </a:lnTo>
                <a:lnTo>
                  <a:pt x="88" y="176"/>
                </a:lnTo>
                <a:lnTo>
                  <a:pt x="82" y="180"/>
                </a:lnTo>
                <a:lnTo>
                  <a:pt x="66" y="184"/>
                </a:lnTo>
                <a:lnTo>
                  <a:pt x="44" y="186"/>
                </a:lnTo>
                <a:lnTo>
                  <a:pt x="32" y="184"/>
                </a:lnTo>
                <a:lnTo>
                  <a:pt x="22" y="180"/>
                </a:lnTo>
                <a:lnTo>
                  <a:pt x="14" y="176"/>
                </a:lnTo>
                <a:lnTo>
                  <a:pt x="8" y="172"/>
                </a:lnTo>
                <a:lnTo>
                  <a:pt x="2" y="162"/>
                </a:lnTo>
                <a:lnTo>
                  <a:pt x="0" y="158"/>
                </a:lnTo>
                <a:close/>
              </a:path>
            </a:pathLst>
          </a:custGeom>
          <a:solidFill>
            <a:srgbClr val="EE8AB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Freeform 96"/>
          <p:cNvSpPr>
            <a:spLocks/>
          </p:cNvSpPr>
          <p:nvPr/>
        </p:nvSpPr>
        <p:spPr bwMode="auto">
          <a:xfrm>
            <a:off x="5384800" y="4288748"/>
            <a:ext cx="136525" cy="295275"/>
          </a:xfrm>
          <a:custGeom>
            <a:avLst/>
            <a:gdLst>
              <a:gd name="T0" fmla="*/ 0 w 86"/>
              <a:gd name="T1" fmla="*/ 166 h 186"/>
              <a:gd name="T2" fmla="*/ 0 w 86"/>
              <a:gd name="T3" fmla="*/ 0 h 186"/>
              <a:gd name="T4" fmla="*/ 86 w 86"/>
              <a:gd name="T5" fmla="*/ 0 h 186"/>
              <a:gd name="T6" fmla="*/ 86 w 86"/>
              <a:gd name="T7" fmla="*/ 162 h 186"/>
              <a:gd name="T8" fmla="*/ 80 w 86"/>
              <a:gd name="T9" fmla="*/ 170 h 186"/>
              <a:gd name="T10" fmla="*/ 76 w 86"/>
              <a:gd name="T11" fmla="*/ 174 h 186"/>
              <a:gd name="T12" fmla="*/ 70 w 86"/>
              <a:gd name="T13" fmla="*/ 178 h 186"/>
              <a:gd name="T14" fmla="*/ 64 w 86"/>
              <a:gd name="T15" fmla="*/ 180 h 186"/>
              <a:gd name="T16" fmla="*/ 52 w 86"/>
              <a:gd name="T17" fmla="*/ 184 h 186"/>
              <a:gd name="T18" fmla="*/ 34 w 86"/>
              <a:gd name="T19" fmla="*/ 186 h 186"/>
              <a:gd name="T20" fmla="*/ 24 w 86"/>
              <a:gd name="T21" fmla="*/ 184 h 186"/>
              <a:gd name="T22" fmla="*/ 16 w 86"/>
              <a:gd name="T23" fmla="*/ 182 h 186"/>
              <a:gd name="T24" fmla="*/ 10 w 86"/>
              <a:gd name="T25" fmla="*/ 178 h 186"/>
              <a:gd name="T26" fmla="*/ 6 w 86"/>
              <a:gd name="T27" fmla="*/ 174 h 186"/>
              <a:gd name="T28" fmla="*/ 2 w 86"/>
              <a:gd name="T29" fmla="*/ 168 h 186"/>
              <a:gd name="T30" fmla="*/ 0 w 86"/>
              <a:gd name="T31" fmla="*/ 166 h 1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6"/>
              <a:gd name="T49" fmla="*/ 0 h 186"/>
              <a:gd name="T50" fmla="*/ 86 w 86"/>
              <a:gd name="T51" fmla="*/ 186 h 1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6" h="186">
                <a:moveTo>
                  <a:pt x="0" y="166"/>
                </a:moveTo>
                <a:lnTo>
                  <a:pt x="0" y="0"/>
                </a:lnTo>
                <a:lnTo>
                  <a:pt x="86" y="0"/>
                </a:lnTo>
                <a:lnTo>
                  <a:pt x="86" y="162"/>
                </a:lnTo>
                <a:lnTo>
                  <a:pt x="80" y="170"/>
                </a:lnTo>
                <a:lnTo>
                  <a:pt x="76" y="174"/>
                </a:lnTo>
                <a:lnTo>
                  <a:pt x="70" y="178"/>
                </a:lnTo>
                <a:lnTo>
                  <a:pt x="64" y="180"/>
                </a:lnTo>
                <a:lnTo>
                  <a:pt x="52" y="184"/>
                </a:lnTo>
                <a:lnTo>
                  <a:pt x="34" y="186"/>
                </a:lnTo>
                <a:lnTo>
                  <a:pt x="24" y="184"/>
                </a:lnTo>
                <a:lnTo>
                  <a:pt x="16" y="182"/>
                </a:lnTo>
                <a:lnTo>
                  <a:pt x="10" y="178"/>
                </a:lnTo>
                <a:lnTo>
                  <a:pt x="6" y="174"/>
                </a:lnTo>
                <a:lnTo>
                  <a:pt x="2" y="168"/>
                </a:lnTo>
                <a:lnTo>
                  <a:pt x="0" y="166"/>
                </a:lnTo>
                <a:close/>
              </a:path>
            </a:pathLst>
          </a:custGeom>
          <a:solidFill>
            <a:srgbClr val="F2A6C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Freeform 97"/>
          <p:cNvSpPr>
            <a:spLocks/>
          </p:cNvSpPr>
          <p:nvPr/>
        </p:nvSpPr>
        <p:spPr bwMode="auto">
          <a:xfrm>
            <a:off x="5403850" y="4288748"/>
            <a:ext cx="104775" cy="295275"/>
          </a:xfrm>
          <a:custGeom>
            <a:avLst/>
            <a:gdLst>
              <a:gd name="T0" fmla="*/ 0 w 66"/>
              <a:gd name="T1" fmla="*/ 172 h 186"/>
              <a:gd name="T2" fmla="*/ 0 w 66"/>
              <a:gd name="T3" fmla="*/ 0 h 186"/>
              <a:gd name="T4" fmla="*/ 66 w 66"/>
              <a:gd name="T5" fmla="*/ 0 h 186"/>
              <a:gd name="T6" fmla="*/ 66 w 66"/>
              <a:gd name="T7" fmla="*/ 168 h 186"/>
              <a:gd name="T8" fmla="*/ 60 w 66"/>
              <a:gd name="T9" fmla="*/ 174 h 186"/>
              <a:gd name="T10" fmla="*/ 56 w 66"/>
              <a:gd name="T11" fmla="*/ 178 h 186"/>
              <a:gd name="T12" fmla="*/ 48 w 66"/>
              <a:gd name="T13" fmla="*/ 182 h 186"/>
              <a:gd name="T14" fmla="*/ 38 w 66"/>
              <a:gd name="T15" fmla="*/ 184 h 186"/>
              <a:gd name="T16" fmla="*/ 24 w 66"/>
              <a:gd name="T17" fmla="*/ 186 h 186"/>
              <a:gd name="T18" fmla="*/ 12 w 66"/>
              <a:gd name="T19" fmla="*/ 182 h 186"/>
              <a:gd name="T20" fmla="*/ 4 w 66"/>
              <a:gd name="T21" fmla="*/ 178 h 186"/>
              <a:gd name="T22" fmla="*/ 2 w 66"/>
              <a:gd name="T23" fmla="*/ 174 h 186"/>
              <a:gd name="T24" fmla="*/ 0 w 66"/>
              <a:gd name="T25" fmla="*/ 172 h 1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"/>
              <a:gd name="T40" fmla="*/ 0 h 186"/>
              <a:gd name="T41" fmla="*/ 66 w 66"/>
              <a:gd name="T42" fmla="*/ 186 h 1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" h="186">
                <a:moveTo>
                  <a:pt x="0" y="172"/>
                </a:moveTo>
                <a:lnTo>
                  <a:pt x="0" y="0"/>
                </a:lnTo>
                <a:lnTo>
                  <a:pt x="66" y="0"/>
                </a:lnTo>
                <a:lnTo>
                  <a:pt x="66" y="168"/>
                </a:lnTo>
                <a:lnTo>
                  <a:pt x="60" y="174"/>
                </a:lnTo>
                <a:lnTo>
                  <a:pt x="56" y="178"/>
                </a:lnTo>
                <a:lnTo>
                  <a:pt x="48" y="182"/>
                </a:lnTo>
                <a:lnTo>
                  <a:pt x="38" y="184"/>
                </a:lnTo>
                <a:lnTo>
                  <a:pt x="24" y="186"/>
                </a:lnTo>
                <a:lnTo>
                  <a:pt x="12" y="182"/>
                </a:lnTo>
                <a:lnTo>
                  <a:pt x="4" y="178"/>
                </a:lnTo>
                <a:lnTo>
                  <a:pt x="2" y="174"/>
                </a:lnTo>
                <a:lnTo>
                  <a:pt x="0" y="172"/>
                </a:lnTo>
                <a:close/>
              </a:path>
            </a:pathLst>
          </a:custGeom>
          <a:solidFill>
            <a:srgbClr val="F6C2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Freeform 98"/>
          <p:cNvSpPr>
            <a:spLocks/>
          </p:cNvSpPr>
          <p:nvPr/>
        </p:nvSpPr>
        <p:spPr bwMode="auto">
          <a:xfrm>
            <a:off x="5422900" y="4288748"/>
            <a:ext cx="73025" cy="292100"/>
          </a:xfrm>
          <a:custGeom>
            <a:avLst/>
            <a:gdLst>
              <a:gd name="T0" fmla="*/ 0 w 46"/>
              <a:gd name="T1" fmla="*/ 178 h 184"/>
              <a:gd name="T2" fmla="*/ 0 w 46"/>
              <a:gd name="T3" fmla="*/ 0 h 184"/>
              <a:gd name="T4" fmla="*/ 46 w 46"/>
              <a:gd name="T5" fmla="*/ 0 h 184"/>
              <a:gd name="T6" fmla="*/ 46 w 46"/>
              <a:gd name="T7" fmla="*/ 176 h 184"/>
              <a:gd name="T8" fmla="*/ 38 w 46"/>
              <a:gd name="T9" fmla="*/ 180 h 184"/>
              <a:gd name="T10" fmla="*/ 32 w 46"/>
              <a:gd name="T11" fmla="*/ 182 h 184"/>
              <a:gd name="T12" fmla="*/ 24 w 46"/>
              <a:gd name="T13" fmla="*/ 184 h 184"/>
              <a:gd name="T14" fmla="*/ 16 w 46"/>
              <a:gd name="T15" fmla="*/ 184 h 184"/>
              <a:gd name="T16" fmla="*/ 8 w 46"/>
              <a:gd name="T17" fmla="*/ 184 h 184"/>
              <a:gd name="T18" fmla="*/ 4 w 46"/>
              <a:gd name="T19" fmla="*/ 182 h 184"/>
              <a:gd name="T20" fmla="*/ 0 w 46"/>
              <a:gd name="T21" fmla="*/ 178 h 1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"/>
              <a:gd name="T34" fmla="*/ 0 h 184"/>
              <a:gd name="T35" fmla="*/ 46 w 46"/>
              <a:gd name="T36" fmla="*/ 184 h 1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" h="184">
                <a:moveTo>
                  <a:pt x="0" y="178"/>
                </a:moveTo>
                <a:lnTo>
                  <a:pt x="0" y="0"/>
                </a:lnTo>
                <a:lnTo>
                  <a:pt x="46" y="0"/>
                </a:lnTo>
                <a:lnTo>
                  <a:pt x="46" y="176"/>
                </a:lnTo>
                <a:lnTo>
                  <a:pt x="38" y="180"/>
                </a:lnTo>
                <a:lnTo>
                  <a:pt x="32" y="182"/>
                </a:lnTo>
                <a:lnTo>
                  <a:pt x="24" y="184"/>
                </a:lnTo>
                <a:lnTo>
                  <a:pt x="16" y="184"/>
                </a:lnTo>
                <a:lnTo>
                  <a:pt x="8" y="184"/>
                </a:lnTo>
                <a:lnTo>
                  <a:pt x="4" y="182"/>
                </a:lnTo>
                <a:lnTo>
                  <a:pt x="0" y="178"/>
                </a:lnTo>
                <a:close/>
              </a:path>
            </a:pathLst>
          </a:custGeom>
          <a:solidFill>
            <a:srgbClr val="FAE1E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Freeform 99"/>
          <p:cNvSpPr>
            <a:spLocks/>
          </p:cNvSpPr>
          <p:nvPr/>
        </p:nvSpPr>
        <p:spPr bwMode="auto">
          <a:xfrm>
            <a:off x="5441950" y="4288748"/>
            <a:ext cx="38100" cy="292100"/>
          </a:xfrm>
          <a:custGeom>
            <a:avLst/>
            <a:gdLst>
              <a:gd name="T0" fmla="*/ 24 w 24"/>
              <a:gd name="T1" fmla="*/ 0 h 184"/>
              <a:gd name="T2" fmla="*/ 24 w 24"/>
              <a:gd name="T3" fmla="*/ 182 h 184"/>
              <a:gd name="T4" fmla="*/ 8 w 24"/>
              <a:gd name="T5" fmla="*/ 184 h 184"/>
              <a:gd name="T6" fmla="*/ 0 w 24"/>
              <a:gd name="T7" fmla="*/ 184 h 184"/>
              <a:gd name="T8" fmla="*/ 0 w 24"/>
              <a:gd name="T9" fmla="*/ 0 h 184"/>
              <a:gd name="T10" fmla="*/ 24 w 2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84"/>
              <a:gd name="T20" fmla="*/ 24 w 2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84">
                <a:moveTo>
                  <a:pt x="24" y="0"/>
                </a:moveTo>
                <a:lnTo>
                  <a:pt x="24" y="182"/>
                </a:lnTo>
                <a:lnTo>
                  <a:pt x="8" y="184"/>
                </a:lnTo>
                <a:lnTo>
                  <a:pt x="0" y="184"/>
                </a:lnTo>
                <a:lnTo>
                  <a:pt x="0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Freeform 100"/>
          <p:cNvSpPr>
            <a:spLocks/>
          </p:cNvSpPr>
          <p:nvPr/>
        </p:nvSpPr>
        <p:spPr bwMode="auto">
          <a:xfrm>
            <a:off x="5273675" y="4199848"/>
            <a:ext cx="327025" cy="171450"/>
          </a:xfrm>
          <a:custGeom>
            <a:avLst/>
            <a:gdLst>
              <a:gd name="T0" fmla="*/ 104 w 206"/>
              <a:gd name="T1" fmla="*/ 108 h 108"/>
              <a:gd name="T2" fmla="*/ 124 w 206"/>
              <a:gd name="T3" fmla="*/ 106 h 108"/>
              <a:gd name="T4" fmla="*/ 144 w 206"/>
              <a:gd name="T5" fmla="*/ 102 h 108"/>
              <a:gd name="T6" fmla="*/ 160 w 206"/>
              <a:gd name="T7" fmla="*/ 98 h 108"/>
              <a:gd name="T8" fmla="*/ 176 w 206"/>
              <a:gd name="T9" fmla="*/ 92 h 108"/>
              <a:gd name="T10" fmla="*/ 188 w 206"/>
              <a:gd name="T11" fmla="*/ 84 h 108"/>
              <a:gd name="T12" fmla="*/ 198 w 206"/>
              <a:gd name="T13" fmla="*/ 74 h 108"/>
              <a:gd name="T14" fmla="*/ 204 w 206"/>
              <a:gd name="T15" fmla="*/ 64 h 108"/>
              <a:gd name="T16" fmla="*/ 206 w 206"/>
              <a:gd name="T17" fmla="*/ 54 h 108"/>
              <a:gd name="T18" fmla="*/ 204 w 206"/>
              <a:gd name="T19" fmla="*/ 42 h 108"/>
              <a:gd name="T20" fmla="*/ 198 w 206"/>
              <a:gd name="T21" fmla="*/ 32 h 108"/>
              <a:gd name="T22" fmla="*/ 188 w 206"/>
              <a:gd name="T23" fmla="*/ 24 h 108"/>
              <a:gd name="T24" fmla="*/ 176 w 206"/>
              <a:gd name="T25" fmla="*/ 16 h 108"/>
              <a:gd name="T26" fmla="*/ 160 w 206"/>
              <a:gd name="T27" fmla="*/ 8 h 108"/>
              <a:gd name="T28" fmla="*/ 144 w 206"/>
              <a:gd name="T29" fmla="*/ 4 h 108"/>
              <a:gd name="T30" fmla="*/ 124 w 206"/>
              <a:gd name="T31" fmla="*/ 0 h 108"/>
              <a:gd name="T32" fmla="*/ 104 w 206"/>
              <a:gd name="T33" fmla="*/ 0 h 108"/>
              <a:gd name="T34" fmla="*/ 82 w 206"/>
              <a:gd name="T35" fmla="*/ 0 h 108"/>
              <a:gd name="T36" fmla="*/ 64 w 206"/>
              <a:gd name="T37" fmla="*/ 4 h 108"/>
              <a:gd name="T38" fmla="*/ 46 w 206"/>
              <a:gd name="T39" fmla="*/ 8 h 108"/>
              <a:gd name="T40" fmla="*/ 30 w 206"/>
              <a:gd name="T41" fmla="*/ 16 h 108"/>
              <a:gd name="T42" fmla="*/ 18 w 206"/>
              <a:gd name="T43" fmla="*/ 24 h 108"/>
              <a:gd name="T44" fmla="*/ 8 w 206"/>
              <a:gd name="T45" fmla="*/ 32 h 108"/>
              <a:gd name="T46" fmla="*/ 2 w 206"/>
              <a:gd name="T47" fmla="*/ 42 h 108"/>
              <a:gd name="T48" fmla="*/ 0 w 206"/>
              <a:gd name="T49" fmla="*/ 54 h 108"/>
              <a:gd name="T50" fmla="*/ 2 w 206"/>
              <a:gd name="T51" fmla="*/ 64 h 108"/>
              <a:gd name="T52" fmla="*/ 8 w 206"/>
              <a:gd name="T53" fmla="*/ 74 h 108"/>
              <a:gd name="T54" fmla="*/ 18 w 206"/>
              <a:gd name="T55" fmla="*/ 84 h 108"/>
              <a:gd name="T56" fmla="*/ 30 w 206"/>
              <a:gd name="T57" fmla="*/ 92 h 108"/>
              <a:gd name="T58" fmla="*/ 46 w 206"/>
              <a:gd name="T59" fmla="*/ 98 h 108"/>
              <a:gd name="T60" fmla="*/ 64 w 206"/>
              <a:gd name="T61" fmla="*/ 102 h 108"/>
              <a:gd name="T62" fmla="*/ 82 w 206"/>
              <a:gd name="T63" fmla="*/ 106 h 108"/>
              <a:gd name="T64" fmla="*/ 104 w 206"/>
              <a:gd name="T65" fmla="*/ 108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08"/>
              <a:gd name="T101" fmla="*/ 206 w 206"/>
              <a:gd name="T102" fmla="*/ 108 h 1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08">
                <a:moveTo>
                  <a:pt x="104" y="108"/>
                </a:moveTo>
                <a:lnTo>
                  <a:pt x="124" y="106"/>
                </a:lnTo>
                <a:lnTo>
                  <a:pt x="144" y="102"/>
                </a:lnTo>
                <a:lnTo>
                  <a:pt x="160" y="98"/>
                </a:lnTo>
                <a:lnTo>
                  <a:pt x="176" y="92"/>
                </a:lnTo>
                <a:lnTo>
                  <a:pt x="188" y="84"/>
                </a:lnTo>
                <a:lnTo>
                  <a:pt x="198" y="74"/>
                </a:lnTo>
                <a:lnTo>
                  <a:pt x="204" y="64"/>
                </a:lnTo>
                <a:lnTo>
                  <a:pt x="206" y="54"/>
                </a:lnTo>
                <a:lnTo>
                  <a:pt x="204" y="42"/>
                </a:lnTo>
                <a:lnTo>
                  <a:pt x="198" y="32"/>
                </a:lnTo>
                <a:lnTo>
                  <a:pt x="188" y="24"/>
                </a:lnTo>
                <a:lnTo>
                  <a:pt x="176" y="16"/>
                </a:lnTo>
                <a:lnTo>
                  <a:pt x="160" y="8"/>
                </a:lnTo>
                <a:lnTo>
                  <a:pt x="144" y="4"/>
                </a:lnTo>
                <a:lnTo>
                  <a:pt x="124" y="0"/>
                </a:lnTo>
                <a:lnTo>
                  <a:pt x="104" y="0"/>
                </a:lnTo>
                <a:lnTo>
                  <a:pt x="82" y="0"/>
                </a:lnTo>
                <a:lnTo>
                  <a:pt x="64" y="4"/>
                </a:lnTo>
                <a:lnTo>
                  <a:pt x="46" y="8"/>
                </a:lnTo>
                <a:lnTo>
                  <a:pt x="30" y="16"/>
                </a:lnTo>
                <a:lnTo>
                  <a:pt x="18" y="24"/>
                </a:lnTo>
                <a:lnTo>
                  <a:pt x="8" y="32"/>
                </a:lnTo>
                <a:lnTo>
                  <a:pt x="2" y="42"/>
                </a:lnTo>
                <a:lnTo>
                  <a:pt x="0" y="54"/>
                </a:lnTo>
                <a:lnTo>
                  <a:pt x="2" y="64"/>
                </a:lnTo>
                <a:lnTo>
                  <a:pt x="8" y="74"/>
                </a:lnTo>
                <a:lnTo>
                  <a:pt x="18" y="84"/>
                </a:lnTo>
                <a:lnTo>
                  <a:pt x="30" y="92"/>
                </a:lnTo>
                <a:lnTo>
                  <a:pt x="46" y="98"/>
                </a:lnTo>
                <a:lnTo>
                  <a:pt x="64" y="102"/>
                </a:lnTo>
                <a:lnTo>
                  <a:pt x="82" y="106"/>
                </a:lnTo>
                <a:lnTo>
                  <a:pt x="104" y="108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Freeform 101"/>
          <p:cNvSpPr>
            <a:spLocks/>
          </p:cNvSpPr>
          <p:nvPr/>
        </p:nvSpPr>
        <p:spPr bwMode="auto">
          <a:xfrm>
            <a:off x="5502275" y="4418923"/>
            <a:ext cx="409575" cy="374650"/>
          </a:xfrm>
          <a:custGeom>
            <a:avLst/>
            <a:gdLst>
              <a:gd name="T0" fmla="*/ 114 w 258"/>
              <a:gd name="T1" fmla="*/ 236 h 236"/>
              <a:gd name="T2" fmla="*/ 96 w 258"/>
              <a:gd name="T3" fmla="*/ 234 h 236"/>
              <a:gd name="T4" fmla="*/ 80 w 258"/>
              <a:gd name="T5" fmla="*/ 232 h 236"/>
              <a:gd name="T6" fmla="*/ 66 w 258"/>
              <a:gd name="T7" fmla="*/ 228 h 236"/>
              <a:gd name="T8" fmla="*/ 54 w 258"/>
              <a:gd name="T9" fmla="*/ 222 h 236"/>
              <a:gd name="T10" fmla="*/ 44 w 258"/>
              <a:gd name="T11" fmla="*/ 216 h 236"/>
              <a:gd name="T12" fmla="*/ 34 w 258"/>
              <a:gd name="T13" fmla="*/ 210 h 236"/>
              <a:gd name="T14" fmla="*/ 20 w 258"/>
              <a:gd name="T15" fmla="*/ 196 h 236"/>
              <a:gd name="T16" fmla="*/ 10 w 258"/>
              <a:gd name="T17" fmla="*/ 184 h 236"/>
              <a:gd name="T18" fmla="*/ 4 w 258"/>
              <a:gd name="T19" fmla="*/ 172 h 236"/>
              <a:gd name="T20" fmla="*/ 0 w 258"/>
              <a:gd name="T21" fmla="*/ 160 h 236"/>
              <a:gd name="T22" fmla="*/ 0 w 258"/>
              <a:gd name="T23" fmla="*/ 0 h 236"/>
              <a:gd name="T24" fmla="*/ 258 w 258"/>
              <a:gd name="T25" fmla="*/ 2 h 236"/>
              <a:gd name="T26" fmla="*/ 258 w 258"/>
              <a:gd name="T27" fmla="*/ 158 h 236"/>
              <a:gd name="T28" fmla="*/ 252 w 258"/>
              <a:gd name="T29" fmla="*/ 172 h 236"/>
              <a:gd name="T30" fmla="*/ 244 w 258"/>
              <a:gd name="T31" fmla="*/ 186 h 236"/>
              <a:gd name="T32" fmla="*/ 236 w 258"/>
              <a:gd name="T33" fmla="*/ 200 h 236"/>
              <a:gd name="T34" fmla="*/ 230 w 258"/>
              <a:gd name="T35" fmla="*/ 206 h 236"/>
              <a:gd name="T36" fmla="*/ 222 w 258"/>
              <a:gd name="T37" fmla="*/ 212 h 236"/>
              <a:gd name="T38" fmla="*/ 204 w 258"/>
              <a:gd name="T39" fmla="*/ 220 h 236"/>
              <a:gd name="T40" fmla="*/ 184 w 258"/>
              <a:gd name="T41" fmla="*/ 226 h 236"/>
              <a:gd name="T42" fmla="*/ 164 w 258"/>
              <a:gd name="T43" fmla="*/ 232 h 236"/>
              <a:gd name="T44" fmla="*/ 130 w 258"/>
              <a:gd name="T45" fmla="*/ 236 h 236"/>
              <a:gd name="T46" fmla="*/ 114 w 258"/>
              <a:gd name="T47" fmla="*/ 236 h 2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58"/>
              <a:gd name="T73" fmla="*/ 0 h 236"/>
              <a:gd name="T74" fmla="*/ 258 w 258"/>
              <a:gd name="T75" fmla="*/ 236 h 2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58" h="236">
                <a:moveTo>
                  <a:pt x="114" y="236"/>
                </a:moveTo>
                <a:lnTo>
                  <a:pt x="96" y="234"/>
                </a:lnTo>
                <a:lnTo>
                  <a:pt x="80" y="232"/>
                </a:lnTo>
                <a:lnTo>
                  <a:pt x="66" y="228"/>
                </a:lnTo>
                <a:lnTo>
                  <a:pt x="54" y="222"/>
                </a:lnTo>
                <a:lnTo>
                  <a:pt x="44" y="216"/>
                </a:lnTo>
                <a:lnTo>
                  <a:pt x="34" y="210"/>
                </a:lnTo>
                <a:lnTo>
                  <a:pt x="20" y="196"/>
                </a:lnTo>
                <a:lnTo>
                  <a:pt x="10" y="184"/>
                </a:lnTo>
                <a:lnTo>
                  <a:pt x="4" y="172"/>
                </a:lnTo>
                <a:lnTo>
                  <a:pt x="0" y="160"/>
                </a:lnTo>
                <a:lnTo>
                  <a:pt x="0" y="0"/>
                </a:lnTo>
                <a:lnTo>
                  <a:pt x="258" y="2"/>
                </a:lnTo>
                <a:lnTo>
                  <a:pt x="258" y="158"/>
                </a:lnTo>
                <a:lnTo>
                  <a:pt x="252" y="172"/>
                </a:lnTo>
                <a:lnTo>
                  <a:pt x="244" y="186"/>
                </a:lnTo>
                <a:lnTo>
                  <a:pt x="236" y="200"/>
                </a:lnTo>
                <a:lnTo>
                  <a:pt x="230" y="206"/>
                </a:lnTo>
                <a:lnTo>
                  <a:pt x="222" y="212"/>
                </a:lnTo>
                <a:lnTo>
                  <a:pt x="204" y="220"/>
                </a:lnTo>
                <a:lnTo>
                  <a:pt x="184" y="226"/>
                </a:lnTo>
                <a:lnTo>
                  <a:pt x="164" y="232"/>
                </a:lnTo>
                <a:lnTo>
                  <a:pt x="130" y="236"/>
                </a:lnTo>
                <a:lnTo>
                  <a:pt x="114" y="236"/>
                </a:lnTo>
                <a:close/>
              </a:path>
            </a:pathLst>
          </a:custGeom>
          <a:solidFill>
            <a:srgbClr val="A8015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Freeform 102"/>
          <p:cNvSpPr>
            <a:spLocks/>
          </p:cNvSpPr>
          <p:nvPr/>
        </p:nvSpPr>
        <p:spPr bwMode="auto">
          <a:xfrm>
            <a:off x="5527675" y="4418923"/>
            <a:ext cx="368300" cy="374650"/>
          </a:xfrm>
          <a:custGeom>
            <a:avLst/>
            <a:gdLst>
              <a:gd name="T0" fmla="*/ 0 w 232"/>
              <a:gd name="T1" fmla="*/ 168 h 236"/>
              <a:gd name="T2" fmla="*/ 0 w 232"/>
              <a:gd name="T3" fmla="*/ 0 h 236"/>
              <a:gd name="T4" fmla="*/ 232 w 232"/>
              <a:gd name="T5" fmla="*/ 2 h 236"/>
              <a:gd name="T6" fmla="*/ 232 w 232"/>
              <a:gd name="T7" fmla="*/ 166 h 236"/>
              <a:gd name="T8" fmla="*/ 226 w 232"/>
              <a:gd name="T9" fmla="*/ 180 h 236"/>
              <a:gd name="T10" fmla="*/ 218 w 232"/>
              <a:gd name="T11" fmla="*/ 192 h 236"/>
              <a:gd name="T12" fmla="*/ 210 w 232"/>
              <a:gd name="T13" fmla="*/ 204 h 236"/>
              <a:gd name="T14" fmla="*/ 206 w 232"/>
              <a:gd name="T15" fmla="*/ 208 h 236"/>
              <a:gd name="T16" fmla="*/ 198 w 232"/>
              <a:gd name="T17" fmla="*/ 214 h 236"/>
              <a:gd name="T18" fmla="*/ 182 w 232"/>
              <a:gd name="T19" fmla="*/ 222 h 236"/>
              <a:gd name="T20" fmla="*/ 164 w 232"/>
              <a:gd name="T21" fmla="*/ 228 h 236"/>
              <a:gd name="T22" fmla="*/ 146 w 232"/>
              <a:gd name="T23" fmla="*/ 232 h 236"/>
              <a:gd name="T24" fmla="*/ 114 w 232"/>
              <a:gd name="T25" fmla="*/ 234 h 236"/>
              <a:gd name="T26" fmla="*/ 102 w 232"/>
              <a:gd name="T27" fmla="*/ 236 h 236"/>
              <a:gd name="T28" fmla="*/ 86 w 232"/>
              <a:gd name="T29" fmla="*/ 234 h 236"/>
              <a:gd name="T30" fmla="*/ 70 w 232"/>
              <a:gd name="T31" fmla="*/ 232 h 236"/>
              <a:gd name="T32" fmla="*/ 58 w 232"/>
              <a:gd name="T33" fmla="*/ 228 h 236"/>
              <a:gd name="T34" fmla="*/ 48 w 232"/>
              <a:gd name="T35" fmla="*/ 224 h 236"/>
              <a:gd name="T36" fmla="*/ 30 w 232"/>
              <a:gd name="T37" fmla="*/ 212 h 236"/>
              <a:gd name="T38" fmla="*/ 16 w 232"/>
              <a:gd name="T39" fmla="*/ 200 h 236"/>
              <a:gd name="T40" fmla="*/ 8 w 232"/>
              <a:gd name="T41" fmla="*/ 188 h 236"/>
              <a:gd name="T42" fmla="*/ 2 w 232"/>
              <a:gd name="T43" fmla="*/ 178 h 236"/>
              <a:gd name="T44" fmla="*/ 0 w 232"/>
              <a:gd name="T45" fmla="*/ 168 h 2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32"/>
              <a:gd name="T70" fmla="*/ 0 h 236"/>
              <a:gd name="T71" fmla="*/ 232 w 232"/>
              <a:gd name="T72" fmla="*/ 236 h 2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32" h="236">
                <a:moveTo>
                  <a:pt x="0" y="168"/>
                </a:moveTo>
                <a:lnTo>
                  <a:pt x="0" y="0"/>
                </a:lnTo>
                <a:lnTo>
                  <a:pt x="232" y="2"/>
                </a:lnTo>
                <a:lnTo>
                  <a:pt x="232" y="166"/>
                </a:lnTo>
                <a:lnTo>
                  <a:pt x="226" y="180"/>
                </a:lnTo>
                <a:lnTo>
                  <a:pt x="218" y="192"/>
                </a:lnTo>
                <a:lnTo>
                  <a:pt x="210" y="204"/>
                </a:lnTo>
                <a:lnTo>
                  <a:pt x="206" y="208"/>
                </a:lnTo>
                <a:lnTo>
                  <a:pt x="198" y="214"/>
                </a:lnTo>
                <a:lnTo>
                  <a:pt x="182" y="222"/>
                </a:lnTo>
                <a:lnTo>
                  <a:pt x="164" y="228"/>
                </a:lnTo>
                <a:lnTo>
                  <a:pt x="146" y="232"/>
                </a:lnTo>
                <a:lnTo>
                  <a:pt x="114" y="234"/>
                </a:lnTo>
                <a:lnTo>
                  <a:pt x="102" y="236"/>
                </a:lnTo>
                <a:lnTo>
                  <a:pt x="86" y="234"/>
                </a:lnTo>
                <a:lnTo>
                  <a:pt x="70" y="232"/>
                </a:lnTo>
                <a:lnTo>
                  <a:pt x="58" y="228"/>
                </a:lnTo>
                <a:lnTo>
                  <a:pt x="48" y="224"/>
                </a:lnTo>
                <a:lnTo>
                  <a:pt x="30" y="212"/>
                </a:lnTo>
                <a:lnTo>
                  <a:pt x="16" y="200"/>
                </a:lnTo>
                <a:lnTo>
                  <a:pt x="8" y="188"/>
                </a:lnTo>
                <a:lnTo>
                  <a:pt x="2" y="178"/>
                </a:lnTo>
                <a:lnTo>
                  <a:pt x="0" y="168"/>
                </a:lnTo>
                <a:close/>
              </a:path>
            </a:pathLst>
          </a:custGeom>
          <a:solidFill>
            <a:srgbClr val="B1186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Freeform 103"/>
          <p:cNvSpPr>
            <a:spLocks/>
          </p:cNvSpPr>
          <p:nvPr/>
        </p:nvSpPr>
        <p:spPr bwMode="auto">
          <a:xfrm>
            <a:off x="5549900" y="4418923"/>
            <a:ext cx="330200" cy="374650"/>
          </a:xfrm>
          <a:custGeom>
            <a:avLst/>
            <a:gdLst>
              <a:gd name="T0" fmla="*/ 0 w 208"/>
              <a:gd name="T1" fmla="*/ 176 h 236"/>
              <a:gd name="T2" fmla="*/ 0 w 208"/>
              <a:gd name="T3" fmla="*/ 0 h 236"/>
              <a:gd name="T4" fmla="*/ 208 w 208"/>
              <a:gd name="T5" fmla="*/ 2 h 236"/>
              <a:gd name="T6" fmla="*/ 208 w 208"/>
              <a:gd name="T7" fmla="*/ 174 h 236"/>
              <a:gd name="T8" fmla="*/ 202 w 208"/>
              <a:gd name="T9" fmla="*/ 186 h 236"/>
              <a:gd name="T10" fmla="*/ 196 w 208"/>
              <a:gd name="T11" fmla="*/ 196 h 236"/>
              <a:gd name="T12" fmla="*/ 188 w 208"/>
              <a:gd name="T13" fmla="*/ 206 h 236"/>
              <a:gd name="T14" fmla="*/ 178 w 208"/>
              <a:gd name="T15" fmla="*/ 216 h 236"/>
              <a:gd name="T16" fmla="*/ 164 w 208"/>
              <a:gd name="T17" fmla="*/ 222 h 236"/>
              <a:gd name="T18" fmla="*/ 148 w 208"/>
              <a:gd name="T19" fmla="*/ 228 h 236"/>
              <a:gd name="T20" fmla="*/ 130 w 208"/>
              <a:gd name="T21" fmla="*/ 232 h 236"/>
              <a:gd name="T22" fmla="*/ 102 w 208"/>
              <a:gd name="T23" fmla="*/ 234 h 236"/>
              <a:gd name="T24" fmla="*/ 90 w 208"/>
              <a:gd name="T25" fmla="*/ 236 h 236"/>
              <a:gd name="T26" fmla="*/ 76 w 208"/>
              <a:gd name="T27" fmla="*/ 234 h 236"/>
              <a:gd name="T28" fmla="*/ 64 w 208"/>
              <a:gd name="T29" fmla="*/ 232 h 236"/>
              <a:gd name="T30" fmla="*/ 42 w 208"/>
              <a:gd name="T31" fmla="*/ 224 h 236"/>
              <a:gd name="T32" fmla="*/ 26 w 208"/>
              <a:gd name="T33" fmla="*/ 214 h 236"/>
              <a:gd name="T34" fmla="*/ 16 w 208"/>
              <a:gd name="T35" fmla="*/ 204 h 236"/>
              <a:gd name="T36" fmla="*/ 8 w 208"/>
              <a:gd name="T37" fmla="*/ 194 h 236"/>
              <a:gd name="T38" fmla="*/ 4 w 208"/>
              <a:gd name="T39" fmla="*/ 186 h 236"/>
              <a:gd name="T40" fmla="*/ 0 w 208"/>
              <a:gd name="T41" fmla="*/ 176 h 2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8"/>
              <a:gd name="T64" fmla="*/ 0 h 236"/>
              <a:gd name="T65" fmla="*/ 208 w 208"/>
              <a:gd name="T66" fmla="*/ 236 h 2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8" h="236">
                <a:moveTo>
                  <a:pt x="0" y="176"/>
                </a:moveTo>
                <a:lnTo>
                  <a:pt x="0" y="0"/>
                </a:lnTo>
                <a:lnTo>
                  <a:pt x="208" y="2"/>
                </a:lnTo>
                <a:lnTo>
                  <a:pt x="208" y="174"/>
                </a:lnTo>
                <a:lnTo>
                  <a:pt x="202" y="186"/>
                </a:lnTo>
                <a:lnTo>
                  <a:pt x="196" y="196"/>
                </a:lnTo>
                <a:lnTo>
                  <a:pt x="188" y="206"/>
                </a:lnTo>
                <a:lnTo>
                  <a:pt x="178" y="216"/>
                </a:lnTo>
                <a:lnTo>
                  <a:pt x="164" y="222"/>
                </a:lnTo>
                <a:lnTo>
                  <a:pt x="148" y="228"/>
                </a:lnTo>
                <a:lnTo>
                  <a:pt x="130" y="232"/>
                </a:lnTo>
                <a:lnTo>
                  <a:pt x="102" y="234"/>
                </a:lnTo>
                <a:lnTo>
                  <a:pt x="90" y="236"/>
                </a:lnTo>
                <a:lnTo>
                  <a:pt x="76" y="234"/>
                </a:lnTo>
                <a:lnTo>
                  <a:pt x="64" y="232"/>
                </a:lnTo>
                <a:lnTo>
                  <a:pt x="42" y="224"/>
                </a:lnTo>
                <a:lnTo>
                  <a:pt x="26" y="214"/>
                </a:lnTo>
                <a:lnTo>
                  <a:pt x="16" y="204"/>
                </a:lnTo>
                <a:lnTo>
                  <a:pt x="8" y="194"/>
                </a:lnTo>
                <a:lnTo>
                  <a:pt x="4" y="186"/>
                </a:lnTo>
                <a:lnTo>
                  <a:pt x="0" y="176"/>
                </a:lnTo>
                <a:close/>
              </a:path>
            </a:pathLst>
          </a:custGeom>
          <a:solidFill>
            <a:srgbClr val="BB2E7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Freeform 104"/>
          <p:cNvSpPr>
            <a:spLocks/>
          </p:cNvSpPr>
          <p:nvPr/>
        </p:nvSpPr>
        <p:spPr bwMode="auto">
          <a:xfrm>
            <a:off x="5575300" y="4418923"/>
            <a:ext cx="288925" cy="371475"/>
          </a:xfrm>
          <a:custGeom>
            <a:avLst/>
            <a:gdLst>
              <a:gd name="T0" fmla="*/ 0 w 182"/>
              <a:gd name="T1" fmla="*/ 184 h 234"/>
              <a:gd name="T2" fmla="*/ 0 w 182"/>
              <a:gd name="T3" fmla="*/ 0 h 234"/>
              <a:gd name="T4" fmla="*/ 182 w 182"/>
              <a:gd name="T5" fmla="*/ 2 h 234"/>
              <a:gd name="T6" fmla="*/ 182 w 182"/>
              <a:gd name="T7" fmla="*/ 180 h 234"/>
              <a:gd name="T8" fmla="*/ 170 w 182"/>
              <a:gd name="T9" fmla="*/ 200 h 234"/>
              <a:gd name="T10" fmla="*/ 164 w 182"/>
              <a:gd name="T11" fmla="*/ 210 h 234"/>
              <a:gd name="T12" fmla="*/ 154 w 182"/>
              <a:gd name="T13" fmla="*/ 218 h 234"/>
              <a:gd name="T14" fmla="*/ 142 w 182"/>
              <a:gd name="T15" fmla="*/ 224 h 234"/>
              <a:gd name="T16" fmla="*/ 128 w 182"/>
              <a:gd name="T17" fmla="*/ 228 h 234"/>
              <a:gd name="T18" fmla="*/ 112 w 182"/>
              <a:gd name="T19" fmla="*/ 232 h 234"/>
              <a:gd name="T20" fmla="*/ 88 w 182"/>
              <a:gd name="T21" fmla="*/ 234 h 234"/>
              <a:gd name="T22" fmla="*/ 78 w 182"/>
              <a:gd name="T23" fmla="*/ 234 h 234"/>
              <a:gd name="T24" fmla="*/ 54 w 182"/>
              <a:gd name="T25" fmla="*/ 232 h 234"/>
              <a:gd name="T26" fmla="*/ 36 w 182"/>
              <a:gd name="T27" fmla="*/ 226 h 234"/>
              <a:gd name="T28" fmla="*/ 22 w 182"/>
              <a:gd name="T29" fmla="*/ 218 h 234"/>
              <a:gd name="T30" fmla="*/ 12 w 182"/>
              <a:gd name="T31" fmla="*/ 208 h 234"/>
              <a:gd name="T32" fmla="*/ 6 w 182"/>
              <a:gd name="T33" fmla="*/ 200 h 234"/>
              <a:gd name="T34" fmla="*/ 2 w 182"/>
              <a:gd name="T35" fmla="*/ 192 h 234"/>
              <a:gd name="T36" fmla="*/ 0 w 182"/>
              <a:gd name="T37" fmla="*/ 184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2"/>
              <a:gd name="T58" fmla="*/ 0 h 234"/>
              <a:gd name="T59" fmla="*/ 182 w 182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2" h="234">
                <a:moveTo>
                  <a:pt x="0" y="184"/>
                </a:moveTo>
                <a:lnTo>
                  <a:pt x="0" y="0"/>
                </a:lnTo>
                <a:lnTo>
                  <a:pt x="182" y="2"/>
                </a:lnTo>
                <a:lnTo>
                  <a:pt x="182" y="180"/>
                </a:lnTo>
                <a:lnTo>
                  <a:pt x="170" y="200"/>
                </a:lnTo>
                <a:lnTo>
                  <a:pt x="164" y="210"/>
                </a:lnTo>
                <a:lnTo>
                  <a:pt x="154" y="218"/>
                </a:lnTo>
                <a:lnTo>
                  <a:pt x="142" y="224"/>
                </a:lnTo>
                <a:lnTo>
                  <a:pt x="128" y="228"/>
                </a:lnTo>
                <a:lnTo>
                  <a:pt x="112" y="232"/>
                </a:lnTo>
                <a:lnTo>
                  <a:pt x="88" y="234"/>
                </a:lnTo>
                <a:lnTo>
                  <a:pt x="78" y="234"/>
                </a:lnTo>
                <a:lnTo>
                  <a:pt x="54" y="232"/>
                </a:lnTo>
                <a:lnTo>
                  <a:pt x="36" y="226"/>
                </a:lnTo>
                <a:lnTo>
                  <a:pt x="22" y="218"/>
                </a:lnTo>
                <a:lnTo>
                  <a:pt x="12" y="208"/>
                </a:lnTo>
                <a:lnTo>
                  <a:pt x="6" y="200"/>
                </a:lnTo>
                <a:lnTo>
                  <a:pt x="2" y="192"/>
                </a:lnTo>
                <a:lnTo>
                  <a:pt x="0" y="184"/>
                </a:lnTo>
                <a:close/>
              </a:path>
            </a:pathLst>
          </a:custGeom>
          <a:solidFill>
            <a:srgbClr val="C4468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Freeform 105"/>
          <p:cNvSpPr>
            <a:spLocks/>
          </p:cNvSpPr>
          <p:nvPr/>
        </p:nvSpPr>
        <p:spPr bwMode="auto">
          <a:xfrm>
            <a:off x="5597525" y="4418923"/>
            <a:ext cx="247650" cy="371475"/>
          </a:xfrm>
          <a:custGeom>
            <a:avLst/>
            <a:gdLst>
              <a:gd name="T0" fmla="*/ 0 w 156"/>
              <a:gd name="T1" fmla="*/ 192 h 234"/>
              <a:gd name="T2" fmla="*/ 0 w 156"/>
              <a:gd name="T3" fmla="*/ 0 h 234"/>
              <a:gd name="T4" fmla="*/ 156 w 156"/>
              <a:gd name="T5" fmla="*/ 2 h 234"/>
              <a:gd name="T6" fmla="*/ 156 w 156"/>
              <a:gd name="T7" fmla="*/ 188 h 234"/>
              <a:gd name="T8" fmla="*/ 148 w 156"/>
              <a:gd name="T9" fmla="*/ 206 h 234"/>
              <a:gd name="T10" fmla="*/ 140 w 156"/>
              <a:gd name="T11" fmla="*/ 214 h 234"/>
              <a:gd name="T12" fmla="*/ 132 w 156"/>
              <a:gd name="T13" fmla="*/ 220 h 234"/>
              <a:gd name="T14" fmla="*/ 122 w 156"/>
              <a:gd name="T15" fmla="*/ 226 h 234"/>
              <a:gd name="T16" fmla="*/ 110 w 156"/>
              <a:gd name="T17" fmla="*/ 228 h 234"/>
              <a:gd name="T18" fmla="*/ 98 w 156"/>
              <a:gd name="T19" fmla="*/ 232 h 234"/>
              <a:gd name="T20" fmla="*/ 76 w 156"/>
              <a:gd name="T21" fmla="*/ 234 h 234"/>
              <a:gd name="T22" fmla="*/ 66 w 156"/>
              <a:gd name="T23" fmla="*/ 234 h 234"/>
              <a:gd name="T24" fmla="*/ 46 w 156"/>
              <a:gd name="T25" fmla="*/ 232 h 234"/>
              <a:gd name="T26" fmla="*/ 32 w 156"/>
              <a:gd name="T27" fmla="*/ 226 h 234"/>
              <a:gd name="T28" fmla="*/ 20 w 156"/>
              <a:gd name="T29" fmla="*/ 220 h 234"/>
              <a:gd name="T30" fmla="*/ 12 w 156"/>
              <a:gd name="T31" fmla="*/ 212 h 234"/>
              <a:gd name="T32" fmla="*/ 6 w 156"/>
              <a:gd name="T33" fmla="*/ 206 h 234"/>
              <a:gd name="T34" fmla="*/ 2 w 156"/>
              <a:gd name="T35" fmla="*/ 198 h 234"/>
              <a:gd name="T36" fmla="*/ 0 w 156"/>
              <a:gd name="T37" fmla="*/ 192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6"/>
              <a:gd name="T58" fmla="*/ 0 h 234"/>
              <a:gd name="T59" fmla="*/ 156 w 156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6" h="234">
                <a:moveTo>
                  <a:pt x="0" y="192"/>
                </a:moveTo>
                <a:lnTo>
                  <a:pt x="0" y="0"/>
                </a:lnTo>
                <a:lnTo>
                  <a:pt x="156" y="2"/>
                </a:lnTo>
                <a:lnTo>
                  <a:pt x="156" y="188"/>
                </a:lnTo>
                <a:lnTo>
                  <a:pt x="148" y="206"/>
                </a:lnTo>
                <a:lnTo>
                  <a:pt x="140" y="214"/>
                </a:lnTo>
                <a:lnTo>
                  <a:pt x="132" y="220"/>
                </a:lnTo>
                <a:lnTo>
                  <a:pt x="122" y="226"/>
                </a:lnTo>
                <a:lnTo>
                  <a:pt x="110" y="228"/>
                </a:lnTo>
                <a:lnTo>
                  <a:pt x="98" y="232"/>
                </a:lnTo>
                <a:lnTo>
                  <a:pt x="76" y="234"/>
                </a:lnTo>
                <a:lnTo>
                  <a:pt x="66" y="234"/>
                </a:lnTo>
                <a:lnTo>
                  <a:pt x="46" y="232"/>
                </a:lnTo>
                <a:lnTo>
                  <a:pt x="32" y="226"/>
                </a:lnTo>
                <a:lnTo>
                  <a:pt x="20" y="220"/>
                </a:lnTo>
                <a:lnTo>
                  <a:pt x="12" y="212"/>
                </a:lnTo>
                <a:lnTo>
                  <a:pt x="6" y="206"/>
                </a:lnTo>
                <a:lnTo>
                  <a:pt x="2" y="198"/>
                </a:lnTo>
                <a:lnTo>
                  <a:pt x="0" y="192"/>
                </a:lnTo>
                <a:close/>
              </a:path>
            </a:pathLst>
          </a:custGeom>
          <a:solidFill>
            <a:srgbClr val="CE60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Freeform 106"/>
          <p:cNvSpPr>
            <a:spLocks/>
          </p:cNvSpPr>
          <p:nvPr/>
        </p:nvSpPr>
        <p:spPr bwMode="auto">
          <a:xfrm>
            <a:off x="5619750" y="4422098"/>
            <a:ext cx="209550" cy="368300"/>
          </a:xfrm>
          <a:custGeom>
            <a:avLst/>
            <a:gdLst>
              <a:gd name="T0" fmla="*/ 0 w 132"/>
              <a:gd name="T1" fmla="*/ 198 h 232"/>
              <a:gd name="T2" fmla="*/ 0 w 132"/>
              <a:gd name="T3" fmla="*/ 0 h 232"/>
              <a:gd name="T4" fmla="*/ 132 w 132"/>
              <a:gd name="T5" fmla="*/ 0 h 232"/>
              <a:gd name="T6" fmla="*/ 132 w 132"/>
              <a:gd name="T7" fmla="*/ 194 h 232"/>
              <a:gd name="T8" fmla="*/ 124 w 132"/>
              <a:gd name="T9" fmla="*/ 208 h 232"/>
              <a:gd name="T10" fmla="*/ 118 w 132"/>
              <a:gd name="T11" fmla="*/ 214 h 232"/>
              <a:gd name="T12" fmla="*/ 110 w 132"/>
              <a:gd name="T13" fmla="*/ 220 h 232"/>
              <a:gd name="T14" fmla="*/ 102 w 132"/>
              <a:gd name="T15" fmla="*/ 224 h 232"/>
              <a:gd name="T16" fmla="*/ 82 w 132"/>
              <a:gd name="T17" fmla="*/ 230 h 232"/>
              <a:gd name="T18" fmla="*/ 64 w 132"/>
              <a:gd name="T19" fmla="*/ 232 h 232"/>
              <a:gd name="T20" fmla="*/ 56 w 132"/>
              <a:gd name="T21" fmla="*/ 232 h 232"/>
              <a:gd name="T22" fmla="*/ 40 w 132"/>
              <a:gd name="T23" fmla="*/ 230 h 232"/>
              <a:gd name="T24" fmla="*/ 26 w 132"/>
              <a:gd name="T25" fmla="*/ 226 h 232"/>
              <a:gd name="T26" fmla="*/ 18 w 132"/>
              <a:gd name="T27" fmla="*/ 220 h 232"/>
              <a:gd name="T28" fmla="*/ 10 w 132"/>
              <a:gd name="T29" fmla="*/ 214 h 232"/>
              <a:gd name="T30" fmla="*/ 6 w 132"/>
              <a:gd name="T31" fmla="*/ 208 h 232"/>
              <a:gd name="T32" fmla="*/ 2 w 132"/>
              <a:gd name="T33" fmla="*/ 204 h 232"/>
              <a:gd name="T34" fmla="*/ 0 w 132"/>
              <a:gd name="T35" fmla="*/ 198 h 2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2"/>
              <a:gd name="T55" fmla="*/ 0 h 232"/>
              <a:gd name="T56" fmla="*/ 132 w 132"/>
              <a:gd name="T57" fmla="*/ 232 h 2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2" h="232">
                <a:moveTo>
                  <a:pt x="0" y="198"/>
                </a:moveTo>
                <a:lnTo>
                  <a:pt x="0" y="0"/>
                </a:lnTo>
                <a:lnTo>
                  <a:pt x="132" y="0"/>
                </a:lnTo>
                <a:lnTo>
                  <a:pt x="132" y="194"/>
                </a:lnTo>
                <a:lnTo>
                  <a:pt x="124" y="208"/>
                </a:lnTo>
                <a:lnTo>
                  <a:pt x="118" y="214"/>
                </a:lnTo>
                <a:lnTo>
                  <a:pt x="110" y="220"/>
                </a:lnTo>
                <a:lnTo>
                  <a:pt x="102" y="224"/>
                </a:lnTo>
                <a:lnTo>
                  <a:pt x="82" y="230"/>
                </a:lnTo>
                <a:lnTo>
                  <a:pt x="64" y="232"/>
                </a:lnTo>
                <a:lnTo>
                  <a:pt x="56" y="232"/>
                </a:lnTo>
                <a:lnTo>
                  <a:pt x="40" y="230"/>
                </a:lnTo>
                <a:lnTo>
                  <a:pt x="26" y="226"/>
                </a:lnTo>
                <a:lnTo>
                  <a:pt x="18" y="220"/>
                </a:lnTo>
                <a:lnTo>
                  <a:pt x="10" y="214"/>
                </a:lnTo>
                <a:lnTo>
                  <a:pt x="6" y="208"/>
                </a:lnTo>
                <a:lnTo>
                  <a:pt x="2" y="204"/>
                </a:lnTo>
                <a:lnTo>
                  <a:pt x="0" y="198"/>
                </a:lnTo>
                <a:close/>
              </a:path>
            </a:pathLst>
          </a:custGeom>
          <a:solidFill>
            <a:srgbClr val="D77DA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Freeform 107"/>
          <p:cNvSpPr>
            <a:spLocks/>
          </p:cNvSpPr>
          <p:nvPr/>
        </p:nvSpPr>
        <p:spPr bwMode="auto">
          <a:xfrm>
            <a:off x="5645150" y="4422098"/>
            <a:ext cx="168275" cy="368300"/>
          </a:xfrm>
          <a:custGeom>
            <a:avLst/>
            <a:gdLst>
              <a:gd name="T0" fmla="*/ 0 w 106"/>
              <a:gd name="T1" fmla="*/ 206 h 232"/>
              <a:gd name="T2" fmla="*/ 0 w 106"/>
              <a:gd name="T3" fmla="*/ 0 h 232"/>
              <a:gd name="T4" fmla="*/ 106 w 106"/>
              <a:gd name="T5" fmla="*/ 0 h 232"/>
              <a:gd name="T6" fmla="*/ 106 w 106"/>
              <a:gd name="T7" fmla="*/ 202 h 232"/>
              <a:gd name="T8" fmla="*/ 98 w 106"/>
              <a:gd name="T9" fmla="*/ 214 h 232"/>
              <a:gd name="T10" fmla="*/ 94 w 106"/>
              <a:gd name="T11" fmla="*/ 218 h 232"/>
              <a:gd name="T12" fmla="*/ 88 w 106"/>
              <a:gd name="T13" fmla="*/ 222 h 232"/>
              <a:gd name="T14" fmla="*/ 80 w 106"/>
              <a:gd name="T15" fmla="*/ 226 h 232"/>
              <a:gd name="T16" fmla="*/ 64 w 106"/>
              <a:gd name="T17" fmla="*/ 230 h 232"/>
              <a:gd name="T18" fmla="*/ 42 w 106"/>
              <a:gd name="T19" fmla="*/ 232 h 232"/>
              <a:gd name="T20" fmla="*/ 30 w 106"/>
              <a:gd name="T21" fmla="*/ 230 h 232"/>
              <a:gd name="T22" fmla="*/ 20 w 106"/>
              <a:gd name="T23" fmla="*/ 228 h 232"/>
              <a:gd name="T24" fmla="*/ 12 w 106"/>
              <a:gd name="T25" fmla="*/ 224 h 232"/>
              <a:gd name="T26" fmla="*/ 8 w 106"/>
              <a:gd name="T27" fmla="*/ 218 h 232"/>
              <a:gd name="T28" fmla="*/ 0 w 106"/>
              <a:gd name="T29" fmla="*/ 210 h 232"/>
              <a:gd name="T30" fmla="*/ 0 w 106"/>
              <a:gd name="T31" fmla="*/ 206 h 2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232"/>
              <a:gd name="T50" fmla="*/ 106 w 106"/>
              <a:gd name="T51" fmla="*/ 232 h 2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232">
                <a:moveTo>
                  <a:pt x="0" y="206"/>
                </a:moveTo>
                <a:lnTo>
                  <a:pt x="0" y="0"/>
                </a:lnTo>
                <a:lnTo>
                  <a:pt x="106" y="0"/>
                </a:lnTo>
                <a:lnTo>
                  <a:pt x="106" y="202"/>
                </a:lnTo>
                <a:lnTo>
                  <a:pt x="98" y="214"/>
                </a:lnTo>
                <a:lnTo>
                  <a:pt x="94" y="218"/>
                </a:lnTo>
                <a:lnTo>
                  <a:pt x="88" y="222"/>
                </a:lnTo>
                <a:lnTo>
                  <a:pt x="80" y="226"/>
                </a:lnTo>
                <a:lnTo>
                  <a:pt x="64" y="230"/>
                </a:lnTo>
                <a:lnTo>
                  <a:pt x="42" y="232"/>
                </a:lnTo>
                <a:lnTo>
                  <a:pt x="30" y="230"/>
                </a:lnTo>
                <a:lnTo>
                  <a:pt x="20" y="228"/>
                </a:lnTo>
                <a:lnTo>
                  <a:pt x="12" y="224"/>
                </a:lnTo>
                <a:lnTo>
                  <a:pt x="8" y="218"/>
                </a:lnTo>
                <a:lnTo>
                  <a:pt x="0" y="210"/>
                </a:lnTo>
                <a:lnTo>
                  <a:pt x="0" y="206"/>
                </a:lnTo>
                <a:close/>
              </a:path>
            </a:pathLst>
          </a:custGeom>
          <a:solidFill>
            <a:srgbClr val="E29B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Freeform 108"/>
          <p:cNvSpPr>
            <a:spLocks/>
          </p:cNvSpPr>
          <p:nvPr/>
        </p:nvSpPr>
        <p:spPr bwMode="auto">
          <a:xfrm>
            <a:off x="5667375" y="4422098"/>
            <a:ext cx="130175" cy="368300"/>
          </a:xfrm>
          <a:custGeom>
            <a:avLst/>
            <a:gdLst>
              <a:gd name="T0" fmla="*/ 0 w 82"/>
              <a:gd name="T1" fmla="*/ 214 h 232"/>
              <a:gd name="T2" fmla="*/ 0 w 82"/>
              <a:gd name="T3" fmla="*/ 0 h 232"/>
              <a:gd name="T4" fmla="*/ 82 w 82"/>
              <a:gd name="T5" fmla="*/ 0 h 232"/>
              <a:gd name="T6" fmla="*/ 82 w 82"/>
              <a:gd name="T7" fmla="*/ 210 h 232"/>
              <a:gd name="T8" fmla="*/ 76 w 82"/>
              <a:gd name="T9" fmla="*/ 218 h 232"/>
              <a:gd name="T10" fmla="*/ 70 w 82"/>
              <a:gd name="T11" fmla="*/ 222 h 232"/>
              <a:gd name="T12" fmla="*/ 60 w 82"/>
              <a:gd name="T13" fmla="*/ 226 h 232"/>
              <a:gd name="T14" fmla="*/ 48 w 82"/>
              <a:gd name="T15" fmla="*/ 230 h 232"/>
              <a:gd name="T16" fmla="*/ 30 w 82"/>
              <a:gd name="T17" fmla="*/ 232 h 232"/>
              <a:gd name="T18" fmla="*/ 22 w 82"/>
              <a:gd name="T19" fmla="*/ 230 h 232"/>
              <a:gd name="T20" fmla="*/ 16 w 82"/>
              <a:gd name="T21" fmla="*/ 228 h 232"/>
              <a:gd name="T22" fmla="*/ 6 w 82"/>
              <a:gd name="T23" fmla="*/ 222 h 232"/>
              <a:gd name="T24" fmla="*/ 2 w 82"/>
              <a:gd name="T25" fmla="*/ 218 h 232"/>
              <a:gd name="T26" fmla="*/ 0 w 82"/>
              <a:gd name="T27" fmla="*/ 214 h 2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2"/>
              <a:gd name="T43" fmla="*/ 0 h 232"/>
              <a:gd name="T44" fmla="*/ 82 w 82"/>
              <a:gd name="T45" fmla="*/ 232 h 2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2" h="232">
                <a:moveTo>
                  <a:pt x="0" y="214"/>
                </a:moveTo>
                <a:lnTo>
                  <a:pt x="0" y="0"/>
                </a:lnTo>
                <a:lnTo>
                  <a:pt x="82" y="0"/>
                </a:lnTo>
                <a:lnTo>
                  <a:pt x="82" y="210"/>
                </a:lnTo>
                <a:lnTo>
                  <a:pt x="76" y="218"/>
                </a:lnTo>
                <a:lnTo>
                  <a:pt x="70" y="222"/>
                </a:lnTo>
                <a:lnTo>
                  <a:pt x="60" y="226"/>
                </a:lnTo>
                <a:lnTo>
                  <a:pt x="48" y="230"/>
                </a:lnTo>
                <a:lnTo>
                  <a:pt x="30" y="232"/>
                </a:lnTo>
                <a:lnTo>
                  <a:pt x="22" y="230"/>
                </a:lnTo>
                <a:lnTo>
                  <a:pt x="16" y="228"/>
                </a:lnTo>
                <a:lnTo>
                  <a:pt x="6" y="222"/>
                </a:lnTo>
                <a:lnTo>
                  <a:pt x="2" y="218"/>
                </a:lnTo>
                <a:lnTo>
                  <a:pt x="0" y="214"/>
                </a:lnTo>
                <a:close/>
              </a:path>
            </a:pathLst>
          </a:custGeom>
          <a:solidFill>
            <a:srgbClr val="EBBAD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Freeform 109"/>
          <p:cNvSpPr>
            <a:spLocks/>
          </p:cNvSpPr>
          <p:nvPr/>
        </p:nvSpPr>
        <p:spPr bwMode="auto">
          <a:xfrm>
            <a:off x="5689600" y="4422098"/>
            <a:ext cx="92075" cy="365125"/>
          </a:xfrm>
          <a:custGeom>
            <a:avLst/>
            <a:gdLst>
              <a:gd name="T0" fmla="*/ 0 w 58"/>
              <a:gd name="T1" fmla="*/ 222 h 230"/>
              <a:gd name="T2" fmla="*/ 0 w 58"/>
              <a:gd name="T3" fmla="*/ 0 h 230"/>
              <a:gd name="T4" fmla="*/ 58 w 58"/>
              <a:gd name="T5" fmla="*/ 0 h 230"/>
              <a:gd name="T6" fmla="*/ 58 w 58"/>
              <a:gd name="T7" fmla="*/ 218 h 230"/>
              <a:gd name="T8" fmla="*/ 52 w 58"/>
              <a:gd name="T9" fmla="*/ 222 h 230"/>
              <a:gd name="T10" fmla="*/ 48 w 58"/>
              <a:gd name="T11" fmla="*/ 224 h 230"/>
              <a:gd name="T12" fmla="*/ 40 w 58"/>
              <a:gd name="T13" fmla="*/ 228 h 230"/>
              <a:gd name="T14" fmla="*/ 32 w 58"/>
              <a:gd name="T15" fmla="*/ 230 h 230"/>
              <a:gd name="T16" fmla="*/ 20 w 58"/>
              <a:gd name="T17" fmla="*/ 230 h 230"/>
              <a:gd name="T18" fmla="*/ 10 w 58"/>
              <a:gd name="T19" fmla="*/ 230 h 230"/>
              <a:gd name="T20" fmla="*/ 4 w 58"/>
              <a:gd name="T21" fmla="*/ 226 h 230"/>
              <a:gd name="T22" fmla="*/ 0 w 58"/>
              <a:gd name="T23" fmla="*/ 222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230"/>
              <a:gd name="T38" fmla="*/ 58 w 58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230">
                <a:moveTo>
                  <a:pt x="0" y="222"/>
                </a:moveTo>
                <a:lnTo>
                  <a:pt x="0" y="0"/>
                </a:lnTo>
                <a:lnTo>
                  <a:pt x="58" y="0"/>
                </a:lnTo>
                <a:lnTo>
                  <a:pt x="58" y="218"/>
                </a:lnTo>
                <a:lnTo>
                  <a:pt x="52" y="222"/>
                </a:lnTo>
                <a:lnTo>
                  <a:pt x="48" y="224"/>
                </a:lnTo>
                <a:lnTo>
                  <a:pt x="40" y="228"/>
                </a:lnTo>
                <a:lnTo>
                  <a:pt x="32" y="230"/>
                </a:lnTo>
                <a:lnTo>
                  <a:pt x="20" y="230"/>
                </a:lnTo>
                <a:lnTo>
                  <a:pt x="10" y="230"/>
                </a:lnTo>
                <a:lnTo>
                  <a:pt x="4" y="226"/>
                </a:lnTo>
                <a:lnTo>
                  <a:pt x="0" y="222"/>
                </a:lnTo>
                <a:close/>
              </a:path>
            </a:pathLst>
          </a:custGeom>
          <a:solidFill>
            <a:srgbClr val="F5DCE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Freeform 110"/>
          <p:cNvSpPr>
            <a:spLocks/>
          </p:cNvSpPr>
          <p:nvPr/>
        </p:nvSpPr>
        <p:spPr bwMode="auto">
          <a:xfrm>
            <a:off x="5715000" y="4422098"/>
            <a:ext cx="47625" cy="365125"/>
          </a:xfrm>
          <a:custGeom>
            <a:avLst/>
            <a:gdLst>
              <a:gd name="T0" fmla="*/ 30 w 30"/>
              <a:gd name="T1" fmla="*/ 0 h 230"/>
              <a:gd name="T2" fmla="*/ 30 w 30"/>
              <a:gd name="T3" fmla="*/ 226 h 230"/>
              <a:gd name="T4" fmla="*/ 8 w 30"/>
              <a:gd name="T5" fmla="*/ 230 h 230"/>
              <a:gd name="T6" fmla="*/ 0 w 30"/>
              <a:gd name="T7" fmla="*/ 230 h 230"/>
              <a:gd name="T8" fmla="*/ 0 w 30"/>
              <a:gd name="T9" fmla="*/ 0 h 230"/>
              <a:gd name="T10" fmla="*/ 30 w 30"/>
              <a:gd name="T11" fmla="*/ 0 h 2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230"/>
              <a:gd name="T20" fmla="*/ 30 w 30"/>
              <a:gd name="T21" fmla="*/ 230 h 2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230">
                <a:moveTo>
                  <a:pt x="30" y="0"/>
                </a:moveTo>
                <a:lnTo>
                  <a:pt x="30" y="226"/>
                </a:lnTo>
                <a:lnTo>
                  <a:pt x="8" y="230"/>
                </a:lnTo>
                <a:lnTo>
                  <a:pt x="0" y="230"/>
                </a:lnTo>
                <a:lnTo>
                  <a:pt x="0" y="0"/>
                </a:lnTo>
                <a:lnTo>
                  <a:pt x="3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Freeform 111"/>
          <p:cNvSpPr>
            <a:spLocks/>
          </p:cNvSpPr>
          <p:nvPr/>
        </p:nvSpPr>
        <p:spPr bwMode="auto">
          <a:xfrm>
            <a:off x="5505450" y="4310973"/>
            <a:ext cx="409575" cy="212725"/>
          </a:xfrm>
          <a:custGeom>
            <a:avLst/>
            <a:gdLst>
              <a:gd name="T0" fmla="*/ 128 w 258"/>
              <a:gd name="T1" fmla="*/ 134 h 134"/>
              <a:gd name="T2" fmla="*/ 154 w 258"/>
              <a:gd name="T3" fmla="*/ 132 h 134"/>
              <a:gd name="T4" fmla="*/ 178 w 258"/>
              <a:gd name="T5" fmla="*/ 128 h 134"/>
              <a:gd name="T6" fmla="*/ 200 w 258"/>
              <a:gd name="T7" fmla="*/ 122 h 134"/>
              <a:gd name="T8" fmla="*/ 220 w 258"/>
              <a:gd name="T9" fmla="*/ 114 h 134"/>
              <a:gd name="T10" fmla="*/ 236 w 258"/>
              <a:gd name="T11" fmla="*/ 104 h 134"/>
              <a:gd name="T12" fmla="*/ 246 w 258"/>
              <a:gd name="T13" fmla="*/ 92 h 134"/>
              <a:gd name="T14" fmla="*/ 254 w 258"/>
              <a:gd name="T15" fmla="*/ 80 h 134"/>
              <a:gd name="T16" fmla="*/ 256 w 258"/>
              <a:gd name="T17" fmla="*/ 74 h 134"/>
              <a:gd name="T18" fmla="*/ 258 w 258"/>
              <a:gd name="T19" fmla="*/ 66 h 134"/>
              <a:gd name="T20" fmla="*/ 256 w 258"/>
              <a:gd name="T21" fmla="*/ 60 h 134"/>
              <a:gd name="T22" fmla="*/ 254 w 258"/>
              <a:gd name="T23" fmla="*/ 54 h 134"/>
              <a:gd name="T24" fmla="*/ 246 w 258"/>
              <a:gd name="T25" fmla="*/ 40 h 134"/>
              <a:gd name="T26" fmla="*/ 236 w 258"/>
              <a:gd name="T27" fmla="*/ 30 h 134"/>
              <a:gd name="T28" fmla="*/ 220 w 258"/>
              <a:gd name="T29" fmla="*/ 20 h 134"/>
              <a:gd name="T30" fmla="*/ 200 w 258"/>
              <a:gd name="T31" fmla="*/ 12 h 134"/>
              <a:gd name="T32" fmla="*/ 178 w 258"/>
              <a:gd name="T33" fmla="*/ 4 h 134"/>
              <a:gd name="T34" fmla="*/ 154 w 258"/>
              <a:gd name="T35" fmla="*/ 0 h 134"/>
              <a:gd name="T36" fmla="*/ 128 w 258"/>
              <a:gd name="T37" fmla="*/ 0 h 134"/>
              <a:gd name="T38" fmla="*/ 102 w 258"/>
              <a:gd name="T39" fmla="*/ 0 h 134"/>
              <a:gd name="T40" fmla="*/ 78 w 258"/>
              <a:gd name="T41" fmla="*/ 4 h 134"/>
              <a:gd name="T42" fmla="*/ 56 w 258"/>
              <a:gd name="T43" fmla="*/ 12 h 134"/>
              <a:gd name="T44" fmla="*/ 38 w 258"/>
              <a:gd name="T45" fmla="*/ 20 h 134"/>
              <a:gd name="T46" fmla="*/ 22 w 258"/>
              <a:gd name="T47" fmla="*/ 30 h 134"/>
              <a:gd name="T48" fmla="*/ 10 w 258"/>
              <a:gd name="T49" fmla="*/ 40 h 134"/>
              <a:gd name="T50" fmla="*/ 2 w 258"/>
              <a:gd name="T51" fmla="*/ 54 h 134"/>
              <a:gd name="T52" fmla="*/ 0 w 258"/>
              <a:gd name="T53" fmla="*/ 60 h 134"/>
              <a:gd name="T54" fmla="*/ 0 w 258"/>
              <a:gd name="T55" fmla="*/ 66 h 134"/>
              <a:gd name="T56" fmla="*/ 0 w 258"/>
              <a:gd name="T57" fmla="*/ 74 h 134"/>
              <a:gd name="T58" fmla="*/ 2 w 258"/>
              <a:gd name="T59" fmla="*/ 80 h 134"/>
              <a:gd name="T60" fmla="*/ 10 w 258"/>
              <a:gd name="T61" fmla="*/ 92 h 134"/>
              <a:gd name="T62" fmla="*/ 22 w 258"/>
              <a:gd name="T63" fmla="*/ 104 h 134"/>
              <a:gd name="T64" fmla="*/ 38 w 258"/>
              <a:gd name="T65" fmla="*/ 114 h 134"/>
              <a:gd name="T66" fmla="*/ 56 w 258"/>
              <a:gd name="T67" fmla="*/ 122 h 134"/>
              <a:gd name="T68" fmla="*/ 78 w 258"/>
              <a:gd name="T69" fmla="*/ 128 h 134"/>
              <a:gd name="T70" fmla="*/ 102 w 258"/>
              <a:gd name="T71" fmla="*/ 132 h 134"/>
              <a:gd name="T72" fmla="*/ 128 w 258"/>
              <a:gd name="T73" fmla="*/ 134 h 1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8"/>
              <a:gd name="T112" fmla="*/ 0 h 134"/>
              <a:gd name="T113" fmla="*/ 258 w 258"/>
              <a:gd name="T114" fmla="*/ 134 h 13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8" h="134">
                <a:moveTo>
                  <a:pt x="128" y="134"/>
                </a:moveTo>
                <a:lnTo>
                  <a:pt x="154" y="132"/>
                </a:lnTo>
                <a:lnTo>
                  <a:pt x="178" y="128"/>
                </a:lnTo>
                <a:lnTo>
                  <a:pt x="200" y="122"/>
                </a:lnTo>
                <a:lnTo>
                  <a:pt x="220" y="114"/>
                </a:lnTo>
                <a:lnTo>
                  <a:pt x="236" y="104"/>
                </a:lnTo>
                <a:lnTo>
                  <a:pt x="246" y="92"/>
                </a:lnTo>
                <a:lnTo>
                  <a:pt x="254" y="80"/>
                </a:lnTo>
                <a:lnTo>
                  <a:pt x="256" y="74"/>
                </a:lnTo>
                <a:lnTo>
                  <a:pt x="258" y="66"/>
                </a:lnTo>
                <a:lnTo>
                  <a:pt x="256" y="60"/>
                </a:lnTo>
                <a:lnTo>
                  <a:pt x="254" y="54"/>
                </a:lnTo>
                <a:lnTo>
                  <a:pt x="246" y="40"/>
                </a:lnTo>
                <a:lnTo>
                  <a:pt x="236" y="30"/>
                </a:lnTo>
                <a:lnTo>
                  <a:pt x="220" y="20"/>
                </a:lnTo>
                <a:lnTo>
                  <a:pt x="200" y="12"/>
                </a:lnTo>
                <a:lnTo>
                  <a:pt x="178" y="4"/>
                </a:lnTo>
                <a:lnTo>
                  <a:pt x="154" y="0"/>
                </a:lnTo>
                <a:lnTo>
                  <a:pt x="128" y="0"/>
                </a:lnTo>
                <a:lnTo>
                  <a:pt x="102" y="0"/>
                </a:lnTo>
                <a:lnTo>
                  <a:pt x="78" y="4"/>
                </a:lnTo>
                <a:lnTo>
                  <a:pt x="56" y="12"/>
                </a:lnTo>
                <a:lnTo>
                  <a:pt x="38" y="20"/>
                </a:lnTo>
                <a:lnTo>
                  <a:pt x="22" y="30"/>
                </a:lnTo>
                <a:lnTo>
                  <a:pt x="10" y="40"/>
                </a:lnTo>
                <a:lnTo>
                  <a:pt x="2" y="54"/>
                </a:lnTo>
                <a:lnTo>
                  <a:pt x="0" y="60"/>
                </a:lnTo>
                <a:lnTo>
                  <a:pt x="0" y="66"/>
                </a:lnTo>
                <a:lnTo>
                  <a:pt x="0" y="74"/>
                </a:lnTo>
                <a:lnTo>
                  <a:pt x="2" y="80"/>
                </a:lnTo>
                <a:lnTo>
                  <a:pt x="10" y="92"/>
                </a:lnTo>
                <a:lnTo>
                  <a:pt x="22" y="104"/>
                </a:lnTo>
                <a:lnTo>
                  <a:pt x="38" y="114"/>
                </a:lnTo>
                <a:lnTo>
                  <a:pt x="56" y="122"/>
                </a:lnTo>
                <a:lnTo>
                  <a:pt x="78" y="128"/>
                </a:lnTo>
                <a:lnTo>
                  <a:pt x="102" y="132"/>
                </a:lnTo>
                <a:lnTo>
                  <a:pt x="128" y="134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Freeform 112"/>
          <p:cNvSpPr>
            <a:spLocks/>
          </p:cNvSpPr>
          <p:nvPr/>
        </p:nvSpPr>
        <p:spPr bwMode="auto">
          <a:xfrm>
            <a:off x="4381500" y="4225248"/>
            <a:ext cx="333375" cy="95250"/>
          </a:xfrm>
          <a:custGeom>
            <a:avLst/>
            <a:gdLst>
              <a:gd name="T0" fmla="*/ 210 w 210"/>
              <a:gd name="T1" fmla="*/ 2 h 60"/>
              <a:gd name="T2" fmla="*/ 56 w 210"/>
              <a:gd name="T3" fmla="*/ 0 h 60"/>
              <a:gd name="T4" fmla="*/ 0 w 210"/>
              <a:gd name="T5" fmla="*/ 54 h 60"/>
              <a:gd name="T6" fmla="*/ 174 w 210"/>
              <a:gd name="T7" fmla="*/ 6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210"/>
              <a:gd name="T13" fmla="*/ 0 h 60"/>
              <a:gd name="T14" fmla="*/ 210 w 210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" h="60">
                <a:moveTo>
                  <a:pt x="210" y="2"/>
                </a:moveTo>
                <a:lnTo>
                  <a:pt x="56" y="0"/>
                </a:lnTo>
                <a:lnTo>
                  <a:pt x="0" y="54"/>
                </a:lnTo>
                <a:lnTo>
                  <a:pt x="174" y="6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Freeform 113"/>
          <p:cNvSpPr>
            <a:spLocks/>
          </p:cNvSpPr>
          <p:nvPr/>
        </p:nvSpPr>
        <p:spPr bwMode="auto">
          <a:xfrm>
            <a:off x="4721225" y="4647523"/>
            <a:ext cx="320675" cy="168275"/>
          </a:xfrm>
          <a:custGeom>
            <a:avLst/>
            <a:gdLst>
              <a:gd name="T0" fmla="*/ 148 w 202"/>
              <a:gd name="T1" fmla="*/ 0 h 106"/>
              <a:gd name="T2" fmla="*/ 0 w 202"/>
              <a:gd name="T3" fmla="*/ 62 h 106"/>
              <a:gd name="T4" fmla="*/ 48 w 202"/>
              <a:gd name="T5" fmla="*/ 106 h 106"/>
              <a:gd name="T6" fmla="*/ 202 w 202"/>
              <a:gd name="T7" fmla="*/ 40 h 106"/>
              <a:gd name="T8" fmla="*/ 0 60000 65536"/>
              <a:gd name="T9" fmla="*/ 0 60000 65536"/>
              <a:gd name="T10" fmla="*/ 0 60000 65536"/>
              <a:gd name="T11" fmla="*/ 0 60000 65536"/>
              <a:gd name="T12" fmla="*/ 0 w 202"/>
              <a:gd name="T13" fmla="*/ 0 h 106"/>
              <a:gd name="T14" fmla="*/ 202 w 202"/>
              <a:gd name="T15" fmla="*/ 106 h 1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" h="106">
                <a:moveTo>
                  <a:pt x="148" y="0"/>
                </a:moveTo>
                <a:lnTo>
                  <a:pt x="0" y="62"/>
                </a:lnTo>
                <a:lnTo>
                  <a:pt x="48" y="106"/>
                </a:lnTo>
                <a:lnTo>
                  <a:pt x="202" y="4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Freeform 114"/>
          <p:cNvSpPr>
            <a:spLocks/>
          </p:cNvSpPr>
          <p:nvPr/>
        </p:nvSpPr>
        <p:spPr bwMode="auto">
          <a:xfrm>
            <a:off x="5359400" y="4961848"/>
            <a:ext cx="279400" cy="276225"/>
          </a:xfrm>
          <a:custGeom>
            <a:avLst/>
            <a:gdLst>
              <a:gd name="T0" fmla="*/ 82 w 176"/>
              <a:gd name="T1" fmla="*/ 0 h 174"/>
              <a:gd name="T2" fmla="*/ 0 w 176"/>
              <a:gd name="T3" fmla="*/ 144 h 174"/>
              <a:gd name="T4" fmla="*/ 100 w 176"/>
              <a:gd name="T5" fmla="*/ 174 h 174"/>
              <a:gd name="T6" fmla="*/ 176 w 176"/>
              <a:gd name="T7" fmla="*/ 22 h 17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174"/>
              <a:gd name="T14" fmla="*/ 176 w 176"/>
              <a:gd name="T15" fmla="*/ 174 h 1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174">
                <a:moveTo>
                  <a:pt x="82" y="0"/>
                </a:moveTo>
                <a:lnTo>
                  <a:pt x="0" y="144"/>
                </a:lnTo>
                <a:lnTo>
                  <a:pt x="100" y="174"/>
                </a:lnTo>
                <a:lnTo>
                  <a:pt x="176" y="2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Rectangle 119"/>
          <p:cNvSpPr>
            <a:spLocks noChangeArrowheads="1"/>
          </p:cNvSpPr>
          <p:nvPr/>
        </p:nvSpPr>
        <p:spPr bwMode="auto">
          <a:xfrm>
            <a:off x="4933950" y="4107773"/>
            <a:ext cx="1619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Rectangle 120"/>
          <p:cNvSpPr>
            <a:spLocks noChangeArrowheads="1"/>
          </p:cNvSpPr>
          <p:nvPr/>
        </p:nvSpPr>
        <p:spPr bwMode="auto">
          <a:xfrm>
            <a:off x="5302250" y="4342723"/>
            <a:ext cx="11221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B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Rectangle 121"/>
          <p:cNvSpPr>
            <a:spLocks noChangeArrowheads="1"/>
          </p:cNvSpPr>
          <p:nvPr/>
        </p:nvSpPr>
        <p:spPr bwMode="auto">
          <a:xfrm>
            <a:off x="5537200" y="4491948"/>
            <a:ext cx="1699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Freeform 122"/>
          <p:cNvSpPr>
            <a:spLocks/>
          </p:cNvSpPr>
          <p:nvPr/>
        </p:nvSpPr>
        <p:spPr bwMode="auto">
          <a:xfrm>
            <a:off x="6921500" y="2850473"/>
            <a:ext cx="1431925" cy="873125"/>
          </a:xfrm>
          <a:custGeom>
            <a:avLst/>
            <a:gdLst>
              <a:gd name="T0" fmla="*/ 0 w 902"/>
              <a:gd name="T1" fmla="*/ 496 h 550"/>
              <a:gd name="T2" fmla="*/ 860 w 902"/>
              <a:gd name="T3" fmla="*/ 0 h 550"/>
              <a:gd name="T4" fmla="*/ 866 w 902"/>
              <a:gd name="T5" fmla="*/ 0 h 550"/>
              <a:gd name="T6" fmla="*/ 874 w 902"/>
              <a:gd name="T7" fmla="*/ 0 h 550"/>
              <a:gd name="T8" fmla="*/ 882 w 902"/>
              <a:gd name="T9" fmla="*/ 4 h 550"/>
              <a:gd name="T10" fmla="*/ 890 w 902"/>
              <a:gd name="T11" fmla="*/ 10 h 550"/>
              <a:gd name="T12" fmla="*/ 898 w 902"/>
              <a:gd name="T13" fmla="*/ 18 h 550"/>
              <a:gd name="T14" fmla="*/ 900 w 902"/>
              <a:gd name="T15" fmla="*/ 26 h 550"/>
              <a:gd name="T16" fmla="*/ 902 w 902"/>
              <a:gd name="T17" fmla="*/ 34 h 550"/>
              <a:gd name="T18" fmla="*/ 902 w 902"/>
              <a:gd name="T19" fmla="*/ 54 h 550"/>
              <a:gd name="T20" fmla="*/ 42 w 902"/>
              <a:gd name="T21" fmla="*/ 550 h 550"/>
              <a:gd name="T22" fmla="*/ 0 w 902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2"/>
              <a:gd name="T37" fmla="*/ 0 h 550"/>
              <a:gd name="T38" fmla="*/ 902 w 902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2" h="550">
                <a:moveTo>
                  <a:pt x="0" y="496"/>
                </a:moveTo>
                <a:lnTo>
                  <a:pt x="860" y="0"/>
                </a:lnTo>
                <a:lnTo>
                  <a:pt x="866" y="0"/>
                </a:lnTo>
                <a:lnTo>
                  <a:pt x="874" y="0"/>
                </a:lnTo>
                <a:lnTo>
                  <a:pt x="882" y="4"/>
                </a:lnTo>
                <a:lnTo>
                  <a:pt x="890" y="10"/>
                </a:lnTo>
                <a:lnTo>
                  <a:pt x="898" y="18"/>
                </a:lnTo>
                <a:lnTo>
                  <a:pt x="900" y="26"/>
                </a:lnTo>
                <a:lnTo>
                  <a:pt x="902" y="34"/>
                </a:lnTo>
                <a:lnTo>
                  <a:pt x="902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Freeform 123"/>
          <p:cNvSpPr>
            <a:spLocks/>
          </p:cNvSpPr>
          <p:nvPr/>
        </p:nvSpPr>
        <p:spPr bwMode="auto">
          <a:xfrm>
            <a:off x="6927850" y="2856823"/>
            <a:ext cx="1431925" cy="873125"/>
          </a:xfrm>
          <a:custGeom>
            <a:avLst/>
            <a:gdLst>
              <a:gd name="T0" fmla="*/ 0 w 902"/>
              <a:gd name="T1" fmla="*/ 496 h 550"/>
              <a:gd name="T2" fmla="*/ 860 w 902"/>
              <a:gd name="T3" fmla="*/ 0 h 550"/>
              <a:gd name="T4" fmla="*/ 866 w 902"/>
              <a:gd name="T5" fmla="*/ 0 h 550"/>
              <a:gd name="T6" fmla="*/ 874 w 902"/>
              <a:gd name="T7" fmla="*/ 0 h 550"/>
              <a:gd name="T8" fmla="*/ 882 w 902"/>
              <a:gd name="T9" fmla="*/ 4 h 550"/>
              <a:gd name="T10" fmla="*/ 890 w 902"/>
              <a:gd name="T11" fmla="*/ 10 h 550"/>
              <a:gd name="T12" fmla="*/ 898 w 902"/>
              <a:gd name="T13" fmla="*/ 18 h 550"/>
              <a:gd name="T14" fmla="*/ 900 w 902"/>
              <a:gd name="T15" fmla="*/ 26 h 550"/>
              <a:gd name="T16" fmla="*/ 902 w 902"/>
              <a:gd name="T17" fmla="*/ 34 h 550"/>
              <a:gd name="T18" fmla="*/ 902 w 902"/>
              <a:gd name="T19" fmla="*/ 54 h 550"/>
              <a:gd name="T20" fmla="*/ 42 w 902"/>
              <a:gd name="T21" fmla="*/ 550 h 550"/>
              <a:gd name="T22" fmla="*/ 0 w 902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2"/>
              <a:gd name="T37" fmla="*/ 0 h 550"/>
              <a:gd name="T38" fmla="*/ 902 w 902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2" h="550">
                <a:moveTo>
                  <a:pt x="0" y="496"/>
                </a:moveTo>
                <a:lnTo>
                  <a:pt x="860" y="0"/>
                </a:lnTo>
                <a:lnTo>
                  <a:pt x="866" y="0"/>
                </a:lnTo>
                <a:lnTo>
                  <a:pt x="874" y="0"/>
                </a:lnTo>
                <a:lnTo>
                  <a:pt x="882" y="4"/>
                </a:lnTo>
                <a:lnTo>
                  <a:pt x="890" y="10"/>
                </a:lnTo>
                <a:lnTo>
                  <a:pt x="898" y="18"/>
                </a:lnTo>
                <a:lnTo>
                  <a:pt x="900" y="26"/>
                </a:lnTo>
                <a:lnTo>
                  <a:pt x="902" y="34"/>
                </a:lnTo>
                <a:lnTo>
                  <a:pt x="902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Freeform 124"/>
          <p:cNvSpPr>
            <a:spLocks/>
          </p:cNvSpPr>
          <p:nvPr/>
        </p:nvSpPr>
        <p:spPr bwMode="auto">
          <a:xfrm>
            <a:off x="6931025" y="2853648"/>
            <a:ext cx="1419225" cy="860425"/>
          </a:xfrm>
          <a:custGeom>
            <a:avLst/>
            <a:gdLst>
              <a:gd name="T0" fmla="*/ 858 w 894"/>
              <a:gd name="T1" fmla="*/ 0 h 542"/>
              <a:gd name="T2" fmla="*/ 864 w 894"/>
              <a:gd name="T3" fmla="*/ 0 h 542"/>
              <a:gd name="T4" fmla="*/ 870 w 894"/>
              <a:gd name="T5" fmla="*/ 0 h 542"/>
              <a:gd name="T6" fmla="*/ 878 w 894"/>
              <a:gd name="T7" fmla="*/ 4 h 542"/>
              <a:gd name="T8" fmla="*/ 886 w 894"/>
              <a:gd name="T9" fmla="*/ 8 h 542"/>
              <a:gd name="T10" fmla="*/ 892 w 894"/>
              <a:gd name="T11" fmla="*/ 16 h 542"/>
              <a:gd name="T12" fmla="*/ 894 w 894"/>
              <a:gd name="T13" fmla="*/ 30 h 542"/>
              <a:gd name="T14" fmla="*/ 894 w 894"/>
              <a:gd name="T15" fmla="*/ 48 h 542"/>
              <a:gd name="T16" fmla="*/ 38 w 894"/>
              <a:gd name="T17" fmla="*/ 542 h 542"/>
              <a:gd name="T18" fmla="*/ 0 w 894"/>
              <a:gd name="T19" fmla="*/ 494 h 542"/>
              <a:gd name="T20" fmla="*/ 858 w 894"/>
              <a:gd name="T21" fmla="*/ 0 h 5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4"/>
              <a:gd name="T34" fmla="*/ 0 h 542"/>
              <a:gd name="T35" fmla="*/ 894 w 894"/>
              <a:gd name="T36" fmla="*/ 542 h 5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4" h="542">
                <a:moveTo>
                  <a:pt x="858" y="0"/>
                </a:moveTo>
                <a:lnTo>
                  <a:pt x="864" y="0"/>
                </a:lnTo>
                <a:lnTo>
                  <a:pt x="870" y="0"/>
                </a:lnTo>
                <a:lnTo>
                  <a:pt x="878" y="4"/>
                </a:lnTo>
                <a:lnTo>
                  <a:pt x="886" y="8"/>
                </a:lnTo>
                <a:lnTo>
                  <a:pt x="892" y="16"/>
                </a:lnTo>
                <a:lnTo>
                  <a:pt x="894" y="30"/>
                </a:lnTo>
                <a:lnTo>
                  <a:pt x="894" y="48"/>
                </a:lnTo>
                <a:lnTo>
                  <a:pt x="38" y="542"/>
                </a:lnTo>
                <a:lnTo>
                  <a:pt x="0" y="494"/>
                </a:lnTo>
                <a:lnTo>
                  <a:pt x="858" y="0"/>
                </a:lnTo>
                <a:close/>
              </a:path>
            </a:pathLst>
          </a:custGeom>
          <a:solidFill>
            <a:srgbClr val="FD2D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Freeform 125"/>
          <p:cNvSpPr>
            <a:spLocks/>
          </p:cNvSpPr>
          <p:nvPr/>
        </p:nvSpPr>
        <p:spPr bwMode="auto">
          <a:xfrm>
            <a:off x="6940550" y="2853648"/>
            <a:ext cx="1409700" cy="850900"/>
          </a:xfrm>
          <a:custGeom>
            <a:avLst/>
            <a:gdLst>
              <a:gd name="T0" fmla="*/ 856 w 888"/>
              <a:gd name="T1" fmla="*/ 0 h 536"/>
              <a:gd name="T2" fmla="*/ 862 w 888"/>
              <a:gd name="T3" fmla="*/ 0 h 536"/>
              <a:gd name="T4" fmla="*/ 866 w 888"/>
              <a:gd name="T5" fmla="*/ 2 h 536"/>
              <a:gd name="T6" fmla="*/ 874 w 888"/>
              <a:gd name="T7" fmla="*/ 4 h 536"/>
              <a:gd name="T8" fmla="*/ 880 w 888"/>
              <a:gd name="T9" fmla="*/ 10 h 536"/>
              <a:gd name="T10" fmla="*/ 884 w 888"/>
              <a:gd name="T11" fmla="*/ 16 h 536"/>
              <a:gd name="T12" fmla="*/ 888 w 888"/>
              <a:gd name="T13" fmla="*/ 28 h 536"/>
              <a:gd name="T14" fmla="*/ 888 w 888"/>
              <a:gd name="T15" fmla="*/ 42 h 536"/>
              <a:gd name="T16" fmla="*/ 32 w 888"/>
              <a:gd name="T17" fmla="*/ 536 h 536"/>
              <a:gd name="T18" fmla="*/ 0 w 888"/>
              <a:gd name="T19" fmla="*/ 494 h 536"/>
              <a:gd name="T20" fmla="*/ 856 w 888"/>
              <a:gd name="T21" fmla="*/ 0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8"/>
              <a:gd name="T34" fmla="*/ 0 h 536"/>
              <a:gd name="T35" fmla="*/ 888 w 888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8" h="536">
                <a:moveTo>
                  <a:pt x="856" y="0"/>
                </a:moveTo>
                <a:lnTo>
                  <a:pt x="862" y="0"/>
                </a:lnTo>
                <a:lnTo>
                  <a:pt x="866" y="2"/>
                </a:lnTo>
                <a:lnTo>
                  <a:pt x="874" y="4"/>
                </a:lnTo>
                <a:lnTo>
                  <a:pt x="880" y="10"/>
                </a:lnTo>
                <a:lnTo>
                  <a:pt x="884" y="16"/>
                </a:lnTo>
                <a:lnTo>
                  <a:pt x="888" y="28"/>
                </a:lnTo>
                <a:lnTo>
                  <a:pt x="888" y="42"/>
                </a:lnTo>
                <a:lnTo>
                  <a:pt x="32" y="536"/>
                </a:lnTo>
                <a:lnTo>
                  <a:pt x="0" y="494"/>
                </a:lnTo>
                <a:lnTo>
                  <a:pt x="856" y="0"/>
                </a:lnTo>
                <a:close/>
              </a:path>
            </a:pathLst>
          </a:custGeom>
          <a:solidFill>
            <a:srgbClr val="FC56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Freeform 126"/>
          <p:cNvSpPr>
            <a:spLocks/>
          </p:cNvSpPr>
          <p:nvPr/>
        </p:nvSpPr>
        <p:spPr bwMode="auto">
          <a:xfrm>
            <a:off x="6953250" y="2856823"/>
            <a:ext cx="1397000" cy="838200"/>
          </a:xfrm>
          <a:custGeom>
            <a:avLst/>
            <a:gdLst>
              <a:gd name="T0" fmla="*/ 852 w 880"/>
              <a:gd name="T1" fmla="*/ 0 h 528"/>
              <a:gd name="T2" fmla="*/ 856 w 880"/>
              <a:gd name="T3" fmla="*/ 0 h 528"/>
              <a:gd name="T4" fmla="*/ 866 w 880"/>
              <a:gd name="T5" fmla="*/ 4 h 528"/>
              <a:gd name="T6" fmla="*/ 872 w 880"/>
              <a:gd name="T7" fmla="*/ 8 h 528"/>
              <a:gd name="T8" fmla="*/ 876 w 880"/>
              <a:gd name="T9" fmla="*/ 14 h 528"/>
              <a:gd name="T10" fmla="*/ 880 w 880"/>
              <a:gd name="T11" fmla="*/ 24 h 528"/>
              <a:gd name="T12" fmla="*/ 880 w 880"/>
              <a:gd name="T13" fmla="*/ 34 h 528"/>
              <a:gd name="T14" fmla="*/ 24 w 880"/>
              <a:gd name="T15" fmla="*/ 528 h 528"/>
              <a:gd name="T16" fmla="*/ 0 w 880"/>
              <a:gd name="T17" fmla="*/ 492 h 528"/>
              <a:gd name="T18" fmla="*/ 852 w 88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"/>
              <a:gd name="T31" fmla="*/ 0 h 528"/>
              <a:gd name="T32" fmla="*/ 880 w 88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" h="528">
                <a:moveTo>
                  <a:pt x="852" y="0"/>
                </a:moveTo>
                <a:lnTo>
                  <a:pt x="856" y="0"/>
                </a:lnTo>
                <a:lnTo>
                  <a:pt x="866" y="4"/>
                </a:lnTo>
                <a:lnTo>
                  <a:pt x="872" y="8"/>
                </a:lnTo>
                <a:lnTo>
                  <a:pt x="876" y="14"/>
                </a:lnTo>
                <a:lnTo>
                  <a:pt x="880" y="24"/>
                </a:lnTo>
                <a:lnTo>
                  <a:pt x="880" y="34"/>
                </a:lnTo>
                <a:lnTo>
                  <a:pt x="24" y="528"/>
                </a:lnTo>
                <a:lnTo>
                  <a:pt x="0" y="492"/>
                </a:lnTo>
                <a:lnTo>
                  <a:pt x="852" y="0"/>
                </a:lnTo>
                <a:close/>
              </a:path>
            </a:pathLst>
          </a:custGeom>
          <a:solidFill>
            <a:srgbClr val="FB80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Freeform 127"/>
          <p:cNvSpPr>
            <a:spLocks/>
          </p:cNvSpPr>
          <p:nvPr/>
        </p:nvSpPr>
        <p:spPr bwMode="auto">
          <a:xfrm>
            <a:off x="6962775" y="2856823"/>
            <a:ext cx="1384300" cy="825500"/>
          </a:xfrm>
          <a:custGeom>
            <a:avLst/>
            <a:gdLst>
              <a:gd name="T0" fmla="*/ 850 w 872"/>
              <a:gd name="T1" fmla="*/ 0 h 520"/>
              <a:gd name="T2" fmla="*/ 854 w 872"/>
              <a:gd name="T3" fmla="*/ 2 h 520"/>
              <a:gd name="T4" fmla="*/ 862 w 872"/>
              <a:gd name="T5" fmla="*/ 6 h 520"/>
              <a:gd name="T6" fmla="*/ 866 w 872"/>
              <a:gd name="T7" fmla="*/ 10 h 520"/>
              <a:gd name="T8" fmla="*/ 870 w 872"/>
              <a:gd name="T9" fmla="*/ 14 h 520"/>
              <a:gd name="T10" fmla="*/ 872 w 872"/>
              <a:gd name="T11" fmla="*/ 22 h 520"/>
              <a:gd name="T12" fmla="*/ 872 w 872"/>
              <a:gd name="T13" fmla="*/ 28 h 520"/>
              <a:gd name="T14" fmla="*/ 18 w 872"/>
              <a:gd name="T15" fmla="*/ 520 h 520"/>
              <a:gd name="T16" fmla="*/ 0 w 872"/>
              <a:gd name="T17" fmla="*/ 492 h 520"/>
              <a:gd name="T18" fmla="*/ 850 w 872"/>
              <a:gd name="T19" fmla="*/ 0 h 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2"/>
              <a:gd name="T31" fmla="*/ 0 h 520"/>
              <a:gd name="T32" fmla="*/ 872 w 872"/>
              <a:gd name="T33" fmla="*/ 520 h 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2" h="520">
                <a:moveTo>
                  <a:pt x="850" y="0"/>
                </a:moveTo>
                <a:lnTo>
                  <a:pt x="854" y="2"/>
                </a:lnTo>
                <a:lnTo>
                  <a:pt x="862" y="6"/>
                </a:lnTo>
                <a:lnTo>
                  <a:pt x="866" y="10"/>
                </a:lnTo>
                <a:lnTo>
                  <a:pt x="870" y="14"/>
                </a:lnTo>
                <a:lnTo>
                  <a:pt x="872" y="22"/>
                </a:lnTo>
                <a:lnTo>
                  <a:pt x="872" y="28"/>
                </a:lnTo>
                <a:lnTo>
                  <a:pt x="18" y="520"/>
                </a:lnTo>
                <a:lnTo>
                  <a:pt x="0" y="492"/>
                </a:lnTo>
                <a:lnTo>
                  <a:pt x="850" y="0"/>
                </a:lnTo>
                <a:close/>
              </a:path>
            </a:pathLst>
          </a:custGeom>
          <a:solidFill>
            <a:srgbClr val="FCAB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Freeform 128"/>
          <p:cNvSpPr>
            <a:spLocks/>
          </p:cNvSpPr>
          <p:nvPr/>
        </p:nvSpPr>
        <p:spPr bwMode="auto">
          <a:xfrm>
            <a:off x="6972300" y="2856823"/>
            <a:ext cx="1374775" cy="815975"/>
          </a:xfrm>
          <a:custGeom>
            <a:avLst/>
            <a:gdLst>
              <a:gd name="T0" fmla="*/ 848 w 866"/>
              <a:gd name="T1" fmla="*/ 0 h 514"/>
              <a:gd name="T2" fmla="*/ 858 w 866"/>
              <a:gd name="T3" fmla="*/ 8 h 514"/>
              <a:gd name="T4" fmla="*/ 864 w 866"/>
              <a:gd name="T5" fmla="*/ 14 h 514"/>
              <a:gd name="T6" fmla="*/ 866 w 866"/>
              <a:gd name="T7" fmla="*/ 18 h 514"/>
              <a:gd name="T8" fmla="*/ 866 w 866"/>
              <a:gd name="T9" fmla="*/ 22 h 514"/>
              <a:gd name="T10" fmla="*/ 14 w 866"/>
              <a:gd name="T11" fmla="*/ 514 h 514"/>
              <a:gd name="T12" fmla="*/ 0 w 866"/>
              <a:gd name="T13" fmla="*/ 492 h 514"/>
              <a:gd name="T14" fmla="*/ 848 w 866"/>
              <a:gd name="T15" fmla="*/ 0 h 5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6"/>
              <a:gd name="T25" fmla="*/ 0 h 514"/>
              <a:gd name="T26" fmla="*/ 866 w 866"/>
              <a:gd name="T27" fmla="*/ 514 h 5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6" h="514">
                <a:moveTo>
                  <a:pt x="848" y="0"/>
                </a:moveTo>
                <a:lnTo>
                  <a:pt x="858" y="8"/>
                </a:lnTo>
                <a:lnTo>
                  <a:pt x="864" y="14"/>
                </a:lnTo>
                <a:lnTo>
                  <a:pt x="866" y="18"/>
                </a:lnTo>
                <a:lnTo>
                  <a:pt x="866" y="22"/>
                </a:lnTo>
                <a:lnTo>
                  <a:pt x="14" y="514"/>
                </a:lnTo>
                <a:lnTo>
                  <a:pt x="0" y="492"/>
                </a:lnTo>
                <a:lnTo>
                  <a:pt x="848" y="0"/>
                </a:lnTo>
                <a:close/>
              </a:path>
            </a:pathLst>
          </a:custGeom>
          <a:solidFill>
            <a:srgbClr val="FDD5C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Freeform 129"/>
          <p:cNvSpPr>
            <a:spLocks/>
          </p:cNvSpPr>
          <p:nvPr/>
        </p:nvSpPr>
        <p:spPr bwMode="auto">
          <a:xfrm>
            <a:off x="6981825" y="2859998"/>
            <a:ext cx="1365250" cy="803275"/>
          </a:xfrm>
          <a:custGeom>
            <a:avLst/>
            <a:gdLst>
              <a:gd name="T0" fmla="*/ 860 w 860"/>
              <a:gd name="T1" fmla="*/ 16 h 506"/>
              <a:gd name="T2" fmla="*/ 8 w 860"/>
              <a:gd name="T3" fmla="*/ 506 h 506"/>
              <a:gd name="T4" fmla="*/ 0 w 860"/>
              <a:gd name="T5" fmla="*/ 490 h 506"/>
              <a:gd name="T6" fmla="*/ 846 w 860"/>
              <a:gd name="T7" fmla="*/ 0 h 506"/>
              <a:gd name="T8" fmla="*/ 860 w 860"/>
              <a:gd name="T9" fmla="*/ 16 h 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0"/>
              <a:gd name="T16" fmla="*/ 0 h 506"/>
              <a:gd name="T17" fmla="*/ 860 w 860"/>
              <a:gd name="T18" fmla="*/ 506 h 5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0" h="506">
                <a:moveTo>
                  <a:pt x="860" y="16"/>
                </a:moveTo>
                <a:lnTo>
                  <a:pt x="8" y="506"/>
                </a:lnTo>
                <a:lnTo>
                  <a:pt x="0" y="490"/>
                </a:lnTo>
                <a:lnTo>
                  <a:pt x="846" y="0"/>
                </a:lnTo>
                <a:lnTo>
                  <a:pt x="860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Freeform 130"/>
          <p:cNvSpPr>
            <a:spLocks/>
          </p:cNvSpPr>
          <p:nvPr/>
        </p:nvSpPr>
        <p:spPr bwMode="auto">
          <a:xfrm>
            <a:off x="6902450" y="3631523"/>
            <a:ext cx="104775" cy="111125"/>
          </a:xfrm>
          <a:custGeom>
            <a:avLst/>
            <a:gdLst>
              <a:gd name="T0" fmla="*/ 48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2 w 66"/>
              <a:gd name="T7" fmla="*/ 54 h 70"/>
              <a:gd name="T8" fmla="*/ 64 w 66"/>
              <a:gd name="T9" fmla="*/ 48 h 70"/>
              <a:gd name="T10" fmla="*/ 66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2 w 66"/>
              <a:gd name="T25" fmla="*/ 2 h 70"/>
              <a:gd name="T26" fmla="*/ 36 w 66"/>
              <a:gd name="T27" fmla="*/ 0 h 70"/>
              <a:gd name="T28" fmla="*/ 30 w 66"/>
              <a:gd name="T29" fmla="*/ 0 h 70"/>
              <a:gd name="T30" fmla="*/ 24 w 66"/>
              <a:gd name="T31" fmla="*/ 0 h 70"/>
              <a:gd name="T32" fmla="*/ 18 w 66"/>
              <a:gd name="T33" fmla="*/ 2 h 70"/>
              <a:gd name="T34" fmla="*/ 12 w 66"/>
              <a:gd name="T35" fmla="*/ 6 h 70"/>
              <a:gd name="T36" fmla="*/ 8 w 66"/>
              <a:gd name="T37" fmla="*/ 10 h 70"/>
              <a:gd name="T38" fmla="*/ 4 w 66"/>
              <a:gd name="T39" fmla="*/ 16 h 70"/>
              <a:gd name="T40" fmla="*/ 2 w 66"/>
              <a:gd name="T41" fmla="*/ 22 h 70"/>
              <a:gd name="T42" fmla="*/ 0 w 66"/>
              <a:gd name="T43" fmla="*/ 28 h 70"/>
              <a:gd name="T44" fmla="*/ 0 w 66"/>
              <a:gd name="T45" fmla="*/ 36 h 70"/>
              <a:gd name="T46" fmla="*/ 0 w 66"/>
              <a:gd name="T47" fmla="*/ 42 h 70"/>
              <a:gd name="T48" fmla="*/ 2 w 66"/>
              <a:gd name="T49" fmla="*/ 48 h 70"/>
              <a:gd name="T50" fmla="*/ 6 w 66"/>
              <a:gd name="T51" fmla="*/ 54 h 70"/>
              <a:gd name="T52" fmla="*/ 10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8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8" y="68"/>
                </a:moveTo>
                <a:lnTo>
                  <a:pt x="52" y="64"/>
                </a:lnTo>
                <a:lnTo>
                  <a:pt x="58" y="60"/>
                </a:lnTo>
                <a:lnTo>
                  <a:pt x="62" y="54"/>
                </a:lnTo>
                <a:lnTo>
                  <a:pt x="64" y="48"/>
                </a:lnTo>
                <a:lnTo>
                  <a:pt x="66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2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8" y="68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Freeform 131"/>
          <p:cNvSpPr>
            <a:spLocks/>
          </p:cNvSpPr>
          <p:nvPr/>
        </p:nvSpPr>
        <p:spPr bwMode="auto">
          <a:xfrm>
            <a:off x="6423025" y="3891873"/>
            <a:ext cx="111125" cy="146050"/>
          </a:xfrm>
          <a:custGeom>
            <a:avLst/>
            <a:gdLst>
              <a:gd name="T0" fmla="*/ 70 w 70"/>
              <a:gd name="T1" fmla="*/ 0 h 92"/>
              <a:gd name="T2" fmla="*/ 0 w 70"/>
              <a:gd name="T3" fmla="*/ 40 h 92"/>
              <a:gd name="T4" fmla="*/ 0 w 70"/>
              <a:gd name="T5" fmla="*/ 92 h 92"/>
              <a:gd name="T6" fmla="*/ 70 w 70"/>
              <a:gd name="T7" fmla="*/ 52 h 92"/>
              <a:gd name="T8" fmla="*/ 70 w 70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2"/>
              <a:gd name="T17" fmla="*/ 70 w 70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2">
                <a:moveTo>
                  <a:pt x="70" y="0"/>
                </a:moveTo>
                <a:lnTo>
                  <a:pt x="0" y="40"/>
                </a:lnTo>
                <a:lnTo>
                  <a:pt x="0" y="92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Freeform 132"/>
          <p:cNvSpPr>
            <a:spLocks/>
          </p:cNvSpPr>
          <p:nvPr/>
        </p:nvSpPr>
        <p:spPr bwMode="auto">
          <a:xfrm>
            <a:off x="6426200" y="3895048"/>
            <a:ext cx="111125" cy="146050"/>
          </a:xfrm>
          <a:custGeom>
            <a:avLst/>
            <a:gdLst>
              <a:gd name="T0" fmla="*/ 70 w 70"/>
              <a:gd name="T1" fmla="*/ 0 h 92"/>
              <a:gd name="T2" fmla="*/ 0 w 70"/>
              <a:gd name="T3" fmla="*/ 40 h 92"/>
              <a:gd name="T4" fmla="*/ 0 w 70"/>
              <a:gd name="T5" fmla="*/ 92 h 92"/>
              <a:gd name="T6" fmla="*/ 70 w 70"/>
              <a:gd name="T7" fmla="*/ 52 h 92"/>
              <a:gd name="T8" fmla="*/ 70 w 70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2"/>
              <a:gd name="T17" fmla="*/ 70 w 70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2">
                <a:moveTo>
                  <a:pt x="70" y="0"/>
                </a:moveTo>
                <a:lnTo>
                  <a:pt x="0" y="40"/>
                </a:lnTo>
                <a:lnTo>
                  <a:pt x="0" y="92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Freeform 133"/>
          <p:cNvSpPr>
            <a:spLocks/>
          </p:cNvSpPr>
          <p:nvPr/>
        </p:nvSpPr>
        <p:spPr bwMode="auto">
          <a:xfrm>
            <a:off x="6432550" y="3875998"/>
            <a:ext cx="111125" cy="142875"/>
          </a:xfrm>
          <a:custGeom>
            <a:avLst/>
            <a:gdLst>
              <a:gd name="T0" fmla="*/ 70 w 70"/>
              <a:gd name="T1" fmla="*/ 0 h 90"/>
              <a:gd name="T2" fmla="*/ 0 w 70"/>
              <a:gd name="T3" fmla="*/ 38 h 90"/>
              <a:gd name="T4" fmla="*/ 0 w 70"/>
              <a:gd name="T5" fmla="*/ 90 h 90"/>
              <a:gd name="T6" fmla="*/ 70 w 70"/>
              <a:gd name="T7" fmla="*/ 52 h 90"/>
              <a:gd name="T8" fmla="*/ 70 w 7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0"/>
              <a:gd name="T17" fmla="*/ 70 w 7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0">
                <a:moveTo>
                  <a:pt x="70" y="0"/>
                </a:moveTo>
                <a:lnTo>
                  <a:pt x="0" y="38"/>
                </a:lnTo>
                <a:lnTo>
                  <a:pt x="0" y="90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Freeform 134"/>
          <p:cNvSpPr>
            <a:spLocks/>
          </p:cNvSpPr>
          <p:nvPr/>
        </p:nvSpPr>
        <p:spPr bwMode="auto">
          <a:xfrm>
            <a:off x="6435725" y="3879173"/>
            <a:ext cx="111125" cy="142875"/>
          </a:xfrm>
          <a:custGeom>
            <a:avLst/>
            <a:gdLst>
              <a:gd name="T0" fmla="*/ 70 w 70"/>
              <a:gd name="T1" fmla="*/ 0 h 90"/>
              <a:gd name="T2" fmla="*/ 0 w 70"/>
              <a:gd name="T3" fmla="*/ 38 h 90"/>
              <a:gd name="T4" fmla="*/ 0 w 70"/>
              <a:gd name="T5" fmla="*/ 90 h 90"/>
              <a:gd name="T6" fmla="*/ 70 w 70"/>
              <a:gd name="T7" fmla="*/ 52 h 90"/>
              <a:gd name="T8" fmla="*/ 70 w 7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0"/>
              <a:gd name="T17" fmla="*/ 70 w 7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0">
                <a:moveTo>
                  <a:pt x="70" y="0"/>
                </a:moveTo>
                <a:lnTo>
                  <a:pt x="0" y="38"/>
                </a:lnTo>
                <a:lnTo>
                  <a:pt x="0" y="90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Freeform 135"/>
          <p:cNvSpPr>
            <a:spLocks/>
          </p:cNvSpPr>
          <p:nvPr/>
        </p:nvSpPr>
        <p:spPr bwMode="auto">
          <a:xfrm>
            <a:off x="5210175" y="2955248"/>
            <a:ext cx="1743075" cy="765175"/>
          </a:xfrm>
          <a:custGeom>
            <a:avLst/>
            <a:gdLst>
              <a:gd name="T0" fmla="*/ 1098 w 1098"/>
              <a:gd name="T1" fmla="*/ 466 h 482"/>
              <a:gd name="T2" fmla="*/ 1004 w 1098"/>
              <a:gd name="T3" fmla="*/ 300 h 482"/>
              <a:gd name="T4" fmla="*/ 976 w 1098"/>
              <a:gd name="T5" fmla="*/ 320 h 482"/>
              <a:gd name="T6" fmla="*/ 944 w 1098"/>
              <a:gd name="T7" fmla="*/ 340 h 482"/>
              <a:gd name="T8" fmla="*/ 902 w 1098"/>
              <a:gd name="T9" fmla="*/ 364 h 482"/>
              <a:gd name="T10" fmla="*/ 852 w 1098"/>
              <a:gd name="T11" fmla="*/ 390 h 482"/>
              <a:gd name="T12" fmla="*/ 798 w 1098"/>
              <a:gd name="T13" fmla="*/ 416 h 482"/>
              <a:gd name="T14" fmla="*/ 740 w 1098"/>
              <a:gd name="T15" fmla="*/ 440 h 482"/>
              <a:gd name="T16" fmla="*/ 710 w 1098"/>
              <a:gd name="T17" fmla="*/ 450 h 482"/>
              <a:gd name="T18" fmla="*/ 680 w 1098"/>
              <a:gd name="T19" fmla="*/ 460 h 482"/>
              <a:gd name="T20" fmla="*/ 662 w 1098"/>
              <a:gd name="T21" fmla="*/ 466 h 482"/>
              <a:gd name="T22" fmla="*/ 636 w 1098"/>
              <a:gd name="T23" fmla="*/ 470 h 482"/>
              <a:gd name="T24" fmla="*/ 600 w 1098"/>
              <a:gd name="T25" fmla="*/ 476 h 482"/>
              <a:gd name="T26" fmla="*/ 550 w 1098"/>
              <a:gd name="T27" fmla="*/ 480 h 482"/>
              <a:gd name="T28" fmla="*/ 486 w 1098"/>
              <a:gd name="T29" fmla="*/ 482 h 482"/>
              <a:gd name="T30" fmla="*/ 406 w 1098"/>
              <a:gd name="T31" fmla="*/ 480 h 482"/>
              <a:gd name="T32" fmla="*/ 310 w 1098"/>
              <a:gd name="T33" fmla="*/ 474 h 482"/>
              <a:gd name="T34" fmla="*/ 280 w 1098"/>
              <a:gd name="T35" fmla="*/ 470 h 482"/>
              <a:gd name="T36" fmla="*/ 248 w 1098"/>
              <a:gd name="T37" fmla="*/ 462 h 482"/>
              <a:gd name="T38" fmla="*/ 208 w 1098"/>
              <a:gd name="T39" fmla="*/ 450 h 482"/>
              <a:gd name="T40" fmla="*/ 186 w 1098"/>
              <a:gd name="T41" fmla="*/ 442 h 482"/>
              <a:gd name="T42" fmla="*/ 164 w 1098"/>
              <a:gd name="T43" fmla="*/ 434 h 482"/>
              <a:gd name="T44" fmla="*/ 142 w 1098"/>
              <a:gd name="T45" fmla="*/ 422 h 482"/>
              <a:gd name="T46" fmla="*/ 120 w 1098"/>
              <a:gd name="T47" fmla="*/ 410 h 482"/>
              <a:gd name="T48" fmla="*/ 98 w 1098"/>
              <a:gd name="T49" fmla="*/ 396 h 482"/>
              <a:gd name="T50" fmla="*/ 76 w 1098"/>
              <a:gd name="T51" fmla="*/ 380 h 482"/>
              <a:gd name="T52" fmla="*/ 58 w 1098"/>
              <a:gd name="T53" fmla="*/ 362 h 482"/>
              <a:gd name="T54" fmla="*/ 40 w 1098"/>
              <a:gd name="T55" fmla="*/ 340 h 482"/>
              <a:gd name="T56" fmla="*/ 36 w 1098"/>
              <a:gd name="T57" fmla="*/ 336 h 482"/>
              <a:gd name="T58" fmla="*/ 24 w 1098"/>
              <a:gd name="T59" fmla="*/ 320 h 482"/>
              <a:gd name="T60" fmla="*/ 12 w 1098"/>
              <a:gd name="T61" fmla="*/ 294 h 482"/>
              <a:gd name="T62" fmla="*/ 8 w 1098"/>
              <a:gd name="T63" fmla="*/ 280 h 482"/>
              <a:gd name="T64" fmla="*/ 2 w 1098"/>
              <a:gd name="T65" fmla="*/ 262 h 482"/>
              <a:gd name="T66" fmla="*/ 0 w 1098"/>
              <a:gd name="T67" fmla="*/ 244 h 482"/>
              <a:gd name="T68" fmla="*/ 0 w 1098"/>
              <a:gd name="T69" fmla="*/ 224 h 482"/>
              <a:gd name="T70" fmla="*/ 2 w 1098"/>
              <a:gd name="T71" fmla="*/ 204 h 482"/>
              <a:gd name="T72" fmla="*/ 6 w 1098"/>
              <a:gd name="T73" fmla="*/ 182 h 482"/>
              <a:gd name="T74" fmla="*/ 16 w 1098"/>
              <a:gd name="T75" fmla="*/ 158 h 482"/>
              <a:gd name="T76" fmla="*/ 28 w 1098"/>
              <a:gd name="T77" fmla="*/ 134 h 482"/>
              <a:gd name="T78" fmla="*/ 46 w 1098"/>
              <a:gd name="T79" fmla="*/ 110 h 482"/>
              <a:gd name="T80" fmla="*/ 68 w 1098"/>
              <a:gd name="T81" fmla="*/ 86 h 482"/>
              <a:gd name="T82" fmla="*/ 76 w 1098"/>
              <a:gd name="T83" fmla="*/ 80 h 482"/>
              <a:gd name="T84" fmla="*/ 96 w 1098"/>
              <a:gd name="T85" fmla="*/ 62 h 482"/>
              <a:gd name="T86" fmla="*/ 132 w 1098"/>
              <a:gd name="T87" fmla="*/ 34 h 482"/>
              <a:gd name="T88" fmla="*/ 156 w 1098"/>
              <a:gd name="T89" fmla="*/ 18 h 482"/>
              <a:gd name="T90" fmla="*/ 186 w 1098"/>
              <a:gd name="T91" fmla="*/ 0 h 482"/>
              <a:gd name="T92" fmla="*/ 334 w 1098"/>
              <a:gd name="T93" fmla="*/ 144 h 482"/>
              <a:gd name="T94" fmla="*/ 138 w 1098"/>
              <a:gd name="T95" fmla="*/ 266 h 48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98"/>
              <a:gd name="T145" fmla="*/ 0 h 482"/>
              <a:gd name="T146" fmla="*/ 1098 w 1098"/>
              <a:gd name="T147" fmla="*/ 482 h 48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98" h="482">
                <a:moveTo>
                  <a:pt x="1098" y="466"/>
                </a:moveTo>
                <a:lnTo>
                  <a:pt x="1004" y="300"/>
                </a:lnTo>
                <a:lnTo>
                  <a:pt x="976" y="320"/>
                </a:lnTo>
                <a:lnTo>
                  <a:pt x="944" y="340"/>
                </a:lnTo>
                <a:lnTo>
                  <a:pt x="902" y="364"/>
                </a:lnTo>
                <a:lnTo>
                  <a:pt x="852" y="390"/>
                </a:lnTo>
                <a:lnTo>
                  <a:pt x="798" y="416"/>
                </a:lnTo>
                <a:lnTo>
                  <a:pt x="740" y="440"/>
                </a:lnTo>
                <a:lnTo>
                  <a:pt x="710" y="450"/>
                </a:lnTo>
                <a:lnTo>
                  <a:pt x="680" y="460"/>
                </a:lnTo>
                <a:lnTo>
                  <a:pt x="662" y="466"/>
                </a:lnTo>
                <a:lnTo>
                  <a:pt x="636" y="470"/>
                </a:lnTo>
                <a:lnTo>
                  <a:pt x="600" y="476"/>
                </a:lnTo>
                <a:lnTo>
                  <a:pt x="550" y="480"/>
                </a:lnTo>
                <a:lnTo>
                  <a:pt x="486" y="482"/>
                </a:lnTo>
                <a:lnTo>
                  <a:pt x="406" y="480"/>
                </a:lnTo>
                <a:lnTo>
                  <a:pt x="310" y="474"/>
                </a:lnTo>
                <a:lnTo>
                  <a:pt x="280" y="470"/>
                </a:lnTo>
                <a:lnTo>
                  <a:pt x="248" y="462"/>
                </a:lnTo>
                <a:lnTo>
                  <a:pt x="208" y="450"/>
                </a:lnTo>
                <a:lnTo>
                  <a:pt x="186" y="442"/>
                </a:lnTo>
                <a:lnTo>
                  <a:pt x="164" y="434"/>
                </a:lnTo>
                <a:lnTo>
                  <a:pt x="142" y="422"/>
                </a:lnTo>
                <a:lnTo>
                  <a:pt x="120" y="410"/>
                </a:lnTo>
                <a:lnTo>
                  <a:pt x="98" y="396"/>
                </a:lnTo>
                <a:lnTo>
                  <a:pt x="76" y="380"/>
                </a:lnTo>
                <a:lnTo>
                  <a:pt x="58" y="362"/>
                </a:lnTo>
                <a:lnTo>
                  <a:pt x="40" y="340"/>
                </a:lnTo>
                <a:lnTo>
                  <a:pt x="36" y="336"/>
                </a:lnTo>
                <a:lnTo>
                  <a:pt x="24" y="320"/>
                </a:lnTo>
                <a:lnTo>
                  <a:pt x="12" y="294"/>
                </a:lnTo>
                <a:lnTo>
                  <a:pt x="8" y="280"/>
                </a:lnTo>
                <a:lnTo>
                  <a:pt x="2" y="262"/>
                </a:lnTo>
                <a:lnTo>
                  <a:pt x="0" y="244"/>
                </a:lnTo>
                <a:lnTo>
                  <a:pt x="0" y="224"/>
                </a:lnTo>
                <a:lnTo>
                  <a:pt x="2" y="204"/>
                </a:lnTo>
                <a:lnTo>
                  <a:pt x="6" y="182"/>
                </a:lnTo>
                <a:lnTo>
                  <a:pt x="16" y="158"/>
                </a:lnTo>
                <a:lnTo>
                  <a:pt x="28" y="134"/>
                </a:lnTo>
                <a:lnTo>
                  <a:pt x="46" y="110"/>
                </a:lnTo>
                <a:lnTo>
                  <a:pt x="68" y="86"/>
                </a:lnTo>
                <a:lnTo>
                  <a:pt x="76" y="80"/>
                </a:lnTo>
                <a:lnTo>
                  <a:pt x="96" y="62"/>
                </a:lnTo>
                <a:lnTo>
                  <a:pt x="132" y="34"/>
                </a:lnTo>
                <a:lnTo>
                  <a:pt x="156" y="18"/>
                </a:lnTo>
                <a:lnTo>
                  <a:pt x="186" y="0"/>
                </a:lnTo>
                <a:lnTo>
                  <a:pt x="334" y="144"/>
                </a:lnTo>
                <a:lnTo>
                  <a:pt x="138" y="266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Freeform 138"/>
          <p:cNvSpPr>
            <a:spLocks/>
          </p:cNvSpPr>
          <p:nvPr/>
        </p:nvSpPr>
        <p:spPr bwMode="auto">
          <a:xfrm>
            <a:off x="7121525" y="1675723"/>
            <a:ext cx="1692275" cy="1187450"/>
          </a:xfrm>
          <a:custGeom>
            <a:avLst/>
            <a:gdLst>
              <a:gd name="T0" fmla="*/ 0 w 1066"/>
              <a:gd name="T1" fmla="*/ 428 h 748"/>
              <a:gd name="T2" fmla="*/ 76 w 1066"/>
              <a:gd name="T3" fmla="*/ 170 h 748"/>
              <a:gd name="T4" fmla="*/ 88 w 1066"/>
              <a:gd name="T5" fmla="*/ 164 h 748"/>
              <a:gd name="T6" fmla="*/ 120 w 1066"/>
              <a:gd name="T7" fmla="*/ 144 h 748"/>
              <a:gd name="T8" fmla="*/ 168 w 1066"/>
              <a:gd name="T9" fmla="*/ 116 h 748"/>
              <a:gd name="T10" fmla="*/ 232 w 1066"/>
              <a:gd name="T11" fmla="*/ 86 h 748"/>
              <a:gd name="T12" fmla="*/ 270 w 1066"/>
              <a:gd name="T13" fmla="*/ 70 h 748"/>
              <a:gd name="T14" fmla="*/ 310 w 1066"/>
              <a:gd name="T15" fmla="*/ 54 h 748"/>
              <a:gd name="T16" fmla="*/ 350 w 1066"/>
              <a:gd name="T17" fmla="*/ 40 h 748"/>
              <a:gd name="T18" fmla="*/ 394 w 1066"/>
              <a:gd name="T19" fmla="*/ 26 h 748"/>
              <a:gd name="T20" fmla="*/ 440 w 1066"/>
              <a:gd name="T21" fmla="*/ 16 h 748"/>
              <a:gd name="T22" fmla="*/ 488 w 1066"/>
              <a:gd name="T23" fmla="*/ 8 h 748"/>
              <a:gd name="T24" fmla="*/ 534 w 1066"/>
              <a:gd name="T25" fmla="*/ 2 h 748"/>
              <a:gd name="T26" fmla="*/ 584 w 1066"/>
              <a:gd name="T27" fmla="*/ 0 h 748"/>
              <a:gd name="T28" fmla="*/ 598 w 1066"/>
              <a:gd name="T29" fmla="*/ 0 h 748"/>
              <a:gd name="T30" fmla="*/ 636 w 1066"/>
              <a:gd name="T31" fmla="*/ 0 h 748"/>
              <a:gd name="T32" fmla="*/ 692 w 1066"/>
              <a:gd name="T33" fmla="*/ 6 h 748"/>
              <a:gd name="T34" fmla="*/ 724 w 1066"/>
              <a:gd name="T35" fmla="*/ 8 h 748"/>
              <a:gd name="T36" fmla="*/ 760 w 1066"/>
              <a:gd name="T37" fmla="*/ 14 h 748"/>
              <a:gd name="T38" fmla="*/ 796 w 1066"/>
              <a:gd name="T39" fmla="*/ 20 h 748"/>
              <a:gd name="T40" fmla="*/ 832 w 1066"/>
              <a:gd name="T41" fmla="*/ 30 h 748"/>
              <a:gd name="T42" fmla="*/ 870 w 1066"/>
              <a:gd name="T43" fmla="*/ 40 h 748"/>
              <a:gd name="T44" fmla="*/ 904 w 1066"/>
              <a:gd name="T45" fmla="*/ 52 h 748"/>
              <a:gd name="T46" fmla="*/ 940 w 1066"/>
              <a:gd name="T47" fmla="*/ 68 h 748"/>
              <a:gd name="T48" fmla="*/ 970 w 1066"/>
              <a:gd name="T49" fmla="*/ 86 h 748"/>
              <a:gd name="T50" fmla="*/ 998 w 1066"/>
              <a:gd name="T51" fmla="*/ 108 h 748"/>
              <a:gd name="T52" fmla="*/ 1012 w 1066"/>
              <a:gd name="T53" fmla="*/ 118 h 748"/>
              <a:gd name="T54" fmla="*/ 1022 w 1066"/>
              <a:gd name="T55" fmla="*/ 132 h 748"/>
              <a:gd name="T56" fmla="*/ 1026 w 1066"/>
              <a:gd name="T57" fmla="*/ 136 h 748"/>
              <a:gd name="T58" fmla="*/ 1036 w 1066"/>
              <a:gd name="T59" fmla="*/ 148 h 748"/>
              <a:gd name="T60" fmla="*/ 1046 w 1066"/>
              <a:gd name="T61" fmla="*/ 170 h 748"/>
              <a:gd name="T62" fmla="*/ 1058 w 1066"/>
              <a:gd name="T63" fmla="*/ 198 h 748"/>
              <a:gd name="T64" fmla="*/ 1062 w 1066"/>
              <a:gd name="T65" fmla="*/ 214 h 748"/>
              <a:gd name="T66" fmla="*/ 1066 w 1066"/>
              <a:gd name="T67" fmla="*/ 232 h 748"/>
              <a:gd name="T68" fmla="*/ 1066 w 1066"/>
              <a:gd name="T69" fmla="*/ 250 h 748"/>
              <a:gd name="T70" fmla="*/ 1066 w 1066"/>
              <a:gd name="T71" fmla="*/ 270 h 748"/>
              <a:gd name="T72" fmla="*/ 1064 w 1066"/>
              <a:gd name="T73" fmla="*/ 292 h 748"/>
              <a:gd name="T74" fmla="*/ 1058 w 1066"/>
              <a:gd name="T75" fmla="*/ 314 h 748"/>
              <a:gd name="T76" fmla="*/ 1050 w 1066"/>
              <a:gd name="T77" fmla="*/ 336 h 748"/>
              <a:gd name="T78" fmla="*/ 1038 w 1066"/>
              <a:gd name="T79" fmla="*/ 360 h 748"/>
              <a:gd name="T80" fmla="*/ 1028 w 1066"/>
              <a:gd name="T81" fmla="*/ 374 h 748"/>
              <a:gd name="T82" fmla="*/ 1016 w 1066"/>
              <a:gd name="T83" fmla="*/ 386 h 748"/>
              <a:gd name="T84" fmla="*/ 1000 w 1066"/>
              <a:gd name="T85" fmla="*/ 404 h 748"/>
              <a:gd name="T86" fmla="*/ 980 w 1066"/>
              <a:gd name="T87" fmla="*/ 422 h 748"/>
              <a:gd name="T88" fmla="*/ 956 w 1066"/>
              <a:gd name="T89" fmla="*/ 440 h 748"/>
              <a:gd name="T90" fmla="*/ 930 w 1066"/>
              <a:gd name="T91" fmla="*/ 458 h 748"/>
              <a:gd name="T92" fmla="*/ 900 w 1066"/>
              <a:gd name="T93" fmla="*/ 474 h 748"/>
              <a:gd name="T94" fmla="*/ 776 w 1066"/>
              <a:gd name="T95" fmla="*/ 748 h 7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66"/>
              <a:gd name="T145" fmla="*/ 0 h 748"/>
              <a:gd name="T146" fmla="*/ 1066 w 1066"/>
              <a:gd name="T147" fmla="*/ 748 h 7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66" h="748">
                <a:moveTo>
                  <a:pt x="0" y="428"/>
                </a:moveTo>
                <a:lnTo>
                  <a:pt x="76" y="170"/>
                </a:lnTo>
                <a:lnTo>
                  <a:pt x="88" y="164"/>
                </a:lnTo>
                <a:lnTo>
                  <a:pt x="120" y="144"/>
                </a:lnTo>
                <a:lnTo>
                  <a:pt x="168" y="116"/>
                </a:lnTo>
                <a:lnTo>
                  <a:pt x="232" y="86"/>
                </a:lnTo>
                <a:lnTo>
                  <a:pt x="270" y="70"/>
                </a:lnTo>
                <a:lnTo>
                  <a:pt x="310" y="54"/>
                </a:lnTo>
                <a:lnTo>
                  <a:pt x="350" y="40"/>
                </a:lnTo>
                <a:lnTo>
                  <a:pt x="394" y="26"/>
                </a:lnTo>
                <a:lnTo>
                  <a:pt x="440" y="16"/>
                </a:lnTo>
                <a:lnTo>
                  <a:pt x="488" y="8"/>
                </a:lnTo>
                <a:lnTo>
                  <a:pt x="534" y="2"/>
                </a:lnTo>
                <a:lnTo>
                  <a:pt x="584" y="0"/>
                </a:lnTo>
                <a:lnTo>
                  <a:pt x="598" y="0"/>
                </a:lnTo>
                <a:lnTo>
                  <a:pt x="636" y="0"/>
                </a:lnTo>
                <a:lnTo>
                  <a:pt x="692" y="6"/>
                </a:lnTo>
                <a:lnTo>
                  <a:pt x="724" y="8"/>
                </a:lnTo>
                <a:lnTo>
                  <a:pt x="760" y="14"/>
                </a:lnTo>
                <a:lnTo>
                  <a:pt x="796" y="20"/>
                </a:lnTo>
                <a:lnTo>
                  <a:pt x="832" y="30"/>
                </a:lnTo>
                <a:lnTo>
                  <a:pt x="870" y="40"/>
                </a:lnTo>
                <a:lnTo>
                  <a:pt x="904" y="52"/>
                </a:lnTo>
                <a:lnTo>
                  <a:pt x="940" y="68"/>
                </a:lnTo>
                <a:lnTo>
                  <a:pt x="970" y="86"/>
                </a:lnTo>
                <a:lnTo>
                  <a:pt x="998" y="108"/>
                </a:lnTo>
                <a:lnTo>
                  <a:pt x="1012" y="118"/>
                </a:lnTo>
                <a:lnTo>
                  <a:pt x="1022" y="132"/>
                </a:lnTo>
                <a:lnTo>
                  <a:pt x="1026" y="136"/>
                </a:lnTo>
                <a:lnTo>
                  <a:pt x="1036" y="148"/>
                </a:lnTo>
                <a:lnTo>
                  <a:pt x="1046" y="170"/>
                </a:lnTo>
                <a:lnTo>
                  <a:pt x="1058" y="198"/>
                </a:lnTo>
                <a:lnTo>
                  <a:pt x="1062" y="214"/>
                </a:lnTo>
                <a:lnTo>
                  <a:pt x="1066" y="232"/>
                </a:lnTo>
                <a:lnTo>
                  <a:pt x="1066" y="250"/>
                </a:lnTo>
                <a:lnTo>
                  <a:pt x="1066" y="270"/>
                </a:lnTo>
                <a:lnTo>
                  <a:pt x="1064" y="292"/>
                </a:lnTo>
                <a:lnTo>
                  <a:pt x="1058" y="314"/>
                </a:lnTo>
                <a:lnTo>
                  <a:pt x="1050" y="336"/>
                </a:lnTo>
                <a:lnTo>
                  <a:pt x="1038" y="360"/>
                </a:lnTo>
                <a:lnTo>
                  <a:pt x="1028" y="374"/>
                </a:lnTo>
                <a:lnTo>
                  <a:pt x="1016" y="386"/>
                </a:lnTo>
                <a:lnTo>
                  <a:pt x="1000" y="404"/>
                </a:lnTo>
                <a:lnTo>
                  <a:pt x="980" y="422"/>
                </a:lnTo>
                <a:lnTo>
                  <a:pt x="956" y="440"/>
                </a:lnTo>
                <a:lnTo>
                  <a:pt x="930" y="458"/>
                </a:lnTo>
                <a:lnTo>
                  <a:pt x="900" y="474"/>
                </a:lnTo>
                <a:lnTo>
                  <a:pt x="776" y="748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Freeform 139"/>
          <p:cNvSpPr>
            <a:spLocks/>
          </p:cNvSpPr>
          <p:nvPr/>
        </p:nvSpPr>
        <p:spPr bwMode="auto">
          <a:xfrm>
            <a:off x="7131050" y="1767798"/>
            <a:ext cx="1682750" cy="1098550"/>
          </a:xfrm>
          <a:custGeom>
            <a:avLst/>
            <a:gdLst>
              <a:gd name="T0" fmla="*/ 0 w 1060"/>
              <a:gd name="T1" fmla="*/ 376 h 692"/>
              <a:gd name="T2" fmla="*/ 70 w 1060"/>
              <a:gd name="T3" fmla="*/ 172 h 692"/>
              <a:gd name="T4" fmla="*/ 82 w 1060"/>
              <a:gd name="T5" fmla="*/ 164 h 692"/>
              <a:gd name="T6" fmla="*/ 114 w 1060"/>
              <a:gd name="T7" fmla="*/ 144 h 692"/>
              <a:gd name="T8" fmla="*/ 162 w 1060"/>
              <a:gd name="T9" fmla="*/ 118 h 692"/>
              <a:gd name="T10" fmla="*/ 226 w 1060"/>
              <a:gd name="T11" fmla="*/ 86 h 692"/>
              <a:gd name="T12" fmla="*/ 264 w 1060"/>
              <a:gd name="T13" fmla="*/ 70 h 692"/>
              <a:gd name="T14" fmla="*/ 304 w 1060"/>
              <a:gd name="T15" fmla="*/ 54 h 692"/>
              <a:gd name="T16" fmla="*/ 344 w 1060"/>
              <a:gd name="T17" fmla="*/ 40 h 692"/>
              <a:gd name="T18" fmla="*/ 388 w 1060"/>
              <a:gd name="T19" fmla="*/ 26 h 692"/>
              <a:gd name="T20" fmla="*/ 434 w 1060"/>
              <a:gd name="T21" fmla="*/ 16 h 692"/>
              <a:gd name="T22" fmla="*/ 482 w 1060"/>
              <a:gd name="T23" fmla="*/ 8 h 692"/>
              <a:gd name="T24" fmla="*/ 528 w 1060"/>
              <a:gd name="T25" fmla="*/ 2 h 692"/>
              <a:gd name="T26" fmla="*/ 578 w 1060"/>
              <a:gd name="T27" fmla="*/ 0 h 692"/>
              <a:gd name="T28" fmla="*/ 592 w 1060"/>
              <a:gd name="T29" fmla="*/ 0 h 692"/>
              <a:gd name="T30" fmla="*/ 630 w 1060"/>
              <a:gd name="T31" fmla="*/ 2 h 692"/>
              <a:gd name="T32" fmla="*/ 686 w 1060"/>
              <a:gd name="T33" fmla="*/ 6 h 692"/>
              <a:gd name="T34" fmla="*/ 718 w 1060"/>
              <a:gd name="T35" fmla="*/ 10 h 692"/>
              <a:gd name="T36" fmla="*/ 754 w 1060"/>
              <a:gd name="T37" fmla="*/ 14 h 692"/>
              <a:gd name="T38" fmla="*/ 790 w 1060"/>
              <a:gd name="T39" fmla="*/ 20 h 692"/>
              <a:gd name="T40" fmla="*/ 826 w 1060"/>
              <a:gd name="T41" fmla="*/ 30 h 692"/>
              <a:gd name="T42" fmla="*/ 864 w 1060"/>
              <a:gd name="T43" fmla="*/ 40 h 692"/>
              <a:gd name="T44" fmla="*/ 898 w 1060"/>
              <a:gd name="T45" fmla="*/ 52 h 692"/>
              <a:gd name="T46" fmla="*/ 934 w 1060"/>
              <a:gd name="T47" fmla="*/ 68 h 692"/>
              <a:gd name="T48" fmla="*/ 964 w 1060"/>
              <a:gd name="T49" fmla="*/ 86 h 692"/>
              <a:gd name="T50" fmla="*/ 992 w 1060"/>
              <a:gd name="T51" fmla="*/ 108 h 692"/>
              <a:gd name="T52" fmla="*/ 1006 w 1060"/>
              <a:gd name="T53" fmla="*/ 120 h 692"/>
              <a:gd name="T54" fmla="*/ 1016 w 1060"/>
              <a:gd name="T55" fmla="*/ 132 h 692"/>
              <a:gd name="T56" fmla="*/ 1020 w 1060"/>
              <a:gd name="T57" fmla="*/ 136 h 692"/>
              <a:gd name="T58" fmla="*/ 1030 w 1060"/>
              <a:gd name="T59" fmla="*/ 150 h 692"/>
              <a:gd name="T60" fmla="*/ 1040 w 1060"/>
              <a:gd name="T61" fmla="*/ 170 h 692"/>
              <a:gd name="T62" fmla="*/ 1052 w 1060"/>
              <a:gd name="T63" fmla="*/ 198 h 692"/>
              <a:gd name="T64" fmla="*/ 1056 w 1060"/>
              <a:gd name="T65" fmla="*/ 214 h 692"/>
              <a:gd name="T66" fmla="*/ 1060 w 1060"/>
              <a:gd name="T67" fmla="*/ 232 h 692"/>
              <a:gd name="T68" fmla="*/ 1060 w 1060"/>
              <a:gd name="T69" fmla="*/ 250 h 692"/>
              <a:gd name="T70" fmla="*/ 1060 w 1060"/>
              <a:gd name="T71" fmla="*/ 270 h 692"/>
              <a:gd name="T72" fmla="*/ 1058 w 1060"/>
              <a:gd name="T73" fmla="*/ 292 h 692"/>
              <a:gd name="T74" fmla="*/ 1052 w 1060"/>
              <a:gd name="T75" fmla="*/ 314 h 692"/>
              <a:gd name="T76" fmla="*/ 1044 w 1060"/>
              <a:gd name="T77" fmla="*/ 338 h 692"/>
              <a:gd name="T78" fmla="*/ 1032 w 1060"/>
              <a:gd name="T79" fmla="*/ 360 h 692"/>
              <a:gd name="T80" fmla="*/ 1022 w 1060"/>
              <a:gd name="T81" fmla="*/ 374 h 692"/>
              <a:gd name="T82" fmla="*/ 1010 w 1060"/>
              <a:gd name="T83" fmla="*/ 388 h 692"/>
              <a:gd name="T84" fmla="*/ 994 w 1060"/>
              <a:gd name="T85" fmla="*/ 404 h 692"/>
              <a:gd name="T86" fmla="*/ 974 w 1060"/>
              <a:gd name="T87" fmla="*/ 422 h 692"/>
              <a:gd name="T88" fmla="*/ 950 w 1060"/>
              <a:gd name="T89" fmla="*/ 440 h 692"/>
              <a:gd name="T90" fmla="*/ 924 w 1060"/>
              <a:gd name="T91" fmla="*/ 458 h 692"/>
              <a:gd name="T92" fmla="*/ 894 w 1060"/>
              <a:gd name="T93" fmla="*/ 474 h 692"/>
              <a:gd name="T94" fmla="*/ 778 w 1060"/>
              <a:gd name="T95" fmla="*/ 692 h 69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60"/>
              <a:gd name="T145" fmla="*/ 0 h 692"/>
              <a:gd name="T146" fmla="*/ 1060 w 1060"/>
              <a:gd name="T147" fmla="*/ 692 h 69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60" h="692">
                <a:moveTo>
                  <a:pt x="0" y="376"/>
                </a:moveTo>
                <a:lnTo>
                  <a:pt x="70" y="172"/>
                </a:lnTo>
                <a:lnTo>
                  <a:pt x="82" y="164"/>
                </a:lnTo>
                <a:lnTo>
                  <a:pt x="114" y="144"/>
                </a:lnTo>
                <a:lnTo>
                  <a:pt x="162" y="118"/>
                </a:lnTo>
                <a:lnTo>
                  <a:pt x="226" y="86"/>
                </a:lnTo>
                <a:lnTo>
                  <a:pt x="264" y="70"/>
                </a:lnTo>
                <a:lnTo>
                  <a:pt x="304" y="54"/>
                </a:lnTo>
                <a:lnTo>
                  <a:pt x="344" y="40"/>
                </a:lnTo>
                <a:lnTo>
                  <a:pt x="388" y="26"/>
                </a:lnTo>
                <a:lnTo>
                  <a:pt x="434" y="16"/>
                </a:lnTo>
                <a:lnTo>
                  <a:pt x="482" y="8"/>
                </a:lnTo>
                <a:lnTo>
                  <a:pt x="528" y="2"/>
                </a:lnTo>
                <a:lnTo>
                  <a:pt x="578" y="0"/>
                </a:lnTo>
                <a:lnTo>
                  <a:pt x="592" y="0"/>
                </a:lnTo>
                <a:lnTo>
                  <a:pt x="630" y="2"/>
                </a:lnTo>
                <a:lnTo>
                  <a:pt x="686" y="6"/>
                </a:lnTo>
                <a:lnTo>
                  <a:pt x="718" y="10"/>
                </a:lnTo>
                <a:lnTo>
                  <a:pt x="754" y="14"/>
                </a:lnTo>
                <a:lnTo>
                  <a:pt x="790" y="20"/>
                </a:lnTo>
                <a:lnTo>
                  <a:pt x="826" y="30"/>
                </a:lnTo>
                <a:lnTo>
                  <a:pt x="864" y="40"/>
                </a:lnTo>
                <a:lnTo>
                  <a:pt x="898" y="52"/>
                </a:lnTo>
                <a:lnTo>
                  <a:pt x="934" y="68"/>
                </a:lnTo>
                <a:lnTo>
                  <a:pt x="964" y="86"/>
                </a:lnTo>
                <a:lnTo>
                  <a:pt x="992" y="108"/>
                </a:lnTo>
                <a:lnTo>
                  <a:pt x="1006" y="120"/>
                </a:lnTo>
                <a:lnTo>
                  <a:pt x="1016" y="132"/>
                </a:lnTo>
                <a:lnTo>
                  <a:pt x="1020" y="136"/>
                </a:lnTo>
                <a:lnTo>
                  <a:pt x="1030" y="150"/>
                </a:lnTo>
                <a:lnTo>
                  <a:pt x="1040" y="170"/>
                </a:lnTo>
                <a:lnTo>
                  <a:pt x="1052" y="198"/>
                </a:lnTo>
                <a:lnTo>
                  <a:pt x="1056" y="214"/>
                </a:lnTo>
                <a:lnTo>
                  <a:pt x="1060" y="232"/>
                </a:lnTo>
                <a:lnTo>
                  <a:pt x="1060" y="250"/>
                </a:lnTo>
                <a:lnTo>
                  <a:pt x="1060" y="270"/>
                </a:lnTo>
                <a:lnTo>
                  <a:pt x="1058" y="292"/>
                </a:lnTo>
                <a:lnTo>
                  <a:pt x="1052" y="314"/>
                </a:lnTo>
                <a:lnTo>
                  <a:pt x="1044" y="338"/>
                </a:lnTo>
                <a:lnTo>
                  <a:pt x="1032" y="360"/>
                </a:lnTo>
                <a:lnTo>
                  <a:pt x="1022" y="374"/>
                </a:lnTo>
                <a:lnTo>
                  <a:pt x="1010" y="388"/>
                </a:lnTo>
                <a:lnTo>
                  <a:pt x="994" y="404"/>
                </a:lnTo>
                <a:lnTo>
                  <a:pt x="974" y="422"/>
                </a:lnTo>
                <a:lnTo>
                  <a:pt x="950" y="440"/>
                </a:lnTo>
                <a:lnTo>
                  <a:pt x="924" y="458"/>
                </a:lnTo>
                <a:lnTo>
                  <a:pt x="894" y="474"/>
                </a:lnTo>
                <a:lnTo>
                  <a:pt x="778" y="692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Freeform 140"/>
          <p:cNvSpPr>
            <a:spLocks/>
          </p:cNvSpPr>
          <p:nvPr/>
        </p:nvSpPr>
        <p:spPr bwMode="auto">
          <a:xfrm>
            <a:off x="7143750" y="1856698"/>
            <a:ext cx="1670050" cy="1028700"/>
          </a:xfrm>
          <a:custGeom>
            <a:avLst/>
            <a:gdLst>
              <a:gd name="T0" fmla="*/ 0 w 1052"/>
              <a:gd name="T1" fmla="*/ 318 h 648"/>
              <a:gd name="T2" fmla="*/ 62 w 1052"/>
              <a:gd name="T3" fmla="*/ 172 h 648"/>
              <a:gd name="T4" fmla="*/ 74 w 1052"/>
              <a:gd name="T5" fmla="*/ 164 h 648"/>
              <a:gd name="T6" fmla="*/ 106 w 1052"/>
              <a:gd name="T7" fmla="*/ 144 h 648"/>
              <a:gd name="T8" fmla="*/ 154 w 1052"/>
              <a:gd name="T9" fmla="*/ 118 h 648"/>
              <a:gd name="T10" fmla="*/ 218 w 1052"/>
              <a:gd name="T11" fmla="*/ 86 h 648"/>
              <a:gd name="T12" fmla="*/ 256 w 1052"/>
              <a:gd name="T13" fmla="*/ 70 h 648"/>
              <a:gd name="T14" fmla="*/ 296 w 1052"/>
              <a:gd name="T15" fmla="*/ 54 h 648"/>
              <a:gd name="T16" fmla="*/ 336 w 1052"/>
              <a:gd name="T17" fmla="*/ 40 h 648"/>
              <a:gd name="T18" fmla="*/ 380 w 1052"/>
              <a:gd name="T19" fmla="*/ 28 h 648"/>
              <a:gd name="T20" fmla="*/ 426 w 1052"/>
              <a:gd name="T21" fmla="*/ 16 h 648"/>
              <a:gd name="T22" fmla="*/ 474 w 1052"/>
              <a:gd name="T23" fmla="*/ 8 h 648"/>
              <a:gd name="T24" fmla="*/ 520 w 1052"/>
              <a:gd name="T25" fmla="*/ 2 h 648"/>
              <a:gd name="T26" fmla="*/ 570 w 1052"/>
              <a:gd name="T27" fmla="*/ 0 h 648"/>
              <a:gd name="T28" fmla="*/ 584 w 1052"/>
              <a:gd name="T29" fmla="*/ 0 h 648"/>
              <a:gd name="T30" fmla="*/ 622 w 1052"/>
              <a:gd name="T31" fmla="*/ 2 h 648"/>
              <a:gd name="T32" fmla="*/ 678 w 1052"/>
              <a:gd name="T33" fmla="*/ 6 h 648"/>
              <a:gd name="T34" fmla="*/ 710 w 1052"/>
              <a:gd name="T35" fmla="*/ 10 h 648"/>
              <a:gd name="T36" fmla="*/ 746 w 1052"/>
              <a:gd name="T37" fmla="*/ 14 h 648"/>
              <a:gd name="T38" fmla="*/ 782 w 1052"/>
              <a:gd name="T39" fmla="*/ 22 h 648"/>
              <a:gd name="T40" fmla="*/ 818 w 1052"/>
              <a:gd name="T41" fmla="*/ 30 h 648"/>
              <a:gd name="T42" fmla="*/ 856 w 1052"/>
              <a:gd name="T43" fmla="*/ 40 h 648"/>
              <a:gd name="T44" fmla="*/ 890 w 1052"/>
              <a:gd name="T45" fmla="*/ 54 h 648"/>
              <a:gd name="T46" fmla="*/ 926 w 1052"/>
              <a:gd name="T47" fmla="*/ 68 h 648"/>
              <a:gd name="T48" fmla="*/ 956 w 1052"/>
              <a:gd name="T49" fmla="*/ 86 h 648"/>
              <a:gd name="T50" fmla="*/ 984 w 1052"/>
              <a:gd name="T51" fmla="*/ 108 h 648"/>
              <a:gd name="T52" fmla="*/ 998 w 1052"/>
              <a:gd name="T53" fmla="*/ 120 h 648"/>
              <a:gd name="T54" fmla="*/ 1008 w 1052"/>
              <a:gd name="T55" fmla="*/ 132 h 648"/>
              <a:gd name="T56" fmla="*/ 1012 w 1052"/>
              <a:gd name="T57" fmla="*/ 136 h 648"/>
              <a:gd name="T58" fmla="*/ 1022 w 1052"/>
              <a:gd name="T59" fmla="*/ 150 h 648"/>
              <a:gd name="T60" fmla="*/ 1032 w 1052"/>
              <a:gd name="T61" fmla="*/ 170 h 648"/>
              <a:gd name="T62" fmla="*/ 1044 w 1052"/>
              <a:gd name="T63" fmla="*/ 198 h 648"/>
              <a:gd name="T64" fmla="*/ 1048 w 1052"/>
              <a:gd name="T65" fmla="*/ 214 h 648"/>
              <a:gd name="T66" fmla="*/ 1052 w 1052"/>
              <a:gd name="T67" fmla="*/ 232 h 648"/>
              <a:gd name="T68" fmla="*/ 1052 w 1052"/>
              <a:gd name="T69" fmla="*/ 250 h 648"/>
              <a:gd name="T70" fmla="*/ 1052 w 1052"/>
              <a:gd name="T71" fmla="*/ 270 h 648"/>
              <a:gd name="T72" fmla="*/ 1050 w 1052"/>
              <a:gd name="T73" fmla="*/ 292 h 648"/>
              <a:gd name="T74" fmla="*/ 1044 w 1052"/>
              <a:gd name="T75" fmla="*/ 314 h 648"/>
              <a:gd name="T76" fmla="*/ 1036 w 1052"/>
              <a:gd name="T77" fmla="*/ 338 h 648"/>
              <a:gd name="T78" fmla="*/ 1024 w 1052"/>
              <a:gd name="T79" fmla="*/ 362 h 648"/>
              <a:gd name="T80" fmla="*/ 1014 w 1052"/>
              <a:gd name="T81" fmla="*/ 374 h 648"/>
              <a:gd name="T82" fmla="*/ 1002 w 1052"/>
              <a:gd name="T83" fmla="*/ 388 h 648"/>
              <a:gd name="T84" fmla="*/ 986 w 1052"/>
              <a:gd name="T85" fmla="*/ 404 h 648"/>
              <a:gd name="T86" fmla="*/ 966 w 1052"/>
              <a:gd name="T87" fmla="*/ 422 h 648"/>
              <a:gd name="T88" fmla="*/ 942 w 1052"/>
              <a:gd name="T89" fmla="*/ 442 h 648"/>
              <a:gd name="T90" fmla="*/ 916 w 1052"/>
              <a:gd name="T91" fmla="*/ 458 h 648"/>
              <a:gd name="T92" fmla="*/ 886 w 1052"/>
              <a:gd name="T93" fmla="*/ 474 h 648"/>
              <a:gd name="T94" fmla="*/ 768 w 1052"/>
              <a:gd name="T95" fmla="*/ 648 h 6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52"/>
              <a:gd name="T145" fmla="*/ 0 h 648"/>
              <a:gd name="T146" fmla="*/ 1052 w 1052"/>
              <a:gd name="T147" fmla="*/ 648 h 6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52" h="648">
                <a:moveTo>
                  <a:pt x="0" y="318"/>
                </a:moveTo>
                <a:lnTo>
                  <a:pt x="62" y="172"/>
                </a:lnTo>
                <a:lnTo>
                  <a:pt x="74" y="164"/>
                </a:lnTo>
                <a:lnTo>
                  <a:pt x="106" y="144"/>
                </a:lnTo>
                <a:lnTo>
                  <a:pt x="154" y="118"/>
                </a:lnTo>
                <a:lnTo>
                  <a:pt x="218" y="86"/>
                </a:lnTo>
                <a:lnTo>
                  <a:pt x="256" y="70"/>
                </a:lnTo>
                <a:lnTo>
                  <a:pt x="296" y="54"/>
                </a:lnTo>
                <a:lnTo>
                  <a:pt x="336" y="40"/>
                </a:lnTo>
                <a:lnTo>
                  <a:pt x="380" y="28"/>
                </a:lnTo>
                <a:lnTo>
                  <a:pt x="426" y="16"/>
                </a:lnTo>
                <a:lnTo>
                  <a:pt x="474" y="8"/>
                </a:lnTo>
                <a:lnTo>
                  <a:pt x="520" y="2"/>
                </a:lnTo>
                <a:lnTo>
                  <a:pt x="570" y="0"/>
                </a:lnTo>
                <a:lnTo>
                  <a:pt x="584" y="0"/>
                </a:lnTo>
                <a:lnTo>
                  <a:pt x="622" y="2"/>
                </a:lnTo>
                <a:lnTo>
                  <a:pt x="678" y="6"/>
                </a:lnTo>
                <a:lnTo>
                  <a:pt x="710" y="10"/>
                </a:lnTo>
                <a:lnTo>
                  <a:pt x="746" y="14"/>
                </a:lnTo>
                <a:lnTo>
                  <a:pt x="782" y="22"/>
                </a:lnTo>
                <a:lnTo>
                  <a:pt x="818" y="30"/>
                </a:lnTo>
                <a:lnTo>
                  <a:pt x="856" y="40"/>
                </a:lnTo>
                <a:lnTo>
                  <a:pt x="890" y="54"/>
                </a:lnTo>
                <a:lnTo>
                  <a:pt x="926" y="68"/>
                </a:lnTo>
                <a:lnTo>
                  <a:pt x="956" y="86"/>
                </a:lnTo>
                <a:lnTo>
                  <a:pt x="984" y="108"/>
                </a:lnTo>
                <a:lnTo>
                  <a:pt x="998" y="120"/>
                </a:lnTo>
                <a:lnTo>
                  <a:pt x="1008" y="132"/>
                </a:lnTo>
                <a:lnTo>
                  <a:pt x="1012" y="136"/>
                </a:lnTo>
                <a:lnTo>
                  <a:pt x="1022" y="150"/>
                </a:lnTo>
                <a:lnTo>
                  <a:pt x="1032" y="170"/>
                </a:lnTo>
                <a:lnTo>
                  <a:pt x="1044" y="198"/>
                </a:lnTo>
                <a:lnTo>
                  <a:pt x="1048" y="214"/>
                </a:lnTo>
                <a:lnTo>
                  <a:pt x="1052" y="232"/>
                </a:lnTo>
                <a:lnTo>
                  <a:pt x="1052" y="250"/>
                </a:lnTo>
                <a:lnTo>
                  <a:pt x="1052" y="270"/>
                </a:lnTo>
                <a:lnTo>
                  <a:pt x="1050" y="292"/>
                </a:lnTo>
                <a:lnTo>
                  <a:pt x="1044" y="314"/>
                </a:lnTo>
                <a:lnTo>
                  <a:pt x="1036" y="338"/>
                </a:lnTo>
                <a:lnTo>
                  <a:pt x="1024" y="362"/>
                </a:lnTo>
                <a:lnTo>
                  <a:pt x="1014" y="374"/>
                </a:lnTo>
                <a:lnTo>
                  <a:pt x="1002" y="388"/>
                </a:lnTo>
                <a:lnTo>
                  <a:pt x="986" y="404"/>
                </a:lnTo>
                <a:lnTo>
                  <a:pt x="966" y="422"/>
                </a:lnTo>
                <a:lnTo>
                  <a:pt x="942" y="442"/>
                </a:lnTo>
                <a:lnTo>
                  <a:pt x="916" y="458"/>
                </a:lnTo>
                <a:lnTo>
                  <a:pt x="886" y="474"/>
                </a:lnTo>
                <a:lnTo>
                  <a:pt x="768" y="648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Freeform 141"/>
          <p:cNvSpPr>
            <a:spLocks/>
          </p:cNvSpPr>
          <p:nvPr/>
        </p:nvSpPr>
        <p:spPr bwMode="auto">
          <a:xfrm>
            <a:off x="7140575" y="1932898"/>
            <a:ext cx="1673225" cy="952500"/>
          </a:xfrm>
          <a:custGeom>
            <a:avLst/>
            <a:gdLst>
              <a:gd name="T0" fmla="*/ 0 w 1054"/>
              <a:gd name="T1" fmla="*/ 280 h 600"/>
              <a:gd name="T2" fmla="*/ 64 w 1054"/>
              <a:gd name="T3" fmla="*/ 172 h 600"/>
              <a:gd name="T4" fmla="*/ 76 w 1054"/>
              <a:gd name="T5" fmla="*/ 164 h 600"/>
              <a:gd name="T6" fmla="*/ 108 w 1054"/>
              <a:gd name="T7" fmla="*/ 144 h 600"/>
              <a:gd name="T8" fmla="*/ 156 w 1054"/>
              <a:gd name="T9" fmla="*/ 118 h 600"/>
              <a:gd name="T10" fmla="*/ 220 w 1054"/>
              <a:gd name="T11" fmla="*/ 86 h 600"/>
              <a:gd name="T12" fmla="*/ 258 w 1054"/>
              <a:gd name="T13" fmla="*/ 70 h 600"/>
              <a:gd name="T14" fmla="*/ 298 w 1054"/>
              <a:gd name="T15" fmla="*/ 54 h 600"/>
              <a:gd name="T16" fmla="*/ 338 w 1054"/>
              <a:gd name="T17" fmla="*/ 40 h 600"/>
              <a:gd name="T18" fmla="*/ 382 w 1054"/>
              <a:gd name="T19" fmla="*/ 28 h 600"/>
              <a:gd name="T20" fmla="*/ 428 w 1054"/>
              <a:gd name="T21" fmla="*/ 16 h 600"/>
              <a:gd name="T22" fmla="*/ 476 w 1054"/>
              <a:gd name="T23" fmla="*/ 8 h 600"/>
              <a:gd name="T24" fmla="*/ 522 w 1054"/>
              <a:gd name="T25" fmla="*/ 2 h 600"/>
              <a:gd name="T26" fmla="*/ 572 w 1054"/>
              <a:gd name="T27" fmla="*/ 0 h 600"/>
              <a:gd name="T28" fmla="*/ 586 w 1054"/>
              <a:gd name="T29" fmla="*/ 0 h 600"/>
              <a:gd name="T30" fmla="*/ 624 w 1054"/>
              <a:gd name="T31" fmla="*/ 2 h 600"/>
              <a:gd name="T32" fmla="*/ 680 w 1054"/>
              <a:gd name="T33" fmla="*/ 6 h 600"/>
              <a:gd name="T34" fmla="*/ 712 w 1054"/>
              <a:gd name="T35" fmla="*/ 10 h 600"/>
              <a:gd name="T36" fmla="*/ 748 w 1054"/>
              <a:gd name="T37" fmla="*/ 14 h 600"/>
              <a:gd name="T38" fmla="*/ 784 w 1054"/>
              <a:gd name="T39" fmla="*/ 22 h 600"/>
              <a:gd name="T40" fmla="*/ 820 w 1054"/>
              <a:gd name="T41" fmla="*/ 30 h 600"/>
              <a:gd name="T42" fmla="*/ 858 w 1054"/>
              <a:gd name="T43" fmla="*/ 40 h 600"/>
              <a:gd name="T44" fmla="*/ 892 w 1054"/>
              <a:gd name="T45" fmla="*/ 54 h 600"/>
              <a:gd name="T46" fmla="*/ 928 w 1054"/>
              <a:gd name="T47" fmla="*/ 68 h 600"/>
              <a:gd name="T48" fmla="*/ 958 w 1054"/>
              <a:gd name="T49" fmla="*/ 86 h 600"/>
              <a:gd name="T50" fmla="*/ 986 w 1054"/>
              <a:gd name="T51" fmla="*/ 108 h 600"/>
              <a:gd name="T52" fmla="*/ 1000 w 1054"/>
              <a:gd name="T53" fmla="*/ 120 h 600"/>
              <a:gd name="T54" fmla="*/ 1010 w 1054"/>
              <a:gd name="T55" fmla="*/ 132 h 600"/>
              <a:gd name="T56" fmla="*/ 1014 w 1054"/>
              <a:gd name="T57" fmla="*/ 136 h 600"/>
              <a:gd name="T58" fmla="*/ 1024 w 1054"/>
              <a:gd name="T59" fmla="*/ 150 h 600"/>
              <a:gd name="T60" fmla="*/ 1034 w 1054"/>
              <a:gd name="T61" fmla="*/ 170 h 600"/>
              <a:gd name="T62" fmla="*/ 1046 w 1054"/>
              <a:gd name="T63" fmla="*/ 198 h 600"/>
              <a:gd name="T64" fmla="*/ 1050 w 1054"/>
              <a:gd name="T65" fmla="*/ 214 h 600"/>
              <a:gd name="T66" fmla="*/ 1054 w 1054"/>
              <a:gd name="T67" fmla="*/ 232 h 600"/>
              <a:gd name="T68" fmla="*/ 1054 w 1054"/>
              <a:gd name="T69" fmla="*/ 250 h 600"/>
              <a:gd name="T70" fmla="*/ 1054 w 1054"/>
              <a:gd name="T71" fmla="*/ 270 h 600"/>
              <a:gd name="T72" fmla="*/ 1052 w 1054"/>
              <a:gd name="T73" fmla="*/ 292 h 600"/>
              <a:gd name="T74" fmla="*/ 1046 w 1054"/>
              <a:gd name="T75" fmla="*/ 314 h 600"/>
              <a:gd name="T76" fmla="*/ 1038 w 1054"/>
              <a:gd name="T77" fmla="*/ 338 h 600"/>
              <a:gd name="T78" fmla="*/ 1026 w 1054"/>
              <a:gd name="T79" fmla="*/ 362 h 600"/>
              <a:gd name="T80" fmla="*/ 1016 w 1054"/>
              <a:gd name="T81" fmla="*/ 374 h 600"/>
              <a:gd name="T82" fmla="*/ 1004 w 1054"/>
              <a:gd name="T83" fmla="*/ 388 h 600"/>
              <a:gd name="T84" fmla="*/ 988 w 1054"/>
              <a:gd name="T85" fmla="*/ 404 h 600"/>
              <a:gd name="T86" fmla="*/ 968 w 1054"/>
              <a:gd name="T87" fmla="*/ 422 h 600"/>
              <a:gd name="T88" fmla="*/ 944 w 1054"/>
              <a:gd name="T89" fmla="*/ 442 h 600"/>
              <a:gd name="T90" fmla="*/ 918 w 1054"/>
              <a:gd name="T91" fmla="*/ 458 h 600"/>
              <a:gd name="T92" fmla="*/ 888 w 1054"/>
              <a:gd name="T93" fmla="*/ 474 h 600"/>
              <a:gd name="T94" fmla="*/ 770 w 1054"/>
              <a:gd name="T95" fmla="*/ 600 h 6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54"/>
              <a:gd name="T145" fmla="*/ 0 h 600"/>
              <a:gd name="T146" fmla="*/ 1054 w 1054"/>
              <a:gd name="T147" fmla="*/ 600 h 6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54" h="600">
                <a:moveTo>
                  <a:pt x="0" y="280"/>
                </a:moveTo>
                <a:lnTo>
                  <a:pt x="64" y="172"/>
                </a:lnTo>
                <a:lnTo>
                  <a:pt x="76" y="164"/>
                </a:lnTo>
                <a:lnTo>
                  <a:pt x="108" y="144"/>
                </a:lnTo>
                <a:lnTo>
                  <a:pt x="156" y="118"/>
                </a:lnTo>
                <a:lnTo>
                  <a:pt x="220" y="86"/>
                </a:lnTo>
                <a:lnTo>
                  <a:pt x="258" y="70"/>
                </a:lnTo>
                <a:lnTo>
                  <a:pt x="298" y="54"/>
                </a:lnTo>
                <a:lnTo>
                  <a:pt x="338" y="40"/>
                </a:lnTo>
                <a:lnTo>
                  <a:pt x="382" y="28"/>
                </a:lnTo>
                <a:lnTo>
                  <a:pt x="428" y="16"/>
                </a:lnTo>
                <a:lnTo>
                  <a:pt x="476" y="8"/>
                </a:lnTo>
                <a:lnTo>
                  <a:pt x="522" y="2"/>
                </a:lnTo>
                <a:lnTo>
                  <a:pt x="572" y="0"/>
                </a:lnTo>
                <a:lnTo>
                  <a:pt x="586" y="0"/>
                </a:lnTo>
                <a:lnTo>
                  <a:pt x="624" y="2"/>
                </a:lnTo>
                <a:lnTo>
                  <a:pt x="680" y="6"/>
                </a:lnTo>
                <a:lnTo>
                  <a:pt x="712" y="10"/>
                </a:lnTo>
                <a:lnTo>
                  <a:pt x="748" y="14"/>
                </a:lnTo>
                <a:lnTo>
                  <a:pt x="784" y="22"/>
                </a:lnTo>
                <a:lnTo>
                  <a:pt x="820" y="30"/>
                </a:lnTo>
                <a:lnTo>
                  <a:pt x="858" y="40"/>
                </a:lnTo>
                <a:lnTo>
                  <a:pt x="892" y="54"/>
                </a:lnTo>
                <a:lnTo>
                  <a:pt x="928" y="68"/>
                </a:lnTo>
                <a:lnTo>
                  <a:pt x="958" y="86"/>
                </a:lnTo>
                <a:lnTo>
                  <a:pt x="986" y="108"/>
                </a:lnTo>
                <a:lnTo>
                  <a:pt x="1000" y="120"/>
                </a:lnTo>
                <a:lnTo>
                  <a:pt x="1010" y="132"/>
                </a:lnTo>
                <a:lnTo>
                  <a:pt x="1014" y="136"/>
                </a:lnTo>
                <a:lnTo>
                  <a:pt x="1024" y="150"/>
                </a:lnTo>
                <a:lnTo>
                  <a:pt x="1034" y="170"/>
                </a:lnTo>
                <a:lnTo>
                  <a:pt x="1046" y="198"/>
                </a:lnTo>
                <a:lnTo>
                  <a:pt x="1050" y="214"/>
                </a:lnTo>
                <a:lnTo>
                  <a:pt x="1054" y="232"/>
                </a:lnTo>
                <a:lnTo>
                  <a:pt x="1054" y="250"/>
                </a:lnTo>
                <a:lnTo>
                  <a:pt x="1054" y="270"/>
                </a:lnTo>
                <a:lnTo>
                  <a:pt x="1052" y="292"/>
                </a:lnTo>
                <a:lnTo>
                  <a:pt x="1046" y="314"/>
                </a:lnTo>
                <a:lnTo>
                  <a:pt x="1038" y="338"/>
                </a:lnTo>
                <a:lnTo>
                  <a:pt x="1026" y="362"/>
                </a:lnTo>
                <a:lnTo>
                  <a:pt x="1016" y="374"/>
                </a:lnTo>
                <a:lnTo>
                  <a:pt x="1004" y="388"/>
                </a:lnTo>
                <a:lnTo>
                  <a:pt x="988" y="404"/>
                </a:lnTo>
                <a:lnTo>
                  <a:pt x="968" y="422"/>
                </a:lnTo>
                <a:lnTo>
                  <a:pt x="944" y="442"/>
                </a:lnTo>
                <a:lnTo>
                  <a:pt x="918" y="458"/>
                </a:lnTo>
                <a:lnTo>
                  <a:pt x="888" y="474"/>
                </a:lnTo>
                <a:lnTo>
                  <a:pt x="770" y="600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Freeform 142"/>
          <p:cNvSpPr>
            <a:spLocks/>
          </p:cNvSpPr>
          <p:nvPr/>
        </p:nvSpPr>
        <p:spPr bwMode="auto">
          <a:xfrm>
            <a:off x="7153275" y="2018623"/>
            <a:ext cx="1660525" cy="866775"/>
          </a:xfrm>
          <a:custGeom>
            <a:avLst/>
            <a:gdLst>
              <a:gd name="T0" fmla="*/ 0 w 1046"/>
              <a:gd name="T1" fmla="*/ 230 h 546"/>
              <a:gd name="T2" fmla="*/ 56 w 1046"/>
              <a:gd name="T3" fmla="*/ 172 h 546"/>
              <a:gd name="T4" fmla="*/ 68 w 1046"/>
              <a:gd name="T5" fmla="*/ 164 h 546"/>
              <a:gd name="T6" fmla="*/ 100 w 1046"/>
              <a:gd name="T7" fmla="*/ 144 h 546"/>
              <a:gd name="T8" fmla="*/ 148 w 1046"/>
              <a:gd name="T9" fmla="*/ 118 h 546"/>
              <a:gd name="T10" fmla="*/ 212 w 1046"/>
              <a:gd name="T11" fmla="*/ 86 h 546"/>
              <a:gd name="T12" fmla="*/ 250 w 1046"/>
              <a:gd name="T13" fmla="*/ 70 h 546"/>
              <a:gd name="T14" fmla="*/ 290 w 1046"/>
              <a:gd name="T15" fmla="*/ 54 h 546"/>
              <a:gd name="T16" fmla="*/ 330 w 1046"/>
              <a:gd name="T17" fmla="*/ 40 h 546"/>
              <a:gd name="T18" fmla="*/ 374 w 1046"/>
              <a:gd name="T19" fmla="*/ 28 h 546"/>
              <a:gd name="T20" fmla="*/ 420 w 1046"/>
              <a:gd name="T21" fmla="*/ 16 h 546"/>
              <a:gd name="T22" fmla="*/ 468 w 1046"/>
              <a:gd name="T23" fmla="*/ 8 h 546"/>
              <a:gd name="T24" fmla="*/ 514 w 1046"/>
              <a:gd name="T25" fmla="*/ 2 h 546"/>
              <a:gd name="T26" fmla="*/ 564 w 1046"/>
              <a:gd name="T27" fmla="*/ 0 h 546"/>
              <a:gd name="T28" fmla="*/ 578 w 1046"/>
              <a:gd name="T29" fmla="*/ 0 h 546"/>
              <a:gd name="T30" fmla="*/ 616 w 1046"/>
              <a:gd name="T31" fmla="*/ 2 h 546"/>
              <a:gd name="T32" fmla="*/ 672 w 1046"/>
              <a:gd name="T33" fmla="*/ 6 h 546"/>
              <a:gd name="T34" fmla="*/ 704 w 1046"/>
              <a:gd name="T35" fmla="*/ 10 h 546"/>
              <a:gd name="T36" fmla="*/ 740 w 1046"/>
              <a:gd name="T37" fmla="*/ 14 h 546"/>
              <a:gd name="T38" fmla="*/ 776 w 1046"/>
              <a:gd name="T39" fmla="*/ 22 h 546"/>
              <a:gd name="T40" fmla="*/ 812 w 1046"/>
              <a:gd name="T41" fmla="*/ 30 h 546"/>
              <a:gd name="T42" fmla="*/ 850 w 1046"/>
              <a:gd name="T43" fmla="*/ 40 h 546"/>
              <a:gd name="T44" fmla="*/ 884 w 1046"/>
              <a:gd name="T45" fmla="*/ 54 h 546"/>
              <a:gd name="T46" fmla="*/ 920 w 1046"/>
              <a:gd name="T47" fmla="*/ 68 h 546"/>
              <a:gd name="T48" fmla="*/ 950 w 1046"/>
              <a:gd name="T49" fmla="*/ 86 h 546"/>
              <a:gd name="T50" fmla="*/ 978 w 1046"/>
              <a:gd name="T51" fmla="*/ 108 h 546"/>
              <a:gd name="T52" fmla="*/ 992 w 1046"/>
              <a:gd name="T53" fmla="*/ 120 h 546"/>
              <a:gd name="T54" fmla="*/ 1002 w 1046"/>
              <a:gd name="T55" fmla="*/ 132 h 546"/>
              <a:gd name="T56" fmla="*/ 1006 w 1046"/>
              <a:gd name="T57" fmla="*/ 136 h 546"/>
              <a:gd name="T58" fmla="*/ 1016 w 1046"/>
              <a:gd name="T59" fmla="*/ 150 h 546"/>
              <a:gd name="T60" fmla="*/ 1026 w 1046"/>
              <a:gd name="T61" fmla="*/ 170 h 546"/>
              <a:gd name="T62" fmla="*/ 1038 w 1046"/>
              <a:gd name="T63" fmla="*/ 198 h 546"/>
              <a:gd name="T64" fmla="*/ 1042 w 1046"/>
              <a:gd name="T65" fmla="*/ 214 h 546"/>
              <a:gd name="T66" fmla="*/ 1046 w 1046"/>
              <a:gd name="T67" fmla="*/ 232 h 546"/>
              <a:gd name="T68" fmla="*/ 1046 w 1046"/>
              <a:gd name="T69" fmla="*/ 250 h 546"/>
              <a:gd name="T70" fmla="*/ 1046 w 1046"/>
              <a:gd name="T71" fmla="*/ 270 h 546"/>
              <a:gd name="T72" fmla="*/ 1044 w 1046"/>
              <a:gd name="T73" fmla="*/ 292 h 546"/>
              <a:gd name="T74" fmla="*/ 1038 w 1046"/>
              <a:gd name="T75" fmla="*/ 314 h 546"/>
              <a:gd name="T76" fmla="*/ 1030 w 1046"/>
              <a:gd name="T77" fmla="*/ 338 h 546"/>
              <a:gd name="T78" fmla="*/ 1018 w 1046"/>
              <a:gd name="T79" fmla="*/ 362 h 546"/>
              <a:gd name="T80" fmla="*/ 1008 w 1046"/>
              <a:gd name="T81" fmla="*/ 374 h 546"/>
              <a:gd name="T82" fmla="*/ 996 w 1046"/>
              <a:gd name="T83" fmla="*/ 388 h 546"/>
              <a:gd name="T84" fmla="*/ 980 w 1046"/>
              <a:gd name="T85" fmla="*/ 404 h 546"/>
              <a:gd name="T86" fmla="*/ 960 w 1046"/>
              <a:gd name="T87" fmla="*/ 422 h 546"/>
              <a:gd name="T88" fmla="*/ 936 w 1046"/>
              <a:gd name="T89" fmla="*/ 442 h 546"/>
              <a:gd name="T90" fmla="*/ 910 w 1046"/>
              <a:gd name="T91" fmla="*/ 458 h 546"/>
              <a:gd name="T92" fmla="*/ 880 w 1046"/>
              <a:gd name="T93" fmla="*/ 474 h 546"/>
              <a:gd name="T94" fmla="*/ 762 w 1046"/>
              <a:gd name="T95" fmla="*/ 546 h 54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46"/>
              <a:gd name="T145" fmla="*/ 0 h 546"/>
              <a:gd name="T146" fmla="*/ 1046 w 1046"/>
              <a:gd name="T147" fmla="*/ 546 h 54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46" h="546">
                <a:moveTo>
                  <a:pt x="0" y="230"/>
                </a:moveTo>
                <a:lnTo>
                  <a:pt x="56" y="172"/>
                </a:lnTo>
                <a:lnTo>
                  <a:pt x="68" y="164"/>
                </a:lnTo>
                <a:lnTo>
                  <a:pt x="100" y="144"/>
                </a:lnTo>
                <a:lnTo>
                  <a:pt x="148" y="118"/>
                </a:lnTo>
                <a:lnTo>
                  <a:pt x="212" y="86"/>
                </a:lnTo>
                <a:lnTo>
                  <a:pt x="250" y="70"/>
                </a:lnTo>
                <a:lnTo>
                  <a:pt x="290" y="54"/>
                </a:lnTo>
                <a:lnTo>
                  <a:pt x="330" y="40"/>
                </a:lnTo>
                <a:lnTo>
                  <a:pt x="374" y="28"/>
                </a:lnTo>
                <a:lnTo>
                  <a:pt x="420" y="16"/>
                </a:lnTo>
                <a:lnTo>
                  <a:pt x="468" y="8"/>
                </a:lnTo>
                <a:lnTo>
                  <a:pt x="514" y="2"/>
                </a:lnTo>
                <a:lnTo>
                  <a:pt x="564" y="0"/>
                </a:lnTo>
                <a:lnTo>
                  <a:pt x="578" y="0"/>
                </a:lnTo>
                <a:lnTo>
                  <a:pt x="616" y="2"/>
                </a:lnTo>
                <a:lnTo>
                  <a:pt x="672" y="6"/>
                </a:lnTo>
                <a:lnTo>
                  <a:pt x="704" y="10"/>
                </a:lnTo>
                <a:lnTo>
                  <a:pt x="740" y="14"/>
                </a:lnTo>
                <a:lnTo>
                  <a:pt x="776" y="22"/>
                </a:lnTo>
                <a:lnTo>
                  <a:pt x="812" y="30"/>
                </a:lnTo>
                <a:lnTo>
                  <a:pt x="850" y="40"/>
                </a:lnTo>
                <a:lnTo>
                  <a:pt x="884" y="54"/>
                </a:lnTo>
                <a:lnTo>
                  <a:pt x="920" y="68"/>
                </a:lnTo>
                <a:lnTo>
                  <a:pt x="950" y="86"/>
                </a:lnTo>
                <a:lnTo>
                  <a:pt x="978" y="108"/>
                </a:lnTo>
                <a:lnTo>
                  <a:pt x="992" y="120"/>
                </a:lnTo>
                <a:lnTo>
                  <a:pt x="1002" y="132"/>
                </a:lnTo>
                <a:lnTo>
                  <a:pt x="1006" y="136"/>
                </a:lnTo>
                <a:lnTo>
                  <a:pt x="1016" y="150"/>
                </a:lnTo>
                <a:lnTo>
                  <a:pt x="1026" y="170"/>
                </a:lnTo>
                <a:lnTo>
                  <a:pt x="1038" y="198"/>
                </a:lnTo>
                <a:lnTo>
                  <a:pt x="1042" y="214"/>
                </a:lnTo>
                <a:lnTo>
                  <a:pt x="1046" y="232"/>
                </a:lnTo>
                <a:lnTo>
                  <a:pt x="1046" y="250"/>
                </a:lnTo>
                <a:lnTo>
                  <a:pt x="1046" y="270"/>
                </a:lnTo>
                <a:lnTo>
                  <a:pt x="1044" y="292"/>
                </a:lnTo>
                <a:lnTo>
                  <a:pt x="1038" y="314"/>
                </a:lnTo>
                <a:lnTo>
                  <a:pt x="1030" y="338"/>
                </a:lnTo>
                <a:lnTo>
                  <a:pt x="1018" y="362"/>
                </a:lnTo>
                <a:lnTo>
                  <a:pt x="1008" y="374"/>
                </a:lnTo>
                <a:lnTo>
                  <a:pt x="996" y="388"/>
                </a:lnTo>
                <a:lnTo>
                  <a:pt x="980" y="404"/>
                </a:lnTo>
                <a:lnTo>
                  <a:pt x="960" y="422"/>
                </a:lnTo>
                <a:lnTo>
                  <a:pt x="936" y="442"/>
                </a:lnTo>
                <a:lnTo>
                  <a:pt x="910" y="458"/>
                </a:lnTo>
                <a:lnTo>
                  <a:pt x="880" y="474"/>
                </a:lnTo>
                <a:lnTo>
                  <a:pt x="762" y="546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8" name="Freeform 143"/>
          <p:cNvSpPr>
            <a:spLocks/>
          </p:cNvSpPr>
          <p:nvPr/>
        </p:nvSpPr>
        <p:spPr bwMode="auto">
          <a:xfrm>
            <a:off x="4911725" y="3822023"/>
            <a:ext cx="419100" cy="254000"/>
          </a:xfrm>
          <a:custGeom>
            <a:avLst/>
            <a:gdLst>
              <a:gd name="T0" fmla="*/ 132 w 264"/>
              <a:gd name="T1" fmla="*/ 160 h 160"/>
              <a:gd name="T2" fmla="*/ 158 w 264"/>
              <a:gd name="T3" fmla="*/ 160 h 160"/>
              <a:gd name="T4" fmla="*/ 184 w 264"/>
              <a:gd name="T5" fmla="*/ 156 h 160"/>
              <a:gd name="T6" fmla="*/ 206 w 264"/>
              <a:gd name="T7" fmla="*/ 148 h 160"/>
              <a:gd name="T8" fmla="*/ 226 w 264"/>
              <a:gd name="T9" fmla="*/ 140 h 160"/>
              <a:gd name="T10" fmla="*/ 242 w 264"/>
              <a:gd name="T11" fmla="*/ 130 h 160"/>
              <a:gd name="T12" fmla="*/ 254 w 264"/>
              <a:gd name="T13" fmla="*/ 118 h 160"/>
              <a:gd name="T14" fmla="*/ 262 w 264"/>
              <a:gd name="T15" fmla="*/ 106 h 160"/>
              <a:gd name="T16" fmla="*/ 264 w 264"/>
              <a:gd name="T17" fmla="*/ 98 h 160"/>
              <a:gd name="T18" fmla="*/ 264 w 264"/>
              <a:gd name="T19" fmla="*/ 92 h 160"/>
              <a:gd name="T20" fmla="*/ 264 w 264"/>
              <a:gd name="T21" fmla="*/ 84 h 160"/>
              <a:gd name="T22" fmla="*/ 262 w 264"/>
              <a:gd name="T23" fmla="*/ 76 h 160"/>
              <a:gd name="T24" fmla="*/ 254 w 264"/>
              <a:gd name="T25" fmla="*/ 62 h 160"/>
              <a:gd name="T26" fmla="*/ 242 w 264"/>
              <a:gd name="T27" fmla="*/ 46 h 160"/>
              <a:gd name="T28" fmla="*/ 226 w 264"/>
              <a:gd name="T29" fmla="*/ 32 h 160"/>
              <a:gd name="T30" fmla="*/ 206 w 264"/>
              <a:gd name="T31" fmla="*/ 20 h 160"/>
              <a:gd name="T32" fmla="*/ 184 w 264"/>
              <a:gd name="T33" fmla="*/ 10 h 160"/>
              <a:gd name="T34" fmla="*/ 158 w 264"/>
              <a:gd name="T35" fmla="*/ 4 h 160"/>
              <a:gd name="T36" fmla="*/ 132 w 264"/>
              <a:gd name="T37" fmla="*/ 0 h 160"/>
              <a:gd name="T38" fmla="*/ 104 w 264"/>
              <a:gd name="T39" fmla="*/ 4 h 160"/>
              <a:gd name="T40" fmla="*/ 80 w 264"/>
              <a:gd name="T41" fmla="*/ 10 h 160"/>
              <a:gd name="T42" fmla="*/ 58 w 264"/>
              <a:gd name="T43" fmla="*/ 20 h 160"/>
              <a:gd name="T44" fmla="*/ 38 w 264"/>
              <a:gd name="T45" fmla="*/ 32 h 160"/>
              <a:gd name="T46" fmla="*/ 22 w 264"/>
              <a:gd name="T47" fmla="*/ 46 h 160"/>
              <a:gd name="T48" fmla="*/ 10 w 264"/>
              <a:gd name="T49" fmla="*/ 62 h 160"/>
              <a:gd name="T50" fmla="*/ 2 w 264"/>
              <a:gd name="T51" fmla="*/ 76 h 160"/>
              <a:gd name="T52" fmla="*/ 0 w 264"/>
              <a:gd name="T53" fmla="*/ 84 h 160"/>
              <a:gd name="T54" fmla="*/ 0 w 264"/>
              <a:gd name="T55" fmla="*/ 92 h 160"/>
              <a:gd name="T56" fmla="*/ 0 w 264"/>
              <a:gd name="T57" fmla="*/ 98 h 160"/>
              <a:gd name="T58" fmla="*/ 2 w 264"/>
              <a:gd name="T59" fmla="*/ 106 h 160"/>
              <a:gd name="T60" fmla="*/ 10 w 264"/>
              <a:gd name="T61" fmla="*/ 118 h 160"/>
              <a:gd name="T62" fmla="*/ 22 w 264"/>
              <a:gd name="T63" fmla="*/ 130 h 160"/>
              <a:gd name="T64" fmla="*/ 38 w 264"/>
              <a:gd name="T65" fmla="*/ 140 h 160"/>
              <a:gd name="T66" fmla="*/ 58 w 264"/>
              <a:gd name="T67" fmla="*/ 148 h 160"/>
              <a:gd name="T68" fmla="*/ 80 w 264"/>
              <a:gd name="T69" fmla="*/ 156 h 160"/>
              <a:gd name="T70" fmla="*/ 104 w 264"/>
              <a:gd name="T71" fmla="*/ 160 h 160"/>
              <a:gd name="T72" fmla="*/ 132 w 264"/>
              <a:gd name="T73" fmla="*/ 160 h 1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64"/>
              <a:gd name="T112" fmla="*/ 0 h 160"/>
              <a:gd name="T113" fmla="*/ 264 w 264"/>
              <a:gd name="T114" fmla="*/ 160 h 16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64" h="160">
                <a:moveTo>
                  <a:pt x="132" y="160"/>
                </a:moveTo>
                <a:lnTo>
                  <a:pt x="158" y="160"/>
                </a:lnTo>
                <a:lnTo>
                  <a:pt x="184" y="156"/>
                </a:lnTo>
                <a:lnTo>
                  <a:pt x="206" y="148"/>
                </a:lnTo>
                <a:lnTo>
                  <a:pt x="226" y="140"/>
                </a:lnTo>
                <a:lnTo>
                  <a:pt x="242" y="130"/>
                </a:lnTo>
                <a:lnTo>
                  <a:pt x="254" y="118"/>
                </a:lnTo>
                <a:lnTo>
                  <a:pt x="262" y="106"/>
                </a:lnTo>
                <a:lnTo>
                  <a:pt x="264" y="98"/>
                </a:lnTo>
                <a:lnTo>
                  <a:pt x="264" y="92"/>
                </a:lnTo>
                <a:lnTo>
                  <a:pt x="264" y="84"/>
                </a:lnTo>
                <a:lnTo>
                  <a:pt x="262" y="76"/>
                </a:lnTo>
                <a:lnTo>
                  <a:pt x="254" y="62"/>
                </a:lnTo>
                <a:lnTo>
                  <a:pt x="242" y="46"/>
                </a:lnTo>
                <a:lnTo>
                  <a:pt x="226" y="32"/>
                </a:lnTo>
                <a:lnTo>
                  <a:pt x="206" y="20"/>
                </a:lnTo>
                <a:lnTo>
                  <a:pt x="184" y="10"/>
                </a:lnTo>
                <a:lnTo>
                  <a:pt x="158" y="4"/>
                </a:lnTo>
                <a:lnTo>
                  <a:pt x="132" y="0"/>
                </a:lnTo>
                <a:lnTo>
                  <a:pt x="104" y="4"/>
                </a:lnTo>
                <a:lnTo>
                  <a:pt x="80" y="10"/>
                </a:lnTo>
                <a:lnTo>
                  <a:pt x="58" y="20"/>
                </a:lnTo>
                <a:lnTo>
                  <a:pt x="38" y="32"/>
                </a:lnTo>
                <a:lnTo>
                  <a:pt x="22" y="46"/>
                </a:lnTo>
                <a:lnTo>
                  <a:pt x="10" y="62"/>
                </a:lnTo>
                <a:lnTo>
                  <a:pt x="2" y="76"/>
                </a:lnTo>
                <a:lnTo>
                  <a:pt x="0" y="84"/>
                </a:lnTo>
                <a:lnTo>
                  <a:pt x="0" y="92"/>
                </a:lnTo>
                <a:lnTo>
                  <a:pt x="0" y="98"/>
                </a:lnTo>
                <a:lnTo>
                  <a:pt x="2" y="106"/>
                </a:lnTo>
                <a:lnTo>
                  <a:pt x="10" y="118"/>
                </a:lnTo>
                <a:lnTo>
                  <a:pt x="22" y="130"/>
                </a:lnTo>
                <a:lnTo>
                  <a:pt x="38" y="140"/>
                </a:lnTo>
                <a:lnTo>
                  <a:pt x="58" y="148"/>
                </a:lnTo>
                <a:lnTo>
                  <a:pt x="80" y="156"/>
                </a:lnTo>
                <a:lnTo>
                  <a:pt x="104" y="160"/>
                </a:lnTo>
                <a:lnTo>
                  <a:pt x="132" y="160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9" name="Freeform 144"/>
          <p:cNvSpPr>
            <a:spLocks/>
          </p:cNvSpPr>
          <p:nvPr/>
        </p:nvSpPr>
        <p:spPr bwMode="auto">
          <a:xfrm>
            <a:off x="4927600" y="3825198"/>
            <a:ext cx="384175" cy="231775"/>
          </a:xfrm>
          <a:custGeom>
            <a:avLst/>
            <a:gdLst>
              <a:gd name="T0" fmla="*/ 122 w 242"/>
              <a:gd name="T1" fmla="*/ 0 h 146"/>
              <a:gd name="T2" fmla="*/ 146 w 242"/>
              <a:gd name="T3" fmla="*/ 2 h 146"/>
              <a:gd name="T4" fmla="*/ 168 w 242"/>
              <a:gd name="T5" fmla="*/ 8 h 146"/>
              <a:gd name="T6" fmla="*/ 190 w 242"/>
              <a:gd name="T7" fmla="*/ 16 h 146"/>
              <a:gd name="T8" fmla="*/ 208 w 242"/>
              <a:gd name="T9" fmla="*/ 28 h 146"/>
              <a:gd name="T10" fmla="*/ 222 w 242"/>
              <a:gd name="T11" fmla="*/ 42 h 146"/>
              <a:gd name="T12" fmla="*/ 234 w 242"/>
              <a:gd name="T13" fmla="*/ 56 h 146"/>
              <a:gd name="T14" fmla="*/ 240 w 242"/>
              <a:gd name="T15" fmla="*/ 70 h 146"/>
              <a:gd name="T16" fmla="*/ 242 w 242"/>
              <a:gd name="T17" fmla="*/ 82 h 146"/>
              <a:gd name="T18" fmla="*/ 242 w 242"/>
              <a:gd name="T19" fmla="*/ 90 h 146"/>
              <a:gd name="T20" fmla="*/ 240 w 242"/>
              <a:gd name="T21" fmla="*/ 96 h 146"/>
              <a:gd name="T22" fmla="*/ 234 w 242"/>
              <a:gd name="T23" fmla="*/ 108 h 146"/>
              <a:gd name="T24" fmla="*/ 222 w 242"/>
              <a:gd name="T25" fmla="*/ 118 h 146"/>
              <a:gd name="T26" fmla="*/ 208 w 242"/>
              <a:gd name="T27" fmla="*/ 128 h 146"/>
              <a:gd name="T28" fmla="*/ 190 w 242"/>
              <a:gd name="T29" fmla="*/ 136 h 146"/>
              <a:gd name="T30" fmla="*/ 168 w 242"/>
              <a:gd name="T31" fmla="*/ 142 h 146"/>
              <a:gd name="T32" fmla="*/ 146 w 242"/>
              <a:gd name="T33" fmla="*/ 144 h 146"/>
              <a:gd name="T34" fmla="*/ 122 w 242"/>
              <a:gd name="T35" fmla="*/ 146 h 146"/>
              <a:gd name="T36" fmla="*/ 98 w 242"/>
              <a:gd name="T37" fmla="*/ 144 h 146"/>
              <a:gd name="T38" fmla="*/ 74 w 242"/>
              <a:gd name="T39" fmla="*/ 142 h 146"/>
              <a:gd name="T40" fmla="*/ 54 w 242"/>
              <a:gd name="T41" fmla="*/ 136 h 146"/>
              <a:gd name="T42" fmla="*/ 36 w 242"/>
              <a:gd name="T43" fmla="*/ 128 h 146"/>
              <a:gd name="T44" fmla="*/ 22 w 242"/>
              <a:gd name="T45" fmla="*/ 118 h 146"/>
              <a:gd name="T46" fmla="*/ 10 w 242"/>
              <a:gd name="T47" fmla="*/ 108 h 146"/>
              <a:gd name="T48" fmla="*/ 4 w 242"/>
              <a:gd name="T49" fmla="*/ 96 h 146"/>
              <a:gd name="T50" fmla="*/ 2 w 242"/>
              <a:gd name="T51" fmla="*/ 90 h 146"/>
              <a:gd name="T52" fmla="*/ 0 w 242"/>
              <a:gd name="T53" fmla="*/ 82 h 146"/>
              <a:gd name="T54" fmla="*/ 4 w 242"/>
              <a:gd name="T55" fmla="*/ 70 h 146"/>
              <a:gd name="T56" fmla="*/ 10 w 242"/>
              <a:gd name="T57" fmla="*/ 56 h 146"/>
              <a:gd name="T58" fmla="*/ 22 w 242"/>
              <a:gd name="T59" fmla="*/ 42 h 146"/>
              <a:gd name="T60" fmla="*/ 36 w 242"/>
              <a:gd name="T61" fmla="*/ 28 h 146"/>
              <a:gd name="T62" fmla="*/ 54 w 242"/>
              <a:gd name="T63" fmla="*/ 16 h 146"/>
              <a:gd name="T64" fmla="*/ 74 w 242"/>
              <a:gd name="T65" fmla="*/ 8 h 146"/>
              <a:gd name="T66" fmla="*/ 98 w 242"/>
              <a:gd name="T67" fmla="*/ 2 h 146"/>
              <a:gd name="T68" fmla="*/ 122 w 242"/>
              <a:gd name="T69" fmla="*/ 0 h 1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2"/>
              <a:gd name="T106" fmla="*/ 0 h 146"/>
              <a:gd name="T107" fmla="*/ 242 w 242"/>
              <a:gd name="T108" fmla="*/ 146 h 14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2" h="146">
                <a:moveTo>
                  <a:pt x="122" y="0"/>
                </a:moveTo>
                <a:lnTo>
                  <a:pt x="146" y="2"/>
                </a:lnTo>
                <a:lnTo>
                  <a:pt x="168" y="8"/>
                </a:lnTo>
                <a:lnTo>
                  <a:pt x="190" y="16"/>
                </a:lnTo>
                <a:lnTo>
                  <a:pt x="208" y="28"/>
                </a:lnTo>
                <a:lnTo>
                  <a:pt x="222" y="42"/>
                </a:lnTo>
                <a:lnTo>
                  <a:pt x="234" y="56"/>
                </a:lnTo>
                <a:lnTo>
                  <a:pt x="240" y="70"/>
                </a:lnTo>
                <a:lnTo>
                  <a:pt x="242" y="82"/>
                </a:lnTo>
                <a:lnTo>
                  <a:pt x="242" y="90"/>
                </a:lnTo>
                <a:lnTo>
                  <a:pt x="240" y="96"/>
                </a:lnTo>
                <a:lnTo>
                  <a:pt x="234" y="108"/>
                </a:lnTo>
                <a:lnTo>
                  <a:pt x="222" y="118"/>
                </a:lnTo>
                <a:lnTo>
                  <a:pt x="208" y="128"/>
                </a:lnTo>
                <a:lnTo>
                  <a:pt x="190" y="136"/>
                </a:lnTo>
                <a:lnTo>
                  <a:pt x="168" y="142"/>
                </a:lnTo>
                <a:lnTo>
                  <a:pt x="146" y="144"/>
                </a:lnTo>
                <a:lnTo>
                  <a:pt x="122" y="146"/>
                </a:lnTo>
                <a:lnTo>
                  <a:pt x="98" y="144"/>
                </a:lnTo>
                <a:lnTo>
                  <a:pt x="74" y="142"/>
                </a:lnTo>
                <a:lnTo>
                  <a:pt x="54" y="136"/>
                </a:lnTo>
                <a:lnTo>
                  <a:pt x="36" y="128"/>
                </a:lnTo>
                <a:lnTo>
                  <a:pt x="22" y="118"/>
                </a:lnTo>
                <a:lnTo>
                  <a:pt x="10" y="108"/>
                </a:lnTo>
                <a:lnTo>
                  <a:pt x="4" y="96"/>
                </a:lnTo>
                <a:lnTo>
                  <a:pt x="2" y="90"/>
                </a:lnTo>
                <a:lnTo>
                  <a:pt x="0" y="82"/>
                </a:lnTo>
                <a:lnTo>
                  <a:pt x="4" y="70"/>
                </a:lnTo>
                <a:lnTo>
                  <a:pt x="10" y="56"/>
                </a:lnTo>
                <a:lnTo>
                  <a:pt x="22" y="42"/>
                </a:lnTo>
                <a:lnTo>
                  <a:pt x="36" y="28"/>
                </a:lnTo>
                <a:lnTo>
                  <a:pt x="54" y="16"/>
                </a:lnTo>
                <a:lnTo>
                  <a:pt x="74" y="8"/>
                </a:lnTo>
                <a:lnTo>
                  <a:pt x="98" y="2"/>
                </a:lnTo>
                <a:lnTo>
                  <a:pt x="122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Freeform 145"/>
          <p:cNvSpPr>
            <a:spLocks/>
          </p:cNvSpPr>
          <p:nvPr/>
        </p:nvSpPr>
        <p:spPr bwMode="auto">
          <a:xfrm>
            <a:off x="4946650" y="3825198"/>
            <a:ext cx="349250" cy="212725"/>
          </a:xfrm>
          <a:custGeom>
            <a:avLst/>
            <a:gdLst>
              <a:gd name="T0" fmla="*/ 110 w 220"/>
              <a:gd name="T1" fmla="*/ 0 h 134"/>
              <a:gd name="T2" fmla="*/ 132 w 220"/>
              <a:gd name="T3" fmla="*/ 2 h 134"/>
              <a:gd name="T4" fmla="*/ 152 w 220"/>
              <a:gd name="T5" fmla="*/ 8 h 134"/>
              <a:gd name="T6" fmla="*/ 170 w 220"/>
              <a:gd name="T7" fmla="*/ 16 h 134"/>
              <a:gd name="T8" fmla="*/ 188 w 220"/>
              <a:gd name="T9" fmla="*/ 26 h 134"/>
              <a:gd name="T10" fmla="*/ 200 w 220"/>
              <a:gd name="T11" fmla="*/ 38 h 134"/>
              <a:gd name="T12" fmla="*/ 210 w 220"/>
              <a:gd name="T13" fmla="*/ 52 h 134"/>
              <a:gd name="T14" fmla="*/ 218 w 220"/>
              <a:gd name="T15" fmla="*/ 64 h 134"/>
              <a:gd name="T16" fmla="*/ 220 w 220"/>
              <a:gd name="T17" fmla="*/ 76 h 134"/>
              <a:gd name="T18" fmla="*/ 218 w 220"/>
              <a:gd name="T19" fmla="*/ 88 h 134"/>
              <a:gd name="T20" fmla="*/ 210 w 220"/>
              <a:gd name="T21" fmla="*/ 98 h 134"/>
              <a:gd name="T22" fmla="*/ 200 w 220"/>
              <a:gd name="T23" fmla="*/ 108 h 134"/>
              <a:gd name="T24" fmla="*/ 188 w 220"/>
              <a:gd name="T25" fmla="*/ 116 h 134"/>
              <a:gd name="T26" fmla="*/ 170 w 220"/>
              <a:gd name="T27" fmla="*/ 124 h 134"/>
              <a:gd name="T28" fmla="*/ 152 w 220"/>
              <a:gd name="T29" fmla="*/ 128 h 134"/>
              <a:gd name="T30" fmla="*/ 132 w 220"/>
              <a:gd name="T31" fmla="*/ 132 h 134"/>
              <a:gd name="T32" fmla="*/ 110 w 220"/>
              <a:gd name="T33" fmla="*/ 134 h 134"/>
              <a:gd name="T34" fmla="*/ 88 w 220"/>
              <a:gd name="T35" fmla="*/ 132 h 134"/>
              <a:gd name="T36" fmla="*/ 68 w 220"/>
              <a:gd name="T37" fmla="*/ 128 h 134"/>
              <a:gd name="T38" fmla="*/ 48 w 220"/>
              <a:gd name="T39" fmla="*/ 124 h 134"/>
              <a:gd name="T40" fmla="*/ 32 w 220"/>
              <a:gd name="T41" fmla="*/ 116 h 134"/>
              <a:gd name="T42" fmla="*/ 20 w 220"/>
              <a:gd name="T43" fmla="*/ 108 h 134"/>
              <a:gd name="T44" fmla="*/ 10 w 220"/>
              <a:gd name="T45" fmla="*/ 98 h 134"/>
              <a:gd name="T46" fmla="*/ 2 w 220"/>
              <a:gd name="T47" fmla="*/ 88 h 134"/>
              <a:gd name="T48" fmla="*/ 0 w 220"/>
              <a:gd name="T49" fmla="*/ 76 h 134"/>
              <a:gd name="T50" fmla="*/ 2 w 220"/>
              <a:gd name="T51" fmla="*/ 64 h 134"/>
              <a:gd name="T52" fmla="*/ 10 w 220"/>
              <a:gd name="T53" fmla="*/ 52 h 134"/>
              <a:gd name="T54" fmla="*/ 20 w 220"/>
              <a:gd name="T55" fmla="*/ 38 h 134"/>
              <a:gd name="T56" fmla="*/ 32 w 220"/>
              <a:gd name="T57" fmla="*/ 26 h 134"/>
              <a:gd name="T58" fmla="*/ 48 w 220"/>
              <a:gd name="T59" fmla="*/ 16 h 134"/>
              <a:gd name="T60" fmla="*/ 68 w 220"/>
              <a:gd name="T61" fmla="*/ 8 h 134"/>
              <a:gd name="T62" fmla="*/ 88 w 220"/>
              <a:gd name="T63" fmla="*/ 2 h 134"/>
              <a:gd name="T64" fmla="*/ 110 w 220"/>
              <a:gd name="T65" fmla="*/ 0 h 1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0"/>
              <a:gd name="T100" fmla="*/ 0 h 134"/>
              <a:gd name="T101" fmla="*/ 220 w 220"/>
              <a:gd name="T102" fmla="*/ 134 h 1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0" h="134">
                <a:moveTo>
                  <a:pt x="110" y="0"/>
                </a:moveTo>
                <a:lnTo>
                  <a:pt x="132" y="2"/>
                </a:lnTo>
                <a:lnTo>
                  <a:pt x="152" y="8"/>
                </a:lnTo>
                <a:lnTo>
                  <a:pt x="170" y="16"/>
                </a:lnTo>
                <a:lnTo>
                  <a:pt x="188" y="26"/>
                </a:lnTo>
                <a:lnTo>
                  <a:pt x="200" y="38"/>
                </a:lnTo>
                <a:lnTo>
                  <a:pt x="210" y="52"/>
                </a:lnTo>
                <a:lnTo>
                  <a:pt x="218" y="64"/>
                </a:lnTo>
                <a:lnTo>
                  <a:pt x="220" y="76"/>
                </a:lnTo>
                <a:lnTo>
                  <a:pt x="218" y="88"/>
                </a:lnTo>
                <a:lnTo>
                  <a:pt x="210" y="98"/>
                </a:lnTo>
                <a:lnTo>
                  <a:pt x="200" y="108"/>
                </a:lnTo>
                <a:lnTo>
                  <a:pt x="188" y="116"/>
                </a:lnTo>
                <a:lnTo>
                  <a:pt x="170" y="124"/>
                </a:lnTo>
                <a:lnTo>
                  <a:pt x="152" y="128"/>
                </a:lnTo>
                <a:lnTo>
                  <a:pt x="132" y="132"/>
                </a:lnTo>
                <a:lnTo>
                  <a:pt x="110" y="134"/>
                </a:lnTo>
                <a:lnTo>
                  <a:pt x="88" y="132"/>
                </a:lnTo>
                <a:lnTo>
                  <a:pt x="68" y="128"/>
                </a:lnTo>
                <a:lnTo>
                  <a:pt x="48" y="124"/>
                </a:lnTo>
                <a:lnTo>
                  <a:pt x="32" y="116"/>
                </a:lnTo>
                <a:lnTo>
                  <a:pt x="20" y="108"/>
                </a:lnTo>
                <a:lnTo>
                  <a:pt x="10" y="98"/>
                </a:lnTo>
                <a:lnTo>
                  <a:pt x="2" y="88"/>
                </a:lnTo>
                <a:lnTo>
                  <a:pt x="0" y="76"/>
                </a:lnTo>
                <a:lnTo>
                  <a:pt x="2" y="64"/>
                </a:lnTo>
                <a:lnTo>
                  <a:pt x="10" y="52"/>
                </a:lnTo>
                <a:lnTo>
                  <a:pt x="20" y="38"/>
                </a:lnTo>
                <a:lnTo>
                  <a:pt x="32" y="26"/>
                </a:lnTo>
                <a:lnTo>
                  <a:pt x="48" y="16"/>
                </a:lnTo>
                <a:lnTo>
                  <a:pt x="68" y="8"/>
                </a:lnTo>
                <a:lnTo>
                  <a:pt x="88" y="2"/>
                </a:lnTo>
                <a:lnTo>
                  <a:pt x="110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Freeform 146"/>
          <p:cNvSpPr>
            <a:spLocks/>
          </p:cNvSpPr>
          <p:nvPr/>
        </p:nvSpPr>
        <p:spPr bwMode="auto">
          <a:xfrm>
            <a:off x="4965700" y="3828373"/>
            <a:ext cx="311150" cy="187325"/>
          </a:xfrm>
          <a:custGeom>
            <a:avLst/>
            <a:gdLst>
              <a:gd name="T0" fmla="*/ 98 w 196"/>
              <a:gd name="T1" fmla="*/ 0 h 118"/>
              <a:gd name="T2" fmla="*/ 118 w 196"/>
              <a:gd name="T3" fmla="*/ 2 h 118"/>
              <a:gd name="T4" fmla="*/ 136 w 196"/>
              <a:gd name="T5" fmla="*/ 6 h 118"/>
              <a:gd name="T6" fmla="*/ 152 w 196"/>
              <a:gd name="T7" fmla="*/ 14 h 118"/>
              <a:gd name="T8" fmla="*/ 168 w 196"/>
              <a:gd name="T9" fmla="*/ 22 h 118"/>
              <a:gd name="T10" fmla="*/ 180 w 196"/>
              <a:gd name="T11" fmla="*/ 34 h 118"/>
              <a:gd name="T12" fmla="*/ 188 w 196"/>
              <a:gd name="T13" fmla="*/ 44 h 118"/>
              <a:gd name="T14" fmla="*/ 194 w 196"/>
              <a:gd name="T15" fmla="*/ 56 h 118"/>
              <a:gd name="T16" fmla="*/ 196 w 196"/>
              <a:gd name="T17" fmla="*/ 68 h 118"/>
              <a:gd name="T18" fmla="*/ 194 w 196"/>
              <a:gd name="T19" fmla="*/ 78 h 118"/>
              <a:gd name="T20" fmla="*/ 188 w 196"/>
              <a:gd name="T21" fmla="*/ 88 h 118"/>
              <a:gd name="T22" fmla="*/ 180 w 196"/>
              <a:gd name="T23" fmla="*/ 96 h 118"/>
              <a:gd name="T24" fmla="*/ 168 w 196"/>
              <a:gd name="T25" fmla="*/ 104 h 118"/>
              <a:gd name="T26" fmla="*/ 152 w 196"/>
              <a:gd name="T27" fmla="*/ 110 h 118"/>
              <a:gd name="T28" fmla="*/ 136 w 196"/>
              <a:gd name="T29" fmla="*/ 114 h 118"/>
              <a:gd name="T30" fmla="*/ 118 w 196"/>
              <a:gd name="T31" fmla="*/ 118 h 118"/>
              <a:gd name="T32" fmla="*/ 98 w 196"/>
              <a:gd name="T33" fmla="*/ 118 h 118"/>
              <a:gd name="T34" fmla="*/ 78 w 196"/>
              <a:gd name="T35" fmla="*/ 118 h 118"/>
              <a:gd name="T36" fmla="*/ 60 w 196"/>
              <a:gd name="T37" fmla="*/ 114 h 118"/>
              <a:gd name="T38" fmla="*/ 44 w 196"/>
              <a:gd name="T39" fmla="*/ 110 h 118"/>
              <a:gd name="T40" fmla="*/ 28 w 196"/>
              <a:gd name="T41" fmla="*/ 104 h 118"/>
              <a:gd name="T42" fmla="*/ 16 w 196"/>
              <a:gd name="T43" fmla="*/ 96 h 118"/>
              <a:gd name="T44" fmla="*/ 8 w 196"/>
              <a:gd name="T45" fmla="*/ 88 h 118"/>
              <a:gd name="T46" fmla="*/ 2 w 196"/>
              <a:gd name="T47" fmla="*/ 78 h 118"/>
              <a:gd name="T48" fmla="*/ 0 w 196"/>
              <a:gd name="T49" fmla="*/ 68 h 118"/>
              <a:gd name="T50" fmla="*/ 2 w 196"/>
              <a:gd name="T51" fmla="*/ 56 h 118"/>
              <a:gd name="T52" fmla="*/ 8 w 196"/>
              <a:gd name="T53" fmla="*/ 44 h 118"/>
              <a:gd name="T54" fmla="*/ 16 w 196"/>
              <a:gd name="T55" fmla="*/ 34 h 118"/>
              <a:gd name="T56" fmla="*/ 28 w 196"/>
              <a:gd name="T57" fmla="*/ 22 h 118"/>
              <a:gd name="T58" fmla="*/ 44 w 196"/>
              <a:gd name="T59" fmla="*/ 14 h 118"/>
              <a:gd name="T60" fmla="*/ 60 w 196"/>
              <a:gd name="T61" fmla="*/ 6 h 118"/>
              <a:gd name="T62" fmla="*/ 78 w 196"/>
              <a:gd name="T63" fmla="*/ 2 h 118"/>
              <a:gd name="T64" fmla="*/ 98 w 196"/>
              <a:gd name="T65" fmla="*/ 0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6"/>
              <a:gd name="T100" fmla="*/ 0 h 118"/>
              <a:gd name="T101" fmla="*/ 196 w 196"/>
              <a:gd name="T102" fmla="*/ 118 h 11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6" h="118">
                <a:moveTo>
                  <a:pt x="98" y="0"/>
                </a:moveTo>
                <a:lnTo>
                  <a:pt x="118" y="2"/>
                </a:lnTo>
                <a:lnTo>
                  <a:pt x="136" y="6"/>
                </a:lnTo>
                <a:lnTo>
                  <a:pt x="152" y="14"/>
                </a:lnTo>
                <a:lnTo>
                  <a:pt x="168" y="22"/>
                </a:lnTo>
                <a:lnTo>
                  <a:pt x="180" y="34"/>
                </a:lnTo>
                <a:lnTo>
                  <a:pt x="188" y="44"/>
                </a:lnTo>
                <a:lnTo>
                  <a:pt x="194" y="56"/>
                </a:lnTo>
                <a:lnTo>
                  <a:pt x="196" y="68"/>
                </a:lnTo>
                <a:lnTo>
                  <a:pt x="194" y="78"/>
                </a:lnTo>
                <a:lnTo>
                  <a:pt x="188" y="88"/>
                </a:lnTo>
                <a:lnTo>
                  <a:pt x="180" y="96"/>
                </a:lnTo>
                <a:lnTo>
                  <a:pt x="168" y="104"/>
                </a:lnTo>
                <a:lnTo>
                  <a:pt x="152" y="110"/>
                </a:lnTo>
                <a:lnTo>
                  <a:pt x="136" y="114"/>
                </a:lnTo>
                <a:lnTo>
                  <a:pt x="118" y="118"/>
                </a:lnTo>
                <a:lnTo>
                  <a:pt x="98" y="118"/>
                </a:lnTo>
                <a:lnTo>
                  <a:pt x="78" y="118"/>
                </a:lnTo>
                <a:lnTo>
                  <a:pt x="60" y="114"/>
                </a:lnTo>
                <a:lnTo>
                  <a:pt x="44" y="110"/>
                </a:lnTo>
                <a:lnTo>
                  <a:pt x="28" y="104"/>
                </a:lnTo>
                <a:lnTo>
                  <a:pt x="16" y="96"/>
                </a:lnTo>
                <a:lnTo>
                  <a:pt x="8" y="88"/>
                </a:lnTo>
                <a:lnTo>
                  <a:pt x="2" y="78"/>
                </a:lnTo>
                <a:lnTo>
                  <a:pt x="0" y="68"/>
                </a:lnTo>
                <a:lnTo>
                  <a:pt x="2" y="56"/>
                </a:lnTo>
                <a:lnTo>
                  <a:pt x="8" y="44"/>
                </a:lnTo>
                <a:lnTo>
                  <a:pt x="16" y="34"/>
                </a:lnTo>
                <a:lnTo>
                  <a:pt x="28" y="22"/>
                </a:lnTo>
                <a:lnTo>
                  <a:pt x="44" y="14"/>
                </a:lnTo>
                <a:lnTo>
                  <a:pt x="60" y="6"/>
                </a:lnTo>
                <a:lnTo>
                  <a:pt x="78" y="2"/>
                </a:lnTo>
                <a:lnTo>
                  <a:pt x="98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Freeform 147"/>
          <p:cNvSpPr>
            <a:spLocks/>
          </p:cNvSpPr>
          <p:nvPr/>
        </p:nvSpPr>
        <p:spPr bwMode="auto">
          <a:xfrm>
            <a:off x="4984750" y="3828373"/>
            <a:ext cx="273050" cy="168275"/>
          </a:xfrm>
          <a:custGeom>
            <a:avLst/>
            <a:gdLst>
              <a:gd name="T0" fmla="*/ 86 w 172"/>
              <a:gd name="T1" fmla="*/ 0 h 106"/>
              <a:gd name="T2" fmla="*/ 104 w 172"/>
              <a:gd name="T3" fmla="*/ 2 h 106"/>
              <a:gd name="T4" fmla="*/ 120 w 172"/>
              <a:gd name="T5" fmla="*/ 6 h 106"/>
              <a:gd name="T6" fmla="*/ 134 w 172"/>
              <a:gd name="T7" fmla="*/ 14 h 106"/>
              <a:gd name="T8" fmla="*/ 148 w 172"/>
              <a:gd name="T9" fmla="*/ 22 h 106"/>
              <a:gd name="T10" fmla="*/ 158 w 172"/>
              <a:gd name="T11" fmla="*/ 30 h 106"/>
              <a:gd name="T12" fmla="*/ 166 w 172"/>
              <a:gd name="T13" fmla="*/ 40 h 106"/>
              <a:gd name="T14" fmla="*/ 170 w 172"/>
              <a:gd name="T15" fmla="*/ 50 h 106"/>
              <a:gd name="T16" fmla="*/ 172 w 172"/>
              <a:gd name="T17" fmla="*/ 60 h 106"/>
              <a:gd name="T18" fmla="*/ 170 w 172"/>
              <a:gd name="T19" fmla="*/ 70 h 106"/>
              <a:gd name="T20" fmla="*/ 166 w 172"/>
              <a:gd name="T21" fmla="*/ 78 h 106"/>
              <a:gd name="T22" fmla="*/ 158 w 172"/>
              <a:gd name="T23" fmla="*/ 86 h 106"/>
              <a:gd name="T24" fmla="*/ 148 w 172"/>
              <a:gd name="T25" fmla="*/ 92 h 106"/>
              <a:gd name="T26" fmla="*/ 134 w 172"/>
              <a:gd name="T27" fmla="*/ 98 h 106"/>
              <a:gd name="T28" fmla="*/ 120 w 172"/>
              <a:gd name="T29" fmla="*/ 102 h 106"/>
              <a:gd name="T30" fmla="*/ 104 w 172"/>
              <a:gd name="T31" fmla="*/ 104 h 106"/>
              <a:gd name="T32" fmla="*/ 86 w 172"/>
              <a:gd name="T33" fmla="*/ 106 h 106"/>
              <a:gd name="T34" fmla="*/ 68 w 172"/>
              <a:gd name="T35" fmla="*/ 104 h 106"/>
              <a:gd name="T36" fmla="*/ 52 w 172"/>
              <a:gd name="T37" fmla="*/ 102 h 106"/>
              <a:gd name="T38" fmla="*/ 38 w 172"/>
              <a:gd name="T39" fmla="*/ 98 h 106"/>
              <a:gd name="T40" fmla="*/ 24 w 172"/>
              <a:gd name="T41" fmla="*/ 92 h 106"/>
              <a:gd name="T42" fmla="*/ 14 w 172"/>
              <a:gd name="T43" fmla="*/ 86 h 106"/>
              <a:gd name="T44" fmla="*/ 6 w 172"/>
              <a:gd name="T45" fmla="*/ 78 h 106"/>
              <a:gd name="T46" fmla="*/ 2 w 172"/>
              <a:gd name="T47" fmla="*/ 70 h 106"/>
              <a:gd name="T48" fmla="*/ 0 w 172"/>
              <a:gd name="T49" fmla="*/ 60 h 106"/>
              <a:gd name="T50" fmla="*/ 2 w 172"/>
              <a:gd name="T51" fmla="*/ 50 h 106"/>
              <a:gd name="T52" fmla="*/ 6 w 172"/>
              <a:gd name="T53" fmla="*/ 40 h 106"/>
              <a:gd name="T54" fmla="*/ 14 w 172"/>
              <a:gd name="T55" fmla="*/ 30 h 106"/>
              <a:gd name="T56" fmla="*/ 24 w 172"/>
              <a:gd name="T57" fmla="*/ 22 h 106"/>
              <a:gd name="T58" fmla="*/ 38 w 172"/>
              <a:gd name="T59" fmla="*/ 14 h 106"/>
              <a:gd name="T60" fmla="*/ 52 w 172"/>
              <a:gd name="T61" fmla="*/ 6 h 106"/>
              <a:gd name="T62" fmla="*/ 68 w 172"/>
              <a:gd name="T63" fmla="*/ 2 h 106"/>
              <a:gd name="T64" fmla="*/ 86 w 172"/>
              <a:gd name="T65" fmla="*/ 0 h 10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2"/>
              <a:gd name="T100" fmla="*/ 0 h 106"/>
              <a:gd name="T101" fmla="*/ 172 w 172"/>
              <a:gd name="T102" fmla="*/ 106 h 10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2" h="106">
                <a:moveTo>
                  <a:pt x="86" y="0"/>
                </a:moveTo>
                <a:lnTo>
                  <a:pt x="104" y="2"/>
                </a:lnTo>
                <a:lnTo>
                  <a:pt x="120" y="6"/>
                </a:lnTo>
                <a:lnTo>
                  <a:pt x="134" y="14"/>
                </a:lnTo>
                <a:lnTo>
                  <a:pt x="148" y="22"/>
                </a:lnTo>
                <a:lnTo>
                  <a:pt x="158" y="30"/>
                </a:lnTo>
                <a:lnTo>
                  <a:pt x="166" y="40"/>
                </a:lnTo>
                <a:lnTo>
                  <a:pt x="170" y="50"/>
                </a:lnTo>
                <a:lnTo>
                  <a:pt x="172" y="60"/>
                </a:lnTo>
                <a:lnTo>
                  <a:pt x="170" y="70"/>
                </a:lnTo>
                <a:lnTo>
                  <a:pt x="166" y="78"/>
                </a:lnTo>
                <a:lnTo>
                  <a:pt x="158" y="86"/>
                </a:lnTo>
                <a:lnTo>
                  <a:pt x="148" y="92"/>
                </a:lnTo>
                <a:lnTo>
                  <a:pt x="134" y="98"/>
                </a:lnTo>
                <a:lnTo>
                  <a:pt x="120" y="102"/>
                </a:lnTo>
                <a:lnTo>
                  <a:pt x="104" y="104"/>
                </a:lnTo>
                <a:lnTo>
                  <a:pt x="86" y="106"/>
                </a:lnTo>
                <a:lnTo>
                  <a:pt x="68" y="104"/>
                </a:lnTo>
                <a:lnTo>
                  <a:pt x="52" y="102"/>
                </a:lnTo>
                <a:lnTo>
                  <a:pt x="38" y="98"/>
                </a:lnTo>
                <a:lnTo>
                  <a:pt x="24" y="92"/>
                </a:lnTo>
                <a:lnTo>
                  <a:pt x="14" y="86"/>
                </a:lnTo>
                <a:lnTo>
                  <a:pt x="6" y="78"/>
                </a:lnTo>
                <a:lnTo>
                  <a:pt x="2" y="70"/>
                </a:lnTo>
                <a:lnTo>
                  <a:pt x="0" y="60"/>
                </a:lnTo>
                <a:lnTo>
                  <a:pt x="2" y="50"/>
                </a:lnTo>
                <a:lnTo>
                  <a:pt x="6" y="40"/>
                </a:lnTo>
                <a:lnTo>
                  <a:pt x="14" y="30"/>
                </a:lnTo>
                <a:lnTo>
                  <a:pt x="24" y="22"/>
                </a:lnTo>
                <a:lnTo>
                  <a:pt x="38" y="14"/>
                </a:lnTo>
                <a:lnTo>
                  <a:pt x="52" y="6"/>
                </a:lnTo>
                <a:lnTo>
                  <a:pt x="68" y="2"/>
                </a:lnTo>
                <a:lnTo>
                  <a:pt x="86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Freeform 148"/>
          <p:cNvSpPr>
            <a:spLocks/>
          </p:cNvSpPr>
          <p:nvPr/>
        </p:nvSpPr>
        <p:spPr bwMode="auto">
          <a:xfrm>
            <a:off x="5003800" y="3831548"/>
            <a:ext cx="238125" cy="142875"/>
          </a:xfrm>
          <a:custGeom>
            <a:avLst/>
            <a:gdLst>
              <a:gd name="T0" fmla="*/ 74 w 150"/>
              <a:gd name="T1" fmla="*/ 0 h 90"/>
              <a:gd name="T2" fmla="*/ 90 w 150"/>
              <a:gd name="T3" fmla="*/ 2 h 90"/>
              <a:gd name="T4" fmla="*/ 104 w 150"/>
              <a:gd name="T5" fmla="*/ 4 h 90"/>
              <a:gd name="T6" fmla="*/ 116 w 150"/>
              <a:gd name="T7" fmla="*/ 10 h 90"/>
              <a:gd name="T8" fmla="*/ 128 w 150"/>
              <a:gd name="T9" fmla="*/ 18 h 90"/>
              <a:gd name="T10" fmla="*/ 136 w 150"/>
              <a:gd name="T11" fmla="*/ 26 h 90"/>
              <a:gd name="T12" fmla="*/ 144 w 150"/>
              <a:gd name="T13" fmla="*/ 34 h 90"/>
              <a:gd name="T14" fmla="*/ 148 w 150"/>
              <a:gd name="T15" fmla="*/ 44 h 90"/>
              <a:gd name="T16" fmla="*/ 150 w 150"/>
              <a:gd name="T17" fmla="*/ 52 h 90"/>
              <a:gd name="T18" fmla="*/ 148 w 150"/>
              <a:gd name="T19" fmla="*/ 60 h 90"/>
              <a:gd name="T20" fmla="*/ 144 w 150"/>
              <a:gd name="T21" fmla="*/ 66 h 90"/>
              <a:gd name="T22" fmla="*/ 136 w 150"/>
              <a:gd name="T23" fmla="*/ 74 h 90"/>
              <a:gd name="T24" fmla="*/ 128 w 150"/>
              <a:gd name="T25" fmla="*/ 80 h 90"/>
              <a:gd name="T26" fmla="*/ 116 w 150"/>
              <a:gd name="T27" fmla="*/ 84 h 90"/>
              <a:gd name="T28" fmla="*/ 104 w 150"/>
              <a:gd name="T29" fmla="*/ 88 h 90"/>
              <a:gd name="T30" fmla="*/ 90 w 150"/>
              <a:gd name="T31" fmla="*/ 90 h 90"/>
              <a:gd name="T32" fmla="*/ 74 w 150"/>
              <a:gd name="T33" fmla="*/ 90 h 90"/>
              <a:gd name="T34" fmla="*/ 60 w 150"/>
              <a:gd name="T35" fmla="*/ 90 h 90"/>
              <a:gd name="T36" fmla="*/ 44 w 150"/>
              <a:gd name="T37" fmla="*/ 88 h 90"/>
              <a:gd name="T38" fmla="*/ 32 w 150"/>
              <a:gd name="T39" fmla="*/ 84 h 90"/>
              <a:gd name="T40" fmla="*/ 22 w 150"/>
              <a:gd name="T41" fmla="*/ 80 h 90"/>
              <a:gd name="T42" fmla="*/ 12 w 150"/>
              <a:gd name="T43" fmla="*/ 74 h 90"/>
              <a:gd name="T44" fmla="*/ 6 w 150"/>
              <a:gd name="T45" fmla="*/ 66 h 90"/>
              <a:gd name="T46" fmla="*/ 0 w 150"/>
              <a:gd name="T47" fmla="*/ 60 h 90"/>
              <a:gd name="T48" fmla="*/ 0 w 150"/>
              <a:gd name="T49" fmla="*/ 52 h 90"/>
              <a:gd name="T50" fmla="*/ 0 w 150"/>
              <a:gd name="T51" fmla="*/ 44 h 90"/>
              <a:gd name="T52" fmla="*/ 6 w 150"/>
              <a:gd name="T53" fmla="*/ 34 h 90"/>
              <a:gd name="T54" fmla="*/ 12 w 150"/>
              <a:gd name="T55" fmla="*/ 26 h 90"/>
              <a:gd name="T56" fmla="*/ 22 w 150"/>
              <a:gd name="T57" fmla="*/ 18 h 90"/>
              <a:gd name="T58" fmla="*/ 32 w 150"/>
              <a:gd name="T59" fmla="*/ 10 h 90"/>
              <a:gd name="T60" fmla="*/ 44 w 150"/>
              <a:gd name="T61" fmla="*/ 4 h 90"/>
              <a:gd name="T62" fmla="*/ 60 w 150"/>
              <a:gd name="T63" fmla="*/ 2 h 90"/>
              <a:gd name="T64" fmla="*/ 74 w 150"/>
              <a:gd name="T65" fmla="*/ 0 h 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0"/>
              <a:gd name="T100" fmla="*/ 0 h 90"/>
              <a:gd name="T101" fmla="*/ 150 w 150"/>
              <a:gd name="T102" fmla="*/ 90 h 9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0" h="90">
                <a:moveTo>
                  <a:pt x="74" y="0"/>
                </a:moveTo>
                <a:lnTo>
                  <a:pt x="90" y="2"/>
                </a:lnTo>
                <a:lnTo>
                  <a:pt x="104" y="4"/>
                </a:lnTo>
                <a:lnTo>
                  <a:pt x="116" y="10"/>
                </a:lnTo>
                <a:lnTo>
                  <a:pt x="128" y="18"/>
                </a:lnTo>
                <a:lnTo>
                  <a:pt x="136" y="26"/>
                </a:lnTo>
                <a:lnTo>
                  <a:pt x="144" y="34"/>
                </a:lnTo>
                <a:lnTo>
                  <a:pt x="148" y="44"/>
                </a:lnTo>
                <a:lnTo>
                  <a:pt x="150" y="52"/>
                </a:lnTo>
                <a:lnTo>
                  <a:pt x="148" y="60"/>
                </a:lnTo>
                <a:lnTo>
                  <a:pt x="144" y="66"/>
                </a:lnTo>
                <a:lnTo>
                  <a:pt x="136" y="74"/>
                </a:lnTo>
                <a:lnTo>
                  <a:pt x="128" y="80"/>
                </a:lnTo>
                <a:lnTo>
                  <a:pt x="116" y="84"/>
                </a:lnTo>
                <a:lnTo>
                  <a:pt x="104" y="88"/>
                </a:lnTo>
                <a:lnTo>
                  <a:pt x="90" y="90"/>
                </a:lnTo>
                <a:lnTo>
                  <a:pt x="74" y="90"/>
                </a:lnTo>
                <a:lnTo>
                  <a:pt x="60" y="90"/>
                </a:lnTo>
                <a:lnTo>
                  <a:pt x="44" y="88"/>
                </a:lnTo>
                <a:lnTo>
                  <a:pt x="32" y="84"/>
                </a:lnTo>
                <a:lnTo>
                  <a:pt x="22" y="80"/>
                </a:lnTo>
                <a:lnTo>
                  <a:pt x="12" y="74"/>
                </a:lnTo>
                <a:lnTo>
                  <a:pt x="6" y="66"/>
                </a:lnTo>
                <a:lnTo>
                  <a:pt x="0" y="60"/>
                </a:lnTo>
                <a:lnTo>
                  <a:pt x="0" y="52"/>
                </a:lnTo>
                <a:lnTo>
                  <a:pt x="0" y="44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4" y="4"/>
                </a:lnTo>
                <a:lnTo>
                  <a:pt x="60" y="2"/>
                </a:lnTo>
                <a:lnTo>
                  <a:pt x="74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Freeform 149"/>
          <p:cNvSpPr>
            <a:spLocks/>
          </p:cNvSpPr>
          <p:nvPr/>
        </p:nvSpPr>
        <p:spPr bwMode="auto">
          <a:xfrm>
            <a:off x="5019675" y="3831548"/>
            <a:ext cx="203200" cy="123825"/>
          </a:xfrm>
          <a:custGeom>
            <a:avLst/>
            <a:gdLst>
              <a:gd name="T0" fmla="*/ 64 w 128"/>
              <a:gd name="T1" fmla="*/ 0 h 78"/>
              <a:gd name="T2" fmla="*/ 78 w 128"/>
              <a:gd name="T3" fmla="*/ 2 h 78"/>
              <a:gd name="T4" fmla="*/ 90 w 128"/>
              <a:gd name="T5" fmla="*/ 6 h 78"/>
              <a:gd name="T6" fmla="*/ 100 w 128"/>
              <a:gd name="T7" fmla="*/ 10 h 78"/>
              <a:gd name="T8" fmla="*/ 110 w 128"/>
              <a:gd name="T9" fmla="*/ 16 h 78"/>
              <a:gd name="T10" fmla="*/ 118 w 128"/>
              <a:gd name="T11" fmla="*/ 22 h 78"/>
              <a:gd name="T12" fmla="*/ 124 w 128"/>
              <a:gd name="T13" fmla="*/ 30 h 78"/>
              <a:gd name="T14" fmla="*/ 126 w 128"/>
              <a:gd name="T15" fmla="*/ 38 h 78"/>
              <a:gd name="T16" fmla="*/ 128 w 128"/>
              <a:gd name="T17" fmla="*/ 44 h 78"/>
              <a:gd name="T18" fmla="*/ 126 w 128"/>
              <a:gd name="T19" fmla="*/ 52 h 78"/>
              <a:gd name="T20" fmla="*/ 124 w 128"/>
              <a:gd name="T21" fmla="*/ 58 h 78"/>
              <a:gd name="T22" fmla="*/ 118 w 128"/>
              <a:gd name="T23" fmla="*/ 64 h 78"/>
              <a:gd name="T24" fmla="*/ 110 w 128"/>
              <a:gd name="T25" fmla="*/ 68 h 78"/>
              <a:gd name="T26" fmla="*/ 100 w 128"/>
              <a:gd name="T27" fmla="*/ 72 h 78"/>
              <a:gd name="T28" fmla="*/ 90 w 128"/>
              <a:gd name="T29" fmla="*/ 76 h 78"/>
              <a:gd name="T30" fmla="*/ 78 w 128"/>
              <a:gd name="T31" fmla="*/ 78 h 78"/>
              <a:gd name="T32" fmla="*/ 64 w 128"/>
              <a:gd name="T33" fmla="*/ 78 h 78"/>
              <a:gd name="T34" fmla="*/ 52 w 128"/>
              <a:gd name="T35" fmla="*/ 78 h 78"/>
              <a:gd name="T36" fmla="*/ 40 w 128"/>
              <a:gd name="T37" fmla="*/ 76 h 78"/>
              <a:gd name="T38" fmla="*/ 28 w 128"/>
              <a:gd name="T39" fmla="*/ 72 h 78"/>
              <a:gd name="T40" fmla="*/ 20 w 128"/>
              <a:gd name="T41" fmla="*/ 68 h 78"/>
              <a:gd name="T42" fmla="*/ 12 w 128"/>
              <a:gd name="T43" fmla="*/ 64 h 78"/>
              <a:gd name="T44" fmla="*/ 6 w 128"/>
              <a:gd name="T45" fmla="*/ 58 h 78"/>
              <a:gd name="T46" fmla="*/ 2 w 128"/>
              <a:gd name="T47" fmla="*/ 52 h 78"/>
              <a:gd name="T48" fmla="*/ 0 w 128"/>
              <a:gd name="T49" fmla="*/ 44 h 78"/>
              <a:gd name="T50" fmla="*/ 2 w 128"/>
              <a:gd name="T51" fmla="*/ 38 h 78"/>
              <a:gd name="T52" fmla="*/ 6 w 128"/>
              <a:gd name="T53" fmla="*/ 30 h 78"/>
              <a:gd name="T54" fmla="*/ 12 w 128"/>
              <a:gd name="T55" fmla="*/ 22 h 78"/>
              <a:gd name="T56" fmla="*/ 20 w 128"/>
              <a:gd name="T57" fmla="*/ 16 h 78"/>
              <a:gd name="T58" fmla="*/ 28 w 128"/>
              <a:gd name="T59" fmla="*/ 10 h 78"/>
              <a:gd name="T60" fmla="*/ 40 w 128"/>
              <a:gd name="T61" fmla="*/ 6 h 78"/>
              <a:gd name="T62" fmla="*/ 52 w 128"/>
              <a:gd name="T63" fmla="*/ 2 h 78"/>
              <a:gd name="T64" fmla="*/ 64 w 128"/>
              <a:gd name="T65" fmla="*/ 0 h 7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8"/>
              <a:gd name="T100" fmla="*/ 0 h 78"/>
              <a:gd name="T101" fmla="*/ 128 w 128"/>
              <a:gd name="T102" fmla="*/ 78 h 7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8" h="78">
                <a:moveTo>
                  <a:pt x="64" y="0"/>
                </a:moveTo>
                <a:lnTo>
                  <a:pt x="78" y="2"/>
                </a:lnTo>
                <a:lnTo>
                  <a:pt x="90" y="6"/>
                </a:lnTo>
                <a:lnTo>
                  <a:pt x="100" y="10"/>
                </a:lnTo>
                <a:lnTo>
                  <a:pt x="110" y="16"/>
                </a:lnTo>
                <a:lnTo>
                  <a:pt x="118" y="22"/>
                </a:lnTo>
                <a:lnTo>
                  <a:pt x="124" y="30"/>
                </a:lnTo>
                <a:lnTo>
                  <a:pt x="126" y="38"/>
                </a:lnTo>
                <a:lnTo>
                  <a:pt x="128" y="44"/>
                </a:lnTo>
                <a:lnTo>
                  <a:pt x="126" y="52"/>
                </a:lnTo>
                <a:lnTo>
                  <a:pt x="124" y="58"/>
                </a:lnTo>
                <a:lnTo>
                  <a:pt x="118" y="64"/>
                </a:lnTo>
                <a:lnTo>
                  <a:pt x="110" y="68"/>
                </a:lnTo>
                <a:lnTo>
                  <a:pt x="100" y="72"/>
                </a:lnTo>
                <a:lnTo>
                  <a:pt x="90" y="76"/>
                </a:lnTo>
                <a:lnTo>
                  <a:pt x="78" y="78"/>
                </a:lnTo>
                <a:lnTo>
                  <a:pt x="64" y="78"/>
                </a:lnTo>
                <a:lnTo>
                  <a:pt x="52" y="78"/>
                </a:lnTo>
                <a:lnTo>
                  <a:pt x="40" y="76"/>
                </a:lnTo>
                <a:lnTo>
                  <a:pt x="28" y="72"/>
                </a:lnTo>
                <a:lnTo>
                  <a:pt x="20" y="68"/>
                </a:lnTo>
                <a:lnTo>
                  <a:pt x="12" y="64"/>
                </a:lnTo>
                <a:lnTo>
                  <a:pt x="6" y="58"/>
                </a:lnTo>
                <a:lnTo>
                  <a:pt x="2" y="52"/>
                </a:lnTo>
                <a:lnTo>
                  <a:pt x="0" y="44"/>
                </a:lnTo>
                <a:lnTo>
                  <a:pt x="2" y="38"/>
                </a:lnTo>
                <a:lnTo>
                  <a:pt x="6" y="30"/>
                </a:lnTo>
                <a:lnTo>
                  <a:pt x="12" y="22"/>
                </a:lnTo>
                <a:lnTo>
                  <a:pt x="20" y="16"/>
                </a:lnTo>
                <a:lnTo>
                  <a:pt x="28" y="10"/>
                </a:lnTo>
                <a:lnTo>
                  <a:pt x="40" y="6"/>
                </a:lnTo>
                <a:lnTo>
                  <a:pt x="52" y="2"/>
                </a:lnTo>
                <a:lnTo>
                  <a:pt x="64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Freeform 150"/>
          <p:cNvSpPr>
            <a:spLocks/>
          </p:cNvSpPr>
          <p:nvPr/>
        </p:nvSpPr>
        <p:spPr bwMode="auto">
          <a:xfrm>
            <a:off x="5038725" y="3834723"/>
            <a:ext cx="165100" cy="101600"/>
          </a:xfrm>
          <a:custGeom>
            <a:avLst/>
            <a:gdLst>
              <a:gd name="T0" fmla="*/ 52 w 104"/>
              <a:gd name="T1" fmla="*/ 0 h 64"/>
              <a:gd name="T2" fmla="*/ 64 w 104"/>
              <a:gd name="T3" fmla="*/ 0 h 64"/>
              <a:gd name="T4" fmla="*/ 72 w 104"/>
              <a:gd name="T5" fmla="*/ 4 h 64"/>
              <a:gd name="T6" fmla="*/ 82 w 104"/>
              <a:gd name="T7" fmla="*/ 8 h 64"/>
              <a:gd name="T8" fmla="*/ 90 w 104"/>
              <a:gd name="T9" fmla="*/ 12 h 64"/>
              <a:gd name="T10" fmla="*/ 96 w 104"/>
              <a:gd name="T11" fmla="*/ 18 h 64"/>
              <a:gd name="T12" fmla="*/ 100 w 104"/>
              <a:gd name="T13" fmla="*/ 24 h 64"/>
              <a:gd name="T14" fmla="*/ 104 w 104"/>
              <a:gd name="T15" fmla="*/ 30 h 64"/>
              <a:gd name="T16" fmla="*/ 104 w 104"/>
              <a:gd name="T17" fmla="*/ 36 h 64"/>
              <a:gd name="T18" fmla="*/ 104 w 104"/>
              <a:gd name="T19" fmla="*/ 42 h 64"/>
              <a:gd name="T20" fmla="*/ 100 w 104"/>
              <a:gd name="T21" fmla="*/ 46 h 64"/>
              <a:gd name="T22" fmla="*/ 96 w 104"/>
              <a:gd name="T23" fmla="*/ 52 h 64"/>
              <a:gd name="T24" fmla="*/ 90 w 104"/>
              <a:gd name="T25" fmla="*/ 56 h 64"/>
              <a:gd name="T26" fmla="*/ 72 w 104"/>
              <a:gd name="T27" fmla="*/ 62 h 64"/>
              <a:gd name="T28" fmla="*/ 52 w 104"/>
              <a:gd name="T29" fmla="*/ 64 h 64"/>
              <a:gd name="T30" fmla="*/ 32 w 104"/>
              <a:gd name="T31" fmla="*/ 62 h 64"/>
              <a:gd name="T32" fmla="*/ 16 w 104"/>
              <a:gd name="T33" fmla="*/ 56 h 64"/>
              <a:gd name="T34" fmla="*/ 10 w 104"/>
              <a:gd name="T35" fmla="*/ 52 h 64"/>
              <a:gd name="T36" fmla="*/ 4 w 104"/>
              <a:gd name="T37" fmla="*/ 46 h 64"/>
              <a:gd name="T38" fmla="*/ 2 w 104"/>
              <a:gd name="T39" fmla="*/ 42 h 64"/>
              <a:gd name="T40" fmla="*/ 0 w 104"/>
              <a:gd name="T41" fmla="*/ 36 h 64"/>
              <a:gd name="T42" fmla="*/ 2 w 104"/>
              <a:gd name="T43" fmla="*/ 30 h 64"/>
              <a:gd name="T44" fmla="*/ 4 w 104"/>
              <a:gd name="T45" fmla="*/ 24 h 64"/>
              <a:gd name="T46" fmla="*/ 10 w 104"/>
              <a:gd name="T47" fmla="*/ 18 h 64"/>
              <a:gd name="T48" fmla="*/ 16 w 104"/>
              <a:gd name="T49" fmla="*/ 12 h 64"/>
              <a:gd name="T50" fmla="*/ 24 w 104"/>
              <a:gd name="T51" fmla="*/ 8 h 64"/>
              <a:gd name="T52" fmla="*/ 32 w 104"/>
              <a:gd name="T53" fmla="*/ 4 h 64"/>
              <a:gd name="T54" fmla="*/ 42 w 104"/>
              <a:gd name="T55" fmla="*/ 0 h 64"/>
              <a:gd name="T56" fmla="*/ 52 w 104"/>
              <a:gd name="T57" fmla="*/ 0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4"/>
              <a:gd name="T88" fmla="*/ 0 h 64"/>
              <a:gd name="T89" fmla="*/ 104 w 104"/>
              <a:gd name="T90" fmla="*/ 64 h 6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4" h="64">
                <a:moveTo>
                  <a:pt x="52" y="0"/>
                </a:moveTo>
                <a:lnTo>
                  <a:pt x="64" y="0"/>
                </a:lnTo>
                <a:lnTo>
                  <a:pt x="72" y="4"/>
                </a:lnTo>
                <a:lnTo>
                  <a:pt x="82" y="8"/>
                </a:lnTo>
                <a:lnTo>
                  <a:pt x="90" y="12"/>
                </a:lnTo>
                <a:lnTo>
                  <a:pt x="96" y="18"/>
                </a:lnTo>
                <a:lnTo>
                  <a:pt x="100" y="24"/>
                </a:lnTo>
                <a:lnTo>
                  <a:pt x="104" y="30"/>
                </a:lnTo>
                <a:lnTo>
                  <a:pt x="104" y="36"/>
                </a:lnTo>
                <a:lnTo>
                  <a:pt x="104" y="42"/>
                </a:lnTo>
                <a:lnTo>
                  <a:pt x="100" y="46"/>
                </a:lnTo>
                <a:lnTo>
                  <a:pt x="96" y="52"/>
                </a:lnTo>
                <a:lnTo>
                  <a:pt x="90" y="56"/>
                </a:lnTo>
                <a:lnTo>
                  <a:pt x="72" y="62"/>
                </a:lnTo>
                <a:lnTo>
                  <a:pt x="52" y="64"/>
                </a:lnTo>
                <a:lnTo>
                  <a:pt x="32" y="62"/>
                </a:lnTo>
                <a:lnTo>
                  <a:pt x="16" y="56"/>
                </a:lnTo>
                <a:lnTo>
                  <a:pt x="10" y="52"/>
                </a:lnTo>
                <a:lnTo>
                  <a:pt x="4" y="46"/>
                </a:lnTo>
                <a:lnTo>
                  <a:pt x="2" y="42"/>
                </a:lnTo>
                <a:lnTo>
                  <a:pt x="0" y="36"/>
                </a:lnTo>
                <a:lnTo>
                  <a:pt x="2" y="30"/>
                </a:lnTo>
                <a:lnTo>
                  <a:pt x="4" y="24"/>
                </a:lnTo>
                <a:lnTo>
                  <a:pt x="10" y="18"/>
                </a:lnTo>
                <a:lnTo>
                  <a:pt x="16" y="12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2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Freeform 151"/>
          <p:cNvSpPr>
            <a:spLocks/>
          </p:cNvSpPr>
          <p:nvPr/>
        </p:nvSpPr>
        <p:spPr bwMode="auto">
          <a:xfrm>
            <a:off x="5057775" y="3837898"/>
            <a:ext cx="130175" cy="76200"/>
          </a:xfrm>
          <a:custGeom>
            <a:avLst/>
            <a:gdLst>
              <a:gd name="T0" fmla="*/ 40 w 82"/>
              <a:gd name="T1" fmla="*/ 0 h 48"/>
              <a:gd name="T2" fmla="*/ 48 w 82"/>
              <a:gd name="T3" fmla="*/ 0 h 48"/>
              <a:gd name="T4" fmla="*/ 56 w 82"/>
              <a:gd name="T5" fmla="*/ 2 h 48"/>
              <a:gd name="T6" fmla="*/ 70 w 82"/>
              <a:gd name="T7" fmla="*/ 8 h 48"/>
              <a:gd name="T8" fmla="*/ 78 w 82"/>
              <a:gd name="T9" fmla="*/ 18 h 48"/>
              <a:gd name="T10" fmla="*/ 80 w 82"/>
              <a:gd name="T11" fmla="*/ 22 h 48"/>
              <a:gd name="T12" fmla="*/ 82 w 82"/>
              <a:gd name="T13" fmla="*/ 28 h 48"/>
              <a:gd name="T14" fmla="*/ 80 w 82"/>
              <a:gd name="T15" fmla="*/ 32 h 48"/>
              <a:gd name="T16" fmla="*/ 78 w 82"/>
              <a:gd name="T17" fmla="*/ 36 h 48"/>
              <a:gd name="T18" fmla="*/ 70 w 82"/>
              <a:gd name="T19" fmla="*/ 42 h 48"/>
              <a:gd name="T20" fmla="*/ 56 w 82"/>
              <a:gd name="T21" fmla="*/ 46 h 48"/>
              <a:gd name="T22" fmla="*/ 40 w 82"/>
              <a:gd name="T23" fmla="*/ 48 h 48"/>
              <a:gd name="T24" fmla="*/ 24 w 82"/>
              <a:gd name="T25" fmla="*/ 46 h 48"/>
              <a:gd name="T26" fmla="*/ 12 w 82"/>
              <a:gd name="T27" fmla="*/ 42 h 48"/>
              <a:gd name="T28" fmla="*/ 4 w 82"/>
              <a:gd name="T29" fmla="*/ 36 h 48"/>
              <a:gd name="T30" fmla="*/ 0 w 82"/>
              <a:gd name="T31" fmla="*/ 32 h 48"/>
              <a:gd name="T32" fmla="*/ 0 w 82"/>
              <a:gd name="T33" fmla="*/ 28 h 48"/>
              <a:gd name="T34" fmla="*/ 0 w 82"/>
              <a:gd name="T35" fmla="*/ 22 h 48"/>
              <a:gd name="T36" fmla="*/ 4 w 82"/>
              <a:gd name="T37" fmla="*/ 18 h 48"/>
              <a:gd name="T38" fmla="*/ 12 w 82"/>
              <a:gd name="T39" fmla="*/ 8 h 48"/>
              <a:gd name="T40" fmla="*/ 24 w 82"/>
              <a:gd name="T41" fmla="*/ 2 h 48"/>
              <a:gd name="T42" fmla="*/ 32 w 82"/>
              <a:gd name="T43" fmla="*/ 0 h 48"/>
              <a:gd name="T44" fmla="*/ 40 w 82"/>
              <a:gd name="T45" fmla="*/ 0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2"/>
              <a:gd name="T70" fmla="*/ 0 h 48"/>
              <a:gd name="T71" fmla="*/ 82 w 82"/>
              <a:gd name="T72" fmla="*/ 48 h 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2" h="48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70" y="8"/>
                </a:lnTo>
                <a:lnTo>
                  <a:pt x="78" y="18"/>
                </a:lnTo>
                <a:lnTo>
                  <a:pt x="80" y="22"/>
                </a:lnTo>
                <a:lnTo>
                  <a:pt x="82" y="28"/>
                </a:lnTo>
                <a:lnTo>
                  <a:pt x="80" y="32"/>
                </a:lnTo>
                <a:lnTo>
                  <a:pt x="78" y="36"/>
                </a:lnTo>
                <a:lnTo>
                  <a:pt x="70" y="42"/>
                </a:lnTo>
                <a:lnTo>
                  <a:pt x="56" y="46"/>
                </a:lnTo>
                <a:lnTo>
                  <a:pt x="40" y="48"/>
                </a:lnTo>
                <a:lnTo>
                  <a:pt x="24" y="46"/>
                </a:lnTo>
                <a:lnTo>
                  <a:pt x="12" y="42"/>
                </a:lnTo>
                <a:lnTo>
                  <a:pt x="4" y="36"/>
                </a:lnTo>
                <a:lnTo>
                  <a:pt x="0" y="32"/>
                </a:lnTo>
                <a:lnTo>
                  <a:pt x="0" y="28"/>
                </a:lnTo>
                <a:lnTo>
                  <a:pt x="0" y="22"/>
                </a:lnTo>
                <a:lnTo>
                  <a:pt x="4" y="18"/>
                </a:lnTo>
                <a:lnTo>
                  <a:pt x="12" y="8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7" name="Freeform 152"/>
          <p:cNvSpPr>
            <a:spLocks/>
          </p:cNvSpPr>
          <p:nvPr/>
        </p:nvSpPr>
        <p:spPr bwMode="auto">
          <a:xfrm>
            <a:off x="5076825" y="3837898"/>
            <a:ext cx="92075" cy="57150"/>
          </a:xfrm>
          <a:custGeom>
            <a:avLst/>
            <a:gdLst>
              <a:gd name="T0" fmla="*/ 28 w 58"/>
              <a:gd name="T1" fmla="*/ 36 h 36"/>
              <a:gd name="T2" fmla="*/ 40 w 58"/>
              <a:gd name="T3" fmla="*/ 34 h 36"/>
              <a:gd name="T4" fmla="*/ 50 w 58"/>
              <a:gd name="T5" fmla="*/ 32 h 36"/>
              <a:gd name="T6" fmla="*/ 56 w 58"/>
              <a:gd name="T7" fmla="*/ 26 h 36"/>
              <a:gd name="T8" fmla="*/ 58 w 58"/>
              <a:gd name="T9" fmla="*/ 20 h 36"/>
              <a:gd name="T10" fmla="*/ 56 w 58"/>
              <a:gd name="T11" fmla="*/ 14 h 36"/>
              <a:gd name="T12" fmla="*/ 50 w 58"/>
              <a:gd name="T13" fmla="*/ 6 h 36"/>
              <a:gd name="T14" fmla="*/ 40 w 58"/>
              <a:gd name="T15" fmla="*/ 2 h 36"/>
              <a:gd name="T16" fmla="*/ 28 w 58"/>
              <a:gd name="T17" fmla="*/ 0 h 36"/>
              <a:gd name="T18" fmla="*/ 18 w 58"/>
              <a:gd name="T19" fmla="*/ 2 h 36"/>
              <a:gd name="T20" fmla="*/ 8 w 58"/>
              <a:gd name="T21" fmla="*/ 6 h 36"/>
              <a:gd name="T22" fmla="*/ 2 w 58"/>
              <a:gd name="T23" fmla="*/ 14 h 36"/>
              <a:gd name="T24" fmla="*/ 0 w 58"/>
              <a:gd name="T25" fmla="*/ 20 h 36"/>
              <a:gd name="T26" fmla="*/ 2 w 58"/>
              <a:gd name="T27" fmla="*/ 26 h 36"/>
              <a:gd name="T28" fmla="*/ 8 w 58"/>
              <a:gd name="T29" fmla="*/ 32 h 36"/>
              <a:gd name="T30" fmla="*/ 18 w 58"/>
              <a:gd name="T31" fmla="*/ 34 h 36"/>
              <a:gd name="T32" fmla="*/ 28 w 58"/>
              <a:gd name="T33" fmla="*/ 36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8"/>
              <a:gd name="T52" fmla="*/ 0 h 36"/>
              <a:gd name="T53" fmla="*/ 58 w 58"/>
              <a:gd name="T54" fmla="*/ 36 h 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8" h="36">
                <a:moveTo>
                  <a:pt x="28" y="36"/>
                </a:moveTo>
                <a:lnTo>
                  <a:pt x="40" y="34"/>
                </a:lnTo>
                <a:lnTo>
                  <a:pt x="50" y="32"/>
                </a:lnTo>
                <a:lnTo>
                  <a:pt x="56" y="26"/>
                </a:lnTo>
                <a:lnTo>
                  <a:pt x="58" y="20"/>
                </a:lnTo>
                <a:lnTo>
                  <a:pt x="56" y="14"/>
                </a:lnTo>
                <a:lnTo>
                  <a:pt x="50" y="6"/>
                </a:lnTo>
                <a:lnTo>
                  <a:pt x="40" y="2"/>
                </a:lnTo>
                <a:lnTo>
                  <a:pt x="28" y="0"/>
                </a:lnTo>
                <a:lnTo>
                  <a:pt x="18" y="2"/>
                </a:lnTo>
                <a:lnTo>
                  <a:pt x="8" y="6"/>
                </a:lnTo>
                <a:lnTo>
                  <a:pt x="2" y="14"/>
                </a:lnTo>
                <a:lnTo>
                  <a:pt x="0" y="20"/>
                </a:lnTo>
                <a:lnTo>
                  <a:pt x="2" y="26"/>
                </a:lnTo>
                <a:lnTo>
                  <a:pt x="8" y="32"/>
                </a:lnTo>
                <a:lnTo>
                  <a:pt x="18" y="34"/>
                </a:lnTo>
                <a:lnTo>
                  <a:pt x="28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Freeform 153"/>
          <p:cNvSpPr>
            <a:spLocks/>
          </p:cNvSpPr>
          <p:nvPr/>
        </p:nvSpPr>
        <p:spPr bwMode="auto">
          <a:xfrm>
            <a:off x="5508625" y="4310973"/>
            <a:ext cx="403225" cy="209550"/>
          </a:xfrm>
          <a:custGeom>
            <a:avLst/>
            <a:gdLst>
              <a:gd name="T0" fmla="*/ 126 w 254"/>
              <a:gd name="T1" fmla="*/ 132 h 132"/>
              <a:gd name="T2" fmla="*/ 152 w 254"/>
              <a:gd name="T3" fmla="*/ 132 h 132"/>
              <a:gd name="T4" fmla="*/ 176 w 254"/>
              <a:gd name="T5" fmla="*/ 128 h 132"/>
              <a:gd name="T6" fmla="*/ 198 w 254"/>
              <a:gd name="T7" fmla="*/ 122 h 132"/>
              <a:gd name="T8" fmla="*/ 216 w 254"/>
              <a:gd name="T9" fmla="*/ 114 h 132"/>
              <a:gd name="T10" fmla="*/ 232 w 254"/>
              <a:gd name="T11" fmla="*/ 104 h 132"/>
              <a:gd name="T12" fmla="*/ 244 w 254"/>
              <a:gd name="T13" fmla="*/ 92 h 132"/>
              <a:gd name="T14" fmla="*/ 250 w 254"/>
              <a:gd name="T15" fmla="*/ 80 h 132"/>
              <a:gd name="T16" fmla="*/ 252 w 254"/>
              <a:gd name="T17" fmla="*/ 74 h 132"/>
              <a:gd name="T18" fmla="*/ 254 w 254"/>
              <a:gd name="T19" fmla="*/ 66 h 132"/>
              <a:gd name="T20" fmla="*/ 252 w 254"/>
              <a:gd name="T21" fmla="*/ 60 h 132"/>
              <a:gd name="T22" fmla="*/ 250 w 254"/>
              <a:gd name="T23" fmla="*/ 54 h 132"/>
              <a:gd name="T24" fmla="*/ 244 w 254"/>
              <a:gd name="T25" fmla="*/ 40 h 132"/>
              <a:gd name="T26" fmla="*/ 232 w 254"/>
              <a:gd name="T27" fmla="*/ 30 h 132"/>
              <a:gd name="T28" fmla="*/ 216 w 254"/>
              <a:gd name="T29" fmla="*/ 20 h 132"/>
              <a:gd name="T30" fmla="*/ 198 w 254"/>
              <a:gd name="T31" fmla="*/ 12 h 132"/>
              <a:gd name="T32" fmla="*/ 176 w 254"/>
              <a:gd name="T33" fmla="*/ 6 h 132"/>
              <a:gd name="T34" fmla="*/ 152 w 254"/>
              <a:gd name="T35" fmla="*/ 2 h 132"/>
              <a:gd name="T36" fmla="*/ 126 w 254"/>
              <a:gd name="T37" fmla="*/ 0 h 132"/>
              <a:gd name="T38" fmla="*/ 100 w 254"/>
              <a:gd name="T39" fmla="*/ 2 h 132"/>
              <a:gd name="T40" fmla="*/ 76 w 254"/>
              <a:gd name="T41" fmla="*/ 6 h 132"/>
              <a:gd name="T42" fmla="*/ 56 w 254"/>
              <a:gd name="T43" fmla="*/ 12 h 132"/>
              <a:gd name="T44" fmla="*/ 36 w 254"/>
              <a:gd name="T45" fmla="*/ 20 h 132"/>
              <a:gd name="T46" fmla="*/ 22 w 254"/>
              <a:gd name="T47" fmla="*/ 30 h 132"/>
              <a:gd name="T48" fmla="*/ 10 w 254"/>
              <a:gd name="T49" fmla="*/ 40 h 132"/>
              <a:gd name="T50" fmla="*/ 2 w 254"/>
              <a:gd name="T51" fmla="*/ 54 h 132"/>
              <a:gd name="T52" fmla="*/ 0 w 254"/>
              <a:gd name="T53" fmla="*/ 60 h 132"/>
              <a:gd name="T54" fmla="*/ 0 w 254"/>
              <a:gd name="T55" fmla="*/ 66 h 132"/>
              <a:gd name="T56" fmla="*/ 0 w 254"/>
              <a:gd name="T57" fmla="*/ 74 h 132"/>
              <a:gd name="T58" fmla="*/ 2 w 254"/>
              <a:gd name="T59" fmla="*/ 80 h 132"/>
              <a:gd name="T60" fmla="*/ 10 w 254"/>
              <a:gd name="T61" fmla="*/ 92 h 132"/>
              <a:gd name="T62" fmla="*/ 22 w 254"/>
              <a:gd name="T63" fmla="*/ 104 h 132"/>
              <a:gd name="T64" fmla="*/ 36 w 254"/>
              <a:gd name="T65" fmla="*/ 114 h 132"/>
              <a:gd name="T66" fmla="*/ 56 w 254"/>
              <a:gd name="T67" fmla="*/ 122 h 132"/>
              <a:gd name="T68" fmla="*/ 76 w 254"/>
              <a:gd name="T69" fmla="*/ 128 h 132"/>
              <a:gd name="T70" fmla="*/ 100 w 254"/>
              <a:gd name="T71" fmla="*/ 132 h 132"/>
              <a:gd name="T72" fmla="*/ 126 w 254"/>
              <a:gd name="T73" fmla="*/ 132 h 13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4"/>
              <a:gd name="T112" fmla="*/ 0 h 132"/>
              <a:gd name="T113" fmla="*/ 254 w 254"/>
              <a:gd name="T114" fmla="*/ 132 h 13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4" h="132">
                <a:moveTo>
                  <a:pt x="126" y="132"/>
                </a:moveTo>
                <a:lnTo>
                  <a:pt x="152" y="132"/>
                </a:lnTo>
                <a:lnTo>
                  <a:pt x="176" y="128"/>
                </a:lnTo>
                <a:lnTo>
                  <a:pt x="198" y="122"/>
                </a:lnTo>
                <a:lnTo>
                  <a:pt x="216" y="114"/>
                </a:lnTo>
                <a:lnTo>
                  <a:pt x="232" y="104"/>
                </a:lnTo>
                <a:lnTo>
                  <a:pt x="244" y="92"/>
                </a:lnTo>
                <a:lnTo>
                  <a:pt x="250" y="80"/>
                </a:lnTo>
                <a:lnTo>
                  <a:pt x="252" y="74"/>
                </a:lnTo>
                <a:lnTo>
                  <a:pt x="254" y="66"/>
                </a:lnTo>
                <a:lnTo>
                  <a:pt x="252" y="60"/>
                </a:lnTo>
                <a:lnTo>
                  <a:pt x="250" y="54"/>
                </a:lnTo>
                <a:lnTo>
                  <a:pt x="244" y="40"/>
                </a:lnTo>
                <a:lnTo>
                  <a:pt x="232" y="30"/>
                </a:lnTo>
                <a:lnTo>
                  <a:pt x="216" y="20"/>
                </a:lnTo>
                <a:lnTo>
                  <a:pt x="198" y="12"/>
                </a:lnTo>
                <a:lnTo>
                  <a:pt x="176" y="6"/>
                </a:lnTo>
                <a:lnTo>
                  <a:pt x="152" y="2"/>
                </a:lnTo>
                <a:lnTo>
                  <a:pt x="126" y="0"/>
                </a:lnTo>
                <a:lnTo>
                  <a:pt x="100" y="2"/>
                </a:lnTo>
                <a:lnTo>
                  <a:pt x="76" y="6"/>
                </a:lnTo>
                <a:lnTo>
                  <a:pt x="56" y="12"/>
                </a:lnTo>
                <a:lnTo>
                  <a:pt x="36" y="20"/>
                </a:lnTo>
                <a:lnTo>
                  <a:pt x="22" y="30"/>
                </a:lnTo>
                <a:lnTo>
                  <a:pt x="10" y="40"/>
                </a:lnTo>
                <a:lnTo>
                  <a:pt x="2" y="54"/>
                </a:lnTo>
                <a:lnTo>
                  <a:pt x="0" y="60"/>
                </a:lnTo>
                <a:lnTo>
                  <a:pt x="0" y="66"/>
                </a:lnTo>
                <a:lnTo>
                  <a:pt x="0" y="74"/>
                </a:lnTo>
                <a:lnTo>
                  <a:pt x="2" y="80"/>
                </a:lnTo>
                <a:lnTo>
                  <a:pt x="10" y="92"/>
                </a:lnTo>
                <a:lnTo>
                  <a:pt x="22" y="104"/>
                </a:lnTo>
                <a:lnTo>
                  <a:pt x="36" y="114"/>
                </a:lnTo>
                <a:lnTo>
                  <a:pt x="56" y="122"/>
                </a:lnTo>
                <a:lnTo>
                  <a:pt x="76" y="128"/>
                </a:lnTo>
                <a:lnTo>
                  <a:pt x="100" y="132"/>
                </a:lnTo>
                <a:lnTo>
                  <a:pt x="126" y="132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Freeform 154"/>
          <p:cNvSpPr>
            <a:spLocks/>
          </p:cNvSpPr>
          <p:nvPr/>
        </p:nvSpPr>
        <p:spPr bwMode="auto">
          <a:xfrm>
            <a:off x="5546725" y="4288748"/>
            <a:ext cx="327025" cy="200025"/>
          </a:xfrm>
          <a:custGeom>
            <a:avLst/>
            <a:gdLst>
              <a:gd name="T0" fmla="*/ 102 w 206"/>
              <a:gd name="T1" fmla="*/ 126 h 126"/>
              <a:gd name="T2" fmla="*/ 124 w 206"/>
              <a:gd name="T3" fmla="*/ 124 h 126"/>
              <a:gd name="T4" fmla="*/ 142 w 206"/>
              <a:gd name="T5" fmla="*/ 120 h 126"/>
              <a:gd name="T6" fmla="*/ 160 w 206"/>
              <a:gd name="T7" fmla="*/ 116 h 126"/>
              <a:gd name="T8" fmla="*/ 176 w 206"/>
              <a:gd name="T9" fmla="*/ 110 h 126"/>
              <a:gd name="T10" fmla="*/ 188 w 206"/>
              <a:gd name="T11" fmla="*/ 102 h 126"/>
              <a:gd name="T12" fmla="*/ 198 w 206"/>
              <a:gd name="T13" fmla="*/ 92 h 126"/>
              <a:gd name="T14" fmla="*/ 204 w 206"/>
              <a:gd name="T15" fmla="*/ 82 h 126"/>
              <a:gd name="T16" fmla="*/ 206 w 206"/>
              <a:gd name="T17" fmla="*/ 72 h 126"/>
              <a:gd name="T18" fmla="*/ 204 w 206"/>
              <a:gd name="T19" fmla="*/ 60 h 126"/>
              <a:gd name="T20" fmla="*/ 198 w 206"/>
              <a:gd name="T21" fmla="*/ 48 h 126"/>
              <a:gd name="T22" fmla="*/ 188 w 206"/>
              <a:gd name="T23" fmla="*/ 36 h 126"/>
              <a:gd name="T24" fmla="*/ 176 w 206"/>
              <a:gd name="T25" fmla="*/ 24 h 126"/>
              <a:gd name="T26" fmla="*/ 160 w 206"/>
              <a:gd name="T27" fmla="*/ 16 h 126"/>
              <a:gd name="T28" fmla="*/ 142 w 206"/>
              <a:gd name="T29" fmla="*/ 8 h 126"/>
              <a:gd name="T30" fmla="*/ 124 w 206"/>
              <a:gd name="T31" fmla="*/ 2 h 126"/>
              <a:gd name="T32" fmla="*/ 102 w 206"/>
              <a:gd name="T33" fmla="*/ 0 h 126"/>
              <a:gd name="T34" fmla="*/ 82 w 206"/>
              <a:gd name="T35" fmla="*/ 2 h 126"/>
              <a:gd name="T36" fmla="*/ 62 w 206"/>
              <a:gd name="T37" fmla="*/ 8 h 126"/>
              <a:gd name="T38" fmla="*/ 46 w 206"/>
              <a:gd name="T39" fmla="*/ 16 h 126"/>
              <a:gd name="T40" fmla="*/ 30 w 206"/>
              <a:gd name="T41" fmla="*/ 24 h 126"/>
              <a:gd name="T42" fmla="*/ 18 w 206"/>
              <a:gd name="T43" fmla="*/ 36 h 126"/>
              <a:gd name="T44" fmla="*/ 8 w 206"/>
              <a:gd name="T45" fmla="*/ 48 h 126"/>
              <a:gd name="T46" fmla="*/ 2 w 206"/>
              <a:gd name="T47" fmla="*/ 60 h 126"/>
              <a:gd name="T48" fmla="*/ 0 w 206"/>
              <a:gd name="T49" fmla="*/ 72 h 126"/>
              <a:gd name="T50" fmla="*/ 2 w 206"/>
              <a:gd name="T51" fmla="*/ 82 h 126"/>
              <a:gd name="T52" fmla="*/ 8 w 206"/>
              <a:gd name="T53" fmla="*/ 92 h 126"/>
              <a:gd name="T54" fmla="*/ 18 w 206"/>
              <a:gd name="T55" fmla="*/ 102 h 126"/>
              <a:gd name="T56" fmla="*/ 30 w 206"/>
              <a:gd name="T57" fmla="*/ 110 h 126"/>
              <a:gd name="T58" fmla="*/ 46 w 206"/>
              <a:gd name="T59" fmla="*/ 116 h 126"/>
              <a:gd name="T60" fmla="*/ 62 w 206"/>
              <a:gd name="T61" fmla="*/ 120 h 126"/>
              <a:gd name="T62" fmla="*/ 82 w 206"/>
              <a:gd name="T63" fmla="*/ 124 h 126"/>
              <a:gd name="T64" fmla="*/ 102 w 206"/>
              <a:gd name="T65" fmla="*/ 126 h 1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26"/>
              <a:gd name="T101" fmla="*/ 206 w 206"/>
              <a:gd name="T102" fmla="*/ 126 h 1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26">
                <a:moveTo>
                  <a:pt x="102" y="126"/>
                </a:moveTo>
                <a:lnTo>
                  <a:pt x="124" y="124"/>
                </a:lnTo>
                <a:lnTo>
                  <a:pt x="142" y="120"/>
                </a:lnTo>
                <a:lnTo>
                  <a:pt x="160" y="116"/>
                </a:lnTo>
                <a:lnTo>
                  <a:pt x="176" y="110"/>
                </a:lnTo>
                <a:lnTo>
                  <a:pt x="188" y="102"/>
                </a:lnTo>
                <a:lnTo>
                  <a:pt x="198" y="92"/>
                </a:lnTo>
                <a:lnTo>
                  <a:pt x="204" y="82"/>
                </a:lnTo>
                <a:lnTo>
                  <a:pt x="206" y="72"/>
                </a:lnTo>
                <a:lnTo>
                  <a:pt x="204" y="60"/>
                </a:lnTo>
                <a:lnTo>
                  <a:pt x="198" y="48"/>
                </a:lnTo>
                <a:lnTo>
                  <a:pt x="188" y="36"/>
                </a:lnTo>
                <a:lnTo>
                  <a:pt x="176" y="24"/>
                </a:lnTo>
                <a:lnTo>
                  <a:pt x="160" y="16"/>
                </a:lnTo>
                <a:lnTo>
                  <a:pt x="142" y="8"/>
                </a:lnTo>
                <a:lnTo>
                  <a:pt x="124" y="2"/>
                </a:lnTo>
                <a:lnTo>
                  <a:pt x="102" y="0"/>
                </a:lnTo>
                <a:lnTo>
                  <a:pt x="82" y="2"/>
                </a:lnTo>
                <a:lnTo>
                  <a:pt x="62" y="8"/>
                </a:lnTo>
                <a:lnTo>
                  <a:pt x="46" y="16"/>
                </a:lnTo>
                <a:lnTo>
                  <a:pt x="30" y="24"/>
                </a:lnTo>
                <a:lnTo>
                  <a:pt x="18" y="36"/>
                </a:lnTo>
                <a:lnTo>
                  <a:pt x="8" y="48"/>
                </a:lnTo>
                <a:lnTo>
                  <a:pt x="2" y="60"/>
                </a:lnTo>
                <a:lnTo>
                  <a:pt x="0" y="72"/>
                </a:lnTo>
                <a:lnTo>
                  <a:pt x="2" y="82"/>
                </a:lnTo>
                <a:lnTo>
                  <a:pt x="8" y="92"/>
                </a:lnTo>
                <a:lnTo>
                  <a:pt x="18" y="102"/>
                </a:lnTo>
                <a:lnTo>
                  <a:pt x="30" y="110"/>
                </a:lnTo>
                <a:lnTo>
                  <a:pt x="46" y="116"/>
                </a:lnTo>
                <a:lnTo>
                  <a:pt x="62" y="120"/>
                </a:lnTo>
                <a:lnTo>
                  <a:pt x="82" y="124"/>
                </a:lnTo>
                <a:lnTo>
                  <a:pt x="102" y="126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0" name="Freeform 155"/>
          <p:cNvSpPr>
            <a:spLocks/>
          </p:cNvSpPr>
          <p:nvPr/>
        </p:nvSpPr>
        <p:spPr bwMode="auto">
          <a:xfrm>
            <a:off x="5562600" y="4291923"/>
            <a:ext cx="295275" cy="180975"/>
          </a:xfrm>
          <a:custGeom>
            <a:avLst/>
            <a:gdLst>
              <a:gd name="T0" fmla="*/ 94 w 186"/>
              <a:gd name="T1" fmla="*/ 0 h 114"/>
              <a:gd name="T2" fmla="*/ 112 w 186"/>
              <a:gd name="T3" fmla="*/ 2 h 114"/>
              <a:gd name="T4" fmla="*/ 130 w 186"/>
              <a:gd name="T5" fmla="*/ 6 h 114"/>
              <a:gd name="T6" fmla="*/ 146 w 186"/>
              <a:gd name="T7" fmla="*/ 12 h 114"/>
              <a:gd name="T8" fmla="*/ 160 w 186"/>
              <a:gd name="T9" fmla="*/ 22 h 114"/>
              <a:gd name="T10" fmla="*/ 170 w 186"/>
              <a:gd name="T11" fmla="*/ 32 h 114"/>
              <a:gd name="T12" fmla="*/ 180 w 186"/>
              <a:gd name="T13" fmla="*/ 42 h 114"/>
              <a:gd name="T14" fmla="*/ 186 w 186"/>
              <a:gd name="T15" fmla="*/ 54 h 114"/>
              <a:gd name="T16" fmla="*/ 186 w 186"/>
              <a:gd name="T17" fmla="*/ 64 h 114"/>
              <a:gd name="T18" fmla="*/ 186 w 186"/>
              <a:gd name="T19" fmla="*/ 74 h 114"/>
              <a:gd name="T20" fmla="*/ 180 w 186"/>
              <a:gd name="T21" fmla="*/ 84 h 114"/>
              <a:gd name="T22" fmla="*/ 170 w 186"/>
              <a:gd name="T23" fmla="*/ 92 h 114"/>
              <a:gd name="T24" fmla="*/ 160 w 186"/>
              <a:gd name="T25" fmla="*/ 98 h 114"/>
              <a:gd name="T26" fmla="*/ 146 w 186"/>
              <a:gd name="T27" fmla="*/ 104 h 114"/>
              <a:gd name="T28" fmla="*/ 130 w 186"/>
              <a:gd name="T29" fmla="*/ 110 h 114"/>
              <a:gd name="T30" fmla="*/ 112 w 186"/>
              <a:gd name="T31" fmla="*/ 112 h 114"/>
              <a:gd name="T32" fmla="*/ 94 w 186"/>
              <a:gd name="T33" fmla="*/ 114 h 114"/>
              <a:gd name="T34" fmla="*/ 74 w 186"/>
              <a:gd name="T35" fmla="*/ 112 h 114"/>
              <a:gd name="T36" fmla="*/ 56 w 186"/>
              <a:gd name="T37" fmla="*/ 110 h 114"/>
              <a:gd name="T38" fmla="*/ 40 w 186"/>
              <a:gd name="T39" fmla="*/ 104 h 114"/>
              <a:gd name="T40" fmla="*/ 26 w 186"/>
              <a:gd name="T41" fmla="*/ 98 h 114"/>
              <a:gd name="T42" fmla="*/ 16 w 186"/>
              <a:gd name="T43" fmla="*/ 92 h 114"/>
              <a:gd name="T44" fmla="*/ 6 w 186"/>
              <a:gd name="T45" fmla="*/ 84 h 114"/>
              <a:gd name="T46" fmla="*/ 0 w 186"/>
              <a:gd name="T47" fmla="*/ 74 h 114"/>
              <a:gd name="T48" fmla="*/ 0 w 186"/>
              <a:gd name="T49" fmla="*/ 64 h 114"/>
              <a:gd name="T50" fmla="*/ 0 w 186"/>
              <a:gd name="T51" fmla="*/ 54 h 114"/>
              <a:gd name="T52" fmla="*/ 6 w 186"/>
              <a:gd name="T53" fmla="*/ 42 h 114"/>
              <a:gd name="T54" fmla="*/ 16 w 186"/>
              <a:gd name="T55" fmla="*/ 32 h 114"/>
              <a:gd name="T56" fmla="*/ 26 w 186"/>
              <a:gd name="T57" fmla="*/ 22 h 114"/>
              <a:gd name="T58" fmla="*/ 40 w 186"/>
              <a:gd name="T59" fmla="*/ 12 h 114"/>
              <a:gd name="T60" fmla="*/ 56 w 186"/>
              <a:gd name="T61" fmla="*/ 6 h 114"/>
              <a:gd name="T62" fmla="*/ 74 w 186"/>
              <a:gd name="T63" fmla="*/ 2 h 114"/>
              <a:gd name="T64" fmla="*/ 94 w 186"/>
              <a:gd name="T65" fmla="*/ 0 h 1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6"/>
              <a:gd name="T100" fmla="*/ 0 h 114"/>
              <a:gd name="T101" fmla="*/ 186 w 186"/>
              <a:gd name="T102" fmla="*/ 114 h 1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6" h="114">
                <a:moveTo>
                  <a:pt x="94" y="0"/>
                </a:moveTo>
                <a:lnTo>
                  <a:pt x="112" y="2"/>
                </a:lnTo>
                <a:lnTo>
                  <a:pt x="130" y="6"/>
                </a:lnTo>
                <a:lnTo>
                  <a:pt x="146" y="12"/>
                </a:lnTo>
                <a:lnTo>
                  <a:pt x="160" y="22"/>
                </a:lnTo>
                <a:lnTo>
                  <a:pt x="170" y="32"/>
                </a:lnTo>
                <a:lnTo>
                  <a:pt x="180" y="42"/>
                </a:lnTo>
                <a:lnTo>
                  <a:pt x="186" y="54"/>
                </a:lnTo>
                <a:lnTo>
                  <a:pt x="186" y="64"/>
                </a:lnTo>
                <a:lnTo>
                  <a:pt x="186" y="74"/>
                </a:lnTo>
                <a:lnTo>
                  <a:pt x="180" y="84"/>
                </a:lnTo>
                <a:lnTo>
                  <a:pt x="170" y="92"/>
                </a:lnTo>
                <a:lnTo>
                  <a:pt x="160" y="98"/>
                </a:lnTo>
                <a:lnTo>
                  <a:pt x="146" y="104"/>
                </a:lnTo>
                <a:lnTo>
                  <a:pt x="130" y="110"/>
                </a:lnTo>
                <a:lnTo>
                  <a:pt x="112" y="112"/>
                </a:lnTo>
                <a:lnTo>
                  <a:pt x="94" y="114"/>
                </a:lnTo>
                <a:lnTo>
                  <a:pt x="74" y="112"/>
                </a:lnTo>
                <a:lnTo>
                  <a:pt x="56" y="110"/>
                </a:lnTo>
                <a:lnTo>
                  <a:pt x="40" y="104"/>
                </a:lnTo>
                <a:lnTo>
                  <a:pt x="26" y="98"/>
                </a:lnTo>
                <a:lnTo>
                  <a:pt x="16" y="92"/>
                </a:lnTo>
                <a:lnTo>
                  <a:pt x="6" y="84"/>
                </a:lnTo>
                <a:lnTo>
                  <a:pt x="0" y="74"/>
                </a:lnTo>
                <a:lnTo>
                  <a:pt x="0" y="64"/>
                </a:lnTo>
                <a:lnTo>
                  <a:pt x="0" y="54"/>
                </a:lnTo>
                <a:lnTo>
                  <a:pt x="6" y="42"/>
                </a:lnTo>
                <a:lnTo>
                  <a:pt x="16" y="32"/>
                </a:lnTo>
                <a:lnTo>
                  <a:pt x="26" y="22"/>
                </a:lnTo>
                <a:lnTo>
                  <a:pt x="40" y="12"/>
                </a:lnTo>
                <a:lnTo>
                  <a:pt x="56" y="6"/>
                </a:lnTo>
                <a:lnTo>
                  <a:pt x="74" y="2"/>
                </a:lnTo>
                <a:lnTo>
                  <a:pt x="94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Freeform 156"/>
          <p:cNvSpPr>
            <a:spLocks/>
          </p:cNvSpPr>
          <p:nvPr/>
        </p:nvSpPr>
        <p:spPr bwMode="auto">
          <a:xfrm>
            <a:off x="5575300" y="4291923"/>
            <a:ext cx="269875" cy="165100"/>
          </a:xfrm>
          <a:custGeom>
            <a:avLst/>
            <a:gdLst>
              <a:gd name="T0" fmla="*/ 86 w 170"/>
              <a:gd name="T1" fmla="*/ 0 h 104"/>
              <a:gd name="T2" fmla="*/ 102 w 170"/>
              <a:gd name="T3" fmla="*/ 2 h 104"/>
              <a:gd name="T4" fmla="*/ 118 w 170"/>
              <a:gd name="T5" fmla="*/ 6 h 104"/>
              <a:gd name="T6" fmla="*/ 132 w 170"/>
              <a:gd name="T7" fmla="*/ 12 h 104"/>
              <a:gd name="T8" fmla="*/ 146 w 170"/>
              <a:gd name="T9" fmla="*/ 20 h 104"/>
              <a:gd name="T10" fmla="*/ 156 w 170"/>
              <a:gd name="T11" fmla="*/ 30 h 104"/>
              <a:gd name="T12" fmla="*/ 164 w 170"/>
              <a:gd name="T13" fmla="*/ 40 h 104"/>
              <a:gd name="T14" fmla="*/ 168 w 170"/>
              <a:gd name="T15" fmla="*/ 50 h 104"/>
              <a:gd name="T16" fmla="*/ 170 w 170"/>
              <a:gd name="T17" fmla="*/ 58 h 104"/>
              <a:gd name="T18" fmla="*/ 168 w 170"/>
              <a:gd name="T19" fmla="*/ 68 h 104"/>
              <a:gd name="T20" fmla="*/ 164 w 170"/>
              <a:gd name="T21" fmla="*/ 76 h 104"/>
              <a:gd name="T22" fmla="*/ 156 w 170"/>
              <a:gd name="T23" fmla="*/ 84 h 104"/>
              <a:gd name="T24" fmla="*/ 146 w 170"/>
              <a:gd name="T25" fmla="*/ 90 h 104"/>
              <a:gd name="T26" fmla="*/ 132 w 170"/>
              <a:gd name="T27" fmla="*/ 96 h 104"/>
              <a:gd name="T28" fmla="*/ 118 w 170"/>
              <a:gd name="T29" fmla="*/ 100 h 104"/>
              <a:gd name="T30" fmla="*/ 102 w 170"/>
              <a:gd name="T31" fmla="*/ 102 h 104"/>
              <a:gd name="T32" fmla="*/ 86 w 170"/>
              <a:gd name="T33" fmla="*/ 104 h 104"/>
              <a:gd name="T34" fmla="*/ 68 w 170"/>
              <a:gd name="T35" fmla="*/ 102 h 104"/>
              <a:gd name="T36" fmla="*/ 52 w 170"/>
              <a:gd name="T37" fmla="*/ 100 h 104"/>
              <a:gd name="T38" fmla="*/ 38 w 170"/>
              <a:gd name="T39" fmla="*/ 96 h 104"/>
              <a:gd name="T40" fmla="*/ 24 w 170"/>
              <a:gd name="T41" fmla="*/ 90 h 104"/>
              <a:gd name="T42" fmla="*/ 14 w 170"/>
              <a:gd name="T43" fmla="*/ 84 h 104"/>
              <a:gd name="T44" fmla="*/ 6 w 170"/>
              <a:gd name="T45" fmla="*/ 76 h 104"/>
              <a:gd name="T46" fmla="*/ 2 w 170"/>
              <a:gd name="T47" fmla="*/ 68 h 104"/>
              <a:gd name="T48" fmla="*/ 0 w 170"/>
              <a:gd name="T49" fmla="*/ 58 h 104"/>
              <a:gd name="T50" fmla="*/ 2 w 170"/>
              <a:gd name="T51" fmla="*/ 50 h 104"/>
              <a:gd name="T52" fmla="*/ 6 w 170"/>
              <a:gd name="T53" fmla="*/ 40 h 104"/>
              <a:gd name="T54" fmla="*/ 14 w 170"/>
              <a:gd name="T55" fmla="*/ 30 h 104"/>
              <a:gd name="T56" fmla="*/ 24 w 170"/>
              <a:gd name="T57" fmla="*/ 20 h 104"/>
              <a:gd name="T58" fmla="*/ 38 w 170"/>
              <a:gd name="T59" fmla="*/ 12 h 104"/>
              <a:gd name="T60" fmla="*/ 52 w 170"/>
              <a:gd name="T61" fmla="*/ 6 h 104"/>
              <a:gd name="T62" fmla="*/ 68 w 170"/>
              <a:gd name="T63" fmla="*/ 2 h 104"/>
              <a:gd name="T64" fmla="*/ 86 w 170"/>
              <a:gd name="T65" fmla="*/ 0 h 1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0"/>
              <a:gd name="T100" fmla="*/ 0 h 104"/>
              <a:gd name="T101" fmla="*/ 170 w 170"/>
              <a:gd name="T102" fmla="*/ 104 h 1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0" h="104">
                <a:moveTo>
                  <a:pt x="86" y="0"/>
                </a:moveTo>
                <a:lnTo>
                  <a:pt x="102" y="2"/>
                </a:lnTo>
                <a:lnTo>
                  <a:pt x="118" y="6"/>
                </a:lnTo>
                <a:lnTo>
                  <a:pt x="132" y="12"/>
                </a:lnTo>
                <a:lnTo>
                  <a:pt x="146" y="20"/>
                </a:lnTo>
                <a:lnTo>
                  <a:pt x="156" y="30"/>
                </a:lnTo>
                <a:lnTo>
                  <a:pt x="164" y="40"/>
                </a:lnTo>
                <a:lnTo>
                  <a:pt x="168" y="50"/>
                </a:lnTo>
                <a:lnTo>
                  <a:pt x="170" y="58"/>
                </a:lnTo>
                <a:lnTo>
                  <a:pt x="168" y="68"/>
                </a:lnTo>
                <a:lnTo>
                  <a:pt x="164" y="76"/>
                </a:lnTo>
                <a:lnTo>
                  <a:pt x="156" y="84"/>
                </a:lnTo>
                <a:lnTo>
                  <a:pt x="146" y="90"/>
                </a:lnTo>
                <a:lnTo>
                  <a:pt x="132" y="96"/>
                </a:lnTo>
                <a:lnTo>
                  <a:pt x="118" y="100"/>
                </a:lnTo>
                <a:lnTo>
                  <a:pt x="102" y="102"/>
                </a:lnTo>
                <a:lnTo>
                  <a:pt x="86" y="104"/>
                </a:lnTo>
                <a:lnTo>
                  <a:pt x="68" y="102"/>
                </a:lnTo>
                <a:lnTo>
                  <a:pt x="52" y="100"/>
                </a:lnTo>
                <a:lnTo>
                  <a:pt x="38" y="96"/>
                </a:lnTo>
                <a:lnTo>
                  <a:pt x="24" y="90"/>
                </a:lnTo>
                <a:lnTo>
                  <a:pt x="14" y="84"/>
                </a:lnTo>
                <a:lnTo>
                  <a:pt x="6" y="76"/>
                </a:lnTo>
                <a:lnTo>
                  <a:pt x="2" y="68"/>
                </a:lnTo>
                <a:lnTo>
                  <a:pt x="0" y="58"/>
                </a:lnTo>
                <a:lnTo>
                  <a:pt x="2" y="50"/>
                </a:lnTo>
                <a:lnTo>
                  <a:pt x="6" y="40"/>
                </a:lnTo>
                <a:lnTo>
                  <a:pt x="14" y="30"/>
                </a:lnTo>
                <a:lnTo>
                  <a:pt x="24" y="20"/>
                </a:lnTo>
                <a:lnTo>
                  <a:pt x="38" y="12"/>
                </a:lnTo>
                <a:lnTo>
                  <a:pt x="52" y="6"/>
                </a:lnTo>
                <a:lnTo>
                  <a:pt x="68" y="2"/>
                </a:lnTo>
                <a:lnTo>
                  <a:pt x="86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Freeform 157"/>
          <p:cNvSpPr>
            <a:spLocks/>
          </p:cNvSpPr>
          <p:nvPr/>
        </p:nvSpPr>
        <p:spPr bwMode="auto">
          <a:xfrm>
            <a:off x="5591175" y="4295098"/>
            <a:ext cx="241300" cy="146050"/>
          </a:xfrm>
          <a:custGeom>
            <a:avLst/>
            <a:gdLst>
              <a:gd name="T0" fmla="*/ 76 w 152"/>
              <a:gd name="T1" fmla="*/ 0 h 92"/>
              <a:gd name="T2" fmla="*/ 90 w 152"/>
              <a:gd name="T3" fmla="*/ 0 h 92"/>
              <a:gd name="T4" fmla="*/ 104 w 152"/>
              <a:gd name="T5" fmla="*/ 4 h 92"/>
              <a:gd name="T6" fmla="*/ 118 w 152"/>
              <a:gd name="T7" fmla="*/ 10 h 92"/>
              <a:gd name="T8" fmla="*/ 130 w 152"/>
              <a:gd name="T9" fmla="*/ 18 h 92"/>
              <a:gd name="T10" fmla="*/ 138 w 152"/>
              <a:gd name="T11" fmla="*/ 26 h 92"/>
              <a:gd name="T12" fmla="*/ 146 w 152"/>
              <a:gd name="T13" fmla="*/ 34 h 92"/>
              <a:gd name="T14" fmla="*/ 150 w 152"/>
              <a:gd name="T15" fmla="*/ 42 h 92"/>
              <a:gd name="T16" fmla="*/ 152 w 152"/>
              <a:gd name="T17" fmla="*/ 52 h 92"/>
              <a:gd name="T18" fmla="*/ 150 w 152"/>
              <a:gd name="T19" fmla="*/ 60 h 92"/>
              <a:gd name="T20" fmla="*/ 146 w 152"/>
              <a:gd name="T21" fmla="*/ 66 h 92"/>
              <a:gd name="T22" fmla="*/ 138 w 152"/>
              <a:gd name="T23" fmla="*/ 74 h 92"/>
              <a:gd name="T24" fmla="*/ 130 w 152"/>
              <a:gd name="T25" fmla="*/ 80 h 92"/>
              <a:gd name="T26" fmla="*/ 118 w 152"/>
              <a:gd name="T27" fmla="*/ 84 h 92"/>
              <a:gd name="T28" fmla="*/ 104 w 152"/>
              <a:gd name="T29" fmla="*/ 88 h 92"/>
              <a:gd name="T30" fmla="*/ 90 w 152"/>
              <a:gd name="T31" fmla="*/ 90 h 92"/>
              <a:gd name="T32" fmla="*/ 76 w 152"/>
              <a:gd name="T33" fmla="*/ 92 h 92"/>
              <a:gd name="T34" fmla="*/ 60 w 152"/>
              <a:gd name="T35" fmla="*/ 90 h 92"/>
              <a:gd name="T36" fmla="*/ 46 w 152"/>
              <a:gd name="T37" fmla="*/ 88 h 92"/>
              <a:gd name="T38" fmla="*/ 32 w 152"/>
              <a:gd name="T39" fmla="*/ 84 h 92"/>
              <a:gd name="T40" fmla="*/ 22 w 152"/>
              <a:gd name="T41" fmla="*/ 80 h 92"/>
              <a:gd name="T42" fmla="*/ 12 w 152"/>
              <a:gd name="T43" fmla="*/ 74 h 92"/>
              <a:gd name="T44" fmla="*/ 6 w 152"/>
              <a:gd name="T45" fmla="*/ 66 h 92"/>
              <a:gd name="T46" fmla="*/ 0 w 152"/>
              <a:gd name="T47" fmla="*/ 60 h 92"/>
              <a:gd name="T48" fmla="*/ 0 w 152"/>
              <a:gd name="T49" fmla="*/ 52 h 92"/>
              <a:gd name="T50" fmla="*/ 0 w 152"/>
              <a:gd name="T51" fmla="*/ 42 h 92"/>
              <a:gd name="T52" fmla="*/ 6 w 152"/>
              <a:gd name="T53" fmla="*/ 34 h 92"/>
              <a:gd name="T54" fmla="*/ 12 w 152"/>
              <a:gd name="T55" fmla="*/ 26 h 92"/>
              <a:gd name="T56" fmla="*/ 22 w 152"/>
              <a:gd name="T57" fmla="*/ 18 h 92"/>
              <a:gd name="T58" fmla="*/ 32 w 152"/>
              <a:gd name="T59" fmla="*/ 10 h 92"/>
              <a:gd name="T60" fmla="*/ 46 w 152"/>
              <a:gd name="T61" fmla="*/ 4 h 92"/>
              <a:gd name="T62" fmla="*/ 60 w 152"/>
              <a:gd name="T63" fmla="*/ 0 h 92"/>
              <a:gd name="T64" fmla="*/ 76 w 152"/>
              <a:gd name="T65" fmla="*/ 0 h 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2"/>
              <a:gd name="T100" fmla="*/ 0 h 92"/>
              <a:gd name="T101" fmla="*/ 152 w 152"/>
              <a:gd name="T102" fmla="*/ 92 h 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2" h="92">
                <a:moveTo>
                  <a:pt x="76" y="0"/>
                </a:moveTo>
                <a:lnTo>
                  <a:pt x="90" y="0"/>
                </a:lnTo>
                <a:lnTo>
                  <a:pt x="104" y="4"/>
                </a:lnTo>
                <a:lnTo>
                  <a:pt x="118" y="10"/>
                </a:lnTo>
                <a:lnTo>
                  <a:pt x="130" y="18"/>
                </a:lnTo>
                <a:lnTo>
                  <a:pt x="138" y="26"/>
                </a:lnTo>
                <a:lnTo>
                  <a:pt x="146" y="34"/>
                </a:lnTo>
                <a:lnTo>
                  <a:pt x="150" y="42"/>
                </a:lnTo>
                <a:lnTo>
                  <a:pt x="152" y="52"/>
                </a:lnTo>
                <a:lnTo>
                  <a:pt x="150" y="60"/>
                </a:lnTo>
                <a:lnTo>
                  <a:pt x="146" y="66"/>
                </a:lnTo>
                <a:lnTo>
                  <a:pt x="138" y="74"/>
                </a:lnTo>
                <a:lnTo>
                  <a:pt x="130" y="80"/>
                </a:lnTo>
                <a:lnTo>
                  <a:pt x="118" y="84"/>
                </a:lnTo>
                <a:lnTo>
                  <a:pt x="104" y="88"/>
                </a:lnTo>
                <a:lnTo>
                  <a:pt x="90" y="90"/>
                </a:lnTo>
                <a:lnTo>
                  <a:pt x="76" y="92"/>
                </a:lnTo>
                <a:lnTo>
                  <a:pt x="60" y="90"/>
                </a:lnTo>
                <a:lnTo>
                  <a:pt x="46" y="88"/>
                </a:lnTo>
                <a:lnTo>
                  <a:pt x="32" y="84"/>
                </a:lnTo>
                <a:lnTo>
                  <a:pt x="22" y="80"/>
                </a:lnTo>
                <a:lnTo>
                  <a:pt x="12" y="74"/>
                </a:lnTo>
                <a:lnTo>
                  <a:pt x="6" y="66"/>
                </a:lnTo>
                <a:lnTo>
                  <a:pt x="0" y="60"/>
                </a:lnTo>
                <a:lnTo>
                  <a:pt x="0" y="52"/>
                </a:lnTo>
                <a:lnTo>
                  <a:pt x="0" y="42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6" y="4"/>
                </a:lnTo>
                <a:lnTo>
                  <a:pt x="60" y="0"/>
                </a:lnTo>
                <a:lnTo>
                  <a:pt x="76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Freeform 158"/>
          <p:cNvSpPr>
            <a:spLocks/>
          </p:cNvSpPr>
          <p:nvPr/>
        </p:nvSpPr>
        <p:spPr bwMode="auto">
          <a:xfrm>
            <a:off x="5603875" y="4295098"/>
            <a:ext cx="212725" cy="130175"/>
          </a:xfrm>
          <a:custGeom>
            <a:avLst/>
            <a:gdLst>
              <a:gd name="T0" fmla="*/ 68 w 134"/>
              <a:gd name="T1" fmla="*/ 0 h 82"/>
              <a:gd name="T2" fmla="*/ 80 w 134"/>
              <a:gd name="T3" fmla="*/ 2 h 82"/>
              <a:gd name="T4" fmla="*/ 94 w 134"/>
              <a:gd name="T5" fmla="*/ 4 h 82"/>
              <a:gd name="T6" fmla="*/ 104 w 134"/>
              <a:gd name="T7" fmla="*/ 10 h 82"/>
              <a:gd name="T8" fmla="*/ 114 w 134"/>
              <a:gd name="T9" fmla="*/ 16 h 82"/>
              <a:gd name="T10" fmla="*/ 124 w 134"/>
              <a:gd name="T11" fmla="*/ 22 h 82"/>
              <a:gd name="T12" fmla="*/ 130 w 134"/>
              <a:gd name="T13" fmla="*/ 30 h 82"/>
              <a:gd name="T14" fmla="*/ 134 w 134"/>
              <a:gd name="T15" fmla="*/ 38 h 82"/>
              <a:gd name="T16" fmla="*/ 134 w 134"/>
              <a:gd name="T17" fmla="*/ 46 h 82"/>
              <a:gd name="T18" fmla="*/ 134 w 134"/>
              <a:gd name="T19" fmla="*/ 54 h 82"/>
              <a:gd name="T20" fmla="*/ 130 w 134"/>
              <a:gd name="T21" fmla="*/ 60 h 82"/>
              <a:gd name="T22" fmla="*/ 124 w 134"/>
              <a:gd name="T23" fmla="*/ 66 h 82"/>
              <a:gd name="T24" fmla="*/ 114 w 134"/>
              <a:gd name="T25" fmla="*/ 70 h 82"/>
              <a:gd name="T26" fmla="*/ 104 w 134"/>
              <a:gd name="T27" fmla="*/ 76 h 82"/>
              <a:gd name="T28" fmla="*/ 94 w 134"/>
              <a:gd name="T29" fmla="*/ 78 h 82"/>
              <a:gd name="T30" fmla="*/ 80 w 134"/>
              <a:gd name="T31" fmla="*/ 80 h 82"/>
              <a:gd name="T32" fmla="*/ 68 w 134"/>
              <a:gd name="T33" fmla="*/ 82 h 82"/>
              <a:gd name="T34" fmla="*/ 54 w 134"/>
              <a:gd name="T35" fmla="*/ 80 h 82"/>
              <a:gd name="T36" fmla="*/ 42 w 134"/>
              <a:gd name="T37" fmla="*/ 78 h 82"/>
              <a:gd name="T38" fmla="*/ 30 w 134"/>
              <a:gd name="T39" fmla="*/ 76 h 82"/>
              <a:gd name="T40" fmla="*/ 20 w 134"/>
              <a:gd name="T41" fmla="*/ 70 h 82"/>
              <a:gd name="T42" fmla="*/ 12 w 134"/>
              <a:gd name="T43" fmla="*/ 66 h 82"/>
              <a:gd name="T44" fmla="*/ 6 w 134"/>
              <a:gd name="T45" fmla="*/ 60 h 82"/>
              <a:gd name="T46" fmla="*/ 2 w 134"/>
              <a:gd name="T47" fmla="*/ 54 h 82"/>
              <a:gd name="T48" fmla="*/ 0 w 134"/>
              <a:gd name="T49" fmla="*/ 46 h 82"/>
              <a:gd name="T50" fmla="*/ 2 w 134"/>
              <a:gd name="T51" fmla="*/ 38 h 82"/>
              <a:gd name="T52" fmla="*/ 6 w 134"/>
              <a:gd name="T53" fmla="*/ 30 h 82"/>
              <a:gd name="T54" fmla="*/ 12 w 134"/>
              <a:gd name="T55" fmla="*/ 22 h 82"/>
              <a:gd name="T56" fmla="*/ 20 w 134"/>
              <a:gd name="T57" fmla="*/ 16 h 82"/>
              <a:gd name="T58" fmla="*/ 30 w 134"/>
              <a:gd name="T59" fmla="*/ 10 h 82"/>
              <a:gd name="T60" fmla="*/ 42 w 134"/>
              <a:gd name="T61" fmla="*/ 4 h 82"/>
              <a:gd name="T62" fmla="*/ 54 w 134"/>
              <a:gd name="T63" fmla="*/ 2 h 82"/>
              <a:gd name="T64" fmla="*/ 68 w 13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4"/>
              <a:gd name="T100" fmla="*/ 0 h 82"/>
              <a:gd name="T101" fmla="*/ 134 w 13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4" h="82">
                <a:moveTo>
                  <a:pt x="68" y="0"/>
                </a:moveTo>
                <a:lnTo>
                  <a:pt x="80" y="2"/>
                </a:lnTo>
                <a:lnTo>
                  <a:pt x="94" y="4"/>
                </a:lnTo>
                <a:lnTo>
                  <a:pt x="104" y="10"/>
                </a:lnTo>
                <a:lnTo>
                  <a:pt x="114" y="16"/>
                </a:lnTo>
                <a:lnTo>
                  <a:pt x="124" y="22"/>
                </a:lnTo>
                <a:lnTo>
                  <a:pt x="130" y="30"/>
                </a:lnTo>
                <a:lnTo>
                  <a:pt x="134" y="38"/>
                </a:lnTo>
                <a:lnTo>
                  <a:pt x="134" y="46"/>
                </a:lnTo>
                <a:lnTo>
                  <a:pt x="134" y="54"/>
                </a:lnTo>
                <a:lnTo>
                  <a:pt x="130" y="60"/>
                </a:lnTo>
                <a:lnTo>
                  <a:pt x="124" y="66"/>
                </a:lnTo>
                <a:lnTo>
                  <a:pt x="114" y="70"/>
                </a:lnTo>
                <a:lnTo>
                  <a:pt x="104" y="76"/>
                </a:lnTo>
                <a:lnTo>
                  <a:pt x="94" y="78"/>
                </a:lnTo>
                <a:lnTo>
                  <a:pt x="80" y="80"/>
                </a:lnTo>
                <a:lnTo>
                  <a:pt x="68" y="82"/>
                </a:lnTo>
                <a:lnTo>
                  <a:pt x="54" y="80"/>
                </a:lnTo>
                <a:lnTo>
                  <a:pt x="42" y="78"/>
                </a:lnTo>
                <a:lnTo>
                  <a:pt x="30" y="76"/>
                </a:lnTo>
                <a:lnTo>
                  <a:pt x="20" y="70"/>
                </a:lnTo>
                <a:lnTo>
                  <a:pt x="12" y="66"/>
                </a:lnTo>
                <a:lnTo>
                  <a:pt x="6" y="60"/>
                </a:lnTo>
                <a:lnTo>
                  <a:pt x="2" y="54"/>
                </a:lnTo>
                <a:lnTo>
                  <a:pt x="0" y="46"/>
                </a:lnTo>
                <a:lnTo>
                  <a:pt x="2" y="38"/>
                </a:lnTo>
                <a:lnTo>
                  <a:pt x="6" y="30"/>
                </a:lnTo>
                <a:lnTo>
                  <a:pt x="12" y="22"/>
                </a:lnTo>
                <a:lnTo>
                  <a:pt x="20" y="16"/>
                </a:lnTo>
                <a:lnTo>
                  <a:pt x="30" y="10"/>
                </a:lnTo>
                <a:lnTo>
                  <a:pt x="42" y="4"/>
                </a:lnTo>
                <a:lnTo>
                  <a:pt x="54" y="2"/>
                </a:lnTo>
                <a:lnTo>
                  <a:pt x="68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Freeform 159"/>
          <p:cNvSpPr>
            <a:spLocks/>
          </p:cNvSpPr>
          <p:nvPr/>
        </p:nvSpPr>
        <p:spPr bwMode="auto">
          <a:xfrm>
            <a:off x="5619750" y="4295098"/>
            <a:ext cx="184150" cy="114300"/>
          </a:xfrm>
          <a:custGeom>
            <a:avLst/>
            <a:gdLst>
              <a:gd name="T0" fmla="*/ 58 w 116"/>
              <a:gd name="T1" fmla="*/ 0 h 72"/>
              <a:gd name="T2" fmla="*/ 70 w 116"/>
              <a:gd name="T3" fmla="*/ 2 h 72"/>
              <a:gd name="T4" fmla="*/ 80 w 116"/>
              <a:gd name="T5" fmla="*/ 4 h 72"/>
              <a:gd name="T6" fmla="*/ 90 w 116"/>
              <a:gd name="T7" fmla="*/ 8 h 72"/>
              <a:gd name="T8" fmla="*/ 98 w 116"/>
              <a:gd name="T9" fmla="*/ 14 h 72"/>
              <a:gd name="T10" fmla="*/ 106 w 116"/>
              <a:gd name="T11" fmla="*/ 20 h 72"/>
              <a:gd name="T12" fmla="*/ 112 w 116"/>
              <a:gd name="T13" fmla="*/ 28 h 72"/>
              <a:gd name="T14" fmla="*/ 114 w 116"/>
              <a:gd name="T15" fmla="*/ 34 h 72"/>
              <a:gd name="T16" fmla="*/ 116 w 116"/>
              <a:gd name="T17" fmla="*/ 40 h 72"/>
              <a:gd name="T18" fmla="*/ 114 w 116"/>
              <a:gd name="T19" fmla="*/ 46 h 72"/>
              <a:gd name="T20" fmla="*/ 112 w 116"/>
              <a:gd name="T21" fmla="*/ 52 h 72"/>
              <a:gd name="T22" fmla="*/ 106 w 116"/>
              <a:gd name="T23" fmla="*/ 58 h 72"/>
              <a:gd name="T24" fmla="*/ 98 w 116"/>
              <a:gd name="T25" fmla="*/ 62 h 72"/>
              <a:gd name="T26" fmla="*/ 90 w 116"/>
              <a:gd name="T27" fmla="*/ 66 h 72"/>
              <a:gd name="T28" fmla="*/ 80 w 116"/>
              <a:gd name="T29" fmla="*/ 68 h 72"/>
              <a:gd name="T30" fmla="*/ 70 w 116"/>
              <a:gd name="T31" fmla="*/ 70 h 72"/>
              <a:gd name="T32" fmla="*/ 58 w 116"/>
              <a:gd name="T33" fmla="*/ 72 h 72"/>
              <a:gd name="T34" fmla="*/ 46 w 116"/>
              <a:gd name="T35" fmla="*/ 70 h 72"/>
              <a:gd name="T36" fmla="*/ 34 w 116"/>
              <a:gd name="T37" fmla="*/ 68 h 72"/>
              <a:gd name="T38" fmla="*/ 24 w 116"/>
              <a:gd name="T39" fmla="*/ 66 h 72"/>
              <a:gd name="T40" fmla="*/ 16 w 116"/>
              <a:gd name="T41" fmla="*/ 62 h 72"/>
              <a:gd name="T42" fmla="*/ 8 w 116"/>
              <a:gd name="T43" fmla="*/ 58 h 72"/>
              <a:gd name="T44" fmla="*/ 4 w 116"/>
              <a:gd name="T45" fmla="*/ 52 h 72"/>
              <a:gd name="T46" fmla="*/ 0 w 116"/>
              <a:gd name="T47" fmla="*/ 46 h 72"/>
              <a:gd name="T48" fmla="*/ 0 w 116"/>
              <a:gd name="T49" fmla="*/ 40 h 72"/>
              <a:gd name="T50" fmla="*/ 0 w 116"/>
              <a:gd name="T51" fmla="*/ 34 h 72"/>
              <a:gd name="T52" fmla="*/ 4 w 116"/>
              <a:gd name="T53" fmla="*/ 28 h 72"/>
              <a:gd name="T54" fmla="*/ 8 w 116"/>
              <a:gd name="T55" fmla="*/ 20 h 72"/>
              <a:gd name="T56" fmla="*/ 16 w 116"/>
              <a:gd name="T57" fmla="*/ 14 h 72"/>
              <a:gd name="T58" fmla="*/ 24 w 116"/>
              <a:gd name="T59" fmla="*/ 8 h 72"/>
              <a:gd name="T60" fmla="*/ 34 w 116"/>
              <a:gd name="T61" fmla="*/ 4 h 72"/>
              <a:gd name="T62" fmla="*/ 46 w 116"/>
              <a:gd name="T63" fmla="*/ 2 h 72"/>
              <a:gd name="T64" fmla="*/ 58 w 116"/>
              <a:gd name="T65" fmla="*/ 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6"/>
              <a:gd name="T100" fmla="*/ 0 h 72"/>
              <a:gd name="T101" fmla="*/ 116 w 116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6" h="72">
                <a:moveTo>
                  <a:pt x="58" y="0"/>
                </a:moveTo>
                <a:lnTo>
                  <a:pt x="70" y="2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6" y="20"/>
                </a:lnTo>
                <a:lnTo>
                  <a:pt x="112" y="28"/>
                </a:lnTo>
                <a:lnTo>
                  <a:pt x="114" y="34"/>
                </a:lnTo>
                <a:lnTo>
                  <a:pt x="116" y="40"/>
                </a:lnTo>
                <a:lnTo>
                  <a:pt x="114" y="46"/>
                </a:lnTo>
                <a:lnTo>
                  <a:pt x="112" y="52"/>
                </a:lnTo>
                <a:lnTo>
                  <a:pt x="106" y="58"/>
                </a:lnTo>
                <a:lnTo>
                  <a:pt x="98" y="62"/>
                </a:lnTo>
                <a:lnTo>
                  <a:pt x="90" y="66"/>
                </a:lnTo>
                <a:lnTo>
                  <a:pt x="80" y="68"/>
                </a:lnTo>
                <a:lnTo>
                  <a:pt x="70" y="70"/>
                </a:lnTo>
                <a:lnTo>
                  <a:pt x="58" y="72"/>
                </a:lnTo>
                <a:lnTo>
                  <a:pt x="46" y="70"/>
                </a:lnTo>
                <a:lnTo>
                  <a:pt x="34" y="68"/>
                </a:lnTo>
                <a:lnTo>
                  <a:pt x="24" y="66"/>
                </a:lnTo>
                <a:lnTo>
                  <a:pt x="16" y="62"/>
                </a:lnTo>
                <a:lnTo>
                  <a:pt x="8" y="58"/>
                </a:lnTo>
                <a:lnTo>
                  <a:pt x="4" y="52"/>
                </a:lnTo>
                <a:lnTo>
                  <a:pt x="0" y="46"/>
                </a:lnTo>
                <a:lnTo>
                  <a:pt x="0" y="40"/>
                </a:lnTo>
                <a:lnTo>
                  <a:pt x="0" y="34"/>
                </a:lnTo>
                <a:lnTo>
                  <a:pt x="4" y="28"/>
                </a:lnTo>
                <a:lnTo>
                  <a:pt x="8" y="20"/>
                </a:lnTo>
                <a:lnTo>
                  <a:pt x="16" y="14"/>
                </a:lnTo>
                <a:lnTo>
                  <a:pt x="24" y="8"/>
                </a:lnTo>
                <a:lnTo>
                  <a:pt x="34" y="4"/>
                </a:lnTo>
                <a:lnTo>
                  <a:pt x="46" y="2"/>
                </a:lnTo>
                <a:lnTo>
                  <a:pt x="58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5" name="Freeform 160"/>
          <p:cNvSpPr>
            <a:spLocks/>
          </p:cNvSpPr>
          <p:nvPr/>
        </p:nvSpPr>
        <p:spPr bwMode="auto">
          <a:xfrm>
            <a:off x="5632450" y="4298273"/>
            <a:ext cx="158750" cy="95250"/>
          </a:xfrm>
          <a:custGeom>
            <a:avLst/>
            <a:gdLst>
              <a:gd name="T0" fmla="*/ 50 w 100"/>
              <a:gd name="T1" fmla="*/ 0 h 60"/>
              <a:gd name="T2" fmla="*/ 60 w 100"/>
              <a:gd name="T3" fmla="*/ 0 h 60"/>
              <a:gd name="T4" fmla="*/ 68 w 100"/>
              <a:gd name="T5" fmla="*/ 2 h 60"/>
              <a:gd name="T6" fmla="*/ 78 w 100"/>
              <a:gd name="T7" fmla="*/ 6 h 60"/>
              <a:gd name="T8" fmla="*/ 84 w 100"/>
              <a:gd name="T9" fmla="*/ 12 h 60"/>
              <a:gd name="T10" fmla="*/ 90 w 100"/>
              <a:gd name="T11" fmla="*/ 16 h 60"/>
              <a:gd name="T12" fmla="*/ 96 w 100"/>
              <a:gd name="T13" fmla="*/ 22 h 60"/>
              <a:gd name="T14" fmla="*/ 98 w 100"/>
              <a:gd name="T15" fmla="*/ 28 h 60"/>
              <a:gd name="T16" fmla="*/ 100 w 100"/>
              <a:gd name="T17" fmla="*/ 34 h 60"/>
              <a:gd name="T18" fmla="*/ 98 w 100"/>
              <a:gd name="T19" fmla="*/ 38 h 60"/>
              <a:gd name="T20" fmla="*/ 96 w 100"/>
              <a:gd name="T21" fmla="*/ 44 h 60"/>
              <a:gd name="T22" fmla="*/ 90 w 100"/>
              <a:gd name="T23" fmla="*/ 48 h 60"/>
              <a:gd name="T24" fmla="*/ 84 w 100"/>
              <a:gd name="T25" fmla="*/ 52 h 60"/>
              <a:gd name="T26" fmla="*/ 68 w 100"/>
              <a:gd name="T27" fmla="*/ 58 h 60"/>
              <a:gd name="T28" fmla="*/ 50 w 100"/>
              <a:gd name="T29" fmla="*/ 60 h 60"/>
              <a:gd name="T30" fmla="*/ 30 w 100"/>
              <a:gd name="T31" fmla="*/ 58 h 60"/>
              <a:gd name="T32" fmla="*/ 14 w 100"/>
              <a:gd name="T33" fmla="*/ 52 h 60"/>
              <a:gd name="T34" fmla="*/ 8 w 100"/>
              <a:gd name="T35" fmla="*/ 48 h 60"/>
              <a:gd name="T36" fmla="*/ 4 w 100"/>
              <a:gd name="T37" fmla="*/ 44 h 60"/>
              <a:gd name="T38" fmla="*/ 2 w 100"/>
              <a:gd name="T39" fmla="*/ 38 h 60"/>
              <a:gd name="T40" fmla="*/ 0 w 100"/>
              <a:gd name="T41" fmla="*/ 34 h 60"/>
              <a:gd name="T42" fmla="*/ 2 w 100"/>
              <a:gd name="T43" fmla="*/ 28 h 60"/>
              <a:gd name="T44" fmla="*/ 4 w 100"/>
              <a:gd name="T45" fmla="*/ 22 h 60"/>
              <a:gd name="T46" fmla="*/ 8 w 100"/>
              <a:gd name="T47" fmla="*/ 16 h 60"/>
              <a:gd name="T48" fmla="*/ 14 w 100"/>
              <a:gd name="T49" fmla="*/ 12 h 60"/>
              <a:gd name="T50" fmla="*/ 22 w 100"/>
              <a:gd name="T51" fmla="*/ 6 h 60"/>
              <a:gd name="T52" fmla="*/ 30 w 100"/>
              <a:gd name="T53" fmla="*/ 2 h 60"/>
              <a:gd name="T54" fmla="*/ 40 w 100"/>
              <a:gd name="T55" fmla="*/ 0 h 60"/>
              <a:gd name="T56" fmla="*/ 50 w 100"/>
              <a:gd name="T57" fmla="*/ 0 h 6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"/>
              <a:gd name="T88" fmla="*/ 0 h 60"/>
              <a:gd name="T89" fmla="*/ 100 w 100"/>
              <a:gd name="T90" fmla="*/ 60 h 6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" h="60">
                <a:moveTo>
                  <a:pt x="50" y="0"/>
                </a:moveTo>
                <a:lnTo>
                  <a:pt x="60" y="0"/>
                </a:lnTo>
                <a:lnTo>
                  <a:pt x="68" y="2"/>
                </a:lnTo>
                <a:lnTo>
                  <a:pt x="78" y="6"/>
                </a:lnTo>
                <a:lnTo>
                  <a:pt x="84" y="12"/>
                </a:lnTo>
                <a:lnTo>
                  <a:pt x="90" y="16"/>
                </a:lnTo>
                <a:lnTo>
                  <a:pt x="96" y="22"/>
                </a:lnTo>
                <a:lnTo>
                  <a:pt x="98" y="28"/>
                </a:lnTo>
                <a:lnTo>
                  <a:pt x="100" y="34"/>
                </a:lnTo>
                <a:lnTo>
                  <a:pt x="98" y="38"/>
                </a:lnTo>
                <a:lnTo>
                  <a:pt x="96" y="44"/>
                </a:lnTo>
                <a:lnTo>
                  <a:pt x="90" y="48"/>
                </a:lnTo>
                <a:lnTo>
                  <a:pt x="84" y="52"/>
                </a:lnTo>
                <a:lnTo>
                  <a:pt x="68" y="58"/>
                </a:lnTo>
                <a:lnTo>
                  <a:pt x="50" y="60"/>
                </a:lnTo>
                <a:lnTo>
                  <a:pt x="30" y="58"/>
                </a:lnTo>
                <a:lnTo>
                  <a:pt x="14" y="52"/>
                </a:lnTo>
                <a:lnTo>
                  <a:pt x="8" y="48"/>
                </a:lnTo>
                <a:lnTo>
                  <a:pt x="4" y="44"/>
                </a:lnTo>
                <a:lnTo>
                  <a:pt x="2" y="38"/>
                </a:lnTo>
                <a:lnTo>
                  <a:pt x="0" y="34"/>
                </a:lnTo>
                <a:lnTo>
                  <a:pt x="2" y="28"/>
                </a:lnTo>
                <a:lnTo>
                  <a:pt x="4" y="22"/>
                </a:lnTo>
                <a:lnTo>
                  <a:pt x="8" y="16"/>
                </a:lnTo>
                <a:lnTo>
                  <a:pt x="14" y="12"/>
                </a:lnTo>
                <a:lnTo>
                  <a:pt x="22" y="6"/>
                </a:lnTo>
                <a:lnTo>
                  <a:pt x="30" y="2"/>
                </a:lnTo>
                <a:lnTo>
                  <a:pt x="40" y="0"/>
                </a:lnTo>
                <a:lnTo>
                  <a:pt x="50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6" name="Freeform 161"/>
          <p:cNvSpPr>
            <a:spLocks/>
          </p:cNvSpPr>
          <p:nvPr/>
        </p:nvSpPr>
        <p:spPr bwMode="auto">
          <a:xfrm>
            <a:off x="5648325" y="4298273"/>
            <a:ext cx="127000" cy="79375"/>
          </a:xfrm>
          <a:custGeom>
            <a:avLst/>
            <a:gdLst>
              <a:gd name="T0" fmla="*/ 40 w 80"/>
              <a:gd name="T1" fmla="*/ 0 h 50"/>
              <a:gd name="T2" fmla="*/ 48 w 80"/>
              <a:gd name="T3" fmla="*/ 0 h 50"/>
              <a:gd name="T4" fmla="*/ 56 w 80"/>
              <a:gd name="T5" fmla="*/ 2 h 50"/>
              <a:gd name="T6" fmla="*/ 68 w 80"/>
              <a:gd name="T7" fmla="*/ 10 h 50"/>
              <a:gd name="T8" fmla="*/ 78 w 80"/>
              <a:gd name="T9" fmla="*/ 18 h 50"/>
              <a:gd name="T10" fmla="*/ 80 w 80"/>
              <a:gd name="T11" fmla="*/ 24 h 50"/>
              <a:gd name="T12" fmla="*/ 80 w 80"/>
              <a:gd name="T13" fmla="*/ 28 h 50"/>
              <a:gd name="T14" fmla="*/ 80 w 80"/>
              <a:gd name="T15" fmla="*/ 32 h 50"/>
              <a:gd name="T16" fmla="*/ 78 w 80"/>
              <a:gd name="T17" fmla="*/ 36 h 50"/>
              <a:gd name="T18" fmla="*/ 68 w 80"/>
              <a:gd name="T19" fmla="*/ 44 h 50"/>
              <a:gd name="T20" fmla="*/ 56 w 80"/>
              <a:gd name="T21" fmla="*/ 48 h 50"/>
              <a:gd name="T22" fmla="*/ 40 w 80"/>
              <a:gd name="T23" fmla="*/ 50 h 50"/>
              <a:gd name="T24" fmla="*/ 24 w 80"/>
              <a:gd name="T25" fmla="*/ 48 h 50"/>
              <a:gd name="T26" fmla="*/ 10 w 80"/>
              <a:gd name="T27" fmla="*/ 44 h 50"/>
              <a:gd name="T28" fmla="*/ 2 w 80"/>
              <a:gd name="T29" fmla="*/ 36 h 50"/>
              <a:gd name="T30" fmla="*/ 0 w 80"/>
              <a:gd name="T31" fmla="*/ 32 h 50"/>
              <a:gd name="T32" fmla="*/ 0 w 80"/>
              <a:gd name="T33" fmla="*/ 28 h 50"/>
              <a:gd name="T34" fmla="*/ 0 w 80"/>
              <a:gd name="T35" fmla="*/ 24 h 50"/>
              <a:gd name="T36" fmla="*/ 2 w 80"/>
              <a:gd name="T37" fmla="*/ 18 h 50"/>
              <a:gd name="T38" fmla="*/ 10 w 80"/>
              <a:gd name="T39" fmla="*/ 10 h 50"/>
              <a:gd name="T40" fmla="*/ 24 w 80"/>
              <a:gd name="T41" fmla="*/ 2 h 50"/>
              <a:gd name="T42" fmla="*/ 32 w 80"/>
              <a:gd name="T43" fmla="*/ 0 h 50"/>
              <a:gd name="T44" fmla="*/ 40 w 80"/>
              <a:gd name="T45" fmla="*/ 0 h 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50"/>
              <a:gd name="T71" fmla="*/ 80 w 80"/>
              <a:gd name="T72" fmla="*/ 50 h 5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50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68" y="10"/>
                </a:lnTo>
                <a:lnTo>
                  <a:pt x="78" y="18"/>
                </a:lnTo>
                <a:lnTo>
                  <a:pt x="80" y="24"/>
                </a:lnTo>
                <a:lnTo>
                  <a:pt x="80" y="28"/>
                </a:lnTo>
                <a:lnTo>
                  <a:pt x="80" y="32"/>
                </a:lnTo>
                <a:lnTo>
                  <a:pt x="78" y="36"/>
                </a:lnTo>
                <a:lnTo>
                  <a:pt x="68" y="44"/>
                </a:lnTo>
                <a:lnTo>
                  <a:pt x="56" y="48"/>
                </a:lnTo>
                <a:lnTo>
                  <a:pt x="40" y="50"/>
                </a:lnTo>
                <a:lnTo>
                  <a:pt x="24" y="48"/>
                </a:lnTo>
                <a:lnTo>
                  <a:pt x="10" y="44"/>
                </a:lnTo>
                <a:lnTo>
                  <a:pt x="2" y="36"/>
                </a:lnTo>
                <a:lnTo>
                  <a:pt x="0" y="32"/>
                </a:lnTo>
                <a:lnTo>
                  <a:pt x="0" y="28"/>
                </a:lnTo>
                <a:lnTo>
                  <a:pt x="0" y="24"/>
                </a:lnTo>
                <a:lnTo>
                  <a:pt x="2" y="18"/>
                </a:lnTo>
                <a:lnTo>
                  <a:pt x="10" y="10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7" name="Freeform 162"/>
          <p:cNvSpPr>
            <a:spLocks/>
          </p:cNvSpPr>
          <p:nvPr/>
        </p:nvSpPr>
        <p:spPr bwMode="auto">
          <a:xfrm>
            <a:off x="5661025" y="4301448"/>
            <a:ext cx="101600" cy="60325"/>
          </a:xfrm>
          <a:custGeom>
            <a:avLst/>
            <a:gdLst>
              <a:gd name="T0" fmla="*/ 32 w 64"/>
              <a:gd name="T1" fmla="*/ 0 h 38"/>
              <a:gd name="T2" fmla="*/ 44 w 64"/>
              <a:gd name="T3" fmla="*/ 2 h 38"/>
              <a:gd name="T4" fmla="*/ 54 w 64"/>
              <a:gd name="T5" fmla="*/ 6 h 38"/>
              <a:gd name="T6" fmla="*/ 60 w 64"/>
              <a:gd name="T7" fmla="*/ 14 h 38"/>
              <a:gd name="T8" fmla="*/ 64 w 64"/>
              <a:gd name="T9" fmla="*/ 20 h 38"/>
              <a:gd name="T10" fmla="*/ 62 w 64"/>
              <a:gd name="T11" fmla="*/ 24 h 38"/>
              <a:gd name="T12" fmla="*/ 60 w 64"/>
              <a:gd name="T13" fmla="*/ 28 h 38"/>
              <a:gd name="T14" fmla="*/ 54 w 64"/>
              <a:gd name="T15" fmla="*/ 32 h 38"/>
              <a:gd name="T16" fmla="*/ 44 w 64"/>
              <a:gd name="T17" fmla="*/ 36 h 38"/>
              <a:gd name="T18" fmla="*/ 32 w 64"/>
              <a:gd name="T19" fmla="*/ 38 h 38"/>
              <a:gd name="T20" fmla="*/ 20 w 64"/>
              <a:gd name="T21" fmla="*/ 36 h 38"/>
              <a:gd name="T22" fmla="*/ 10 w 64"/>
              <a:gd name="T23" fmla="*/ 32 h 38"/>
              <a:gd name="T24" fmla="*/ 2 w 64"/>
              <a:gd name="T25" fmla="*/ 28 h 38"/>
              <a:gd name="T26" fmla="*/ 0 w 64"/>
              <a:gd name="T27" fmla="*/ 24 h 38"/>
              <a:gd name="T28" fmla="*/ 0 w 64"/>
              <a:gd name="T29" fmla="*/ 20 h 38"/>
              <a:gd name="T30" fmla="*/ 2 w 64"/>
              <a:gd name="T31" fmla="*/ 14 h 38"/>
              <a:gd name="T32" fmla="*/ 10 w 64"/>
              <a:gd name="T33" fmla="*/ 6 h 38"/>
              <a:gd name="T34" fmla="*/ 20 w 64"/>
              <a:gd name="T35" fmla="*/ 2 h 38"/>
              <a:gd name="T36" fmla="*/ 32 w 64"/>
              <a:gd name="T37" fmla="*/ 0 h 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4"/>
              <a:gd name="T58" fmla="*/ 0 h 38"/>
              <a:gd name="T59" fmla="*/ 64 w 64"/>
              <a:gd name="T60" fmla="*/ 38 h 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4" h="38">
                <a:moveTo>
                  <a:pt x="32" y="0"/>
                </a:moveTo>
                <a:lnTo>
                  <a:pt x="44" y="2"/>
                </a:lnTo>
                <a:lnTo>
                  <a:pt x="54" y="6"/>
                </a:lnTo>
                <a:lnTo>
                  <a:pt x="60" y="14"/>
                </a:lnTo>
                <a:lnTo>
                  <a:pt x="64" y="20"/>
                </a:lnTo>
                <a:lnTo>
                  <a:pt x="62" y="24"/>
                </a:lnTo>
                <a:lnTo>
                  <a:pt x="60" y="28"/>
                </a:lnTo>
                <a:lnTo>
                  <a:pt x="54" y="32"/>
                </a:lnTo>
                <a:lnTo>
                  <a:pt x="44" y="36"/>
                </a:lnTo>
                <a:lnTo>
                  <a:pt x="32" y="38"/>
                </a:lnTo>
                <a:lnTo>
                  <a:pt x="20" y="36"/>
                </a:lnTo>
                <a:lnTo>
                  <a:pt x="10" y="32"/>
                </a:lnTo>
                <a:lnTo>
                  <a:pt x="2" y="28"/>
                </a:lnTo>
                <a:lnTo>
                  <a:pt x="0" y="24"/>
                </a:lnTo>
                <a:lnTo>
                  <a:pt x="0" y="20"/>
                </a:lnTo>
                <a:lnTo>
                  <a:pt x="2" y="14"/>
                </a:lnTo>
                <a:lnTo>
                  <a:pt x="10" y="6"/>
                </a:lnTo>
                <a:lnTo>
                  <a:pt x="20" y="2"/>
                </a:lnTo>
                <a:lnTo>
                  <a:pt x="32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Freeform 163"/>
          <p:cNvSpPr>
            <a:spLocks/>
          </p:cNvSpPr>
          <p:nvPr/>
        </p:nvSpPr>
        <p:spPr bwMode="auto">
          <a:xfrm>
            <a:off x="5673725" y="4301448"/>
            <a:ext cx="73025" cy="44450"/>
          </a:xfrm>
          <a:custGeom>
            <a:avLst/>
            <a:gdLst>
              <a:gd name="T0" fmla="*/ 24 w 46"/>
              <a:gd name="T1" fmla="*/ 28 h 28"/>
              <a:gd name="T2" fmla="*/ 32 w 46"/>
              <a:gd name="T3" fmla="*/ 26 h 28"/>
              <a:gd name="T4" fmla="*/ 40 w 46"/>
              <a:gd name="T5" fmla="*/ 24 h 28"/>
              <a:gd name="T6" fmla="*/ 44 w 46"/>
              <a:gd name="T7" fmla="*/ 20 h 28"/>
              <a:gd name="T8" fmla="*/ 46 w 46"/>
              <a:gd name="T9" fmla="*/ 16 h 28"/>
              <a:gd name="T10" fmla="*/ 44 w 46"/>
              <a:gd name="T11" fmla="*/ 10 h 28"/>
              <a:gd name="T12" fmla="*/ 40 w 46"/>
              <a:gd name="T13" fmla="*/ 6 h 28"/>
              <a:gd name="T14" fmla="*/ 32 w 46"/>
              <a:gd name="T15" fmla="*/ 2 h 28"/>
              <a:gd name="T16" fmla="*/ 24 w 46"/>
              <a:gd name="T17" fmla="*/ 0 h 28"/>
              <a:gd name="T18" fmla="*/ 14 w 46"/>
              <a:gd name="T19" fmla="*/ 2 h 28"/>
              <a:gd name="T20" fmla="*/ 8 w 46"/>
              <a:gd name="T21" fmla="*/ 6 h 28"/>
              <a:gd name="T22" fmla="*/ 2 w 46"/>
              <a:gd name="T23" fmla="*/ 10 h 28"/>
              <a:gd name="T24" fmla="*/ 0 w 46"/>
              <a:gd name="T25" fmla="*/ 16 h 28"/>
              <a:gd name="T26" fmla="*/ 2 w 46"/>
              <a:gd name="T27" fmla="*/ 20 h 28"/>
              <a:gd name="T28" fmla="*/ 8 w 46"/>
              <a:gd name="T29" fmla="*/ 24 h 28"/>
              <a:gd name="T30" fmla="*/ 14 w 46"/>
              <a:gd name="T31" fmla="*/ 26 h 28"/>
              <a:gd name="T32" fmla="*/ 24 w 46"/>
              <a:gd name="T33" fmla="*/ 28 h 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28"/>
              <a:gd name="T53" fmla="*/ 46 w 46"/>
              <a:gd name="T54" fmla="*/ 28 h 2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28">
                <a:moveTo>
                  <a:pt x="24" y="28"/>
                </a:moveTo>
                <a:lnTo>
                  <a:pt x="32" y="26"/>
                </a:lnTo>
                <a:lnTo>
                  <a:pt x="40" y="24"/>
                </a:lnTo>
                <a:lnTo>
                  <a:pt x="44" y="20"/>
                </a:lnTo>
                <a:lnTo>
                  <a:pt x="46" y="16"/>
                </a:lnTo>
                <a:lnTo>
                  <a:pt x="44" y="10"/>
                </a:lnTo>
                <a:lnTo>
                  <a:pt x="40" y="6"/>
                </a:lnTo>
                <a:lnTo>
                  <a:pt x="32" y="2"/>
                </a:lnTo>
                <a:lnTo>
                  <a:pt x="24" y="0"/>
                </a:lnTo>
                <a:lnTo>
                  <a:pt x="14" y="2"/>
                </a:lnTo>
                <a:lnTo>
                  <a:pt x="8" y="6"/>
                </a:lnTo>
                <a:lnTo>
                  <a:pt x="2" y="10"/>
                </a:lnTo>
                <a:lnTo>
                  <a:pt x="0" y="16"/>
                </a:lnTo>
                <a:lnTo>
                  <a:pt x="2" y="20"/>
                </a:lnTo>
                <a:lnTo>
                  <a:pt x="8" y="24"/>
                </a:lnTo>
                <a:lnTo>
                  <a:pt x="14" y="26"/>
                </a:lnTo>
                <a:lnTo>
                  <a:pt x="24" y="2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Freeform 164"/>
          <p:cNvSpPr>
            <a:spLocks/>
          </p:cNvSpPr>
          <p:nvPr/>
        </p:nvSpPr>
        <p:spPr bwMode="auto">
          <a:xfrm>
            <a:off x="5276850" y="4199848"/>
            <a:ext cx="327025" cy="171450"/>
          </a:xfrm>
          <a:custGeom>
            <a:avLst/>
            <a:gdLst>
              <a:gd name="T0" fmla="*/ 102 w 206"/>
              <a:gd name="T1" fmla="*/ 108 h 108"/>
              <a:gd name="T2" fmla="*/ 124 w 206"/>
              <a:gd name="T3" fmla="*/ 106 h 108"/>
              <a:gd name="T4" fmla="*/ 142 w 206"/>
              <a:gd name="T5" fmla="*/ 104 h 108"/>
              <a:gd name="T6" fmla="*/ 160 w 206"/>
              <a:gd name="T7" fmla="*/ 98 h 108"/>
              <a:gd name="T8" fmla="*/ 176 w 206"/>
              <a:gd name="T9" fmla="*/ 92 h 108"/>
              <a:gd name="T10" fmla="*/ 188 w 206"/>
              <a:gd name="T11" fmla="*/ 84 h 108"/>
              <a:gd name="T12" fmla="*/ 198 w 206"/>
              <a:gd name="T13" fmla="*/ 74 h 108"/>
              <a:gd name="T14" fmla="*/ 204 w 206"/>
              <a:gd name="T15" fmla="*/ 64 h 108"/>
              <a:gd name="T16" fmla="*/ 206 w 206"/>
              <a:gd name="T17" fmla="*/ 54 h 108"/>
              <a:gd name="T18" fmla="*/ 204 w 206"/>
              <a:gd name="T19" fmla="*/ 42 h 108"/>
              <a:gd name="T20" fmla="*/ 198 w 206"/>
              <a:gd name="T21" fmla="*/ 32 h 108"/>
              <a:gd name="T22" fmla="*/ 188 w 206"/>
              <a:gd name="T23" fmla="*/ 24 h 108"/>
              <a:gd name="T24" fmla="*/ 176 w 206"/>
              <a:gd name="T25" fmla="*/ 16 h 108"/>
              <a:gd name="T26" fmla="*/ 160 w 206"/>
              <a:gd name="T27" fmla="*/ 10 h 108"/>
              <a:gd name="T28" fmla="*/ 142 w 206"/>
              <a:gd name="T29" fmla="*/ 4 h 108"/>
              <a:gd name="T30" fmla="*/ 124 w 206"/>
              <a:gd name="T31" fmla="*/ 2 h 108"/>
              <a:gd name="T32" fmla="*/ 102 w 206"/>
              <a:gd name="T33" fmla="*/ 0 h 108"/>
              <a:gd name="T34" fmla="*/ 82 w 206"/>
              <a:gd name="T35" fmla="*/ 2 h 108"/>
              <a:gd name="T36" fmla="*/ 62 w 206"/>
              <a:gd name="T37" fmla="*/ 4 h 108"/>
              <a:gd name="T38" fmla="*/ 46 w 206"/>
              <a:gd name="T39" fmla="*/ 10 h 108"/>
              <a:gd name="T40" fmla="*/ 30 w 206"/>
              <a:gd name="T41" fmla="*/ 16 h 108"/>
              <a:gd name="T42" fmla="*/ 18 w 206"/>
              <a:gd name="T43" fmla="*/ 24 h 108"/>
              <a:gd name="T44" fmla="*/ 8 w 206"/>
              <a:gd name="T45" fmla="*/ 32 h 108"/>
              <a:gd name="T46" fmla="*/ 2 w 206"/>
              <a:gd name="T47" fmla="*/ 42 h 108"/>
              <a:gd name="T48" fmla="*/ 0 w 206"/>
              <a:gd name="T49" fmla="*/ 54 h 108"/>
              <a:gd name="T50" fmla="*/ 2 w 206"/>
              <a:gd name="T51" fmla="*/ 64 h 108"/>
              <a:gd name="T52" fmla="*/ 8 w 206"/>
              <a:gd name="T53" fmla="*/ 74 h 108"/>
              <a:gd name="T54" fmla="*/ 18 w 206"/>
              <a:gd name="T55" fmla="*/ 84 h 108"/>
              <a:gd name="T56" fmla="*/ 30 w 206"/>
              <a:gd name="T57" fmla="*/ 92 h 108"/>
              <a:gd name="T58" fmla="*/ 46 w 206"/>
              <a:gd name="T59" fmla="*/ 98 h 108"/>
              <a:gd name="T60" fmla="*/ 62 w 206"/>
              <a:gd name="T61" fmla="*/ 104 h 108"/>
              <a:gd name="T62" fmla="*/ 82 w 206"/>
              <a:gd name="T63" fmla="*/ 106 h 108"/>
              <a:gd name="T64" fmla="*/ 102 w 206"/>
              <a:gd name="T65" fmla="*/ 108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08"/>
              <a:gd name="T101" fmla="*/ 206 w 206"/>
              <a:gd name="T102" fmla="*/ 108 h 1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08">
                <a:moveTo>
                  <a:pt x="102" y="108"/>
                </a:moveTo>
                <a:lnTo>
                  <a:pt x="124" y="106"/>
                </a:lnTo>
                <a:lnTo>
                  <a:pt x="142" y="104"/>
                </a:lnTo>
                <a:lnTo>
                  <a:pt x="160" y="98"/>
                </a:lnTo>
                <a:lnTo>
                  <a:pt x="176" y="92"/>
                </a:lnTo>
                <a:lnTo>
                  <a:pt x="188" y="84"/>
                </a:lnTo>
                <a:lnTo>
                  <a:pt x="198" y="74"/>
                </a:lnTo>
                <a:lnTo>
                  <a:pt x="204" y="64"/>
                </a:lnTo>
                <a:lnTo>
                  <a:pt x="206" y="54"/>
                </a:lnTo>
                <a:lnTo>
                  <a:pt x="204" y="42"/>
                </a:lnTo>
                <a:lnTo>
                  <a:pt x="198" y="32"/>
                </a:lnTo>
                <a:lnTo>
                  <a:pt x="188" y="24"/>
                </a:lnTo>
                <a:lnTo>
                  <a:pt x="176" y="16"/>
                </a:lnTo>
                <a:lnTo>
                  <a:pt x="160" y="10"/>
                </a:lnTo>
                <a:lnTo>
                  <a:pt x="142" y="4"/>
                </a:lnTo>
                <a:lnTo>
                  <a:pt x="124" y="2"/>
                </a:lnTo>
                <a:lnTo>
                  <a:pt x="102" y="0"/>
                </a:lnTo>
                <a:lnTo>
                  <a:pt x="82" y="2"/>
                </a:lnTo>
                <a:lnTo>
                  <a:pt x="62" y="4"/>
                </a:lnTo>
                <a:lnTo>
                  <a:pt x="46" y="10"/>
                </a:lnTo>
                <a:lnTo>
                  <a:pt x="30" y="16"/>
                </a:lnTo>
                <a:lnTo>
                  <a:pt x="18" y="24"/>
                </a:lnTo>
                <a:lnTo>
                  <a:pt x="8" y="32"/>
                </a:lnTo>
                <a:lnTo>
                  <a:pt x="2" y="42"/>
                </a:lnTo>
                <a:lnTo>
                  <a:pt x="0" y="54"/>
                </a:lnTo>
                <a:lnTo>
                  <a:pt x="2" y="64"/>
                </a:lnTo>
                <a:lnTo>
                  <a:pt x="8" y="74"/>
                </a:lnTo>
                <a:lnTo>
                  <a:pt x="18" y="84"/>
                </a:lnTo>
                <a:lnTo>
                  <a:pt x="30" y="92"/>
                </a:lnTo>
                <a:lnTo>
                  <a:pt x="46" y="98"/>
                </a:lnTo>
                <a:lnTo>
                  <a:pt x="62" y="104"/>
                </a:lnTo>
                <a:lnTo>
                  <a:pt x="82" y="106"/>
                </a:lnTo>
                <a:lnTo>
                  <a:pt x="102" y="108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0" name="Freeform 165"/>
          <p:cNvSpPr>
            <a:spLocks/>
          </p:cNvSpPr>
          <p:nvPr/>
        </p:nvSpPr>
        <p:spPr bwMode="auto">
          <a:xfrm>
            <a:off x="5308600" y="4183973"/>
            <a:ext cx="263525" cy="158750"/>
          </a:xfrm>
          <a:custGeom>
            <a:avLst/>
            <a:gdLst>
              <a:gd name="T0" fmla="*/ 84 w 166"/>
              <a:gd name="T1" fmla="*/ 100 h 100"/>
              <a:gd name="T2" fmla="*/ 100 w 166"/>
              <a:gd name="T3" fmla="*/ 100 h 100"/>
              <a:gd name="T4" fmla="*/ 116 w 166"/>
              <a:gd name="T5" fmla="*/ 96 h 100"/>
              <a:gd name="T6" fmla="*/ 130 w 166"/>
              <a:gd name="T7" fmla="*/ 92 h 100"/>
              <a:gd name="T8" fmla="*/ 142 w 166"/>
              <a:gd name="T9" fmla="*/ 88 h 100"/>
              <a:gd name="T10" fmla="*/ 152 w 166"/>
              <a:gd name="T11" fmla="*/ 80 h 100"/>
              <a:gd name="T12" fmla="*/ 160 w 166"/>
              <a:gd name="T13" fmla="*/ 74 h 100"/>
              <a:gd name="T14" fmla="*/ 164 w 166"/>
              <a:gd name="T15" fmla="*/ 66 h 100"/>
              <a:gd name="T16" fmla="*/ 166 w 166"/>
              <a:gd name="T17" fmla="*/ 56 h 100"/>
              <a:gd name="T18" fmla="*/ 164 w 166"/>
              <a:gd name="T19" fmla="*/ 48 h 100"/>
              <a:gd name="T20" fmla="*/ 160 w 166"/>
              <a:gd name="T21" fmla="*/ 38 h 100"/>
              <a:gd name="T22" fmla="*/ 152 w 166"/>
              <a:gd name="T23" fmla="*/ 28 h 100"/>
              <a:gd name="T24" fmla="*/ 142 w 166"/>
              <a:gd name="T25" fmla="*/ 18 h 100"/>
              <a:gd name="T26" fmla="*/ 130 w 166"/>
              <a:gd name="T27" fmla="*/ 12 h 100"/>
              <a:gd name="T28" fmla="*/ 116 w 166"/>
              <a:gd name="T29" fmla="*/ 4 h 100"/>
              <a:gd name="T30" fmla="*/ 100 w 166"/>
              <a:gd name="T31" fmla="*/ 0 h 100"/>
              <a:gd name="T32" fmla="*/ 84 w 166"/>
              <a:gd name="T33" fmla="*/ 0 h 100"/>
              <a:gd name="T34" fmla="*/ 66 w 166"/>
              <a:gd name="T35" fmla="*/ 0 h 100"/>
              <a:gd name="T36" fmla="*/ 50 w 166"/>
              <a:gd name="T37" fmla="*/ 4 h 100"/>
              <a:gd name="T38" fmla="*/ 36 w 166"/>
              <a:gd name="T39" fmla="*/ 12 h 100"/>
              <a:gd name="T40" fmla="*/ 24 w 166"/>
              <a:gd name="T41" fmla="*/ 18 h 100"/>
              <a:gd name="T42" fmla="*/ 14 w 166"/>
              <a:gd name="T43" fmla="*/ 28 h 100"/>
              <a:gd name="T44" fmla="*/ 6 w 166"/>
              <a:gd name="T45" fmla="*/ 38 h 100"/>
              <a:gd name="T46" fmla="*/ 2 w 166"/>
              <a:gd name="T47" fmla="*/ 48 h 100"/>
              <a:gd name="T48" fmla="*/ 0 w 166"/>
              <a:gd name="T49" fmla="*/ 56 h 100"/>
              <a:gd name="T50" fmla="*/ 2 w 166"/>
              <a:gd name="T51" fmla="*/ 66 h 100"/>
              <a:gd name="T52" fmla="*/ 6 w 166"/>
              <a:gd name="T53" fmla="*/ 74 h 100"/>
              <a:gd name="T54" fmla="*/ 14 w 166"/>
              <a:gd name="T55" fmla="*/ 80 h 100"/>
              <a:gd name="T56" fmla="*/ 24 w 166"/>
              <a:gd name="T57" fmla="*/ 88 h 100"/>
              <a:gd name="T58" fmla="*/ 36 w 166"/>
              <a:gd name="T59" fmla="*/ 92 h 100"/>
              <a:gd name="T60" fmla="*/ 50 w 166"/>
              <a:gd name="T61" fmla="*/ 96 h 100"/>
              <a:gd name="T62" fmla="*/ 66 w 166"/>
              <a:gd name="T63" fmla="*/ 100 h 100"/>
              <a:gd name="T64" fmla="*/ 84 w 166"/>
              <a:gd name="T65" fmla="*/ 100 h 1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6"/>
              <a:gd name="T100" fmla="*/ 0 h 100"/>
              <a:gd name="T101" fmla="*/ 166 w 166"/>
              <a:gd name="T102" fmla="*/ 100 h 1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6" h="100">
                <a:moveTo>
                  <a:pt x="84" y="100"/>
                </a:moveTo>
                <a:lnTo>
                  <a:pt x="100" y="100"/>
                </a:lnTo>
                <a:lnTo>
                  <a:pt x="116" y="96"/>
                </a:lnTo>
                <a:lnTo>
                  <a:pt x="130" y="92"/>
                </a:lnTo>
                <a:lnTo>
                  <a:pt x="142" y="88"/>
                </a:lnTo>
                <a:lnTo>
                  <a:pt x="152" y="80"/>
                </a:lnTo>
                <a:lnTo>
                  <a:pt x="160" y="74"/>
                </a:lnTo>
                <a:lnTo>
                  <a:pt x="164" y="66"/>
                </a:lnTo>
                <a:lnTo>
                  <a:pt x="166" y="56"/>
                </a:lnTo>
                <a:lnTo>
                  <a:pt x="164" y="48"/>
                </a:lnTo>
                <a:lnTo>
                  <a:pt x="160" y="38"/>
                </a:lnTo>
                <a:lnTo>
                  <a:pt x="152" y="28"/>
                </a:lnTo>
                <a:lnTo>
                  <a:pt x="142" y="18"/>
                </a:lnTo>
                <a:lnTo>
                  <a:pt x="130" y="12"/>
                </a:lnTo>
                <a:lnTo>
                  <a:pt x="116" y="4"/>
                </a:lnTo>
                <a:lnTo>
                  <a:pt x="100" y="0"/>
                </a:lnTo>
                <a:lnTo>
                  <a:pt x="84" y="0"/>
                </a:lnTo>
                <a:lnTo>
                  <a:pt x="66" y="0"/>
                </a:lnTo>
                <a:lnTo>
                  <a:pt x="50" y="4"/>
                </a:lnTo>
                <a:lnTo>
                  <a:pt x="36" y="12"/>
                </a:lnTo>
                <a:lnTo>
                  <a:pt x="24" y="18"/>
                </a:lnTo>
                <a:lnTo>
                  <a:pt x="14" y="28"/>
                </a:lnTo>
                <a:lnTo>
                  <a:pt x="6" y="38"/>
                </a:lnTo>
                <a:lnTo>
                  <a:pt x="2" y="48"/>
                </a:lnTo>
                <a:lnTo>
                  <a:pt x="0" y="56"/>
                </a:lnTo>
                <a:lnTo>
                  <a:pt x="2" y="66"/>
                </a:lnTo>
                <a:lnTo>
                  <a:pt x="6" y="74"/>
                </a:lnTo>
                <a:lnTo>
                  <a:pt x="14" y="80"/>
                </a:lnTo>
                <a:lnTo>
                  <a:pt x="24" y="88"/>
                </a:lnTo>
                <a:lnTo>
                  <a:pt x="36" y="92"/>
                </a:lnTo>
                <a:lnTo>
                  <a:pt x="50" y="96"/>
                </a:lnTo>
                <a:lnTo>
                  <a:pt x="66" y="100"/>
                </a:lnTo>
                <a:lnTo>
                  <a:pt x="84" y="100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Freeform 166"/>
          <p:cNvSpPr>
            <a:spLocks/>
          </p:cNvSpPr>
          <p:nvPr/>
        </p:nvSpPr>
        <p:spPr bwMode="auto">
          <a:xfrm>
            <a:off x="5321300" y="4183973"/>
            <a:ext cx="241300" cy="146050"/>
          </a:xfrm>
          <a:custGeom>
            <a:avLst/>
            <a:gdLst>
              <a:gd name="T0" fmla="*/ 76 w 152"/>
              <a:gd name="T1" fmla="*/ 0 h 92"/>
              <a:gd name="T2" fmla="*/ 90 w 152"/>
              <a:gd name="T3" fmla="*/ 2 h 92"/>
              <a:gd name="T4" fmla="*/ 104 w 152"/>
              <a:gd name="T5" fmla="*/ 4 h 92"/>
              <a:gd name="T6" fmla="*/ 118 w 152"/>
              <a:gd name="T7" fmla="*/ 10 h 92"/>
              <a:gd name="T8" fmla="*/ 130 w 152"/>
              <a:gd name="T9" fmla="*/ 18 h 92"/>
              <a:gd name="T10" fmla="*/ 138 w 152"/>
              <a:gd name="T11" fmla="*/ 26 h 92"/>
              <a:gd name="T12" fmla="*/ 146 w 152"/>
              <a:gd name="T13" fmla="*/ 34 h 92"/>
              <a:gd name="T14" fmla="*/ 150 w 152"/>
              <a:gd name="T15" fmla="*/ 44 h 92"/>
              <a:gd name="T16" fmla="*/ 152 w 152"/>
              <a:gd name="T17" fmla="*/ 52 h 92"/>
              <a:gd name="T18" fmla="*/ 150 w 152"/>
              <a:gd name="T19" fmla="*/ 60 h 92"/>
              <a:gd name="T20" fmla="*/ 146 w 152"/>
              <a:gd name="T21" fmla="*/ 68 h 92"/>
              <a:gd name="T22" fmla="*/ 138 w 152"/>
              <a:gd name="T23" fmla="*/ 74 h 92"/>
              <a:gd name="T24" fmla="*/ 130 w 152"/>
              <a:gd name="T25" fmla="*/ 80 h 92"/>
              <a:gd name="T26" fmla="*/ 118 w 152"/>
              <a:gd name="T27" fmla="*/ 86 h 92"/>
              <a:gd name="T28" fmla="*/ 104 w 152"/>
              <a:gd name="T29" fmla="*/ 88 h 92"/>
              <a:gd name="T30" fmla="*/ 90 w 152"/>
              <a:gd name="T31" fmla="*/ 92 h 92"/>
              <a:gd name="T32" fmla="*/ 76 w 152"/>
              <a:gd name="T33" fmla="*/ 92 h 92"/>
              <a:gd name="T34" fmla="*/ 60 w 152"/>
              <a:gd name="T35" fmla="*/ 92 h 92"/>
              <a:gd name="T36" fmla="*/ 46 w 152"/>
              <a:gd name="T37" fmla="*/ 88 h 92"/>
              <a:gd name="T38" fmla="*/ 32 w 152"/>
              <a:gd name="T39" fmla="*/ 86 h 92"/>
              <a:gd name="T40" fmla="*/ 22 w 152"/>
              <a:gd name="T41" fmla="*/ 80 h 92"/>
              <a:gd name="T42" fmla="*/ 12 w 152"/>
              <a:gd name="T43" fmla="*/ 74 h 92"/>
              <a:gd name="T44" fmla="*/ 6 w 152"/>
              <a:gd name="T45" fmla="*/ 68 h 92"/>
              <a:gd name="T46" fmla="*/ 0 w 152"/>
              <a:gd name="T47" fmla="*/ 60 h 92"/>
              <a:gd name="T48" fmla="*/ 0 w 152"/>
              <a:gd name="T49" fmla="*/ 52 h 92"/>
              <a:gd name="T50" fmla="*/ 0 w 152"/>
              <a:gd name="T51" fmla="*/ 44 h 92"/>
              <a:gd name="T52" fmla="*/ 6 w 152"/>
              <a:gd name="T53" fmla="*/ 34 h 92"/>
              <a:gd name="T54" fmla="*/ 12 w 152"/>
              <a:gd name="T55" fmla="*/ 26 h 92"/>
              <a:gd name="T56" fmla="*/ 22 w 152"/>
              <a:gd name="T57" fmla="*/ 18 h 92"/>
              <a:gd name="T58" fmla="*/ 32 w 152"/>
              <a:gd name="T59" fmla="*/ 10 h 92"/>
              <a:gd name="T60" fmla="*/ 46 w 152"/>
              <a:gd name="T61" fmla="*/ 4 h 92"/>
              <a:gd name="T62" fmla="*/ 60 w 152"/>
              <a:gd name="T63" fmla="*/ 2 h 92"/>
              <a:gd name="T64" fmla="*/ 76 w 152"/>
              <a:gd name="T65" fmla="*/ 0 h 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2"/>
              <a:gd name="T100" fmla="*/ 0 h 92"/>
              <a:gd name="T101" fmla="*/ 152 w 152"/>
              <a:gd name="T102" fmla="*/ 92 h 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2" h="92">
                <a:moveTo>
                  <a:pt x="76" y="0"/>
                </a:moveTo>
                <a:lnTo>
                  <a:pt x="90" y="2"/>
                </a:lnTo>
                <a:lnTo>
                  <a:pt x="104" y="4"/>
                </a:lnTo>
                <a:lnTo>
                  <a:pt x="118" y="10"/>
                </a:lnTo>
                <a:lnTo>
                  <a:pt x="130" y="18"/>
                </a:lnTo>
                <a:lnTo>
                  <a:pt x="138" y="26"/>
                </a:lnTo>
                <a:lnTo>
                  <a:pt x="146" y="34"/>
                </a:lnTo>
                <a:lnTo>
                  <a:pt x="150" y="44"/>
                </a:lnTo>
                <a:lnTo>
                  <a:pt x="152" y="52"/>
                </a:lnTo>
                <a:lnTo>
                  <a:pt x="150" y="60"/>
                </a:lnTo>
                <a:lnTo>
                  <a:pt x="146" y="68"/>
                </a:lnTo>
                <a:lnTo>
                  <a:pt x="138" y="74"/>
                </a:lnTo>
                <a:lnTo>
                  <a:pt x="130" y="80"/>
                </a:lnTo>
                <a:lnTo>
                  <a:pt x="118" y="86"/>
                </a:lnTo>
                <a:lnTo>
                  <a:pt x="104" y="88"/>
                </a:lnTo>
                <a:lnTo>
                  <a:pt x="90" y="92"/>
                </a:lnTo>
                <a:lnTo>
                  <a:pt x="76" y="92"/>
                </a:lnTo>
                <a:lnTo>
                  <a:pt x="60" y="92"/>
                </a:lnTo>
                <a:lnTo>
                  <a:pt x="46" y="88"/>
                </a:lnTo>
                <a:lnTo>
                  <a:pt x="32" y="86"/>
                </a:lnTo>
                <a:lnTo>
                  <a:pt x="22" y="80"/>
                </a:lnTo>
                <a:lnTo>
                  <a:pt x="12" y="74"/>
                </a:lnTo>
                <a:lnTo>
                  <a:pt x="6" y="68"/>
                </a:lnTo>
                <a:lnTo>
                  <a:pt x="0" y="60"/>
                </a:lnTo>
                <a:lnTo>
                  <a:pt x="0" y="52"/>
                </a:lnTo>
                <a:lnTo>
                  <a:pt x="0" y="44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6" y="4"/>
                </a:lnTo>
                <a:lnTo>
                  <a:pt x="60" y="2"/>
                </a:lnTo>
                <a:lnTo>
                  <a:pt x="76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Freeform 167"/>
          <p:cNvSpPr>
            <a:spLocks/>
          </p:cNvSpPr>
          <p:nvPr/>
        </p:nvSpPr>
        <p:spPr bwMode="auto">
          <a:xfrm>
            <a:off x="5330825" y="4183973"/>
            <a:ext cx="219075" cy="133350"/>
          </a:xfrm>
          <a:custGeom>
            <a:avLst/>
            <a:gdLst>
              <a:gd name="T0" fmla="*/ 70 w 138"/>
              <a:gd name="T1" fmla="*/ 0 h 84"/>
              <a:gd name="T2" fmla="*/ 84 w 138"/>
              <a:gd name="T3" fmla="*/ 2 h 84"/>
              <a:gd name="T4" fmla="*/ 96 w 138"/>
              <a:gd name="T5" fmla="*/ 6 h 84"/>
              <a:gd name="T6" fmla="*/ 108 w 138"/>
              <a:gd name="T7" fmla="*/ 10 h 84"/>
              <a:gd name="T8" fmla="*/ 118 w 138"/>
              <a:gd name="T9" fmla="*/ 16 h 84"/>
              <a:gd name="T10" fmla="*/ 126 w 138"/>
              <a:gd name="T11" fmla="*/ 24 h 84"/>
              <a:gd name="T12" fmla="*/ 132 w 138"/>
              <a:gd name="T13" fmla="*/ 32 h 84"/>
              <a:gd name="T14" fmla="*/ 136 w 138"/>
              <a:gd name="T15" fmla="*/ 40 h 84"/>
              <a:gd name="T16" fmla="*/ 138 w 138"/>
              <a:gd name="T17" fmla="*/ 48 h 84"/>
              <a:gd name="T18" fmla="*/ 136 w 138"/>
              <a:gd name="T19" fmla="*/ 56 h 84"/>
              <a:gd name="T20" fmla="*/ 132 w 138"/>
              <a:gd name="T21" fmla="*/ 62 h 84"/>
              <a:gd name="T22" fmla="*/ 126 w 138"/>
              <a:gd name="T23" fmla="*/ 68 h 84"/>
              <a:gd name="T24" fmla="*/ 118 w 138"/>
              <a:gd name="T25" fmla="*/ 74 h 84"/>
              <a:gd name="T26" fmla="*/ 108 w 138"/>
              <a:gd name="T27" fmla="*/ 78 h 84"/>
              <a:gd name="T28" fmla="*/ 96 w 138"/>
              <a:gd name="T29" fmla="*/ 82 h 84"/>
              <a:gd name="T30" fmla="*/ 84 w 138"/>
              <a:gd name="T31" fmla="*/ 84 h 84"/>
              <a:gd name="T32" fmla="*/ 70 w 138"/>
              <a:gd name="T33" fmla="*/ 84 h 84"/>
              <a:gd name="T34" fmla="*/ 56 w 138"/>
              <a:gd name="T35" fmla="*/ 84 h 84"/>
              <a:gd name="T36" fmla="*/ 42 w 138"/>
              <a:gd name="T37" fmla="*/ 82 h 84"/>
              <a:gd name="T38" fmla="*/ 30 w 138"/>
              <a:gd name="T39" fmla="*/ 78 h 84"/>
              <a:gd name="T40" fmla="*/ 20 w 138"/>
              <a:gd name="T41" fmla="*/ 74 h 84"/>
              <a:gd name="T42" fmla="*/ 12 w 138"/>
              <a:gd name="T43" fmla="*/ 68 h 84"/>
              <a:gd name="T44" fmla="*/ 6 w 138"/>
              <a:gd name="T45" fmla="*/ 62 h 84"/>
              <a:gd name="T46" fmla="*/ 2 w 138"/>
              <a:gd name="T47" fmla="*/ 56 h 84"/>
              <a:gd name="T48" fmla="*/ 0 w 138"/>
              <a:gd name="T49" fmla="*/ 48 h 84"/>
              <a:gd name="T50" fmla="*/ 2 w 138"/>
              <a:gd name="T51" fmla="*/ 40 h 84"/>
              <a:gd name="T52" fmla="*/ 6 w 138"/>
              <a:gd name="T53" fmla="*/ 32 h 84"/>
              <a:gd name="T54" fmla="*/ 12 w 138"/>
              <a:gd name="T55" fmla="*/ 24 h 84"/>
              <a:gd name="T56" fmla="*/ 20 w 138"/>
              <a:gd name="T57" fmla="*/ 16 h 84"/>
              <a:gd name="T58" fmla="*/ 30 w 138"/>
              <a:gd name="T59" fmla="*/ 10 h 84"/>
              <a:gd name="T60" fmla="*/ 42 w 138"/>
              <a:gd name="T61" fmla="*/ 6 h 84"/>
              <a:gd name="T62" fmla="*/ 56 w 138"/>
              <a:gd name="T63" fmla="*/ 2 h 84"/>
              <a:gd name="T64" fmla="*/ 70 w 138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84"/>
              <a:gd name="T101" fmla="*/ 138 w 138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84">
                <a:moveTo>
                  <a:pt x="70" y="0"/>
                </a:moveTo>
                <a:lnTo>
                  <a:pt x="84" y="2"/>
                </a:lnTo>
                <a:lnTo>
                  <a:pt x="96" y="6"/>
                </a:lnTo>
                <a:lnTo>
                  <a:pt x="108" y="10"/>
                </a:lnTo>
                <a:lnTo>
                  <a:pt x="118" y="16"/>
                </a:lnTo>
                <a:lnTo>
                  <a:pt x="126" y="24"/>
                </a:lnTo>
                <a:lnTo>
                  <a:pt x="132" y="32"/>
                </a:lnTo>
                <a:lnTo>
                  <a:pt x="136" y="40"/>
                </a:lnTo>
                <a:lnTo>
                  <a:pt x="138" y="48"/>
                </a:lnTo>
                <a:lnTo>
                  <a:pt x="136" y="56"/>
                </a:lnTo>
                <a:lnTo>
                  <a:pt x="132" y="62"/>
                </a:lnTo>
                <a:lnTo>
                  <a:pt x="126" y="68"/>
                </a:lnTo>
                <a:lnTo>
                  <a:pt x="118" y="74"/>
                </a:lnTo>
                <a:lnTo>
                  <a:pt x="108" y="78"/>
                </a:lnTo>
                <a:lnTo>
                  <a:pt x="96" y="82"/>
                </a:lnTo>
                <a:lnTo>
                  <a:pt x="84" y="84"/>
                </a:lnTo>
                <a:lnTo>
                  <a:pt x="70" y="84"/>
                </a:lnTo>
                <a:lnTo>
                  <a:pt x="56" y="84"/>
                </a:lnTo>
                <a:lnTo>
                  <a:pt x="42" y="82"/>
                </a:lnTo>
                <a:lnTo>
                  <a:pt x="30" y="78"/>
                </a:lnTo>
                <a:lnTo>
                  <a:pt x="20" y="74"/>
                </a:lnTo>
                <a:lnTo>
                  <a:pt x="12" y="68"/>
                </a:lnTo>
                <a:lnTo>
                  <a:pt x="6" y="62"/>
                </a:lnTo>
                <a:lnTo>
                  <a:pt x="2" y="56"/>
                </a:lnTo>
                <a:lnTo>
                  <a:pt x="0" y="48"/>
                </a:lnTo>
                <a:lnTo>
                  <a:pt x="2" y="40"/>
                </a:lnTo>
                <a:lnTo>
                  <a:pt x="6" y="32"/>
                </a:lnTo>
                <a:lnTo>
                  <a:pt x="12" y="24"/>
                </a:lnTo>
                <a:lnTo>
                  <a:pt x="20" y="16"/>
                </a:lnTo>
                <a:lnTo>
                  <a:pt x="30" y="10"/>
                </a:lnTo>
                <a:lnTo>
                  <a:pt x="42" y="6"/>
                </a:lnTo>
                <a:lnTo>
                  <a:pt x="56" y="2"/>
                </a:lnTo>
                <a:lnTo>
                  <a:pt x="70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3" name="Freeform 168"/>
          <p:cNvSpPr>
            <a:spLocks/>
          </p:cNvSpPr>
          <p:nvPr/>
        </p:nvSpPr>
        <p:spPr bwMode="auto">
          <a:xfrm>
            <a:off x="5343525" y="4187148"/>
            <a:ext cx="196850" cy="117475"/>
          </a:xfrm>
          <a:custGeom>
            <a:avLst/>
            <a:gdLst>
              <a:gd name="T0" fmla="*/ 62 w 124"/>
              <a:gd name="T1" fmla="*/ 0 h 74"/>
              <a:gd name="T2" fmla="*/ 74 w 124"/>
              <a:gd name="T3" fmla="*/ 0 h 74"/>
              <a:gd name="T4" fmla="*/ 86 w 124"/>
              <a:gd name="T5" fmla="*/ 4 h 74"/>
              <a:gd name="T6" fmla="*/ 96 w 124"/>
              <a:gd name="T7" fmla="*/ 8 h 74"/>
              <a:gd name="T8" fmla="*/ 106 w 124"/>
              <a:gd name="T9" fmla="*/ 14 h 74"/>
              <a:gd name="T10" fmla="*/ 112 w 124"/>
              <a:gd name="T11" fmla="*/ 20 h 74"/>
              <a:gd name="T12" fmla="*/ 118 w 124"/>
              <a:gd name="T13" fmla="*/ 28 h 74"/>
              <a:gd name="T14" fmla="*/ 122 w 124"/>
              <a:gd name="T15" fmla="*/ 34 h 74"/>
              <a:gd name="T16" fmla="*/ 124 w 124"/>
              <a:gd name="T17" fmla="*/ 42 h 74"/>
              <a:gd name="T18" fmla="*/ 122 w 124"/>
              <a:gd name="T19" fmla="*/ 48 h 74"/>
              <a:gd name="T20" fmla="*/ 118 w 124"/>
              <a:gd name="T21" fmla="*/ 54 h 74"/>
              <a:gd name="T22" fmla="*/ 112 w 124"/>
              <a:gd name="T23" fmla="*/ 60 h 74"/>
              <a:gd name="T24" fmla="*/ 106 w 124"/>
              <a:gd name="T25" fmla="*/ 64 h 74"/>
              <a:gd name="T26" fmla="*/ 96 w 124"/>
              <a:gd name="T27" fmla="*/ 68 h 74"/>
              <a:gd name="T28" fmla="*/ 86 w 124"/>
              <a:gd name="T29" fmla="*/ 72 h 74"/>
              <a:gd name="T30" fmla="*/ 74 w 124"/>
              <a:gd name="T31" fmla="*/ 74 h 74"/>
              <a:gd name="T32" fmla="*/ 62 w 124"/>
              <a:gd name="T33" fmla="*/ 74 h 74"/>
              <a:gd name="T34" fmla="*/ 50 w 124"/>
              <a:gd name="T35" fmla="*/ 74 h 74"/>
              <a:gd name="T36" fmla="*/ 38 w 124"/>
              <a:gd name="T37" fmla="*/ 72 h 74"/>
              <a:gd name="T38" fmla="*/ 26 w 124"/>
              <a:gd name="T39" fmla="*/ 68 h 74"/>
              <a:gd name="T40" fmla="*/ 18 w 124"/>
              <a:gd name="T41" fmla="*/ 64 h 74"/>
              <a:gd name="T42" fmla="*/ 10 w 124"/>
              <a:gd name="T43" fmla="*/ 60 h 74"/>
              <a:gd name="T44" fmla="*/ 4 w 124"/>
              <a:gd name="T45" fmla="*/ 54 h 74"/>
              <a:gd name="T46" fmla="*/ 0 w 124"/>
              <a:gd name="T47" fmla="*/ 48 h 74"/>
              <a:gd name="T48" fmla="*/ 0 w 124"/>
              <a:gd name="T49" fmla="*/ 42 h 74"/>
              <a:gd name="T50" fmla="*/ 0 w 124"/>
              <a:gd name="T51" fmla="*/ 34 h 74"/>
              <a:gd name="T52" fmla="*/ 4 w 124"/>
              <a:gd name="T53" fmla="*/ 28 h 74"/>
              <a:gd name="T54" fmla="*/ 10 w 124"/>
              <a:gd name="T55" fmla="*/ 20 h 74"/>
              <a:gd name="T56" fmla="*/ 18 w 124"/>
              <a:gd name="T57" fmla="*/ 14 h 74"/>
              <a:gd name="T58" fmla="*/ 26 w 124"/>
              <a:gd name="T59" fmla="*/ 8 h 74"/>
              <a:gd name="T60" fmla="*/ 38 w 124"/>
              <a:gd name="T61" fmla="*/ 4 h 74"/>
              <a:gd name="T62" fmla="*/ 50 w 124"/>
              <a:gd name="T63" fmla="*/ 0 h 74"/>
              <a:gd name="T64" fmla="*/ 62 w 124"/>
              <a:gd name="T65" fmla="*/ 0 h 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4"/>
              <a:gd name="T100" fmla="*/ 0 h 74"/>
              <a:gd name="T101" fmla="*/ 124 w 124"/>
              <a:gd name="T102" fmla="*/ 74 h 7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4" h="74">
                <a:moveTo>
                  <a:pt x="62" y="0"/>
                </a:moveTo>
                <a:lnTo>
                  <a:pt x="74" y="0"/>
                </a:lnTo>
                <a:lnTo>
                  <a:pt x="86" y="4"/>
                </a:lnTo>
                <a:lnTo>
                  <a:pt x="96" y="8"/>
                </a:lnTo>
                <a:lnTo>
                  <a:pt x="106" y="14"/>
                </a:lnTo>
                <a:lnTo>
                  <a:pt x="112" y="20"/>
                </a:lnTo>
                <a:lnTo>
                  <a:pt x="118" y="28"/>
                </a:lnTo>
                <a:lnTo>
                  <a:pt x="122" y="34"/>
                </a:lnTo>
                <a:lnTo>
                  <a:pt x="124" y="42"/>
                </a:lnTo>
                <a:lnTo>
                  <a:pt x="122" y="48"/>
                </a:lnTo>
                <a:lnTo>
                  <a:pt x="118" y="54"/>
                </a:lnTo>
                <a:lnTo>
                  <a:pt x="112" y="60"/>
                </a:lnTo>
                <a:lnTo>
                  <a:pt x="106" y="64"/>
                </a:lnTo>
                <a:lnTo>
                  <a:pt x="96" y="68"/>
                </a:lnTo>
                <a:lnTo>
                  <a:pt x="86" y="72"/>
                </a:lnTo>
                <a:lnTo>
                  <a:pt x="74" y="74"/>
                </a:lnTo>
                <a:lnTo>
                  <a:pt x="62" y="74"/>
                </a:lnTo>
                <a:lnTo>
                  <a:pt x="50" y="74"/>
                </a:lnTo>
                <a:lnTo>
                  <a:pt x="38" y="72"/>
                </a:lnTo>
                <a:lnTo>
                  <a:pt x="26" y="68"/>
                </a:lnTo>
                <a:lnTo>
                  <a:pt x="18" y="64"/>
                </a:lnTo>
                <a:lnTo>
                  <a:pt x="10" y="60"/>
                </a:lnTo>
                <a:lnTo>
                  <a:pt x="4" y="54"/>
                </a:lnTo>
                <a:lnTo>
                  <a:pt x="0" y="48"/>
                </a:lnTo>
                <a:lnTo>
                  <a:pt x="0" y="42"/>
                </a:lnTo>
                <a:lnTo>
                  <a:pt x="0" y="34"/>
                </a:lnTo>
                <a:lnTo>
                  <a:pt x="4" y="28"/>
                </a:lnTo>
                <a:lnTo>
                  <a:pt x="10" y="20"/>
                </a:lnTo>
                <a:lnTo>
                  <a:pt x="18" y="14"/>
                </a:lnTo>
                <a:lnTo>
                  <a:pt x="26" y="8"/>
                </a:lnTo>
                <a:lnTo>
                  <a:pt x="38" y="4"/>
                </a:lnTo>
                <a:lnTo>
                  <a:pt x="50" y="0"/>
                </a:lnTo>
                <a:lnTo>
                  <a:pt x="62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Freeform 169"/>
          <p:cNvSpPr>
            <a:spLocks/>
          </p:cNvSpPr>
          <p:nvPr/>
        </p:nvSpPr>
        <p:spPr bwMode="auto">
          <a:xfrm>
            <a:off x="5356225" y="4187148"/>
            <a:ext cx="171450" cy="104775"/>
          </a:xfrm>
          <a:custGeom>
            <a:avLst/>
            <a:gdLst>
              <a:gd name="T0" fmla="*/ 54 w 108"/>
              <a:gd name="T1" fmla="*/ 0 h 66"/>
              <a:gd name="T2" fmla="*/ 64 w 108"/>
              <a:gd name="T3" fmla="*/ 0 h 66"/>
              <a:gd name="T4" fmla="*/ 74 w 108"/>
              <a:gd name="T5" fmla="*/ 4 h 66"/>
              <a:gd name="T6" fmla="*/ 84 w 108"/>
              <a:gd name="T7" fmla="*/ 8 h 66"/>
              <a:gd name="T8" fmla="*/ 92 w 108"/>
              <a:gd name="T9" fmla="*/ 12 h 66"/>
              <a:gd name="T10" fmla="*/ 98 w 108"/>
              <a:gd name="T11" fmla="*/ 18 h 66"/>
              <a:gd name="T12" fmla="*/ 104 w 108"/>
              <a:gd name="T13" fmla="*/ 24 h 66"/>
              <a:gd name="T14" fmla="*/ 106 w 108"/>
              <a:gd name="T15" fmla="*/ 32 h 66"/>
              <a:gd name="T16" fmla="*/ 108 w 108"/>
              <a:gd name="T17" fmla="*/ 38 h 66"/>
              <a:gd name="T18" fmla="*/ 106 w 108"/>
              <a:gd name="T19" fmla="*/ 42 h 66"/>
              <a:gd name="T20" fmla="*/ 104 w 108"/>
              <a:gd name="T21" fmla="*/ 48 h 66"/>
              <a:gd name="T22" fmla="*/ 98 w 108"/>
              <a:gd name="T23" fmla="*/ 54 h 66"/>
              <a:gd name="T24" fmla="*/ 92 w 108"/>
              <a:gd name="T25" fmla="*/ 58 h 66"/>
              <a:gd name="T26" fmla="*/ 84 w 108"/>
              <a:gd name="T27" fmla="*/ 60 h 66"/>
              <a:gd name="T28" fmla="*/ 74 w 108"/>
              <a:gd name="T29" fmla="*/ 64 h 66"/>
              <a:gd name="T30" fmla="*/ 54 w 108"/>
              <a:gd name="T31" fmla="*/ 66 h 66"/>
              <a:gd name="T32" fmla="*/ 32 w 108"/>
              <a:gd name="T33" fmla="*/ 64 h 66"/>
              <a:gd name="T34" fmla="*/ 24 w 108"/>
              <a:gd name="T35" fmla="*/ 60 h 66"/>
              <a:gd name="T36" fmla="*/ 14 w 108"/>
              <a:gd name="T37" fmla="*/ 58 h 66"/>
              <a:gd name="T38" fmla="*/ 8 w 108"/>
              <a:gd name="T39" fmla="*/ 54 h 66"/>
              <a:gd name="T40" fmla="*/ 4 w 108"/>
              <a:gd name="T41" fmla="*/ 48 h 66"/>
              <a:gd name="T42" fmla="*/ 0 w 108"/>
              <a:gd name="T43" fmla="*/ 42 h 66"/>
              <a:gd name="T44" fmla="*/ 0 w 108"/>
              <a:gd name="T45" fmla="*/ 38 h 66"/>
              <a:gd name="T46" fmla="*/ 0 w 108"/>
              <a:gd name="T47" fmla="*/ 32 h 66"/>
              <a:gd name="T48" fmla="*/ 4 w 108"/>
              <a:gd name="T49" fmla="*/ 24 h 66"/>
              <a:gd name="T50" fmla="*/ 8 w 108"/>
              <a:gd name="T51" fmla="*/ 18 h 66"/>
              <a:gd name="T52" fmla="*/ 14 w 108"/>
              <a:gd name="T53" fmla="*/ 12 h 66"/>
              <a:gd name="T54" fmla="*/ 24 w 108"/>
              <a:gd name="T55" fmla="*/ 8 h 66"/>
              <a:gd name="T56" fmla="*/ 32 w 108"/>
              <a:gd name="T57" fmla="*/ 4 h 66"/>
              <a:gd name="T58" fmla="*/ 42 w 108"/>
              <a:gd name="T59" fmla="*/ 0 h 66"/>
              <a:gd name="T60" fmla="*/ 54 w 108"/>
              <a:gd name="T61" fmla="*/ 0 h 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8"/>
              <a:gd name="T94" fmla="*/ 0 h 66"/>
              <a:gd name="T95" fmla="*/ 108 w 108"/>
              <a:gd name="T96" fmla="*/ 66 h 6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8" h="66">
                <a:moveTo>
                  <a:pt x="54" y="0"/>
                </a:moveTo>
                <a:lnTo>
                  <a:pt x="64" y="0"/>
                </a:lnTo>
                <a:lnTo>
                  <a:pt x="74" y="4"/>
                </a:lnTo>
                <a:lnTo>
                  <a:pt x="84" y="8"/>
                </a:lnTo>
                <a:lnTo>
                  <a:pt x="92" y="12"/>
                </a:lnTo>
                <a:lnTo>
                  <a:pt x="98" y="18"/>
                </a:lnTo>
                <a:lnTo>
                  <a:pt x="104" y="24"/>
                </a:lnTo>
                <a:lnTo>
                  <a:pt x="106" y="32"/>
                </a:lnTo>
                <a:lnTo>
                  <a:pt x="108" y="38"/>
                </a:lnTo>
                <a:lnTo>
                  <a:pt x="106" y="42"/>
                </a:lnTo>
                <a:lnTo>
                  <a:pt x="104" y="48"/>
                </a:lnTo>
                <a:lnTo>
                  <a:pt x="98" y="54"/>
                </a:lnTo>
                <a:lnTo>
                  <a:pt x="92" y="58"/>
                </a:lnTo>
                <a:lnTo>
                  <a:pt x="84" y="60"/>
                </a:lnTo>
                <a:lnTo>
                  <a:pt x="74" y="64"/>
                </a:lnTo>
                <a:lnTo>
                  <a:pt x="54" y="66"/>
                </a:lnTo>
                <a:lnTo>
                  <a:pt x="32" y="64"/>
                </a:lnTo>
                <a:lnTo>
                  <a:pt x="24" y="60"/>
                </a:lnTo>
                <a:lnTo>
                  <a:pt x="14" y="58"/>
                </a:lnTo>
                <a:lnTo>
                  <a:pt x="8" y="54"/>
                </a:lnTo>
                <a:lnTo>
                  <a:pt x="4" y="48"/>
                </a:lnTo>
                <a:lnTo>
                  <a:pt x="0" y="42"/>
                </a:lnTo>
                <a:lnTo>
                  <a:pt x="0" y="38"/>
                </a:lnTo>
                <a:lnTo>
                  <a:pt x="0" y="32"/>
                </a:lnTo>
                <a:lnTo>
                  <a:pt x="4" y="24"/>
                </a:lnTo>
                <a:lnTo>
                  <a:pt x="8" y="18"/>
                </a:lnTo>
                <a:lnTo>
                  <a:pt x="14" y="12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4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Freeform 170"/>
          <p:cNvSpPr>
            <a:spLocks/>
          </p:cNvSpPr>
          <p:nvPr/>
        </p:nvSpPr>
        <p:spPr bwMode="auto">
          <a:xfrm>
            <a:off x="5365750" y="4187148"/>
            <a:ext cx="149225" cy="92075"/>
          </a:xfrm>
          <a:custGeom>
            <a:avLst/>
            <a:gdLst>
              <a:gd name="T0" fmla="*/ 48 w 94"/>
              <a:gd name="T1" fmla="*/ 0 h 58"/>
              <a:gd name="T2" fmla="*/ 58 w 94"/>
              <a:gd name="T3" fmla="*/ 2 h 58"/>
              <a:gd name="T4" fmla="*/ 66 w 94"/>
              <a:gd name="T5" fmla="*/ 4 h 58"/>
              <a:gd name="T6" fmla="*/ 74 w 94"/>
              <a:gd name="T7" fmla="*/ 8 h 58"/>
              <a:gd name="T8" fmla="*/ 82 w 94"/>
              <a:gd name="T9" fmla="*/ 12 h 58"/>
              <a:gd name="T10" fmla="*/ 86 w 94"/>
              <a:gd name="T11" fmla="*/ 16 h 58"/>
              <a:gd name="T12" fmla="*/ 92 w 94"/>
              <a:gd name="T13" fmla="*/ 22 h 58"/>
              <a:gd name="T14" fmla="*/ 94 w 94"/>
              <a:gd name="T15" fmla="*/ 28 h 58"/>
              <a:gd name="T16" fmla="*/ 94 w 94"/>
              <a:gd name="T17" fmla="*/ 32 h 58"/>
              <a:gd name="T18" fmla="*/ 94 w 94"/>
              <a:gd name="T19" fmla="*/ 38 h 58"/>
              <a:gd name="T20" fmla="*/ 92 w 94"/>
              <a:gd name="T21" fmla="*/ 42 h 58"/>
              <a:gd name="T22" fmla="*/ 86 w 94"/>
              <a:gd name="T23" fmla="*/ 46 h 58"/>
              <a:gd name="T24" fmla="*/ 82 w 94"/>
              <a:gd name="T25" fmla="*/ 50 h 58"/>
              <a:gd name="T26" fmla="*/ 66 w 94"/>
              <a:gd name="T27" fmla="*/ 56 h 58"/>
              <a:gd name="T28" fmla="*/ 48 w 94"/>
              <a:gd name="T29" fmla="*/ 58 h 58"/>
              <a:gd name="T30" fmla="*/ 30 w 94"/>
              <a:gd name="T31" fmla="*/ 56 h 58"/>
              <a:gd name="T32" fmla="*/ 14 w 94"/>
              <a:gd name="T33" fmla="*/ 50 h 58"/>
              <a:gd name="T34" fmla="*/ 8 w 94"/>
              <a:gd name="T35" fmla="*/ 46 h 58"/>
              <a:gd name="T36" fmla="*/ 4 w 94"/>
              <a:gd name="T37" fmla="*/ 42 h 58"/>
              <a:gd name="T38" fmla="*/ 2 w 94"/>
              <a:gd name="T39" fmla="*/ 38 h 58"/>
              <a:gd name="T40" fmla="*/ 0 w 94"/>
              <a:gd name="T41" fmla="*/ 32 h 58"/>
              <a:gd name="T42" fmla="*/ 2 w 94"/>
              <a:gd name="T43" fmla="*/ 28 h 58"/>
              <a:gd name="T44" fmla="*/ 4 w 94"/>
              <a:gd name="T45" fmla="*/ 22 h 58"/>
              <a:gd name="T46" fmla="*/ 8 w 94"/>
              <a:gd name="T47" fmla="*/ 16 h 58"/>
              <a:gd name="T48" fmla="*/ 14 w 94"/>
              <a:gd name="T49" fmla="*/ 12 h 58"/>
              <a:gd name="T50" fmla="*/ 22 w 94"/>
              <a:gd name="T51" fmla="*/ 8 h 58"/>
              <a:gd name="T52" fmla="*/ 30 w 94"/>
              <a:gd name="T53" fmla="*/ 4 h 58"/>
              <a:gd name="T54" fmla="*/ 38 w 94"/>
              <a:gd name="T55" fmla="*/ 2 h 58"/>
              <a:gd name="T56" fmla="*/ 48 w 94"/>
              <a:gd name="T57" fmla="*/ 0 h 5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4"/>
              <a:gd name="T88" fmla="*/ 0 h 58"/>
              <a:gd name="T89" fmla="*/ 94 w 94"/>
              <a:gd name="T90" fmla="*/ 58 h 5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4" h="58">
                <a:moveTo>
                  <a:pt x="48" y="0"/>
                </a:moveTo>
                <a:lnTo>
                  <a:pt x="58" y="2"/>
                </a:lnTo>
                <a:lnTo>
                  <a:pt x="66" y="4"/>
                </a:lnTo>
                <a:lnTo>
                  <a:pt x="74" y="8"/>
                </a:lnTo>
                <a:lnTo>
                  <a:pt x="82" y="12"/>
                </a:lnTo>
                <a:lnTo>
                  <a:pt x="86" y="16"/>
                </a:lnTo>
                <a:lnTo>
                  <a:pt x="92" y="22"/>
                </a:lnTo>
                <a:lnTo>
                  <a:pt x="94" y="28"/>
                </a:lnTo>
                <a:lnTo>
                  <a:pt x="94" y="32"/>
                </a:lnTo>
                <a:lnTo>
                  <a:pt x="94" y="38"/>
                </a:lnTo>
                <a:lnTo>
                  <a:pt x="92" y="42"/>
                </a:lnTo>
                <a:lnTo>
                  <a:pt x="86" y="46"/>
                </a:lnTo>
                <a:lnTo>
                  <a:pt x="82" y="50"/>
                </a:lnTo>
                <a:lnTo>
                  <a:pt x="66" y="56"/>
                </a:lnTo>
                <a:lnTo>
                  <a:pt x="48" y="58"/>
                </a:lnTo>
                <a:lnTo>
                  <a:pt x="30" y="56"/>
                </a:lnTo>
                <a:lnTo>
                  <a:pt x="14" y="50"/>
                </a:lnTo>
                <a:lnTo>
                  <a:pt x="8" y="46"/>
                </a:lnTo>
                <a:lnTo>
                  <a:pt x="4" y="42"/>
                </a:lnTo>
                <a:lnTo>
                  <a:pt x="2" y="38"/>
                </a:lnTo>
                <a:lnTo>
                  <a:pt x="0" y="32"/>
                </a:lnTo>
                <a:lnTo>
                  <a:pt x="2" y="28"/>
                </a:lnTo>
                <a:lnTo>
                  <a:pt x="4" y="22"/>
                </a:lnTo>
                <a:lnTo>
                  <a:pt x="8" y="16"/>
                </a:lnTo>
                <a:lnTo>
                  <a:pt x="14" y="12"/>
                </a:lnTo>
                <a:lnTo>
                  <a:pt x="22" y="8"/>
                </a:lnTo>
                <a:lnTo>
                  <a:pt x="30" y="4"/>
                </a:lnTo>
                <a:lnTo>
                  <a:pt x="38" y="2"/>
                </a:lnTo>
                <a:lnTo>
                  <a:pt x="48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Freeform 171"/>
          <p:cNvSpPr>
            <a:spLocks/>
          </p:cNvSpPr>
          <p:nvPr/>
        </p:nvSpPr>
        <p:spPr bwMode="auto">
          <a:xfrm>
            <a:off x="5378450" y="4190323"/>
            <a:ext cx="127000" cy="76200"/>
          </a:xfrm>
          <a:custGeom>
            <a:avLst/>
            <a:gdLst>
              <a:gd name="T0" fmla="*/ 40 w 80"/>
              <a:gd name="T1" fmla="*/ 0 h 48"/>
              <a:gd name="T2" fmla="*/ 48 w 80"/>
              <a:gd name="T3" fmla="*/ 0 h 48"/>
              <a:gd name="T4" fmla="*/ 56 w 80"/>
              <a:gd name="T5" fmla="*/ 2 h 48"/>
              <a:gd name="T6" fmla="*/ 68 w 80"/>
              <a:gd name="T7" fmla="*/ 8 h 48"/>
              <a:gd name="T8" fmla="*/ 76 w 80"/>
              <a:gd name="T9" fmla="*/ 18 h 48"/>
              <a:gd name="T10" fmla="*/ 78 w 80"/>
              <a:gd name="T11" fmla="*/ 22 h 48"/>
              <a:gd name="T12" fmla="*/ 80 w 80"/>
              <a:gd name="T13" fmla="*/ 26 h 48"/>
              <a:gd name="T14" fmla="*/ 78 w 80"/>
              <a:gd name="T15" fmla="*/ 30 h 48"/>
              <a:gd name="T16" fmla="*/ 76 w 80"/>
              <a:gd name="T17" fmla="*/ 34 h 48"/>
              <a:gd name="T18" fmla="*/ 68 w 80"/>
              <a:gd name="T19" fmla="*/ 42 h 48"/>
              <a:gd name="T20" fmla="*/ 56 w 80"/>
              <a:gd name="T21" fmla="*/ 46 h 48"/>
              <a:gd name="T22" fmla="*/ 40 w 80"/>
              <a:gd name="T23" fmla="*/ 48 h 48"/>
              <a:gd name="T24" fmla="*/ 24 w 80"/>
              <a:gd name="T25" fmla="*/ 46 h 48"/>
              <a:gd name="T26" fmla="*/ 12 w 80"/>
              <a:gd name="T27" fmla="*/ 42 h 48"/>
              <a:gd name="T28" fmla="*/ 2 w 80"/>
              <a:gd name="T29" fmla="*/ 34 h 48"/>
              <a:gd name="T30" fmla="*/ 0 w 80"/>
              <a:gd name="T31" fmla="*/ 30 h 48"/>
              <a:gd name="T32" fmla="*/ 0 w 80"/>
              <a:gd name="T33" fmla="*/ 26 h 48"/>
              <a:gd name="T34" fmla="*/ 0 w 80"/>
              <a:gd name="T35" fmla="*/ 22 h 48"/>
              <a:gd name="T36" fmla="*/ 2 w 80"/>
              <a:gd name="T37" fmla="*/ 18 h 48"/>
              <a:gd name="T38" fmla="*/ 12 w 80"/>
              <a:gd name="T39" fmla="*/ 8 h 48"/>
              <a:gd name="T40" fmla="*/ 24 w 80"/>
              <a:gd name="T41" fmla="*/ 2 h 48"/>
              <a:gd name="T42" fmla="*/ 32 w 80"/>
              <a:gd name="T43" fmla="*/ 0 h 48"/>
              <a:gd name="T44" fmla="*/ 40 w 80"/>
              <a:gd name="T45" fmla="*/ 0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48"/>
              <a:gd name="T71" fmla="*/ 80 w 80"/>
              <a:gd name="T72" fmla="*/ 48 h 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48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68" y="8"/>
                </a:lnTo>
                <a:lnTo>
                  <a:pt x="76" y="18"/>
                </a:lnTo>
                <a:lnTo>
                  <a:pt x="78" y="22"/>
                </a:lnTo>
                <a:lnTo>
                  <a:pt x="80" y="26"/>
                </a:lnTo>
                <a:lnTo>
                  <a:pt x="78" y="30"/>
                </a:lnTo>
                <a:lnTo>
                  <a:pt x="76" y="34"/>
                </a:lnTo>
                <a:lnTo>
                  <a:pt x="68" y="42"/>
                </a:lnTo>
                <a:lnTo>
                  <a:pt x="56" y="46"/>
                </a:lnTo>
                <a:lnTo>
                  <a:pt x="40" y="48"/>
                </a:lnTo>
                <a:lnTo>
                  <a:pt x="24" y="46"/>
                </a:lnTo>
                <a:lnTo>
                  <a:pt x="12" y="42"/>
                </a:lnTo>
                <a:lnTo>
                  <a:pt x="2" y="34"/>
                </a:lnTo>
                <a:lnTo>
                  <a:pt x="0" y="30"/>
                </a:lnTo>
                <a:lnTo>
                  <a:pt x="0" y="26"/>
                </a:lnTo>
                <a:lnTo>
                  <a:pt x="0" y="22"/>
                </a:lnTo>
                <a:lnTo>
                  <a:pt x="2" y="18"/>
                </a:lnTo>
                <a:lnTo>
                  <a:pt x="12" y="8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7" name="Freeform 172"/>
          <p:cNvSpPr>
            <a:spLocks/>
          </p:cNvSpPr>
          <p:nvPr/>
        </p:nvSpPr>
        <p:spPr bwMode="auto">
          <a:xfrm>
            <a:off x="5387975" y="4190323"/>
            <a:ext cx="104775" cy="63500"/>
          </a:xfrm>
          <a:custGeom>
            <a:avLst/>
            <a:gdLst>
              <a:gd name="T0" fmla="*/ 34 w 66"/>
              <a:gd name="T1" fmla="*/ 0 h 40"/>
              <a:gd name="T2" fmla="*/ 46 w 66"/>
              <a:gd name="T3" fmla="*/ 2 h 40"/>
              <a:gd name="T4" fmla="*/ 58 w 66"/>
              <a:gd name="T5" fmla="*/ 8 h 40"/>
              <a:gd name="T6" fmla="*/ 64 w 66"/>
              <a:gd name="T7" fmla="*/ 14 h 40"/>
              <a:gd name="T8" fmla="*/ 66 w 66"/>
              <a:gd name="T9" fmla="*/ 22 h 40"/>
              <a:gd name="T10" fmla="*/ 66 w 66"/>
              <a:gd name="T11" fmla="*/ 26 h 40"/>
              <a:gd name="T12" fmla="*/ 64 w 66"/>
              <a:gd name="T13" fmla="*/ 30 h 40"/>
              <a:gd name="T14" fmla="*/ 58 w 66"/>
              <a:gd name="T15" fmla="*/ 34 h 40"/>
              <a:gd name="T16" fmla="*/ 46 w 66"/>
              <a:gd name="T17" fmla="*/ 38 h 40"/>
              <a:gd name="T18" fmla="*/ 34 w 66"/>
              <a:gd name="T19" fmla="*/ 40 h 40"/>
              <a:gd name="T20" fmla="*/ 20 w 66"/>
              <a:gd name="T21" fmla="*/ 38 h 40"/>
              <a:gd name="T22" fmla="*/ 10 w 66"/>
              <a:gd name="T23" fmla="*/ 34 h 40"/>
              <a:gd name="T24" fmla="*/ 4 w 66"/>
              <a:gd name="T25" fmla="*/ 30 h 40"/>
              <a:gd name="T26" fmla="*/ 2 w 66"/>
              <a:gd name="T27" fmla="*/ 26 h 40"/>
              <a:gd name="T28" fmla="*/ 0 w 66"/>
              <a:gd name="T29" fmla="*/ 22 h 40"/>
              <a:gd name="T30" fmla="*/ 4 w 66"/>
              <a:gd name="T31" fmla="*/ 14 h 40"/>
              <a:gd name="T32" fmla="*/ 10 w 66"/>
              <a:gd name="T33" fmla="*/ 8 h 40"/>
              <a:gd name="T34" fmla="*/ 20 w 66"/>
              <a:gd name="T35" fmla="*/ 2 h 40"/>
              <a:gd name="T36" fmla="*/ 34 w 66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40"/>
              <a:gd name="T59" fmla="*/ 66 w 66"/>
              <a:gd name="T60" fmla="*/ 40 h 4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40">
                <a:moveTo>
                  <a:pt x="34" y="0"/>
                </a:moveTo>
                <a:lnTo>
                  <a:pt x="46" y="2"/>
                </a:lnTo>
                <a:lnTo>
                  <a:pt x="58" y="8"/>
                </a:lnTo>
                <a:lnTo>
                  <a:pt x="64" y="14"/>
                </a:lnTo>
                <a:lnTo>
                  <a:pt x="66" y="22"/>
                </a:lnTo>
                <a:lnTo>
                  <a:pt x="66" y="26"/>
                </a:lnTo>
                <a:lnTo>
                  <a:pt x="64" y="30"/>
                </a:lnTo>
                <a:lnTo>
                  <a:pt x="58" y="34"/>
                </a:lnTo>
                <a:lnTo>
                  <a:pt x="46" y="38"/>
                </a:lnTo>
                <a:lnTo>
                  <a:pt x="34" y="40"/>
                </a:lnTo>
                <a:lnTo>
                  <a:pt x="20" y="38"/>
                </a:lnTo>
                <a:lnTo>
                  <a:pt x="10" y="34"/>
                </a:lnTo>
                <a:lnTo>
                  <a:pt x="4" y="30"/>
                </a:lnTo>
                <a:lnTo>
                  <a:pt x="2" y="26"/>
                </a:lnTo>
                <a:lnTo>
                  <a:pt x="0" y="22"/>
                </a:lnTo>
                <a:lnTo>
                  <a:pt x="4" y="14"/>
                </a:lnTo>
                <a:lnTo>
                  <a:pt x="10" y="8"/>
                </a:lnTo>
                <a:lnTo>
                  <a:pt x="20" y="2"/>
                </a:lnTo>
                <a:lnTo>
                  <a:pt x="34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8" name="Freeform 173"/>
          <p:cNvSpPr>
            <a:spLocks/>
          </p:cNvSpPr>
          <p:nvPr/>
        </p:nvSpPr>
        <p:spPr bwMode="auto">
          <a:xfrm>
            <a:off x="5400675" y="4190323"/>
            <a:ext cx="82550" cy="50800"/>
          </a:xfrm>
          <a:custGeom>
            <a:avLst/>
            <a:gdLst>
              <a:gd name="T0" fmla="*/ 26 w 52"/>
              <a:gd name="T1" fmla="*/ 0 h 32"/>
              <a:gd name="T2" fmla="*/ 36 w 52"/>
              <a:gd name="T3" fmla="*/ 2 h 32"/>
              <a:gd name="T4" fmla="*/ 44 w 52"/>
              <a:gd name="T5" fmla="*/ 6 h 32"/>
              <a:gd name="T6" fmla="*/ 50 w 52"/>
              <a:gd name="T7" fmla="*/ 12 h 32"/>
              <a:gd name="T8" fmla="*/ 52 w 52"/>
              <a:gd name="T9" fmla="*/ 18 h 32"/>
              <a:gd name="T10" fmla="*/ 50 w 52"/>
              <a:gd name="T11" fmla="*/ 24 h 32"/>
              <a:gd name="T12" fmla="*/ 44 w 52"/>
              <a:gd name="T13" fmla="*/ 28 h 32"/>
              <a:gd name="T14" fmla="*/ 36 w 52"/>
              <a:gd name="T15" fmla="*/ 30 h 32"/>
              <a:gd name="T16" fmla="*/ 26 w 52"/>
              <a:gd name="T17" fmla="*/ 32 h 32"/>
              <a:gd name="T18" fmla="*/ 16 w 52"/>
              <a:gd name="T19" fmla="*/ 30 h 32"/>
              <a:gd name="T20" fmla="*/ 8 w 52"/>
              <a:gd name="T21" fmla="*/ 28 h 32"/>
              <a:gd name="T22" fmla="*/ 2 w 52"/>
              <a:gd name="T23" fmla="*/ 24 h 32"/>
              <a:gd name="T24" fmla="*/ 0 w 52"/>
              <a:gd name="T25" fmla="*/ 18 h 32"/>
              <a:gd name="T26" fmla="*/ 2 w 52"/>
              <a:gd name="T27" fmla="*/ 12 h 32"/>
              <a:gd name="T28" fmla="*/ 8 w 52"/>
              <a:gd name="T29" fmla="*/ 6 h 32"/>
              <a:gd name="T30" fmla="*/ 16 w 52"/>
              <a:gd name="T31" fmla="*/ 2 h 32"/>
              <a:gd name="T32" fmla="*/ 26 w 52"/>
              <a:gd name="T33" fmla="*/ 0 h 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2"/>
              <a:gd name="T52" fmla="*/ 0 h 32"/>
              <a:gd name="T53" fmla="*/ 52 w 52"/>
              <a:gd name="T54" fmla="*/ 32 h 3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2" h="32">
                <a:moveTo>
                  <a:pt x="26" y="0"/>
                </a:moveTo>
                <a:lnTo>
                  <a:pt x="36" y="2"/>
                </a:lnTo>
                <a:lnTo>
                  <a:pt x="44" y="6"/>
                </a:lnTo>
                <a:lnTo>
                  <a:pt x="50" y="12"/>
                </a:lnTo>
                <a:lnTo>
                  <a:pt x="52" y="18"/>
                </a:lnTo>
                <a:lnTo>
                  <a:pt x="50" y="24"/>
                </a:lnTo>
                <a:lnTo>
                  <a:pt x="44" y="28"/>
                </a:lnTo>
                <a:lnTo>
                  <a:pt x="36" y="30"/>
                </a:lnTo>
                <a:lnTo>
                  <a:pt x="26" y="32"/>
                </a:lnTo>
                <a:lnTo>
                  <a:pt x="16" y="30"/>
                </a:lnTo>
                <a:lnTo>
                  <a:pt x="8" y="28"/>
                </a:lnTo>
                <a:lnTo>
                  <a:pt x="2" y="24"/>
                </a:lnTo>
                <a:lnTo>
                  <a:pt x="0" y="18"/>
                </a:lnTo>
                <a:lnTo>
                  <a:pt x="2" y="12"/>
                </a:lnTo>
                <a:lnTo>
                  <a:pt x="8" y="6"/>
                </a:lnTo>
                <a:lnTo>
                  <a:pt x="16" y="2"/>
                </a:lnTo>
                <a:lnTo>
                  <a:pt x="26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9" name="Freeform 174"/>
          <p:cNvSpPr>
            <a:spLocks/>
          </p:cNvSpPr>
          <p:nvPr/>
        </p:nvSpPr>
        <p:spPr bwMode="auto">
          <a:xfrm>
            <a:off x="5413375" y="4190323"/>
            <a:ext cx="57150" cy="38100"/>
          </a:xfrm>
          <a:custGeom>
            <a:avLst/>
            <a:gdLst>
              <a:gd name="T0" fmla="*/ 18 w 36"/>
              <a:gd name="T1" fmla="*/ 24 h 24"/>
              <a:gd name="T2" fmla="*/ 26 w 36"/>
              <a:gd name="T3" fmla="*/ 22 h 24"/>
              <a:gd name="T4" fmla="*/ 32 w 36"/>
              <a:gd name="T5" fmla="*/ 20 h 24"/>
              <a:gd name="T6" fmla="*/ 36 w 36"/>
              <a:gd name="T7" fmla="*/ 18 h 24"/>
              <a:gd name="T8" fmla="*/ 36 w 36"/>
              <a:gd name="T9" fmla="*/ 14 h 24"/>
              <a:gd name="T10" fmla="*/ 36 w 36"/>
              <a:gd name="T11" fmla="*/ 10 h 24"/>
              <a:gd name="T12" fmla="*/ 32 w 36"/>
              <a:gd name="T13" fmla="*/ 6 h 24"/>
              <a:gd name="T14" fmla="*/ 26 w 36"/>
              <a:gd name="T15" fmla="*/ 2 h 24"/>
              <a:gd name="T16" fmla="*/ 18 w 36"/>
              <a:gd name="T17" fmla="*/ 0 h 24"/>
              <a:gd name="T18" fmla="*/ 10 w 36"/>
              <a:gd name="T19" fmla="*/ 2 h 24"/>
              <a:gd name="T20" fmla="*/ 4 w 36"/>
              <a:gd name="T21" fmla="*/ 6 h 24"/>
              <a:gd name="T22" fmla="*/ 0 w 36"/>
              <a:gd name="T23" fmla="*/ 10 h 24"/>
              <a:gd name="T24" fmla="*/ 0 w 36"/>
              <a:gd name="T25" fmla="*/ 14 h 24"/>
              <a:gd name="T26" fmla="*/ 0 w 36"/>
              <a:gd name="T27" fmla="*/ 18 h 24"/>
              <a:gd name="T28" fmla="*/ 4 w 36"/>
              <a:gd name="T29" fmla="*/ 20 h 24"/>
              <a:gd name="T30" fmla="*/ 10 w 36"/>
              <a:gd name="T31" fmla="*/ 22 h 24"/>
              <a:gd name="T32" fmla="*/ 18 w 36"/>
              <a:gd name="T33" fmla="*/ 24 h 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24"/>
              <a:gd name="T53" fmla="*/ 36 w 36"/>
              <a:gd name="T54" fmla="*/ 24 h 2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24">
                <a:moveTo>
                  <a:pt x="18" y="24"/>
                </a:moveTo>
                <a:lnTo>
                  <a:pt x="26" y="22"/>
                </a:lnTo>
                <a:lnTo>
                  <a:pt x="32" y="20"/>
                </a:lnTo>
                <a:lnTo>
                  <a:pt x="36" y="18"/>
                </a:lnTo>
                <a:lnTo>
                  <a:pt x="36" y="14"/>
                </a:lnTo>
                <a:lnTo>
                  <a:pt x="36" y="10"/>
                </a:lnTo>
                <a:lnTo>
                  <a:pt x="32" y="6"/>
                </a:lnTo>
                <a:lnTo>
                  <a:pt x="26" y="2"/>
                </a:lnTo>
                <a:lnTo>
                  <a:pt x="18" y="0"/>
                </a:lnTo>
                <a:lnTo>
                  <a:pt x="10" y="2"/>
                </a:lnTo>
                <a:lnTo>
                  <a:pt x="4" y="6"/>
                </a:lnTo>
                <a:lnTo>
                  <a:pt x="0" y="10"/>
                </a:lnTo>
                <a:lnTo>
                  <a:pt x="0" y="14"/>
                </a:lnTo>
                <a:lnTo>
                  <a:pt x="0" y="18"/>
                </a:lnTo>
                <a:lnTo>
                  <a:pt x="4" y="20"/>
                </a:lnTo>
                <a:lnTo>
                  <a:pt x="10" y="22"/>
                </a:lnTo>
                <a:lnTo>
                  <a:pt x="18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0" name="Freeform 175"/>
          <p:cNvSpPr>
            <a:spLocks/>
          </p:cNvSpPr>
          <p:nvPr/>
        </p:nvSpPr>
        <p:spPr bwMode="auto">
          <a:xfrm>
            <a:off x="3463925" y="4028398"/>
            <a:ext cx="628650" cy="666750"/>
          </a:xfrm>
          <a:custGeom>
            <a:avLst/>
            <a:gdLst>
              <a:gd name="T0" fmla="*/ 304 w 396"/>
              <a:gd name="T1" fmla="*/ 394 h 420"/>
              <a:gd name="T2" fmla="*/ 334 w 396"/>
              <a:gd name="T3" fmla="*/ 370 h 420"/>
              <a:gd name="T4" fmla="*/ 360 w 396"/>
              <a:gd name="T5" fmla="*/ 342 h 420"/>
              <a:gd name="T6" fmla="*/ 378 w 396"/>
              <a:gd name="T7" fmla="*/ 308 h 420"/>
              <a:gd name="T8" fmla="*/ 390 w 396"/>
              <a:gd name="T9" fmla="*/ 270 h 420"/>
              <a:gd name="T10" fmla="*/ 396 w 396"/>
              <a:gd name="T11" fmla="*/ 232 h 420"/>
              <a:gd name="T12" fmla="*/ 394 w 396"/>
              <a:gd name="T13" fmla="*/ 190 h 420"/>
              <a:gd name="T14" fmla="*/ 384 w 396"/>
              <a:gd name="T15" fmla="*/ 150 h 420"/>
              <a:gd name="T16" fmla="*/ 366 w 396"/>
              <a:gd name="T17" fmla="*/ 110 h 420"/>
              <a:gd name="T18" fmla="*/ 342 w 396"/>
              <a:gd name="T19" fmla="*/ 76 h 420"/>
              <a:gd name="T20" fmla="*/ 312 w 396"/>
              <a:gd name="T21" fmla="*/ 48 h 420"/>
              <a:gd name="T22" fmla="*/ 278 w 396"/>
              <a:gd name="T23" fmla="*/ 24 h 420"/>
              <a:gd name="T24" fmla="*/ 242 w 396"/>
              <a:gd name="T25" fmla="*/ 10 h 420"/>
              <a:gd name="T26" fmla="*/ 206 w 396"/>
              <a:gd name="T27" fmla="*/ 2 h 420"/>
              <a:gd name="T28" fmla="*/ 166 w 396"/>
              <a:gd name="T29" fmla="*/ 2 h 420"/>
              <a:gd name="T30" fmla="*/ 128 w 396"/>
              <a:gd name="T31" fmla="*/ 10 h 420"/>
              <a:gd name="T32" fmla="*/ 92 w 396"/>
              <a:gd name="T33" fmla="*/ 26 h 420"/>
              <a:gd name="T34" fmla="*/ 62 w 396"/>
              <a:gd name="T35" fmla="*/ 50 h 420"/>
              <a:gd name="T36" fmla="*/ 36 w 396"/>
              <a:gd name="T37" fmla="*/ 78 h 420"/>
              <a:gd name="T38" fmla="*/ 18 w 396"/>
              <a:gd name="T39" fmla="*/ 112 h 420"/>
              <a:gd name="T40" fmla="*/ 6 w 396"/>
              <a:gd name="T41" fmla="*/ 150 h 420"/>
              <a:gd name="T42" fmla="*/ 0 w 396"/>
              <a:gd name="T43" fmla="*/ 188 h 420"/>
              <a:gd name="T44" fmla="*/ 2 w 396"/>
              <a:gd name="T45" fmla="*/ 230 h 420"/>
              <a:gd name="T46" fmla="*/ 12 w 396"/>
              <a:gd name="T47" fmla="*/ 270 h 420"/>
              <a:gd name="T48" fmla="*/ 30 w 396"/>
              <a:gd name="T49" fmla="*/ 310 h 420"/>
              <a:gd name="T50" fmla="*/ 54 w 396"/>
              <a:gd name="T51" fmla="*/ 344 h 420"/>
              <a:gd name="T52" fmla="*/ 84 w 396"/>
              <a:gd name="T53" fmla="*/ 372 h 420"/>
              <a:gd name="T54" fmla="*/ 118 w 396"/>
              <a:gd name="T55" fmla="*/ 396 h 420"/>
              <a:gd name="T56" fmla="*/ 154 w 396"/>
              <a:gd name="T57" fmla="*/ 410 h 420"/>
              <a:gd name="T58" fmla="*/ 190 w 396"/>
              <a:gd name="T59" fmla="*/ 418 h 420"/>
              <a:gd name="T60" fmla="*/ 230 w 396"/>
              <a:gd name="T61" fmla="*/ 418 h 420"/>
              <a:gd name="T62" fmla="*/ 268 w 396"/>
              <a:gd name="T63" fmla="*/ 410 h 42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96"/>
              <a:gd name="T97" fmla="*/ 0 h 420"/>
              <a:gd name="T98" fmla="*/ 396 w 396"/>
              <a:gd name="T99" fmla="*/ 420 h 42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96" h="420">
                <a:moveTo>
                  <a:pt x="286" y="404"/>
                </a:moveTo>
                <a:lnTo>
                  <a:pt x="304" y="394"/>
                </a:lnTo>
                <a:lnTo>
                  <a:pt x="320" y="384"/>
                </a:lnTo>
                <a:lnTo>
                  <a:pt x="334" y="370"/>
                </a:lnTo>
                <a:lnTo>
                  <a:pt x="348" y="356"/>
                </a:lnTo>
                <a:lnTo>
                  <a:pt x="360" y="342"/>
                </a:lnTo>
                <a:lnTo>
                  <a:pt x="370" y="326"/>
                </a:lnTo>
                <a:lnTo>
                  <a:pt x="378" y="308"/>
                </a:lnTo>
                <a:lnTo>
                  <a:pt x="386" y="290"/>
                </a:lnTo>
                <a:lnTo>
                  <a:pt x="390" y="270"/>
                </a:lnTo>
                <a:lnTo>
                  <a:pt x="394" y="252"/>
                </a:lnTo>
                <a:lnTo>
                  <a:pt x="396" y="232"/>
                </a:lnTo>
                <a:lnTo>
                  <a:pt x="396" y="210"/>
                </a:lnTo>
                <a:lnTo>
                  <a:pt x="394" y="190"/>
                </a:lnTo>
                <a:lnTo>
                  <a:pt x="390" y="170"/>
                </a:lnTo>
                <a:lnTo>
                  <a:pt x="384" y="150"/>
                </a:lnTo>
                <a:lnTo>
                  <a:pt x="376" y="130"/>
                </a:lnTo>
                <a:lnTo>
                  <a:pt x="366" y="110"/>
                </a:lnTo>
                <a:lnTo>
                  <a:pt x="354" y="92"/>
                </a:lnTo>
                <a:lnTo>
                  <a:pt x="342" y="76"/>
                </a:lnTo>
                <a:lnTo>
                  <a:pt x="328" y="60"/>
                </a:lnTo>
                <a:lnTo>
                  <a:pt x="312" y="48"/>
                </a:lnTo>
                <a:lnTo>
                  <a:pt x="296" y="36"/>
                </a:lnTo>
                <a:lnTo>
                  <a:pt x="278" y="24"/>
                </a:lnTo>
                <a:lnTo>
                  <a:pt x="262" y="16"/>
                </a:lnTo>
                <a:lnTo>
                  <a:pt x="242" y="10"/>
                </a:lnTo>
                <a:lnTo>
                  <a:pt x="224" y="4"/>
                </a:lnTo>
                <a:lnTo>
                  <a:pt x="206" y="2"/>
                </a:lnTo>
                <a:lnTo>
                  <a:pt x="186" y="0"/>
                </a:lnTo>
                <a:lnTo>
                  <a:pt x="166" y="2"/>
                </a:lnTo>
                <a:lnTo>
                  <a:pt x="148" y="4"/>
                </a:lnTo>
                <a:lnTo>
                  <a:pt x="128" y="10"/>
                </a:lnTo>
                <a:lnTo>
                  <a:pt x="110" y="16"/>
                </a:lnTo>
                <a:lnTo>
                  <a:pt x="92" y="26"/>
                </a:lnTo>
                <a:lnTo>
                  <a:pt x="76" y="36"/>
                </a:lnTo>
                <a:lnTo>
                  <a:pt x="62" y="50"/>
                </a:lnTo>
                <a:lnTo>
                  <a:pt x="48" y="64"/>
                </a:lnTo>
                <a:lnTo>
                  <a:pt x="36" y="78"/>
                </a:lnTo>
                <a:lnTo>
                  <a:pt x="26" y="94"/>
                </a:lnTo>
                <a:lnTo>
                  <a:pt x="18" y="112"/>
                </a:lnTo>
                <a:lnTo>
                  <a:pt x="10" y="130"/>
                </a:lnTo>
                <a:lnTo>
                  <a:pt x="6" y="150"/>
                </a:lnTo>
                <a:lnTo>
                  <a:pt x="2" y="168"/>
                </a:lnTo>
                <a:lnTo>
                  <a:pt x="0" y="188"/>
                </a:lnTo>
                <a:lnTo>
                  <a:pt x="0" y="210"/>
                </a:lnTo>
                <a:lnTo>
                  <a:pt x="2" y="230"/>
                </a:lnTo>
                <a:lnTo>
                  <a:pt x="6" y="250"/>
                </a:lnTo>
                <a:lnTo>
                  <a:pt x="12" y="270"/>
                </a:lnTo>
                <a:lnTo>
                  <a:pt x="20" y="290"/>
                </a:lnTo>
                <a:lnTo>
                  <a:pt x="30" y="310"/>
                </a:lnTo>
                <a:lnTo>
                  <a:pt x="42" y="328"/>
                </a:lnTo>
                <a:lnTo>
                  <a:pt x="54" y="344"/>
                </a:lnTo>
                <a:lnTo>
                  <a:pt x="70" y="360"/>
                </a:lnTo>
                <a:lnTo>
                  <a:pt x="84" y="372"/>
                </a:lnTo>
                <a:lnTo>
                  <a:pt x="100" y="384"/>
                </a:lnTo>
                <a:lnTo>
                  <a:pt x="118" y="396"/>
                </a:lnTo>
                <a:lnTo>
                  <a:pt x="134" y="404"/>
                </a:lnTo>
                <a:lnTo>
                  <a:pt x="154" y="410"/>
                </a:lnTo>
                <a:lnTo>
                  <a:pt x="172" y="416"/>
                </a:lnTo>
                <a:lnTo>
                  <a:pt x="190" y="418"/>
                </a:lnTo>
                <a:lnTo>
                  <a:pt x="210" y="420"/>
                </a:lnTo>
                <a:lnTo>
                  <a:pt x="230" y="418"/>
                </a:lnTo>
                <a:lnTo>
                  <a:pt x="248" y="416"/>
                </a:lnTo>
                <a:lnTo>
                  <a:pt x="268" y="410"/>
                </a:lnTo>
                <a:lnTo>
                  <a:pt x="286" y="404"/>
                </a:lnTo>
                <a:close/>
              </a:path>
            </a:pathLst>
          </a:custGeom>
          <a:solidFill>
            <a:srgbClr val="878787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1" name="Freeform 176"/>
          <p:cNvSpPr>
            <a:spLocks/>
          </p:cNvSpPr>
          <p:nvPr/>
        </p:nvSpPr>
        <p:spPr bwMode="auto">
          <a:xfrm>
            <a:off x="3498850" y="4069673"/>
            <a:ext cx="523875" cy="552450"/>
          </a:xfrm>
          <a:custGeom>
            <a:avLst/>
            <a:gdLst>
              <a:gd name="T0" fmla="*/ 252 w 330"/>
              <a:gd name="T1" fmla="*/ 328 h 348"/>
              <a:gd name="T2" fmla="*/ 278 w 330"/>
              <a:gd name="T3" fmla="*/ 308 h 348"/>
              <a:gd name="T4" fmla="*/ 300 w 330"/>
              <a:gd name="T5" fmla="*/ 284 h 348"/>
              <a:gd name="T6" fmla="*/ 316 w 330"/>
              <a:gd name="T7" fmla="*/ 256 h 348"/>
              <a:gd name="T8" fmla="*/ 326 w 330"/>
              <a:gd name="T9" fmla="*/ 224 h 348"/>
              <a:gd name="T10" fmla="*/ 330 w 330"/>
              <a:gd name="T11" fmla="*/ 192 h 348"/>
              <a:gd name="T12" fmla="*/ 328 w 330"/>
              <a:gd name="T13" fmla="*/ 158 h 348"/>
              <a:gd name="T14" fmla="*/ 318 w 330"/>
              <a:gd name="T15" fmla="*/ 124 h 348"/>
              <a:gd name="T16" fmla="*/ 304 w 330"/>
              <a:gd name="T17" fmla="*/ 90 h 348"/>
              <a:gd name="T18" fmla="*/ 284 w 330"/>
              <a:gd name="T19" fmla="*/ 62 h 348"/>
              <a:gd name="T20" fmla="*/ 260 w 330"/>
              <a:gd name="T21" fmla="*/ 38 h 348"/>
              <a:gd name="T22" fmla="*/ 232 w 330"/>
              <a:gd name="T23" fmla="*/ 20 h 348"/>
              <a:gd name="T24" fmla="*/ 202 w 330"/>
              <a:gd name="T25" fmla="*/ 8 h 348"/>
              <a:gd name="T26" fmla="*/ 170 w 330"/>
              <a:gd name="T27" fmla="*/ 0 h 348"/>
              <a:gd name="T28" fmla="*/ 138 w 330"/>
              <a:gd name="T29" fmla="*/ 0 h 348"/>
              <a:gd name="T30" fmla="*/ 108 w 330"/>
              <a:gd name="T31" fmla="*/ 8 h 348"/>
              <a:gd name="T32" fmla="*/ 76 w 330"/>
              <a:gd name="T33" fmla="*/ 20 h 348"/>
              <a:gd name="T34" fmla="*/ 50 w 330"/>
              <a:gd name="T35" fmla="*/ 40 h 348"/>
              <a:gd name="T36" fmla="*/ 30 w 330"/>
              <a:gd name="T37" fmla="*/ 64 h 348"/>
              <a:gd name="T38" fmla="*/ 14 w 330"/>
              <a:gd name="T39" fmla="*/ 92 h 348"/>
              <a:gd name="T40" fmla="*/ 4 w 330"/>
              <a:gd name="T41" fmla="*/ 124 h 348"/>
              <a:gd name="T42" fmla="*/ 0 w 330"/>
              <a:gd name="T43" fmla="*/ 156 h 348"/>
              <a:gd name="T44" fmla="*/ 2 w 330"/>
              <a:gd name="T45" fmla="*/ 190 h 348"/>
              <a:gd name="T46" fmla="*/ 10 w 330"/>
              <a:gd name="T47" fmla="*/ 224 h 348"/>
              <a:gd name="T48" fmla="*/ 26 w 330"/>
              <a:gd name="T49" fmla="*/ 258 h 348"/>
              <a:gd name="T50" fmla="*/ 46 w 330"/>
              <a:gd name="T51" fmla="*/ 286 h 348"/>
              <a:gd name="T52" fmla="*/ 70 w 330"/>
              <a:gd name="T53" fmla="*/ 310 h 348"/>
              <a:gd name="T54" fmla="*/ 98 w 330"/>
              <a:gd name="T55" fmla="*/ 328 h 348"/>
              <a:gd name="T56" fmla="*/ 128 w 330"/>
              <a:gd name="T57" fmla="*/ 340 h 348"/>
              <a:gd name="T58" fmla="*/ 158 w 330"/>
              <a:gd name="T59" fmla="*/ 348 h 348"/>
              <a:gd name="T60" fmla="*/ 190 w 330"/>
              <a:gd name="T61" fmla="*/ 348 h 348"/>
              <a:gd name="T62" fmla="*/ 222 w 330"/>
              <a:gd name="T63" fmla="*/ 342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30"/>
              <a:gd name="T97" fmla="*/ 0 h 348"/>
              <a:gd name="T98" fmla="*/ 330 w 330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30" h="348">
                <a:moveTo>
                  <a:pt x="238" y="334"/>
                </a:moveTo>
                <a:lnTo>
                  <a:pt x="252" y="328"/>
                </a:lnTo>
                <a:lnTo>
                  <a:pt x="266" y="318"/>
                </a:lnTo>
                <a:lnTo>
                  <a:pt x="278" y="308"/>
                </a:lnTo>
                <a:lnTo>
                  <a:pt x="290" y="296"/>
                </a:lnTo>
                <a:lnTo>
                  <a:pt x="300" y="284"/>
                </a:lnTo>
                <a:lnTo>
                  <a:pt x="308" y="270"/>
                </a:lnTo>
                <a:lnTo>
                  <a:pt x="316" y="256"/>
                </a:lnTo>
                <a:lnTo>
                  <a:pt x="320" y="240"/>
                </a:lnTo>
                <a:lnTo>
                  <a:pt x="326" y="224"/>
                </a:lnTo>
                <a:lnTo>
                  <a:pt x="328" y="208"/>
                </a:lnTo>
                <a:lnTo>
                  <a:pt x="330" y="192"/>
                </a:lnTo>
                <a:lnTo>
                  <a:pt x="330" y="174"/>
                </a:lnTo>
                <a:lnTo>
                  <a:pt x="328" y="158"/>
                </a:lnTo>
                <a:lnTo>
                  <a:pt x="324" y="140"/>
                </a:lnTo>
                <a:lnTo>
                  <a:pt x="318" y="124"/>
                </a:lnTo>
                <a:lnTo>
                  <a:pt x="312" y="108"/>
                </a:lnTo>
                <a:lnTo>
                  <a:pt x="304" y="90"/>
                </a:lnTo>
                <a:lnTo>
                  <a:pt x="294" y="76"/>
                </a:lnTo>
                <a:lnTo>
                  <a:pt x="284" y="62"/>
                </a:lnTo>
                <a:lnTo>
                  <a:pt x="272" y="50"/>
                </a:lnTo>
                <a:lnTo>
                  <a:pt x="260" y="38"/>
                </a:lnTo>
                <a:lnTo>
                  <a:pt x="246" y="28"/>
                </a:lnTo>
                <a:lnTo>
                  <a:pt x="232" y="20"/>
                </a:lnTo>
                <a:lnTo>
                  <a:pt x="218" y="12"/>
                </a:lnTo>
                <a:lnTo>
                  <a:pt x="202" y="8"/>
                </a:lnTo>
                <a:lnTo>
                  <a:pt x="186" y="4"/>
                </a:lnTo>
                <a:lnTo>
                  <a:pt x="170" y="0"/>
                </a:lnTo>
                <a:lnTo>
                  <a:pt x="154" y="0"/>
                </a:lnTo>
                <a:lnTo>
                  <a:pt x="138" y="0"/>
                </a:lnTo>
                <a:lnTo>
                  <a:pt x="122" y="4"/>
                </a:lnTo>
                <a:lnTo>
                  <a:pt x="108" y="8"/>
                </a:lnTo>
                <a:lnTo>
                  <a:pt x="92" y="14"/>
                </a:lnTo>
                <a:lnTo>
                  <a:pt x="76" y="20"/>
                </a:lnTo>
                <a:lnTo>
                  <a:pt x="64" y="30"/>
                </a:lnTo>
                <a:lnTo>
                  <a:pt x="50" y="40"/>
                </a:lnTo>
                <a:lnTo>
                  <a:pt x="40" y="52"/>
                </a:lnTo>
                <a:lnTo>
                  <a:pt x="30" y="64"/>
                </a:lnTo>
                <a:lnTo>
                  <a:pt x="22" y="78"/>
                </a:lnTo>
                <a:lnTo>
                  <a:pt x="14" y="92"/>
                </a:lnTo>
                <a:lnTo>
                  <a:pt x="8" y="108"/>
                </a:lnTo>
                <a:lnTo>
                  <a:pt x="4" y="124"/>
                </a:lnTo>
                <a:lnTo>
                  <a:pt x="2" y="140"/>
                </a:lnTo>
                <a:lnTo>
                  <a:pt x="0" y="156"/>
                </a:lnTo>
                <a:lnTo>
                  <a:pt x="0" y="174"/>
                </a:lnTo>
                <a:lnTo>
                  <a:pt x="2" y="190"/>
                </a:lnTo>
                <a:lnTo>
                  <a:pt x="6" y="208"/>
                </a:lnTo>
                <a:lnTo>
                  <a:pt x="10" y="224"/>
                </a:lnTo>
                <a:lnTo>
                  <a:pt x="18" y="242"/>
                </a:lnTo>
                <a:lnTo>
                  <a:pt x="26" y="258"/>
                </a:lnTo>
                <a:lnTo>
                  <a:pt x="36" y="272"/>
                </a:lnTo>
                <a:lnTo>
                  <a:pt x="46" y="286"/>
                </a:lnTo>
                <a:lnTo>
                  <a:pt x="58" y="298"/>
                </a:lnTo>
                <a:lnTo>
                  <a:pt x="70" y="310"/>
                </a:lnTo>
                <a:lnTo>
                  <a:pt x="84" y="320"/>
                </a:lnTo>
                <a:lnTo>
                  <a:pt x="98" y="328"/>
                </a:lnTo>
                <a:lnTo>
                  <a:pt x="112" y="336"/>
                </a:lnTo>
                <a:lnTo>
                  <a:pt x="128" y="340"/>
                </a:lnTo>
                <a:lnTo>
                  <a:pt x="144" y="346"/>
                </a:lnTo>
                <a:lnTo>
                  <a:pt x="158" y="348"/>
                </a:lnTo>
                <a:lnTo>
                  <a:pt x="174" y="348"/>
                </a:lnTo>
                <a:lnTo>
                  <a:pt x="190" y="348"/>
                </a:lnTo>
                <a:lnTo>
                  <a:pt x="206" y="346"/>
                </a:lnTo>
                <a:lnTo>
                  <a:pt x="222" y="342"/>
                </a:lnTo>
                <a:lnTo>
                  <a:pt x="238" y="334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2" name="Freeform 177"/>
          <p:cNvSpPr>
            <a:spLocks/>
          </p:cNvSpPr>
          <p:nvPr/>
        </p:nvSpPr>
        <p:spPr bwMode="auto">
          <a:xfrm>
            <a:off x="3724275" y="4009348"/>
            <a:ext cx="69850" cy="219075"/>
          </a:xfrm>
          <a:custGeom>
            <a:avLst/>
            <a:gdLst>
              <a:gd name="T0" fmla="*/ 0 w 44"/>
              <a:gd name="T1" fmla="*/ 0 h 138"/>
              <a:gd name="T2" fmla="*/ 20 w 44"/>
              <a:gd name="T3" fmla="*/ 138 h 138"/>
              <a:gd name="T4" fmla="*/ 44 w 44"/>
              <a:gd name="T5" fmla="*/ 4 h 138"/>
              <a:gd name="T6" fmla="*/ 0 w 44"/>
              <a:gd name="T7" fmla="*/ 0 h 138"/>
              <a:gd name="T8" fmla="*/ 0 60000 65536"/>
              <a:gd name="T9" fmla="*/ 0 60000 65536"/>
              <a:gd name="T10" fmla="*/ 0 60000 65536"/>
              <a:gd name="T11" fmla="*/ 0 60000 65536"/>
              <a:gd name="T12" fmla="*/ 0 w 44"/>
              <a:gd name="T13" fmla="*/ 0 h 138"/>
              <a:gd name="T14" fmla="*/ 44 w 44"/>
              <a:gd name="T15" fmla="*/ 138 h 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" h="138">
                <a:moveTo>
                  <a:pt x="0" y="0"/>
                </a:moveTo>
                <a:lnTo>
                  <a:pt x="20" y="138"/>
                </a:lnTo>
                <a:lnTo>
                  <a:pt x="44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3" name="Freeform 178"/>
          <p:cNvSpPr>
            <a:spLocks/>
          </p:cNvSpPr>
          <p:nvPr/>
        </p:nvSpPr>
        <p:spPr bwMode="auto">
          <a:xfrm>
            <a:off x="3730625" y="4015698"/>
            <a:ext cx="69850" cy="219075"/>
          </a:xfrm>
          <a:custGeom>
            <a:avLst/>
            <a:gdLst>
              <a:gd name="T0" fmla="*/ 0 w 44"/>
              <a:gd name="T1" fmla="*/ 0 h 138"/>
              <a:gd name="T2" fmla="*/ 20 w 44"/>
              <a:gd name="T3" fmla="*/ 138 h 138"/>
              <a:gd name="T4" fmla="*/ 44 w 44"/>
              <a:gd name="T5" fmla="*/ 4 h 138"/>
              <a:gd name="T6" fmla="*/ 0 60000 65536"/>
              <a:gd name="T7" fmla="*/ 0 60000 65536"/>
              <a:gd name="T8" fmla="*/ 0 60000 65536"/>
              <a:gd name="T9" fmla="*/ 0 w 44"/>
              <a:gd name="T10" fmla="*/ 0 h 138"/>
              <a:gd name="T11" fmla="*/ 44 w 44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138">
                <a:moveTo>
                  <a:pt x="0" y="0"/>
                </a:moveTo>
                <a:lnTo>
                  <a:pt x="20" y="138"/>
                </a:lnTo>
                <a:lnTo>
                  <a:pt x="44" y="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4" name="Freeform 179"/>
          <p:cNvSpPr>
            <a:spLocks/>
          </p:cNvSpPr>
          <p:nvPr/>
        </p:nvSpPr>
        <p:spPr bwMode="auto">
          <a:xfrm>
            <a:off x="3848100" y="4396698"/>
            <a:ext cx="203200" cy="136525"/>
          </a:xfrm>
          <a:custGeom>
            <a:avLst/>
            <a:gdLst>
              <a:gd name="T0" fmla="*/ 128 w 128"/>
              <a:gd name="T1" fmla="*/ 54 h 86"/>
              <a:gd name="T2" fmla="*/ 0 w 128"/>
              <a:gd name="T3" fmla="*/ 0 h 86"/>
              <a:gd name="T4" fmla="*/ 112 w 128"/>
              <a:gd name="T5" fmla="*/ 86 h 86"/>
              <a:gd name="T6" fmla="*/ 128 w 128"/>
              <a:gd name="T7" fmla="*/ 54 h 86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86"/>
              <a:gd name="T14" fmla="*/ 128 w 128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86">
                <a:moveTo>
                  <a:pt x="128" y="54"/>
                </a:moveTo>
                <a:lnTo>
                  <a:pt x="0" y="0"/>
                </a:lnTo>
                <a:lnTo>
                  <a:pt x="112" y="86"/>
                </a:lnTo>
                <a:lnTo>
                  <a:pt x="128" y="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5" name="Freeform 180"/>
          <p:cNvSpPr>
            <a:spLocks/>
          </p:cNvSpPr>
          <p:nvPr/>
        </p:nvSpPr>
        <p:spPr bwMode="auto">
          <a:xfrm>
            <a:off x="3854450" y="4403048"/>
            <a:ext cx="203200" cy="136525"/>
          </a:xfrm>
          <a:custGeom>
            <a:avLst/>
            <a:gdLst>
              <a:gd name="T0" fmla="*/ 128 w 128"/>
              <a:gd name="T1" fmla="*/ 54 h 86"/>
              <a:gd name="T2" fmla="*/ 0 w 128"/>
              <a:gd name="T3" fmla="*/ 0 h 86"/>
              <a:gd name="T4" fmla="*/ 112 w 128"/>
              <a:gd name="T5" fmla="*/ 86 h 86"/>
              <a:gd name="T6" fmla="*/ 0 60000 65536"/>
              <a:gd name="T7" fmla="*/ 0 60000 65536"/>
              <a:gd name="T8" fmla="*/ 0 60000 65536"/>
              <a:gd name="T9" fmla="*/ 0 w 128"/>
              <a:gd name="T10" fmla="*/ 0 h 86"/>
              <a:gd name="T11" fmla="*/ 128 w 128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86">
                <a:moveTo>
                  <a:pt x="128" y="54"/>
                </a:moveTo>
                <a:lnTo>
                  <a:pt x="0" y="0"/>
                </a:lnTo>
                <a:lnTo>
                  <a:pt x="112" y="8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6" name="Freeform 181"/>
          <p:cNvSpPr>
            <a:spLocks/>
          </p:cNvSpPr>
          <p:nvPr/>
        </p:nvSpPr>
        <p:spPr bwMode="auto">
          <a:xfrm>
            <a:off x="3470275" y="4390348"/>
            <a:ext cx="196850" cy="130175"/>
          </a:xfrm>
          <a:custGeom>
            <a:avLst/>
            <a:gdLst>
              <a:gd name="T0" fmla="*/ 24 w 124"/>
              <a:gd name="T1" fmla="*/ 82 h 82"/>
              <a:gd name="T2" fmla="*/ 124 w 124"/>
              <a:gd name="T3" fmla="*/ 0 h 82"/>
              <a:gd name="T4" fmla="*/ 0 w 124"/>
              <a:gd name="T5" fmla="*/ 42 h 82"/>
              <a:gd name="T6" fmla="*/ 24 w 124"/>
              <a:gd name="T7" fmla="*/ 82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24"/>
              <a:gd name="T13" fmla="*/ 0 h 82"/>
              <a:gd name="T14" fmla="*/ 124 w 124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" h="82">
                <a:moveTo>
                  <a:pt x="24" y="82"/>
                </a:moveTo>
                <a:lnTo>
                  <a:pt x="124" y="0"/>
                </a:lnTo>
                <a:lnTo>
                  <a:pt x="0" y="42"/>
                </a:lnTo>
                <a:lnTo>
                  <a:pt x="24" y="8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7" name="Freeform 182"/>
          <p:cNvSpPr>
            <a:spLocks/>
          </p:cNvSpPr>
          <p:nvPr/>
        </p:nvSpPr>
        <p:spPr bwMode="auto">
          <a:xfrm>
            <a:off x="3476625" y="4396698"/>
            <a:ext cx="196850" cy="130175"/>
          </a:xfrm>
          <a:custGeom>
            <a:avLst/>
            <a:gdLst>
              <a:gd name="T0" fmla="*/ 24 w 124"/>
              <a:gd name="T1" fmla="*/ 82 h 82"/>
              <a:gd name="T2" fmla="*/ 124 w 124"/>
              <a:gd name="T3" fmla="*/ 0 h 82"/>
              <a:gd name="T4" fmla="*/ 0 w 124"/>
              <a:gd name="T5" fmla="*/ 42 h 82"/>
              <a:gd name="T6" fmla="*/ 0 60000 65536"/>
              <a:gd name="T7" fmla="*/ 0 60000 65536"/>
              <a:gd name="T8" fmla="*/ 0 60000 65536"/>
              <a:gd name="T9" fmla="*/ 0 w 124"/>
              <a:gd name="T10" fmla="*/ 0 h 82"/>
              <a:gd name="T11" fmla="*/ 124 w 124"/>
              <a:gd name="T12" fmla="*/ 82 h 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" h="82">
                <a:moveTo>
                  <a:pt x="24" y="82"/>
                </a:moveTo>
                <a:lnTo>
                  <a:pt x="124" y="0"/>
                </a:lnTo>
                <a:lnTo>
                  <a:pt x="0" y="4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Line 183"/>
          <p:cNvSpPr>
            <a:spLocks noChangeShapeType="1"/>
          </p:cNvSpPr>
          <p:nvPr/>
        </p:nvSpPr>
        <p:spPr bwMode="auto">
          <a:xfrm flipV="1">
            <a:off x="3352800" y="4625298"/>
            <a:ext cx="441325" cy="9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9" name="Line 184"/>
          <p:cNvSpPr>
            <a:spLocks noChangeShapeType="1"/>
          </p:cNvSpPr>
          <p:nvPr/>
        </p:nvSpPr>
        <p:spPr bwMode="auto">
          <a:xfrm flipH="1">
            <a:off x="3311525" y="4164923"/>
            <a:ext cx="238125" cy="381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0" name="Line 185"/>
          <p:cNvSpPr>
            <a:spLocks noChangeShapeType="1"/>
          </p:cNvSpPr>
          <p:nvPr/>
        </p:nvSpPr>
        <p:spPr bwMode="auto">
          <a:xfrm flipH="1">
            <a:off x="4337050" y="3529923"/>
            <a:ext cx="838200" cy="482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1" name="Freeform 186"/>
          <p:cNvSpPr>
            <a:spLocks/>
          </p:cNvSpPr>
          <p:nvPr/>
        </p:nvSpPr>
        <p:spPr bwMode="auto">
          <a:xfrm>
            <a:off x="3143250" y="4612598"/>
            <a:ext cx="104775" cy="107950"/>
          </a:xfrm>
          <a:custGeom>
            <a:avLst/>
            <a:gdLst>
              <a:gd name="T0" fmla="*/ 48 w 66"/>
              <a:gd name="T1" fmla="*/ 66 h 68"/>
              <a:gd name="T2" fmla="*/ 54 w 66"/>
              <a:gd name="T3" fmla="*/ 62 h 68"/>
              <a:gd name="T4" fmla="*/ 58 w 66"/>
              <a:gd name="T5" fmla="*/ 58 h 68"/>
              <a:gd name="T6" fmla="*/ 62 w 66"/>
              <a:gd name="T7" fmla="*/ 54 h 68"/>
              <a:gd name="T8" fmla="*/ 64 w 66"/>
              <a:gd name="T9" fmla="*/ 48 h 68"/>
              <a:gd name="T10" fmla="*/ 66 w 66"/>
              <a:gd name="T11" fmla="*/ 40 h 68"/>
              <a:gd name="T12" fmla="*/ 66 w 66"/>
              <a:gd name="T13" fmla="*/ 34 h 68"/>
              <a:gd name="T14" fmla="*/ 64 w 66"/>
              <a:gd name="T15" fmla="*/ 28 h 68"/>
              <a:gd name="T16" fmla="*/ 62 w 66"/>
              <a:gd name="T17" fmla="*/ 20 h 68"/>
              <a:gd name="T18" fmla="*/ 58 w 66"/>
              <a:gd name="T19" fmla="*/ 14 h 68"/>
              <a:gd name="T20" fmla="*/ 54 w 66"/>
              <a:gd name="T21" fmla="*/ 10 h 68"/>
              <a:gd name="T22" fmla="*/ 50 w 66"/>
              <a:gd name="T23" fmla="*/ 6 h 68"/>
              <a:gd name="T24" fmla="*/ 44 w 66"/>
              <a:gd name="T25" fmla="*/ 2 h 68"/>
              <a:gd name="T26" fmla="*/ 38 w 66"/>
              <a:gd name="T27" fmla="*/ 0 h 68"/>
              <a:gd name="T28" fmla="*/ 32 w 66"/>
              <a:gd name="T29" fmla="*/ 0 h 68"/>
              <a:gd name="T30" fmla="*/ 24 w 66"/>
              <a:gd name="T31" fmla="*/ 0 h 68"/>
              <a:gd name="T32" fmla="*/ 18 w 66"/>
              <a:gd name="T33" fmla="*/ 2 h 68"/>
              <a:gd name="T34" fmla="*/ 12 w 66"/>
              <a:gd name="T35" fmla="*/ 6 h 68"/>
              <a:gd name="T36" fmla="*/ 8 w 66"/>
              <a:gd name="T37" fmla="*/ 10 h 68"/>
              <a:gd name="T38" fmla="*/ 4 w 66"/>
              <a:gd name="T39" fmla="*/ 16 h 68"/>
              <a:gd name="T40" fmla="*/ 2 w 66"/>
              <a:gd name="T41" fmla="*/ 20 h 68"/>
              <a:gd name="T42" fmla="*/ 0 w 66"/>
              <a:gd name="T43" fmla="*/ 28 h 68"/>
              <a:gd name="T44" fmla="*/ 0 w 66"/>
              <a:gd name="T45" fmla="*/ 34 h 68"/>
              <a:gd name="T46" fmla="*/ 2 w 66"/>
              <a:gd name="T47" fmla="*/ 40 h 68"/>
              <a:gd name="T48" fmla="*/ 4 w 66"/>
              <a:gd name="T49" fmla="*/ 48 h 68"/>
              <a:gd name="T50" fmla="*/ 8 w 66"/>
              <a:gd name="T51" fmla="*/ 54 h 68"/>
              <a:gd name="T52" fmla="*/ 12 w 66"/>
              <a:gd name="T53" fmla="*/ 58 h 68"/>
              <a:gd name="T54" fmla="*/ 16 w 66"/>
              <a:gd name="T55" fmla="*/ 64 h 68"/>
              <a:gd name="T56" fmla="*/ 22 w 66"/>
              <a:gd name="T57" fmla="*/ 66 h 68"/>
              <a:gd name="T58" fmla="*/ 28 w 66"/>
              <a:gd name="T59" fmla="*/ 68 h 68"/>
              <a:gd name="T60" fmla="*/ 36 w 66"/>
              <a:gd name="T61" fmla="*/ 68 h 68"/>
              <a:gd name="T62" fmla="*/ 42 w 66"/>
              <a:gd name="T63" fmla="*/ 68 h 68"/>
              <a:gd name="T64" fmla="*/ 48 w 66"/>
              <a:gd name="T65" fmla="*/ 66 h 6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68"/>
              <a:gd name="T101" fmla="*/ 66 w 66"/>
              <a:gd name="T102" fmla="*/ 68 h 6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68">
                <a:moveTo>
                  <a:pt x="48" y="66"/>
                </a:moveTo>
                <a:lnTo>
                  <a:pt x="54" y="62"/>
                </a:lnTo>
                <a:lnTo>
                  <a:pt x="58" y="58"/>
                </a:lnTo>
                <a:lnTo>
                  <a:pt x="62" y="54"/>
                </a:lnTo>
                <a:lnTo>
                  <a:pt x="64" y="48"/>
                </a:lnTo>
                <a:lnTo>
                  <a:pt x="66" y="40"/>
                </a:lnTo>
                <a:lnTo>
                  <a:pt x="66" y="34"/>
                </a:lnTo>
                <a:lnTo>
                  <a:pt x="64" y="28"/>
                </a:lnTo>
                <a:lnTo>
                  <a:pt x="62" y="20"/>
                </a:lnTo>
                <a:lnTo>
                  <a:pt x="58" y="14"/>
                </a:lnTo>
                <a:lnTo>
                  <a:pt x="54" y="10"/>
                </a:lnTo>
                <a:lnTo>
                  <a:pt x="50" y="6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2" y="20"/>
                </a:lnTo>
                <a:lnTo>
                  <a:pt x="0" y="28"/>
                </a:lnTo>
                <a:lnTo>
                  <a:pt x="0" y="34"/>
                </a:lnTo>
                <a:lnTo>
                  <a:pt x="2" y="40"/>
                </a:lnTo>
                <a:lnTo>
                  <a:pt x="4" y="48"/>
                </a:lnTo>
                <a:lnTo>
                  <a:pt x="8" y="54"/>
                </a:lnTo>
                <a:lnTo>
                  <a:pt x="12" y="58"/>
                </a:lnTo>
                <a:lnTo>
                  <a:pt x="16" y="64"/>
                </a:lnTo>
                <a:lnTo>
                  <a:pt x="22" y="66"/>
                </a:lnTo>
                <a:lnTo>
                  <a:pt x="28" y="68"/>
                </a:lnTo>
                <a:lnTo>
                  <a:pt x="36" y="68"/>
                </a:lnTo>
                <a:lnTo>
                  <a:pt x="42" y="68"/>
                </a:lnTo>
                <a:lnTo>
                  <a:pt x="48" y="6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Line 187"/>
          <p:cNvSpPr>
            <a:spLocks noChangeShapeType="1"/>
          </p:cNvSpPr>
          <p:nvPr/>
        </p:nvSpPr>
        <p:spPr bwMode="auto">
          <a:xfrm flipH="1">
            <a:off x="3165475" y="4549098"/>
            <a:ext cx="120650" cy="730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3" name="Line 188"/>
          <p:cNvSpPr>
            <a:spLocks noChangeShapeType="1"/>
          </p:cNvSpPr>
          <p:nvPr/>
        </p:nvSpPr>
        <p:spPr bwMode="auto">
          <a:xfrm flipH="1">
            <a:off x="3225800" y="4644348"/>
            <a:ext cx="120650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" name="Freeform 189"/>
          <p:cNvSpPr>
            <a:spLocks/>
          </p:cNvSpPr>
          <p:nvPr/>
        </p:nvSpPr>
        <p:spPr bwMode="auto">
          <a:xfrm>
            <a:off x="3286125" y="4545923"/>
            <a:ext cx="79375" cy="101600"/>
          </a:xfrm>
          <a:custGeom>
            <a:avLst/>
            <a:gdLst>
              <a:gd name="T0" fmla="*/ 36 w 50"/>
              <a:gd name="T1" fmla="*/ 64 h 64"/>
              <a:gd name="T2" fmla="*/ 44 w 50"/>
              <a:gd name="T3" fmla="*/ 56 h 64"/>
              <a:gd name="T4" fmla="*/ 48 w 50"/>
              <a:gd name="T5" fmla="*/ 44 h 64"/>
              <a:gd name="T6" fmla="*/ 50 w 50"/>
              <a:gd name="T7" fmla="*/ 34 h 64"/>
              <a:gd name="T8" fmla="*/ 46 w 50"/>
              <a:gd name="T9" fmla="*/ 22 h 64"/>
              <a:gd name="T10" fmla="*/ 42 w 50"/>
              <a:gd name="T11" fmla="*/ 16 h 64"/>
              <a:gd name="T12" fmla="*/ 38 w 50"/>
              <a:gd name="T13" fmla="*/ 10 h 64"/>
              <a:gd name="T14" fmla="*/ 32 w 50"/>
              <a:gd name="T15" fmla="*/ 6 h 64"/>
              <a:gd name="T16" fmla="*/ 26 w 50"/>
              <a:gd name="T17" fmla="*/ 2 h 64"/>
              <a:gd name="T18" fmla="*/ 20 w 50"/>
              <a:gd name="T19" fmla="*/ 0 h 64"/>
              <a:gd name="T20" fmla="*/ 14 w 50"/>
              <a:gd name="T21" fmla="*/ 0 h 64"/>
              <a:gd name="T22" fmla="*/ 8 w 50"/>
              <a:gd name="T23" fmla="*/ 0 h 64"/>
              <a:gd name="T24" fmla="*/ 2 w 50"/>
              <a:gd name="T25" fmla="*/ 2 h 64"/>
              <a:gd name="T26" fmla="*/ 0 w 50"/>
              <a:gd name="T27" fmla="*/ 4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64"/>
              <a:gd name="T44" fmla="*/ 50 w 50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64">
                <a:moveTo>
                  <a:pt x="36" y="64"/>
                </a:moveTo>
                <a:lnTo>
                  <a:pt x="44" y="56"/>
                </a:lnTo>
                <a:lnTo>
                  <a:pt x="48" y="44"/>
                </a:lnTo>
                <a:lnTo>
                  <a:pt x="50" y="34"/>
                </a:lnTo>
                <a:lnTo>
                  <a:pt x="46" y="22"/>
                </a:lnTo>
                <a:lnTo>
                  <a:pt x="42" y="16"/>
                </a:lnTo>
                <a:lnTo>
                  <a:pt x="38" y="10"/>
                </a:lnTo>
                <a:lnTo>
                  <a:pt x="32" y="6"/>
                </a:lnTo>
                <a:lnTo>
                  <a:pt x="26" y="2"/>
                </a:lnTo>
                <a:lnTo>
                  <a:pt x="20" y="0"/>
                </a:lnTo>
                <a:lnTo>
                  <a:pt x="14" y="0"/>
                </a:lnTo>
                <a:lnTo>
                  <a:pt x="8" y="0"/>
                </a:lnTo>
                <a:lnTo>
                  <a:pt x="2" y="2"/>
                </a:lnTo>
                <a:lnTo>
                  <a:pt x="0" y="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" name="Freeform 190"/>
          <p:cNvSpPr>
            <a:spLocks/>
          </p:cNvSpPr>
          <p:nvPr/>
        </p:nvSpPr>
        <p:spPr bwMode="auto">
          <a:xfrm>
            <a:off x="1895475" y="3977598"/>
            <a:ext cx="1181100" cy="1165225"/>
          </a:xfrm>
          <a:custGeom>
            <a:avLst/>
            <a:gdLst>
              <a:gd name="T0" fmla="*/ 252 w 744"/>
              <a:gd name="T1" fmla="*/ 734 h 734"/>
              <a:gd name="T2" fmla="*/ 744 w 744"/>
              <a:gd name="T3" fmla="*/ 160 h 734"/>
              <a:gd name="T4" fmla="*/ 0 w 744"/>
              <a:gd name="T5" fmla="*/ 160 h 734"/>
              <a:gd name="T6" fmla="*/ 136 w 744"/>
              <a:gd name="T7" fmla="*/ 0 h 734"/>
              <a:gd name="T8" fmla="*/ 0 60000 65536"/>
              <a:gd name="T9" fmla="*/ 0 60000 65536"/>
              <a:gd name="T10" fmla="*/ 0 60000 65536"/>
              <a:gd name="T11" fmla="*/ 0 60000 65536"/>
              <a:gd name="T12" fmla="*/ 0 w 744"/>
              <a:gd name="T13" fmla="*/ 0 h 734"/>
              <a:gd name="T14" fmla="*/ 744 w 744"/>
              <a:gd name="T15" fmla="*/ 734 h 7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4" h="734">
                <a:moveTo>
                  <a:pt x="252" y="734"/>
                </a:moveTo>
                <a:lnTo>
                  <a:pt x="744" y="160"/>
                </a:lnTo>
                <a:lnTo>
                  <a:pt x="0" y="160"/>
                </a:lnTo>
                <a:lnTo>
                  <a:pt x="136" y="0"/>
                </a:lnTo>
              </a:path>
            </a:pathLst>
          </a:cu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" name="Line 191"/>
          <p:cNvSpPr>
            <a:spLocks noChangeShapeType="1"/>
          </p:cNvSpPr>
          <p:nvPr/>
        </p:nvSpPr>
        <p:spPr bwMode="auto">
          <a:xfrm flipH="1">
            <a:off x="2330450" y="4672923"/>
            <a:ext cx="863600" cy="4984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" name="Line 192"/>
          <p:cNvSpPr>
            <a:spLocks noChangeShapeType="1"/>
          </p:cNvSpPr>
          <p:nvPr/>
        </p:nvSpPr>
        <p:spPr bwMode="auto">
          <a:xfrm flipV="1">
            <a:off x="2676525" y="3971248"/>
            <a:ext cx="215900" cy="254000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" name="Line 193"/>
          <p:cNvSpPr>
            <a:spLocks noChangeShapeType="1"/>
          </p:cNvSpPr>
          <p:nvPr/>
        </p:nvSpPr>
        <p:spPr bwMode="auto">
          <a:xfrm flipV="1">
            <a:off x="2308225" y="3971248"/>
            <a:ext cx="215900" cy="254000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" name="Rectangle 194"/>
          <p:cNvSpPr>
            <a:spLocks noChangeArrowheads="1"/>
          </p:cNvSpPr>
          <p:nvPr/>
        </p:nvSpPr>
        <p:spPr bwMode="auto">
          <a:xfrm>
            <a:off x="2432050" y="3253698"/>
            <a:ext cx="152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10" name="Rectangle 195"/>
          <p:cNvSpPr>
            <a:spLocks noChangeArrowheads="1"/>
          </p:cNvSpPr>
          <p:nvPr/>
        </p:nvSpPr>
        <p:spPr bwMode="auto">
          <a:xfrm>
            <a:off x="2876550" y="3253698"/>
            <a:ext cx="118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11" name="Rectangle 196"/>
          <p:cNvSpPr>
            <a:spLocks noChangeArrowheads="1"/>
          </p:cNvSpPr>
          <p:nvPr/>
        </p:nvSpPr>
        <p:spPr bwMode="auto">
          <a:xfrm>
            <a:off x="3273425" y="3253698"/>
            <a:ext cx="16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12" name="Freeform 197"/>
          <p:cNvSpPr>
            <a:spLocks/>
          </p:cNvSpPr>
          <p:nvPr/>
        </p:nvSpPr>
        <p:spPr bwMode="auto">
          <a:xfrm>
            <a:off x="1298575" y="5946098"/>
            <a:ext cx="314325" cy="320675"/>
          </a:xfrm>
          <a:custGeom>
            <a:avLst/>
            <a:gdLst>
              <a:gd name="T0" fmla="*/ 170 w 198"/>
              <a:gd name="T1" fmla="*/ 178 h 202"/>
              <a:gd name="T2" fmla="*/ 182 w 198"/>
              <a:gd name="T3" fmla="*/ 164 h 202"/>
              <a:gd name="T4" fmla="*/ 190 w 198"/>
              <a:gd name="T5" fmla="*/ 146 h 202"/>
              <a:gd name="T6" fmla="*/ 196 w 198"/>
              <a:gd name="T7" fmla="*/ 128 h 202"/>
              <a:gd name="T8" fmla="*/ 198 w 198"/>
              <a:gd name="T9" fmla="*/ 110 h 202"/>
              <a:gd name="T10" fmla="*/ 196 w 198"/>
              <a:gd name="T11" fmla="*/ 90 h 202"/>
              <a:gd name="T12" fmla="*/ 190 w 198"/>
              <a:gd name="T13" fmla="*/ 70 h 202"/>
              <a:gd name="T14" fmla="*/ 180 w 198"/>
              <a:gd name="T15" fmla="*/ 52 h 202"/>
              <a:gd name="T16" fmla="*/ 168 w 198"/>
              <a:gd name="T17" fmla="*/ 36 h 202"/>
              <a:gd name="T18" fmla="*/ 152 w 198"/>
              <a:gd name="T19" fmla="*/ 22 h 202"/>
              <a:gd name="T20" fmla="*/ 134 w 198"/>
              <a:gd name="T21" fmla="*/ 10 h 202"/>
              <a:gd name="T22" fmla="*/ 114 w 198"/>
              <a:gd name="T23" fmla="*/ 4 h 202"/>
              <a:gd name="T24" fmla="*/ 100 w 198"/>
              <a:gd name="T25" fmla="*/ 0 h 202"/>
              <a:gd name="T26" fmla="*/ 80 w 198"/>
              <a:gd name="T27" fmla="*/ 0 h 202"/>
              <a:gd name="T28" fmla="*/ 62 w 198"/>
              <a:gd name="T29" fmla="*/ 4 h 202"/>
              <a:gd name="T30" fmla="*/ 44 w 198"/>
              <a:gd name="T31" fmla="*/ 12 h 202"/>
              <a:gd name="T32" fmla="*/ 28 w 198"/>
              <a:gd name="T33" fmla="*/ 24 h 202"/>
              <a:gd name="T34" fmla="*/ 16 w 198"/>
              <a:gd name="T35" fmla="*/ 40 h 202"/>
              <a:gd name="T36" fmla="*/ 6 w 198"/>
              <a:gd name="T37" fmla="*/ 56 h 202"/>
              <a:gd name="T38" fmla="*/ 2 w 198"/>
              <a:gd name="T39" fmla="*/ 74 h 202"/>
              <a:gd name="T40" fmla="*/ 0 w 198"/>
              <a:gd name="T41" fmla="*/ 94 h 202"/>
              <a:gd name="T42" fmla="*/ 2 w 198"/>
              <a:gd name="T43" fmla="*/ 114 h 202"/>
              <a:gd name="T44" fmla="*/ 8 w 198"/>
              <a:gd name="T45" fmla="*/ 132 h 202"/>
              <a:gd name="T46" fmla="*/ 16 w 198"/>
              <a:gd name="T47" fmla="*/ 150 h 202"/>
              <a:gd name="T48" fmla="*/ 30 w 198"/>
              <a:gd name="T49" fmla="*/ 168 h 202"/>
              <a:gd name="T50" fmla="*/ 46 w 198"/>
              <a:gd name="T51" fmla="*/ 182 h 202"/>
              <a:gd name="T52" fmla="*/ 64 w 198"/>
              <a:gd name="T53" fmla="*/ 192 h 202"/>
              <a:gd name="T54" fmla="*/ 82 w 198"/>
              <a:gd name="T55" fmla="*/ 200 h 202"/>
              <a:gd name="T56" fmla="*/ 102 w 198"/>
              <a:gd name="T57" fmla="*/ 202 h 202"/>
              <a:gd name="T58" fmla="*/ 118 w 198"/>
              <a:gd name="T59" fmla="*/ 202 h 202"/>
              <a:gd name="T60" fmla="*/ 136 w 198"/>
              <a:gd name="T61" fmla="*/ 198 h 202"/>
              <a:gd name="T62" fmla="*/ 154 w 198"/>
              <a:gd name="T63" fmla="*/ 190 h 202"/>
              <a:gd name="T64" fmla="*/ 170 w 198"/>
              <a:gd name="T65" fmla="*/ 178 h 2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8"/>
              <a:gd name="T100" fmla="*/ 0 h 202"/>
              <a:gd name="T101" fmla="*/ 198 w 198"/>
              <a:gd name="T102" fmla="*/ 202 h 20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8" h="202">
                <a:moveTo>
                  <a:pt x="170" y="178"/>
                </a:moveTo>
                <a:lnTo>
                  <a:pt x="182" y="164"/>
                </a:lnTo>
                <a:lnTo>
                  <a:pt x="190" y="146"/>
                </a:lnTo>
                <a:lnTo>
                  <a:pt x="196" y="128"/>
                </a:lnTo>
                <a:lnTo>
                  <a:pt x="198" y="110"/>
                </a:lnTo>
                <a:lnTo>
                  <a:pt x="196" y="90"/>
                </a:lnTo>
                <a:lnTo>
                  <a:pt x="190" y="70"/>
                </a:lnTo>
                <a:lnTo>
                  <a:pt x="180" y="52"/>
                </a:lnTo>
                <a:lnTo>
                  <a:pt x="168" y="36"/>
                </a:lnTo>
                <a:lnTo>
                  <a:pt x="152" y="22"/>
                </a:lnTo>
                <a:lnTo>
                  <a:pt x="134" y="10"/>
                </a:lnTo>
                <a:lnTo>
                  <a:pt x="114" y="4"/>
                </a:lnTo>
                <a:lnTo>
                  <a:pt x="100" y="0"/>
                </a:lnTo>
                <a:lnTo>
                  <a:pt x="80" y="0"/>
                </a:lnTo>
                <a:lnTo>
                  <a:pt x="62" y="4"/>
                </a:lnTo>
                <a:lnTo>
                  <a:pt x="44" y="12"/>
                </a:lnTo>
                <a:lnTo>
                  <a:pt x="28" y="24"/>
                </a:lnTo>
                <a:lnTo>
                  <a:pt x="16" y="40"/>
                </a:lnTo>
                <a:lnTo>
                  <a:pt x="6" y="56"/>
                </a:lnTo>
                <a:lnTo>
                  <a:pt x="2" y="74"/>
                </a:lnTo>
                <a:lnTo>
                  <a:pt x="0" y="94"/>
                </a:lnTo>
                <a:lnTo>
                  <a:pt x="2" y="114"/>
                </a:lnTo>
                <a:lnTo>
                  <a:pt x="8" y="132"/>
                </a:lnTo>
                <a:lnTo>
                  <a:pt x="16" y="150"/>
                </a:lnTo>
                <a:lnTo>
                  <a:pt x="30" y="168"/>
                </a:lnTo>
                <a:lnTo>
                  <a:pt x="46" y="182"/>
                </a:lnTo>
                <a:lnTo>
                  <a:pt x="64" y="192"/>
                </a:lnTo>
                <a:lnTo>
                  <a:pt x="82" y="200"/>
                </a:lnTo>
                <a:lnTo>
                  <a:pt x="102" y="202"/>
                </a:lnTo>
                <a:lnTo>
                  <a:pt x="118" y="202"/>
                </a:lnTo>
                <a:lnTo>
                  <a:pt x="136" y="198"/>
                </a:lnTo>
                <a:lnTo>
                  <a:pt x="154" y="190"/>
                </a:lnTo>
                <a:lnTo>
                  <a:pt x="170" y="178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" name="Line 198"/>
          <p:cNvSpPr>
            <a:spLocks noChangeShapeType="1"/>
          </p:cNvSpPr>
          <p:nvPr/>
        </p:nvSpPr>
        <p:spPr bwMode="auto">
          <a:xfrm flipH="1">
            <a:off x="1323975" y="5701623"/>
            <a:ext cx="285750" cy="3048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4" name="Line 199"/>
          <p:cNvSpPr>
            <a:spLocks noChangeShapeType="1"/>
          </p:cNvSpPr>
          <p:nvPr/>
        </p:nvSpPr>
        <p:spPr bwMode="auto">
          <a:xfrm flipH="1">
            <a:off x="1581150" y="5892123"/>
            <a:ext cx="260350" cy="323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" name="Freeform 200"/>
          <p:cNvSpPr>
            <a:spLocks/>
          </p:cNvSpPr>
          <p:nvPr/>
        </p:nvSpPr>
        <p:spPr bwMode="auto">
          <a:xfrm>
            <a:off x="1609725" y="5660348"/>
            <a:ext cx="254000" cy="231775"/>
          </a:xfrm>
          <a:custGeom>
            <a:avLst/>
            <a:gdLst>
              <a:gd name="T0" fmla="*/ 146 w 160"/>
              <a:gd name="T1" fmla="*/ 146 h 146"/>
              <a:gd name="T2" fmla="*/ 154 w 160"/>
              <a:gd name="T3" fmla="*/ 134 h 146"/>
              <a:gd name="T4" fmla="*/ 158 w 160"/>
              <a:gd name="T5" fmla="*/ 120 h 146"/>
              <a:gd name="T6" fmla="*/ 160 w 160"/>
              <a:gd name="T7" fmla="*/ 104 h 146"/>
              <a:gd name="T8" fmla="*/ 160 w 160"/>
              <a:gd name="T9" fmla="*/ 88 h 146"/>
              <a:gd name="T10" fmla="*/ 158 w 160"/>
              <a:gd name="T11" fmla="*/ 74 h 146"/>
              <a:gd name="T12" fmla="*/ 152 w 160"/>
              <a:gd name="T13" fmla="*/ 58 h 146"/>
              <a:gd name="T14" fmla="*/ 144 w 160"/>
              <a:gd name="T15" fmla="*/ 44 h 146"/>
              <a:gd name="T16" fmla="*/ 134 w 160"/>
              <a:gd name="T17" fmla="*/ 32 h 146"/>
              <a:gd name="T18" fmla="*/ 120 w 160"/>
              <a:gd name="T19" fmla="*/ 18 h 146"/>
              <a:gd name="T20" fmla="*/ 104 w 160"/>
              <a:gd name="T21" fmla="*/ 8 h 146"/>
              <a:gd name="T22" fmla="*/ 86 w 160"/>
              <a:gd name="T23" fmla="*/ 2 h 146"/>
              <a:gd name="T24" fmla="*/ 68 w 160"/>
              <a:gd name="T25" fmla="*/ 0 h 146"/>
              <a:gd name="T26" fmla="*/ 52 w 160"/>
              <a:gd name="T27" fmla="*/ 0 h 146"/>
              <a:gd name="T28" fmla="*/ 34 w 160"/>
              <a:gd name="T29" fmla="*/ 4 h 146"/>
              <a:gd name="T30" fmla="*/ 18 w 160"/>
              <a:gd name="T31" fmla="*/ 10 h 146"/>
              <a:gd name="T32" fmla="*/ 4 w 160"/>
              <a:gd name="T33" fmla="*/ 22 h 146"/>
              <a:gd name="T34" fmla="*/ 0 w 160"/>
              <a:gd name="T35" fmla="*/ 26 h 1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46"/>
              <a:gd name="T56" fmla="*/ 160 w 160"/>
              <a:gd name="T57" fmla="*/ 146 h 14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46">
                <a:moveTo>
                  <a:pt x="146" y="146"/>
                </a:moveTo>
                <a:lnTo>
                  <a:pt x="154" y="134"/>
                </a:lnTo>
                <a:lnTo>
                  <a:pt x="158" y="120"/>
                </a:lnTo>
                <a:lnTo>
                  <a:pt x="160" y="104"/>
                </a:lnTo>
                <a:lnTo>
                  <a:pt x="160" y="88"/>
                </a:lnTo>
                <a:lnTo>
                  <a:pt x="158" y="74"/>
                </a:lnTo>
                <a:lnTo>
                  <a:pt x="152" y="58"/>
                </a:lnTo>
                <a:lnTo>
                  <a:pt x="144" y="44"/>
                </a:lnTo>
                <a:lnTo>
                  <a:pt x="134" y="32"/>
                </a:lnTo>
                <a:lnTo>
                  <a:pt x="120" y="18"/>
                </a:lnTo>
                <a:lnTo>
                  <a:pt x="104" y="8"/>
                </a:lnTo>
                <a:lnTo>
                  <a:pt x="86" y="2"/>
                </a:lnTo>
                <a:lnTo>
                  <a:pt x="68" y="0"/>
                </a:lnTo>
                <a:lnTo>
                  <a:pt x="52" y="0"/>
                </a:lnTo>
                <a:lnTo>
                  <a:pt x="34" y="4"/>
                </a:lnTo>
                <a:lnTo>
                  <a:pt x="18" y="10"/>
                </a:lnTo>
                <a:lnTo>
                  <a:pt x="4" y="22"/>
                </a:lnTo>
                <a:lnTo>
                  <a:pt x="0" y="26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" name="Line 201"/>
          <p:cNvSpPr>
            <a:spLocks noChangeShapeType="1"/>
          </p:cNvSpPr>
          <p:nvPr/>
        </p:nvSpPr>
        <p:spPr bwMode="auto">
          <a:xfrm flipV="1">
            <a:off x="1803400" y="5269823"/>
            <a:ext cx="365125" cy="422275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" name="Freeform 205"/>
          <p:cNvSpPr>
            <a:spLocks/>
          </p:cNvSpPr>
          <p:nvPr/>
        </p:nvSpPr>
        <p:spPr bwMode="auto">
          <a:xfrm>
            <a:off x="2559050" y="4701498"/>
            <a:ext cx="130175" cy="130175"/>
          </a:xfrm>
          <a:custGeom>
            <a:avLst/>
            <a:gdLst>
              <a:gd name="T0" fmla="*/ 70 w 82"/>
              <a:gd name="T1" fmla="*/ 72 h 82"/>
              <a:gd name="T2" fmla="*/ 74 w 82"/>
              <a:gd name="T3" fmla="*/ 66 h 82"/>
              <a:gd name="T4" fmla="*/ 78 w 82"/>
              <a:gd name="T5" fmla="*/ 60 h 82"/>
              <a:gd name="T6" fmla="*/ 80 w 82"/>
              <a:gd name="T7" fmla="*/ 52 h 82"/>
              <a:gd name="T8" fmla="*/ 82 w 82"/>
              <a:gd name="T9" fmla="*/ 44 h 82"/>
              <a:gd name="T10" fmla="*/ 80 w 82"/>
              <a:gd name="T11" fmla="*/ 36 h 82"/>
              <a:gd name="T12" fmla="*/ 78 w 82"/>
              <a:gd name="T13" fmla="*/ 30 h 82"/>
              <a:gd name="T14" fmla="*/ 74 w 82"/>
              <a:gd name="T15" fmla="*/ 22 h 82"/>
              <a:gd name="T16" fmla="*/ 70 w 82"/>
              <a:gd name="T17" fmla="*/ 14 h 82"/>
              <a:gd name="T18" fmla="*/ 62 w 82"/>
              <a:gd name="T19" fmla="*/ 10 h 82"/>
              <a:gd name="T20" fmla="*/ 56 w 82"/>
              <a:gd name="T21" fmla="*/ 6 h 82"/>
              <a:gd name="T22" fmla="*/ 48 w 82"/>
              <a:gd name="T23" fmla="*/ 2 h 82"/>
              <a:gd name="T24" fmla="*/ 40 w 82"/>
              <a:gd name="T25" fmla="*/ 0 h 82"/>
              <a:gd name="T26" fmla="*/ 32 w 82"/>
              <a:gd name="T27" fmla="*/ 2 h 82"/>
              <a:gd name="T28" fmla="*/ 26 w 82"/>
              <a:gd name="T29" fmla="*/ 2 h 82"/>
              <a:gd name="T30" fmla="*/ 18 w 82"/>
              <a:gd name="T31" fmla="*/ 6 h 82"/>
              <a:gd name="T32" fmla="*/ 12 w 82"/>
              <a:gd name="T33" fmla="*/ 10 h 82"/>
              <a:gd name="T34" fmla="*/ 6 w 82"/>
              <a:gd name="T35" fmla="*/ 16 h 82"/>
              <a:gd name="T36" fmla="*/ 4 w 82"/>
              <a:gd name="T37" fmla="*/ 24 h 82"/>
              <a:gd name="T38" fmla="*/ 2 w 82"/>
              <a:gd name="T39" fmla="*/ 30 h 82"/>
              <a:gd name="T40" fmla="*/ 0 w 82"/>
              <a:gd name="T41" fmla="*/ 38 h 82"/>
              <a:gd name="T42" fmla="*/ 2 w 82"/>
              <a:gd name="T43" fmla="*/ 46 h 82"/>
              <a:gd name="T44" fmla="*/ 4 w 82"/>
              <a:gd name="T45" fmla="*/ 54 h 82"/>
              <a:gd name="T46" fmla="*/ 8 w 82"/>
              <a:gd name="T47" fmla="*/ 62 h 82"/>
              <a:gd name="T48" fmla="*/ 12 w 82"/>
              <a:gd name="T49" fmla="*/ 68 h 82"/>
              <a:gd name="T50" fmla="*/ 20 w 82"/>
              <a:gd name="T51" fmla="*/ 74 h 82"/>
              <a:gd name="T52" fmla="*/ 26 w 82"/>
              <a:gd name="T53" fmla="*/ 78 h 82"/>
              <a:gd name="T54" fmla="*/ 34 w 82"/>
              <a:gd name="T55" fmla="*/ 80 h 82"/>
              <a:gd name="T56" fmla="*/ 42 w 82"/>
              <a:gd name="T57" fmla="*/ 82 h 82"/>
              <a:gd name="T58" fmla="*/ 50 w 82"/>
              <a:gd name="T59" fmla="*/ 82 h 82"/>
              <a:gd name="T60" fmla="*/ 56 w 82"/>
              <a:gd name="T61" fmla="*/ 80 h 82"/>
              <a:gd name="T62" fmla="*/ 64 w 82"/>
              <a:gd name="T63" fmla="*/ 78 h 82"/>
              <a:gd name="T64" fmla="*/ 70 w 82"/>
              <a:gd name="T65" fmla="*/ 72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2"/>
              <a:gd name="T101" fmla="*/ 82 w 82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2">
                <a:moveTo>
                  <a:pt x="70" y="72"/>
                </a:moveTo>
                <a:lnTo>
                  <a:pt x="74" y="66"/>
                </a:lnTo>
                <a:lnTo>
                  <a:pt x="78" y="60"/>
                </a:lnTo>
                <a:lnTo>
                  <a:pt x="80" y="52"/>
                </a:lnTo>
                <a:lnTo>
                  <a:pt x="82" y="44"/>
                </a:lnTo>
                <a:lnTo>
                  <a:pt x="80" y="36"/>
                </a:lnTo>
                <a:lnTo>
                  <a:pt x="78" y="30"/>
                </a:lnTo>
                <a:lnTo>
                  <a:pt x="74" y="22"/>
                </a:lnTo>
                <a:lnTo>
                  <a:pt x="70" y="14"/>
                </a:lnTo>
                <a:lnTo>
                  <a:pt x="62" y="10"/>
                </a:lnTo>
                <a:lnTo>
                  <a:pt x="56" y="6"/>
                </a:lnTo>
                <a:lnTo>
                  <a:pt x="48" y="2"/>
                </a:lnTo>
                <a:lnTo>
                  <a:pt x="40" y="0"/>
                </a:lnTo>
                <a:lnTo>
                  <a:pt x="32" y="2"/>
                </a:lnTo>
                <a:lnTo>
                  <a:pt x="26" y="2"/>
                </a:lnTo>
                <a:lnTo>
                  <a:pt x="18" y="6"/>
                </a:lnTo>
                <a:lnTo>
                  <a:pt x="12" y="10"/>
                </a:lnTo>
                <a:lnTo>
                  <a:pt x="6" y="16"/>
                </a:lnTo>
                <a:lnTo>
                  <a:pt x="4" y="24"/>
                </a:lnTo>
                <a:lnTo>
                  <a:pt x="2" y="30"/>
                </a:lnTo>
                <a:lnTo>
                  <a:pt x="0" y="38"/>
                </a:lnTo>
                <a:lnTo>
                  <a:pt x="2" y="46"/>
                </a:lnTo>
                <a:lnTo>
                  <a:pt x="4" y="54"/>
                </a:lnTo>
                <a:lnTo>
                  <a:pt x="8" y="62"/>
                </a:lnTo>
                <a:lnTo>
                  <a:pt x="12" y="68"/>
                </a:lnTo>
                <a:lnTo>
                  <a:pt x="20" y="74"/>
                </a:lnTo>
                <a:lnTo>
                  <a:pt x="26" y="78"/>
                </a:lnTo>
                <a:lnTo>
                  <a:pt x="34" y="80"/>
                </a:lnTo>
                <a:lnTo>
                  <a:pt x="42" y="82"/>
                </a:lnTo>
                <a:lnTo>
                  <a:pt x="50" y="82"/>
                </a:lnTo>
                <a:lnTo>
                  <a:pt x="56" y="80"/>
                </a:lnTo>
                <a:lnTo>
                  <a:pt x="64" y="78"/>
                </a:lnTo>
                <a:lnTo>
                  <a:pt x="70" y="72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8" name="Line 206"/>
          <p:cNvSpPr>
            <a:spLocks noChangeShapeType="1"/>
          </p:cNvSpPr>
          <p:nvPr/>
        </p:nvSpPr>
        <p:spPr bwMode="auto">
          <a:xfrm flipH="1">
            <a:off x="2571750" y="4606248"/>
            <a:ext cx="114300" cy="1206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9" name="Line 207"/>
          <p:cNvSpPr>
            <a:spLocks noChangeShapeType="1"/>
          </p:cNvSpPr>
          <p:nvPr/>
        </p:nvSpPr>
        <p:spPr bwMode="auto">
          <a:xfrm flipH="1">
            <a:off x="2676525" y="4682448"/>
            <a:ext cx="104775" cy="1270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0" name="Freeform 208"/>
          <p:cNvSpPr>
            <a:spLocks/>
          </p:cNvSpPr>
          <p:nvPr/>
        </p:nvSpPr>
        <p:spPr bwMode="auto">
          <a:xfrm>
            <a:off x="2686050" y="4587198"/>
            <a:ext cx="101600" cy="95250"/>
          </a:xfrm>
          <a:custGeom>
            <a:avLst/>
            <a:gdLst>
              <a:gd name="T0" fmla="*/ 95250 w 64"/>
              <a:gd name="T1" fmla="*/ 95250 h 60"/>
              <a:gd name="T2" fmla="*/ 101600 w 64"/>
              <a:gd name="T3" fmla="*/ 76200 h 60"/>
              <a:gd name="T4" fmla="*/ 101600 w 64"/>
              <a:gd name="T5" fmla="*/ 57150 h 60"/>
              <a:gd name="T6" fmla="*/ 98425 w 64"/>
              <a:gd name="T7" fmla="*/ 38100 h 60"/>
              <a:gd name="T8" fmla="*/ 85725 w 64"/>
              <a:gd name="T9" fmla="*/ 22225 h 60"/>
              <a:gd name="T10" fmla="*/ 76200 w 64"/>
              <a:gd name="T11" fmla="*/ 12700 h 60"/>
              <a:gd name="T12" fmla="*/ 66675 w 64"/>
              <a:gd name="T13" fmla="*/ 6350 h 60"/>
              <a:gd name="T14" fmla="*/ 57150 w 64"/>
              <a:gd name="T15" fmla="*/ 3175 h 60"/>
              <a:gd name="T16" fmla="*/ 44450 w 64"/>
              <a:gd name="T17" fmla="*/ 0 h 60"/>
              <a:gd name="T18" fmla="*/ 34925 w 64"/>
              <a:gd name="T19" fmla="*/ 0 h 60"/>
              <a:gd name="T20" fmla="*/ 22225 w 64"/>
              <a:gd name="T21" fmla="*/ 3175 h 60"/>
              <a:gd name="T22" fmla="*/ 12700 w 64"/>
              <a:gd name="T23" fmla="*/ 9525 h 60"/>
              <a:gd name="T24" fmla="*/ 3175 w 64"/>
              <a:gd name="T25" fmla="*/ 15875 h 60"/>
              <a:gd name="T26" fmla="*/ 0 w 64"/>
              <a:gd name="T27" fmla="*/ 19050 h 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"/>
              <a:gd name="T43" fmla="*/ 0 h 60"/>
              <a:gd name="T44" fmla="*/ 64 w 64"/>
              <a:gd name="T45" fmla="*/ 60 h 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" h="60">
                <a:moveTo>
                  <a:pt x="60" y="60"/>
                </a:moveTo>
                <a:lnTo>
                  <a:pt x="64" y="48"/>
                </a:lnTo>
                <a:lnTo>
                  <a:pt x="64" y="36"/>
                </a:lnTo>
                <a:lnTo>
                  <a:pt x="62" y="24"/>
                </a:lnTo>
                <a:lnTo>
                  <a:pt x="54" y="14"/>
                </a:lnTo>
                <a:lnTo>
                  <a:pt x="48" y="8"/>
                </a:lnTo>
                <a:lnTo>
                  <a:pt x="42" y="4"/>
                </a:lnTo>
                <a:lnTo>
                  <a:pt x="36" y="2"/>
                </a:lnTo>
                <a:lnTo>
                  <a:pt x="28" y="0"/>
                </a:lnTo>
                <a:lnTo>
                  <a:pt x="22" y="0"/>
                </a:lnTo>
                <a:lnTo>
                  <a:pt x="14" y="2"/>
                </a:lnTo>
                <a:lnTo>
                  <a:pt x="8" y="6"/>
                </a:lnTo>
                <a:lnTo>
                  <a:pt x="2" y="10"/>
                </a:lnTo>
                <a:lnTo>
                  <a:pt x="0" y="1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1" name="Freeform 209"/>
          <p:cNvSpPr>
            <a:spLocks/>
          </p:cNvSpPr>
          <p:nvPr/>
        </p:nvSpPr>
        <p:spPr bwMode="auto">
          <a:xfrm>
            <a:off x="2482850" y="5101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2" name="Freeform 210"/>
          <p:cNvSpPr>
            <a:spLocks/>
          </p:cNvSpPr>
          <p:nvPr/>
        </p:nvSpPr>
        <p:spPr bwMode="auto">
          <a:xfrm>
            <a:off x="2711450" y="4974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3" name="Freeform 211"/>
          <p:cNvSpPr>
            <a:spLocks/>
          </p:cNvSpPr>
          <p:nvPr/>
        </p:nvSpPr>
        <p:spPr bwMode="auto">
          <a:xfrm>
            <a:off x="2940050" y="4847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4" name="Rectangle 212"/>
          <p:cNvSpPr>
            <a:spLocks noChangeArrowheads="1"/>
          </p:cNvSpPr>
          <p:nvPr/>
        </p:nvSpPr>
        <p:spPr bwMode="auto">
          <a:xfrm>
            <a:off x="308444" y="3307038"/>
            <a:ext cx="163826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RF Synchronous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Lasers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499 MHz,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 Δ</a:t>
            </a:r>
            <a:r>
              <a:rPr lang="az-Cyrl-AZ" sz="1600" dirty="0">
                <a:latin typeface="Century Gothic" panose="020B0502020202020204" pitchFamily="34" charset="0"/>
              </a:rPr>
              <a:t>Ф</a:t>
            </a:r>
            <a:r>
              <a:rPr lang="en-US" sz="1600" dirty="0">
                <a:latin typeface="Century Gothic" panose="020B0502020202020204" pitchFamily="34" charset="0"/>
              </a:rPr>
              <a:t> = 120</a:t>
            </a:r>
            <a:r>
              <a:rPr lang="en-US" sz="1600" dirty="0">
                <a:latin typeface="Century Gothic" panose="020B0502020202020204" pitchFamily="34" charset="0"/>
                <a:sym typeface="Symbol" pitchFamily="18" charset="2"/>
              </a:rPr>
              <a:t></a:t>
            </a:r>
          </a:p>
        </p:txBody>
      </p:sp>
      <p:sp>
        <p:nvSpPr>
          <p:cNvPr id="225" name="Rectangle 213"/>
          <p:cNvSpPr>
            <a:spLocks noChangeArrowheads="1"/>
          </p:cNvSpPr>
          <p:nvPr/>
        </p:nvSpPr>
        <p:spPr bwMode="auto">
          <a:xfrm>
            <a:off x="1165225" y="341244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6" name="Rectangle 214"/>
          <p:cNvSpPr>
            <a:spLocks noChangeArrowheads="1"/>
          </p:cNvSpPr>
          <p:nvPr/>
        </p:nvSpPr>
        <p:spPr bwMode="auto">
          <a:xfrm>
            <a:off x="974725" y="36092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7" name="Rectangle 215"/>
          <p:cNvSpPr>
            <a:spLocks noChangeArrowheads="1"/>
          </p:cNvSpPr>
          <p:nvPr/>
        </p:nvSpPr>
        <p:spPr bwMode="auto">
          <a:xfrm>
            <a:off x="981075" y="37870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8" name="Rectangle 216"/>
          <p:cNvSpPr>
            <a:spLocks noChangeArrowheads="1"/>
          </p:cNvSpPr>
          <p:nvPr/>
        </p:nvSpPr>
        <p:spPr bwMode="auto">
          <a:xfrm>
            <a:off x="1196975" y="37997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9" name="Rectangle 217"/>
          <p:cNvSpPr>
            <a:spLocks noChangeArrowheads="1"/>
          </p:cNvSpPr>
          <p:nvPr/>
        </p:nvSpPr>
        <p:spPr bwMode="auto">
          <a:xfrm>
            <a:off x="1223649" y="4561798"/>
            <a:ext cx="14185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Pockels Cell</a:t>
            </a:r>
          </a:p>
        </p:txBody>
      </p:sp>
      <p:sp>
        <p:nvSpPr>
          <p:cNvPr id="230" name="Rectangle 218"/>
          <p:cNvSpPr>
            <a:spLocks noChangeArrowheads="1"/>
          </p:cNvSpPr>
          <p:nvPr/>
        </p:nvSpPr>
        <p:spPr bwMode="auto">
          <a:xfrm>
            <a:off x="1093390" y="5546048"/>
            <a:ext cx="4296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Gun</a:t>
            </a:r>
          </a:p>
        </p:txBody>
      </p:sp>
      <p:sp>
        <p:nvSpPr>
          <p:cNvPr id="231" name="Rectangle 219"/>
          <p:cNvSpPr>
            <a:spLocks noChangeArrowheads="1"/>
          </p:cNvSpPr>
          <p:nvPr/>
        </p:nvSpPr>
        <p:spPr bwMode="auto">
          <a:xfrm>
            <a:off x="5245100" y="1801250"/>
            <a:ext cx="13557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entury Gothic" panose="020B0502020202020204" pitchFamily="34" charset="0"/>
              </a:rPr>
              <a:t>two SRF </a:t>
            </a:r>
            <a:r>
              <a:rPr lang="en-US" sz="1600" dirty="0" err="1" smtClean="0">
                <a:latin typeface="Century Gothic" panose="020B0502020202020204" pitchFamily="34" charset="0"/>
              </a:rPr>
              <a:t>Linacs</a:t>
            </a:r>
            <a:endParaRPr lang="en-US" sz="1600" dirty="0">
              <a:latin typeface="Century Gothic" panose="020B0502020202020204" pitchFamily="34" charset="0"/>
            </a:endParaRP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1497 MHz</a:t>
            </a:r>
          </a:p>
        </p:txBody>
      </p:sp>
      <p:sp>
        <p:nvSpPr>
          <p:cNvPr id="232" name="Rectangle 258"/>
          <p:cNvSpPr>
            <a:spLocks noChangeArrowheads="1"/>
          </p:cNvSpPr>
          <p:nvPr/>
        </p:nvSpPr>
        <p:spPr bwMode="auto">
          <a:xfrm>
            <a:off x="6899275" y="4752298"/>
            <a:ext cx="1279525" cy="819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3" name="Line 259"/>
          <p:cNvSpPr>
            <a:spLocks noChangeShapeType="1"/>
          </p:cNvSpPr>
          <p:nvPr/>
        </p:nvSpPr>
        <p:spPr bwMode="auto">
          <a:xfrm>
            <a:off x="68992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4" name="Line 260"/>
          <p:cNvSpPr>
            <a:spLocks noChangeShapeType="1"/>
          </p:cNvSpPr>
          <p:nvPr/>
        </p:nvSpPr>
        <p:spPr bwMode="auto">
          <a:xfrm>
            <a:off x="69500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5" name="Line 261"/>
          <p:cNvSpPr>
            <a:spLocks noChangeShapeType="1"/>
          </p:cNvSpPr>
          <p:nvPr/>
        </p:nvSpPr>
        <p:spPr bwMode="auto">
          <a:xfrm>
            <a:off x="70008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6" name="Line 262"/>
          <p:cNvSpPr>
            <a:spLocks noChangeShapeType="1"/>
          </p:cNvSpPr>
          <p:nvPr/>
        </p:nvSpPr>
        <p:spPr bwMode="auto">
          <a:xfrm>
            <a:off x="7051675" y="5152348"/>
            <a:ext cx="254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7" name="Line 263"/>
          <p:cNvSpPr>
            <a:spLocks noChangeShapeType="1"/>
          </p:cNvSpPr>
          <p:nvPr/>
        </p:nvSpPr>
        <p:spPr bwMode="auto">
          <a:xfrm>
            <a:off x="71024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8" name="Line 264"/>
          <p:cNvSpPr>
            <a:spLocks noChangeShapeType="1"/>
          </p:cNvSpPr>
          <p:nvPr/>
        </p:nvSpPr>
        <p:spPr bwMode="auto">
          <a:xfrm>
            <a:off x="71532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9" name="Line 265"/>
          <p:cNvSpPr>
            <a:spLocks noChangeShapeType="1"/>
          </p:cNvSpPr>
          <p:nvPr/>
        </p:nvSpPr>
        <p:spPr bwMode="auto">
          <a:xfrm>
            <a:off x="72040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0" name="Line 266"/>
          <p:cNvSpPr>
            <a:spLocks noChangeShapeType="1"/>
          </p:cNvSpPr>
          <p:nvPr/>
        </p:nvSpPr>
        <p:spPr bwMode="auto">
          <a:xfrm>
            <a:off x="72548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1" name="Line 267"/>
          <p:cNvSpPr>
            <a:spLocks noChangeShapeType="1"/>
          </p:cNvSpPr>
          <p:nvPr/>
        </p:nvSpPr>
        <p:spPr bwMode="auto">
          <a:xfrm>
            <a:off x="73056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2" name="Line 268"/>
          <p:cNvSpPr>
            <a:spLocks noChangeShapeType="1"/>
          </p:cNvSpPr>
          <p:nvPr/>
        </p:nvSpPr>
        <p:spPr bwMode="auto">
          <a:xfrm>
            <a:off x="73564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3" name="Line 269"/>
          <p:cNvSpPr>
            <a:spLocks noChangeShapeType="1"/>
          </p:cNvSpPr>
          <p:nvPr/>
        </p:nvSpPr>
        <p:spPr bwMode="auto">
          <a:xfrm>
            <a:off x="74072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4" name="Line 270"/>
          <p:cNvSpPr>
            <a:spLocks noChangeShapeType="1"/>
          </p:cNvSpPr>
          <p:nvPr/>
        </p:nvSpPr>
        <p:spPr bwMode="auto">
          <a:xfrm>
            <a:off x="74580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5" name="Line 271"/>
          <p:cNvSpPr>
            <a:spLocks noChangeShapeType="1"/>
          </p:cNvSpPr>
          <p:nvPr/>
        </p:nvSpPr>
        <p:spPr bwMode="auto">
          <a:xfrm>
            <a:off x="75088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6" name="Line 272"/>
          <p:cNvSpPr>
            <a:spLocks noChangeShapeType="1"/>
          </p:cNvSpPr>
          <p:nvPr/>
        </p:nvSpPr>
        <p:spPr bwMode="auto">
          <a:xfrm>
            <a:off x="75596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7" name="Line 273"/>
          <p:cNvSpPr>
            <a:spLocks noChangeShapeType="1"/>
          </p:cNvSpPr>
          <p:nvPr/>
        </p:nvSpPr>
        <p:spPr bwMode="auto">
          <a:xfrm>
            <a:off x="76104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8" name="Line 274"/>
          <p:cNvSpPr>
            <a:spLocks noChangeShapeType="1"/>
          </p:cNvSpPr>
          <p:nvPr/>
        </p:nvSpPr>
        <p:spPr bwMode="auto">
          <a:xfrm>
            <a:off x="76612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9" name="Line 275"/>
          <p:cNvSpPr>
            <a:spLocks noChangeShapeType="1"/>
          </p:cNvSpPr>
          <p:nvPr/>
        </p:nvSpPr>
        <p:spPr bwMode="auto">
          <a:xfrm>
            <a:off x="77120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0" name="Line 276"/>
          <p:cNvSpPr>
            <a:spLocks noChangeShapeType="1"/>
          </p:cNvSpPr>
          <p:nvPr/>
        </p:nvSpPr>
        <p:spPr bwMode="auto">
          <a:xfrm>
            <a:off x="77628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1" name="Line 277"/>
          <p:cNvSpPr>
            <a:spLocks noChangeShapeType="1"/>
          </p:cNvSpPr>
          <p:nvPr/>
        </p:nvSpPr>
        <p:spPr bwMode="auto">
          <a:xfrm>
            <a:off x="78136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2" name="Line 278"/>
          <p:cNvSpPr>
            <a:spLocks noChangeShapeType="1"/>
          </p:cNvSpPr>
          <p:nvPr/>
        </p:nvSpPr>
        <p:spPr bwMode="auto">
          <a:xfrm>
            <a:off x="78644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3" name="Line 279"/>
          <p:cNvSpPr>
            <a:spLocks noChangeShapeType="1"/>
          </p:cNvSpPr>
          <p:nvPr/>
        </p:nvSpPr>
        <p:spPr bwMode="auto">
          <a:xfrm>
            <a:off x="79152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4" name="Line 280"/>
          <p:cNvSpPr>
            <a:spLocks noChangeShapeType="1"/>
          </p:cNvSpPr>
          <p:nvPr/>
        </p:nvSpPr>
        <p:spPr bwMode="auto">
          <a:xfrm>
            <a:off x="79660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5" name="Line 281"/>
          <p:cNvSpPr>
            <a:spLocks noChangeShapeType="1"/>
          </p:cNvSpPr>
          <p:nvPr/>
        </p:nvSpPr>
        <p:spPr bwMode="auto">
          <a:xfrm>
            <a:off x="8016875" y="5161873"/>
            <a:ext cx="254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6" name="Line 282"/>
          <p:cNvSpPr>
            <a:spLocks noChangeShapeType="1"/>
          </p:cNvSpPr>
          <p:nvPr/>
        </p:nvSpPr>
        <p:spPr bwMode="auto">
          <a:xfrm>
            <a:off x="80676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7" name="Line 283"/>
          <p:cNvSpPr>
            <a:spLocks noChangeShapeType="1"/>
          </p:cNvSpPr>
          <p:nvPr/>
        </p:nvSpPr>
        <p:spPr bwMode="auto">
          <a:xfrm>
            <a:off x="81184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8" name="Line 284"/>
          <p:cNvSpPr>
            <a:spLocks noChangeShapeType="1"/>
          </p:cNvSpPr>
          <p:nvPr/>
        </p:nvSpPr>
        <p:spPr bwMode="auto">
          <a:xfrm>
            <a:off x="81692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9" name="Freeform 285"/>
          <p:cNvSpPr>
            <a:spLocks/>
          </p:cNvSpPr>
          <p:nvPr/>
        </p:nvSpPr>
        <p:spPr bwMode="auto">
          <a:xfrm>
            <a:off x="6889750" y="4749123"/>
            <a:ext cx="1295400" cy="825500"/>
          </a:xfrm>
          <a:custGeom>
            <a:avLst/>
            <a:gdLst>
              <a:gd name="T0" fmla="*/ 0 w 816"/>
              <a:gd name="T1" fmla="*/ 412750 h 520"/>
              <a:gd name="T2" fmla="*/ 28575 w 816"/>
              <a:gd name="T3" fmla="*/ 349250 h 520"/>
              <a:gd name="T4" fmla="*/ 60325 w 816"/>
              <a:gd name="T5" fmla="*/ 282575 h 520"/>
              <a:gd name="T6" fmla="*/ 101600 w 816"/>
              <a:gd name="T7" fmla="*/ 206375 h 520"/>
              <a:gd name="T8" fmla="*/ 127000 w 816"/>
              <a:gd name="T9" fmla="*/ 168275 h 520"/>
              <a:gd name="T10" fmla="*/ 152400 w 816"/>
              <a:gd name="T11" fmla="*/ 130175 h 520"/>
              <a:gd name="T12" fmla="*/ 177800 w 816"/>
              <a:gd name="T13" fmla="*/ 95250 h 520"/>
              <a:gd name="T14" fmla="*/ 206375 w 816"/>
              <a:gd name="T15" fmla="*/ 63500 h 520"/>
              <a:gd name="T16" fmla="*/ 234950 w 816"/>
              <a:gd name="T17" fmla="*/ 38100 h 520"/>
              <a:gd name="T18" fmla="*/ 263525 w 816"/>
              <a:gd name="T19" fmla="*/ 19050 h 520"/>
              <a:gd name="T20" fmla="*/ 295275 w 816"/>
              <a:gd name="T21" fmla="*/ 6350 h 520"/>
              <a:gd name="T22" fmla="*/ 311150 w 816"/>
              <a:gd name="T23" fmla="*/ 0 h 520"/>
              <a:gd name="T24" fmla="*/ 323850 w 816"/>
              <a:gd name="T25" fmla="*/ 0 h 520"/>
              <a:gd name="T26" fmla="*/ 339725 w 816"/>
              <a:gd name="T27" fmla="*/ 0 h 520"/>
              <a:gd name="T28" fmla="*/ 355600 w 816"/>
              <a:gd name="T29" fmla="*/ 6350 h 520"/>
              <a:gd name="T30" fmla="*/ 387350 w 816"/>
              <a:gd name="T31" fmla="*/ 19050 h 520"/>
              <a:gd name="T32" fmla="*/ 415925 w 816"/>
              <a:gd name="T33" fmla="*/ 38100 h 520"/>
              <a:gd name="T34" fmla="*/ 444500 w 816"/>
              <a:gd name="T35" fmla="*/ 63500 h 520"/>
              <a:gd name="T36" fmla="*/ 473075 w 816"/>
              <a:gd name="T37" fmla="*/ 95250 h 520"/>
              <a:gd name="T38" fmla="*/ 498475 w 816"/>
              <a:gd name="T39" fmla="*/ 130175 h 520"/>
              <a:gd name="T40" fmla="*/ 523875 w 816"/>
              <a:gd name="T41" fmla="*/ 168275 h 520"/>
              <a:gd name="T42" fmla="*/ 546100 w 816"/>
              <a:gd name="T43" fmla="*/ 206375 h 520"/>
              <a:gd name="T44" fmla="*/ 587375 w 816"/>
              <a:gd name="T45" fmla="*/ 282575 h 520"/>
              <a:gd name="T46" fmla="*/ 619125 w 816"/>
              <a:gd name="T47" fmla="*/ 349250 h 520"/>
              <a:gd name="T48" fmla="*/ 647700 w 816"/>
              <a:gd name="T49" fmla="*/ 412750 h 520"/>
              <a:gd name="T50" fmla="*/ 673100 w 816"/>
              <a:gd name="T51" fmla="*/ 476250 h 520"/>
              <a:gd name="T52" fmla="*/ 704850 w 816"/>
              <a:gd name="T53" fmla="*/ 542925 h 520"/>
              <a:gd name="T54" fmla="*/ 746125 w 816"/>
              <a:gd name="T55" fmla="*/ 619125 h 520"/>
              <a:gd name="T56" fmla="*/ 768350 w 816"/>
              <a:gd name="T57" fmla="*/ 657225 h 520"/>
              <a:gd name="T58" fmla="*/ 793750 w 816"/>
              <a:gd name="T59" fmla="*/ 695325 h 520"/>
              <a:gd name="T60" fmla="*/ 822325 w 816"/>
              <a:gd name="T61" fmla="*/ 730250 h 520"/>
              <a:gd name="T62" fmla="*/ 847725 w 816"/>
              <a:gd name="T63" fmla="*/ 762000 h 520"/>
              <a:gd name="T64" fmla="*/ 879475 w 816"/>
              <a:gd name="T65" fmla="*/ 787400 h 520"/>
              <a:gd name="T66" fmla="*/ 908050 w 816"/>
              <a:gd name="T67" fmla="*/ 806450 h 520"/>
              <a:gd name="T68" fmla="*/ 923925 w 816"/>
              <a:gd name="T69" fmla="*/ 815975 h 520"/>
              <a:gd name="T70" fmla="*/ 939800 w 816"/>
              <a:gd name="T71" fmla="*/ 822325 h 520"/>
              <a:gd name="T72" fmla="*/ 955675 w 816"/>
              <a:gd name="T73" fmla="*/ 825500 h 520"/>
              <a:gd name="T74" fmla="*/ 971550 w 816"/>
              <a:gd name="T75" fmla="*/ 825500 h 520"/>
              <a:gd name="T76" fmla="*/ 987425 w 816"/>
              <a:gd name="T77" fmla="*/ 825500 h 520"/>
              <a:gd name="T78" fmla="*/ 1003300 w 816"/>
              <a:gd name="T79" fmla="*/ 822325 h 520"/>
              <a:gd name="T80" fmla="*/ 1019175 w 816"/>
              <a:gd name="T81" fmla="*/ 815975 h 520"/>
              <a:gd name="T82" fmla="*/ 1031875 w 816"/>
              <a:gd name="T83" fmla="*/ 806450 h 520"/>
              <a:gd name="T84" fmla="*/ 1063625 w 816"/>
              <a:gd name="T85" fmla="*/ 787400 h 520"/>
              <a:gd name="T86" fmla="*/ 1092200 w 816"/>
              <a:gd name="T87" fmla="*/ 762000 h 520"/>
              <a:gd name="T88" fmla="*/ 1120775 w 816"/>
              <a:gd name="T89" fmla="*/ 730250 h 520"/>
              <a:gd name="T90" fmla="*/ 1146175 w 816"/>
              <a:gd name="T91" fmla="*/ 695325 h 520"/>
              <a:gd name="T92" fmla="*/ 1171575 w 816"/>
              <a:gd name="T93" fmla="*/ 657225 h 520"/>
              <a:gd name="T94" fmla="*/ 1196975 w 816"/>
              <a:gd name="T95" fmla="*/ 619125 h 520"/>
              <a:gd name="T96" fmla="*/ 1238250 w 816"/>
              <a:gd name="T97" fmla="*/ 542925 h 520"/>
              <a:gd name="T98" fmla="*/ 1270000 w 816"/>
              <a:gd name="T99" fmla="*/ 476250 h 520"/>
              <a:gd name="T100" fmla="*/ 1295400 w 816"/>
              <a:gd name="T101" fmla="*/ 412750 h 52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16"/>
              <a:gd name="T154" fmla="*/ 0 h 520"/>
              <a:gd name="T155" fmla="*/ 816 w 816"/>
              <a:gd name="T156" fmla="*/ 520 h 52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16" h="520">
                <a:moveTo>
                  <a:pt x="0" y="260"/>
                </a:moveTo>
                <a:lnTo>
                  <a:pt x="18" y="220"/>
                </a:lnTo>
                <a:lnTo>
                  <a:pt x="38" y="178"/>
                </a:lnTo>
                <a:lnTo>
                  <a:pt x="64" y="130"/>
                </a:lnTo>
                <a:lnTo>
                  <a:pt x="80" y="106"/>
                </a:lnTo>
                <a:lnTo>
                  <a:pt x="96" y="82"/>
                </a:lnTo>
                <a:lnTo>
                  <a:pt x="112" y="60"/>
                </a:lnTo>
                <a:lnTo>
                  <a:pt x="130" y="40"/>
                </a:lnTo>
                <a:lnTo>
                  <a:pt x="148" y="24"/>
                </a:lnTo>
                <a:lnTo>
                  <a:pt x="166" y="12"/>
                </a:lnTo>
                <a:lnTo>
                  <a:pt x="186" y="4"/>
                </a:lnTo>
                <a:lnTo>
                  <a:pt x="196" y="0"/>
                </a:lnTo>
                <a:lnTo>
                  <a:pt x="204" y="0"/>
                </a:lnTo>
                <a:lnTo>
                  <a:pt x="214" y="0"/>
                </a:lnTo>
                <a:lnTo>
                  <a:pt x="224" y="4"/>
                </a:lnTo>
                <a:lnTo>
                  <a:pt x="244" y="12"/>
                </a:lnTo>
                <a:lnTo>
                  <a:pt x="262" y="24"/>
                </a:lnTo>
                <a:lnTo>
                  <a:pt x="280" y="40"/>
                </a:lnTo>
                <a:lnTo>
                  <a:pt x="298" y="60"/>
                </a:lnTo>
                <a:lnTo>
                  <a:pt x="314" y="82"/>
                </a:lnTo>
                <a:lnTo>
                  <a:pt x="330" y="106"/>
                </a:lnTo>
                <a:lnTo>
                  <a:pt x="344" y="130"/>
                </a:lnTo>
                <a:lnTo>
                  <a:pt x="370" y="178"/>
                </a:lnTo>
                <a:lnTo>
                  <a:pt x="390" y="220"/>
                </a:lnTo>
                <a:lnTo>
                  <a:pt x="408" y="260"/>
                </a:lnTo>
                <a:lnTo>
                  <a:pt x="424" y="300"/>
                </a:lnTo>
                <a:lnTo>
                  <a:pt x="444" y="342"/>
                </a:lnTo>
                <a:lnTo>
                  <a:pt x="470" y="390"/>
                </a:lnTo>
                <a:lnTo>
                  <a:pt x="484" y="414"/>
                </a:lnTo>
                <a:lnTo>
                  <a:pt x="500" y="438"/>
                </a:lnTo>
                <a:lnTo>
                  <a:pt x="518" y="460"/>
                </a:lnTo>
                <a:lnTo>
                  <a:pt x="534" y="480"/>
                </a:lnTo>
                <a:lnTo>
                  <a:pt x="554" y="496"/>
                </a:lnTo>
                <a:lnTo>
                  <a:pt x="572" y="508"/>
                </a:lnTo>
                <a:lnTo>
                  <a:pt x="582" y="514"/>
                </a:lnTo>
                <a:lnTo>
                  <a:pt x="592" y="518"/>
                </a:lnTo>
                <a:lnTo>
                  <a:pt x="602" y="520"/>
                </a:lnTo>
                <a:lnTo>
                  <a:pt x="612" y="520"/>
                </a:lnTo>
                <a:lnTo>
                  <a:pt x="622" y="520"/>
                </a:lnTo>
                <a:lnTo>
                  <a:pt x="632" y="518"/>
                </a:lnTo>
                <a:lnTo>
                  <a:pt x="642" y="514"/>
                </a:lnTo>
                <a:lnTo>
                  <a:pt x="650" y="508"/>
                </a:lnTo>
                <a:lnTo>
                  <a:pt x="670" y="496"/>
                </a:lnTo>
                <a:lnTo>
                  <a:pt x="688" y="480"/>
                </a:lnTo>
                <a:lnTo>
                  <a:pt x="706" y="460"/>
                </a:lnTo>
                <a:lnTo>
                  <a:pt x="722" y="438"/>
                </a:lnTo>
                <a:lnTo>
                  <a:pt x="738" y="414"/>
                </a:lnTo>
                <a:lnTo>
                  <a:pt x="754" y="390"/>
                </a:lnTo>
                <a:lnTo>
                  <a:pt x="780" y="342"/>
                </a:lnTo>
                <a:lnTo>
                  <a:pt x="800" y="300"/>
                </a:lnTo>
                <a:lnTo>
                  <a:pt x="816" y="26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0" name="Freeform 286"/>
          <p:cNvSpPr>
            <a:spLocks/>
          </p:cNvSpPr>
          <p:nvPr/>
        </p:nvSpPr>
        <p:spPr bwMode="auto">
          <a:xfrm>
            <a:off x="7064375" y="475864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0800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5400 w 48"/>
              <a:gd name="T11" fmla="*/ 73025 h 48"/>
              <a:gd name="T12" fmla="*/ 12700 w 48"/>
              <a:gd name="T13" fmla="*/ 63500 h 48"/>
              <a:gd name="T14" fmla="*/ 3175 w 48"/>
              <a:gd name="T15" fmla="*/ 50800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9525 h 48"/>
              <a:gd name="T22" fmla="*/ 25400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9525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2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6" y="46"/>
                </a:lnTo>
                <a:lnTo>
                  <a:pt x="8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8" y="6"/>
                </a:lnTo>
                <a:lnTo>
                  <a:pt x="16" y="2"/>
                </a:lnTo>
                <a:lnTo>
                  <a:pt x="24" y="0"/>
                </a:lnTo>
                <a:lnTo>
                  <a:pt x="34" y="2"/>
                </a:lnTo>
                <a:lnTo>
                  <a:pt x="42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1" name="Freeform 287"/>
          <p:cNvSpPr>
            <a:spLocks/>
          </p:cNvSpPr>
          <p:nvPr/>
        </p:nvSpPr>
        <p:spPr bwMode="auto">
          <a:xfrm>
            <a:off x="7493000" y="5117423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3975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2225 w 48"/>
              <a:gd name="T11" fmla="*/ 73025 h 48"/>
              <a:gd name="T12" fmla="*/ 12700 w 48"/>
              <a:gd name="T13" fmla="*/ 63500 h 48"/>
              <a:gd name="T14" fmla="*/ 3175 w 48"/>
              <a:gd name="T15" fmla="*/ 53975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12700 h 48"/>
              <a:gd name="T22" fmla="*/ 22225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12700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4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4" y="46"/>
                </a:lnTo>
                <a:lnTo>
                  <a:pt x="8" y="40"/>
                </a:lnTo>
                <a:lnTo>
                  <a:pt x="2" y="34"/>
                </a:lnTo>
                <a:lnTo>
                  <a:pt x="0" y="24"/>
                </a:lnTo>
                <a:lnTo>
                  <a:pt x="2" y="14"/>
                </a:lnTo>
                <a:lnTo>
                  <a:pt x="8" y="8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2" y="8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2" name="Freeform 288"/>
          <p:cNvSpPr>
            <a:spLocks/>
          </p:cNvSpPr>
          <p:nvPr/>
        </p:nvSpPr>
        <p:spPr bwMode="auto">
          <a:xfrm>
            <a:off x="7924800" y="5479373"/>
            <a:ext cx="76200" cy="73025"/>
          </a:xfrm>
          <a:custGeom>
            <a:avLst/>
            <a:gdLst>
              <a:gd name="T0" fmla="*/ 76200 w 48"/>
              <a:gd name="T1" fmla="*/ 38100 h 46"/>
              <a:gd name="T2" fmla="*/ 73025 w 48"/>
              <a:gd name="T3" fmla="*/ 50800 h 46"/>
              <a:gd name="T4" fmla="*/ 63500 w 48"/>
              <a:gd name="T5" fmla="*/ 63500 h 46"/>
              <a:gd name="T6" fmla="*/ 53975 w 48"/>
              <a:gd name="T7" fmla="*/ 73025 h 46"/>
              <a:gd name="T8" fmla="*/ 38100 w 48"/>
              <a:gd name="T9" fmla="*/ 73025 h 46"/>
              <a:gd name="T10" fmla="*/ 22225 w 48"/>
              <a:gd name="T11" fmla="*/ 73025 h 46"/>
              <a:gd name="T12" fmla="*/ 9525 w 48"/>
              <a:gd name="T13" fmla="*/ 63500 h 46"/>
              <a:gd name="T14" fmla="*/ 3175 w 48"/>
              <a:gd name="T15" fmla="*/ 50800 h 46"/>
              <a:gd name="T16" fmla="*/ 0 w 48"/>
              <a:gd name="T17" fmla="*/ 38100 h 46"/>
              <a:gd name="T18" fmla="*/ 3175 w 48"/>
              <a:gd name="T19" fmla="*/ 22225 h 46"/>
              <a:gd name="T20" fmla="*/ 9525 w 48"/>
              <a:gd name="T21" fmla="*/ 9525 h 46"/>
              <a:gd name="T22" fmla="*/ 22225 w 48"/>
              <a:gd name="T23" fmla="*/ 3175 h 46"/>
              <a:gd name="T24" fmla="*/ 38100 w 48"/>
              <a:gd name="T25" fmla="*/ 0 h 46"/>
              <a:gd name="T26" fmla="*/ 53975 w 48"/>
              <a:gd name="T27" fmla="*/ 3175 h 46"/>
              <a:gd name="T28" fmla="*/ 63500 w 48"/>
              <a:gd name="T29" fmla="*/ 9525 h 46"/>
              <a:gd name="T30" fmla="*/ 73025 w 48"/>
              <a:gd name="T31" fmla="*/ 22225 h 46"/>
              <a:gd name="T32" fmla="*/ 76200 w 48"/>
              <a:gd name="T33" fmla="*/ 38100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6"/>
              <a:gd name="T53" fmla="*/ 48 w 48"/>
              <a:gd name="T54" fmla="*/ 46 h 4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6">
                <a:moveTo>
                  <a:pt x="48" y="24"/>
                </a:moveTo>
                <a:lnTo>
                  <a:pt x="46" y="32"/>
                </a:lnTo>
                <a:lnTo>
                  <a:pt x="40" y="40"/>
                </a:lnTo>
                <a:lnTo>
                  <a:pt x="34" y="46"/>
                </a:lnTo>
                <a:lnTo>
                  <a:pt x="24" y="46"/>
                </a:lnTo>
                <a:lnTo>
                  <a:pt x="14" y="46"/>
                </a:lnTo>
                <a:lnTo>
                  <a:pt x="6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6" y="6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0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3" name="Line 298"/>
          <p:cNvSpPr>
            <a:spLocks noChangeShapeType="1"/>
          </p:cNvSpPr>
          <p:nvPr/>
        </p:nvSpPr>
        <p:spPr bwMode="auto">
          <a:xfrm>
            <a:off x="8188325" y="5165048"/>
            <a:ext cx="7747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4" name="Freeform 299"/>
          <p:cNvSpPr>
            <a:spLocks/>
          </p:cNvSpPr>
          <p:nvPr/>
        </p:nvSpPr>
        <p:spPr bwMode="auto">
          <a:xfrm>
            <a:off x="8915400" y="5095198"/>
            <a:ext cx="206375" cy="123825"/>
          </a:xfrm>
          <a:custGeom>
            <a:avLst/>
            <a:gdLst>
              <a:gd name="T0" fmla="*/ 98425 w 130"/>
              <a:gd name="T1" fmla="*/ 38100 h 78"/>
              <a:gd name="T2" fmla="*/ 47625 w 130"/>
              <a:gd name="T3" fmla="*/ 19050 h 78"/>
              <a:gd name="T4" fmla="*/ 0 w 130"/>
              <a:gd name="T5" fmla="*/ 0 h 78"/>
              <a:gd name="T6" fmla="*/ 0 w 130"/>
              <a:gd name="T7" fmla="*/ 123825 h 78"/>
              <a:gd name="T8" fmla="*/ 38100 w 130"/>
              <a:gd name="T9" fmla="*/ 107950 h 78"/>
              <a:gd name="T10" fmla="*/ 98425 w 130"/>
              <a:gd name="T11" fmla="*/ 88900 h 78"/>
              <a:gd name="T12" fmla="*/ 158750 w 130"/>
              <a:gd name="T13" fmla="*/ 69850 h 78"/>
              <a:gd name="T14" fmla="*/ 206375 w 130"/>
              <a:gd name="T15" fmla="*/ 63500 h 78"/>
              <a:gd name="T16" fmla="*/ 158750 w 130"/>
              <a:gd name="T17" fmla="*/ 53975 h 78"/>
              <a:gd name="T18" fmla="*/ 98425 w 130"/>
              <a:gd name="T19" fmla="*/ 3810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0"/>
              <a:gd name="T31" fmla="*/ 0 h 78"/>
              <a:gd name="T32" fmla="*/ 130 w 130"/>
              <a:gd name="T33" fmla="*/ 78 h 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0" h="78">
                <a:moveTo>
                  <a:pt x="62" y="24"/>
                </a:moveTo>
                <a:lnTo>
                  <a:pt x="30" y="12"/>
                </a:lnTo>
                <a:lnTo>
                  <a:pt x="0" y="0"/>
                </a:lnTo>
                <a:lnTo>
                  <a:pt x="0" y="78"/>
                </a:lnTo>
                <a:lnTo>
                  <a:pt x="24" y="68"/>
                </a:lnTo>
                <a:lnTo>
                  <a:pt x="62" y="56"/>
                </a:lnTo>
                <a:lnTo>
                  <a:pt x="100" y="44"/>
                </a:lnTo>
                <a:lnTo>
                  <a:pt x="130" y="40"/>
                </a:lnTo>
                <a:lnTo>
                  <a:pt x="100" y="34"/>
                </a:lnTo>
                <a:lnTo>
                  <a:pt x="62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5" name="Line 300"/>
          <p:cNvSpPr>
            <a:spLocks noChangeShapeType="1"/>
          </p:cNvSpPr>
          <p:nvPr/>
        </p:nvSpPr>
        <p:spPr bwMode="auto">
          <a:xfrm flipH="1" flipV="1">
            <a:off x="8188325" y="5165048"/>
            <a:ext cx="685800" cy="419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6" name="Freeform 301"/>
          <p:cNvSpPr>
            <a:spLocks/>
          </p:cNvSpPr>
          <p:nvPr/>
        </p:nvSpPr>
        <p:spPr bwMode="auto">
          <a:xfrm>
            <a:off x="8801100" y="5504773"/>
            <a:ext cx="206375" cy="158750"/>
          </a:xfrm>
          <a:custGeom>
            <a:avLst/>
            <a:gdLst>
              <a:gd name="T0" fmla="*/ 127000 w 130"/>
              <a:gd name="T1" fmla="*/ 82550 h 100"/>
              <a:gd name="T2" fmla="*/ 92075 w 130"/>
              <a:gd name="T3" fmla="*/ 38100 h 100"/>
              <a:gd name="T4" fmla="*/ 63500 w 130"/>
              <a:gd name="T5" fmla="*/ 0 h 100"/>
              <a:gd name="T6" fmla="*/ 0 w 130"/>
              <a:gd name="T7" fmla="*/ 104775 h 100"/>
              <a:gd name="T8" fmla="*/ 38100 w 130"/>
              <a:gd name="T9" fmla="*/ 111125 h 100"/>
              <a:gd name="T10" fmla="*/ 101600 w 130"/>
              <a:gd name="T11" fmla="*/ 123825 h 100"/>
              <a:gd name="T12" fmla="*/ 161925 w 130"/>
              <a:gd name="T13" fmla="*/ 142875 h 100"/>
              <a:gd name="T14" fmla="*/ 206375 w 130"/>
              <a:gd name="T15" fmla="*/ 158750 h 100"/>
              <a:gd name="T16" fmla="*/ 171450 w 130"/>
              <a:gd name="T17" fmla="*/ 127000 h 100"/>
              <a:gd name="T18" fmla="*/ 127000 w 130"/>
              <a:gd name="T19" fmla="*/ 82550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0"/>
              <a:gd name="T31" fmla="*/ 0 h 100"/>
              <a:gd name="T32" fmla="*/ 130 w 130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0" h="100">
                <a:moveTo>
                  <a:pt x="80" y="52"/>
                </a:moveTo>
                <a:lnTo>
                  <a:pt x="58" y="24"/>
                </a:lnTo>
                <a:lnTo>
                  <a:pt x="40" y="0"/>
                </a:lnTo>
                <a:lnTo>
                  <a:pt x="0" y="66"/>
                </a:lnTo>
                <a:lnTo>
                  <a:pt x="24" y="70"/>
                </a:lnTo>
                <a:lnTo>
                  <a:pt x="64" y="78"/>
                </a:lnTo>
                <a:lnTo>
                  <a:pt x="102" y="90"/>
                </a:lnTo>
                <a:lnTo>
                  <a:pt x="130" y="100"/>
                </a:lnTo>
                <a:lnTo>
                  <a:pt x="108" y="80"/>
                </a:lnTo>
                <a:lnTo>
                  <a:pt x="80" y="5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7" name="Line 302"/>
          <p:cNvSpPr>
            <a:spLocks noChangeShapeType="1"/>
          </p:cNvSpPr>
          <p:nvPr/>
        </p:nvSpPr>
        <p:spPr bwMode="auto">
          <a:xfrm flipH="1">
            <a:off x="8194675" y="4739598"/>
            <a:ext cx="685800" cy="419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8" name="Freeform 303"/>
          <p:cNvSpPr>
            <a:spLocks/>
          </p:cNvSpPr>
          <p:nvPr/>
        </p:nvSpPr>
        <p:spPr bwMode="auto">
          <a:xfrm>
            <a:off x="8804275" y="4647523"/>
            <a:ext cx="209550" cy="158750"/>
          </a:xfrm>
          <a:custGeom>
            <a:avLst/>
            <a:gdLst>
              <a:gd name="T0" fmla="*/ 130175 w 132"/>
              <a:gd name="T1" fmla="*/ 76200 h 100"/>
              <a:gd name="T2" fmla="*/ 95250 w 132"/>
              <a:gd name="T3" fmla="*/ 120650 h 100"/>
              <a:gd name="T4" fmla="*/ 66675 w 132"/>
              <a:gd name="T5" fmla="*/ 158750 h 100"/>
              <a:gd name="T6" fmla="*/ 0 w 132"/>
              <a:gd name="T7" fmla="*/ 53975 h 100"/>
              <a:gd name="T8" fmla="*/ 41275 w 132"/>
              <a:gd name="T9" fmla="*/ 47625 h 100"/>
              <a:gd name="T10" fmla="*/ 104775 w 132"/>
              <a:gd name="T11" fmla="*/ 34925 h 100"/>
              <a:gd name="T12" fmla="*/ 165100 w 132"/>
              <a:gd name="T13" fmla="*/ 15875 h 100"/>
              <a:gd name="T14" fmla="*/ 209550 w 132"/>
              <a:gd name="T15" fmla="*/ 0 h 100"/>
              <a:gd name="T16" fmla="*/ 174625 w 132"/>
              <a:gd name="T17" fmla="*/ 31750 h 100"/>
              <a:gd name="T18" fmla="*/ 130175 w 132"/>
              <a:gd name="T19" fmla="*/ 76200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2"/>
              <a:gd name="T31" fmla="*/ 0 h 100"/>
              <a:gd name="T32" fmla="*/ 132 w 132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2" h="100">
                <a:moveTo>
                  <a:pt x="82" y="48"/>
                </a:moveTo>
                <a:lnTo>
                  <a:pt x="60" y="76"/>
                </a:lnTo>
                <a:lnTo>
                  <a:pt x="42" y="100"/>
                </a:lnTo>
                <a:lnTo>
                  <a:pt x="0" y="34"/>
                </a:lnTo>
                <a:lnTo>
                  <a:pt x="26" y="30"/>
                </a:lnTo>
                <a:lnTo>
                  <a:pt x="66" y="22"/>
                </a:lnTo>
                <a:lnTo>
                  <a:pt x="104" y="10"/>
                </a:lnTo>
                <a:lnTo>
                  <a:pt x="132" y="0"/>
                </a:lnTo>
                <a:lnTo>
                  <a:pt x="110" y="20"/>
                </a:lnTo>
                <a:lnTo>
                  <a:pt x="82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9" name="Freeform 304"/>
          <p:cNvSpPr>
            <a:spLocks/>
          </p:cNvSpPr>
          <p:nvPr/>
        </p:nvSpPr>
        <p:spPr bwMode="auto">
          <a:xfrm>
            <a:off x="8718550" y="5469848"/>
            <a:ext cx="73025" cy="76200"/>
          </a:xfrm>
          <a:custGeom>
            <a:avLst/>
            <a:gdLst>
              <a:gd name="T0" fmla="*/ 73025 w 46"/>
              <a:gd name="T1" fmla="*/ 38100 h 48"/>
              <a:gd name="T2" fmla="*/ 73025 w 46"/>
              <a:gd name="T3" fmla="*/ 53975 h 48"/>
              <a:gd name="T4" fmla="*/ 63500 w 46"/>
              <a:gd name="T5" fmla="*/ 66675 h 48"/>
              <a:gd name="T6" fmla="*/ 50800 w 46"/>
              <a:gd name="T7" fmla="*/ 73025 h 48"/>
              <a:gd name="T8" fmla="*/ 38100 w 46"/>
              <a:gd name="T9" fmla="*/ 76200 h 48"/>
              <a:gd name="T10" fmla="*/ 22225 w 46"/>
              <a:gd name="T11" fmla="*/ 73025 h 48"/>
              <a:gd name="T12" fmla="*/ 9525 w 46"/>
              <a:gd name="T13" fmla="*/ 66675 h 48"/>
              <a:gd name="T14" fmla="*/ 3175 w 46"/>
              <a:gd name="T15" fmla="*/ 53975 h 48"/>
              <a:gd name="T16" fmla="*/ 0 w 46"/>
              <a:gd name="T17" fmla="*/ 38100 h 48"/>
              <a:gd name="T18" fmla="*/ 3175 w 46"/>
              <a:gd name="T19" fmla="*/ 25400 h 48"/>
              <a:gd name="T20" fmla="*/ 9525 w 46"/>
              <a:gd name="T21" fmla="*/ 12700 h 48"/>
              <a:gd name="T22" fmla="*/ 22225 w 46"/>
              <a:gd name="T23" fmla="*/ 3175 h 48"/>
              <a:gd name="T24" fmla="*/ 38100 w 46"/>
              <a:gd name="T25" fmla="*/ 0 h 48"/>
              <a:gd name="T26" fmla="*/ 50800 w 46"/>
              <a:gd name="T27" fmla="*/ 3175 h 48"/>
              <a:gd name="T28" fmla="*/ 63500 w 46"/>
              <a:gd name="T29" fmla="*/ 12700 h 48"/>
              <a:gd name="T30" fmla="*/ 73025 w 46"/>
              <a:gd name="T31" fmla="*/ 25400 h 48"/>
              <a:gd name="T32" fmla="*/ 73025 w 46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48"/>
              <a:gd name="T53" fmla="*/ 46 w 46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48">
                <a:moveTo>
                  <a:pt x="46" y="24"/>
                </a:moveTo>
                <a:lnTo>
                  <a:pt x="46" y="34"/>
                </a:lnTo>
                <a:lnTo>
                  <a:pt x="40" y="42"/>
                </a:lnTo>
                <a:lnTo>
                  <a:pt x="32" y="46"/>
                </a:lnTo>
                <a:lnTo>
                  <a:pt x="24" y="48"/>
                </a:lnTo>
                <a:lnTo>
                  <a:pt x="14" y="46"/>
                </a:lnTo>
                <a:lnTo>
                  <a:pt x="6" y="42"/>
                </a:lnTo>
                <a:lnTo>
                  <a:pt x="2" y="34"/>
                </a:lnTo>
                <a:lnTo>
                  <a:pt x="0" y="24"/>
                </a:lnTo>
                <a:lnTo>
                  <a:pt x="2" y="16"/>
                </a:lnTo>
                <a:lnTo>
                  <a:pt x="6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0" y="8"/>
                </a:lnTo>
                <a:lnTo>
                  <a:pt x="46" y="16"/>
                </a:lnTo>
                <a:lnTo>
                  <a:pt x="46" y="24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Freeform 305"/>
          <p:cNvSpPr>
            <a:spLocks/>
          </p:cNvSpPr>
          <p:nvPr/>
        </p:nvSpPr>
        <p:spPr bwMode="auto">
          <a:xfrm>
            <a:off x="8483600" y="512059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0800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5400 w 48"/>
              <a:gd name="T11" fmla="*/ 73025 h 48"/>
              <a:gd name="T12" fmla="*/ 12700 w 48"/>
              <a:gd name="T13" fmla="*/ 63500 h 48"/>
              <a:gd name="T14" fmla="*/ 3175 w 48"/>
              <a:gd name="T15" fmla="*/ 50800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9525 h 48"/>
              <a:gd name="T22" fmla="*/ 25400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9525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2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6" y="46"/>
                </a:lnTo>
                <a:lnTo>
                  <a:pt x="8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8" y="6"/>
                </a:lnTo>
                <a:lnTo>
                  <a:pt x="16" y="2"/>
                </a:lnTo>
                <a:lnTo>
                  <a:pt x="24" y="0"/>
                </a:lnTo>
                <a:lnTo>
                  <a:pt x="34" y="2"/>
                </a:lnTo>
                <a:lnTo>
                  <a:pt x="42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Freeform 306"/>
          <p:cNvSpPr>
            <a:spLocks/>
          </p:cNvSpPr>
          <p:nvPr/>
        </p:nvSpPr>
        <p:spPr bwMode="auto">
          <a:xfrm>
            <a:off x="8251825" y="505074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3975 h 48"/>
              <a:gd name="T4" fmla="*/ 63500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2225 w 48"/>
              <a:gd name="T11" fmla="*/ 73025 h 48"/>
              <a:gd name="T12" fmla="*/ 12700 w 48"/>
              <a:gd name="T13" fmla="*/ 63500 h 48"/>
              <a:gd name="T14" fmla="*/ 3175 w 48"/>
              <a:gd name="T15" fmla="*/ 53975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12700 h 48"/>
              <a:gd name="T22" fmla="*/ 22225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3500 w 48"/>
              <a:gd name="T29" fmla="*/ 12700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4"/>
                </a:lnTo>
                <a:lnTo>
                  <a:pt x="40" y="40"/>
                </a:lnTo>
                <a:lnTo>
                  <a:pt x="34" y="46"/>
                </a:lnTo>
                <a:lnTo>
                  <a:pt x="24" y="48"/>
                </a:lnTo>
                <a:lnTo>
                  <a:pt x="14" y="46"/>
                </a:lnTo>
                <a:lnTo>
                  <a:pt x="8" y="40"/>
                </a:lnTo>
                <a:lnTo>
                  <a:pt x="2" y="34"/>
                </a:lnTo>
                <a:lnTo>
                  <a:pt x="0" y="24"/>
                </a:lnTo>
                <a:lnTo>
                  <a:pt x="2" y="14"/>
                </a:lnTo>
                <a:lnTo>
                  <a:pt x="8" y="8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0" y="8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2" name="Freeform 307"/>
          <p:cNvSpPr>
            <a:spLocks/>
          </p:cNvSpPr>
          <p:nvPr/>
        </p:nvSpPr>
        <p:spPr bwMode="auto">
          <a:xfrm>
            <a:off x="6346825" y="4044273"/>
            <a:ext cx="457200" cy="688975"/>
          </a:xfrm>
          <a:custGeom>
            <a:avLst/>
            <a:gdLst>
              <a:gd name="T0" fmla="*/ 457200 w 288"/>
              <a:gd name="T1" fmla="*/ 688975 h 434"/>
              <a:gd name="T2" fmla="*/ 441325 w 288"/>
              <a:gd name="T3" fmla="*/ 682625 h 434"/>
              <a:gd name="T4" fmla="*/ 400050 w 288"/>
              <a:gd name="T5" fmla="*/ 660400 h 434"/>
              <a:gd name="T6" fmla="*/ 342900 w 288"/>
              <a:gd name="T7" fmla="*/ 625475 h 434"/>
              <a:gd name="T8" fmla="*/ 311150 w 288"/>
              <a:gd name="T9" fmla="*/ 600075 h 434"/>
              <a:gd name="T10" fmla="*/ 276225 w 288"/>
              <a:gd name="T11" fmla="*/ 571500 h 434"/>
              <a:gd name="T12" fmla="*/ 241300 w 288"/>
              <a:gd name="T13" fmla="*/ 542925 h 434"/>
              <a:gd name="T14" fmla="*/ 206375 w 288"/>
              <a:gd name="T15" fmla="*/ 508000 h 434"/>
              <a:gd name="T16" fmla="*/ 174625 w 288"/>
              <a:gd name="T17" fmla="*/ 466725 h 434"/>
              <a:gd name="T18" fmla="*/ 142875 w 288"/>
              <a:gd name="T19" fmla="*/ 425450 h 434"/>
              <a:gd name="T20" fmla="*/ 117475 w 288"/>
              <a:gd name="T21" fmla="*/ 377825 h 434"/>
              <a:gd name="T22" fmla="*/ 95250 w 288"/>
              <a:gd name="T23" fmla="*/ 327025 h 434"/>
              <a:gd name="T24" fmla="*/ 79375 w 288"/>
              <a:gd name="T25" fmla="*/ 273050 h 434"/>
              <a:gd name="T26" fmla="*/ 73025 w 288"/>
              <a:gd name="T27" fmla="*/ 247650 h 434"/>
              <a:gd name="T28" fmla="*/ 69850 w 288"/>
              <a:gd name="T29" fmla="*/ 215900 h 434"/>
              <a:gd name="T30" fmla="*/ 0 w 288"/>
              <a:gd name="T31" fmla="*/ 184150 h 434"/>
              <a:gd name="T32" fmla="*/ 136525 w 288"/>
              <a:gd name="T33" fmla="*/ 0 h 434"/>
              <a:gd name="T34" fmla="*/ 301625 w 288"/>
              <a:gd name="T35" fmla="*/ 349250 h 434"/>
              <a:gd name="T36" fmla="*/ 212725 w 288"/>
              <a:gd name="T37" fmla="*/ 301625 h 434"/>
              <a:gd name="T38" fmla="*/ 209550 w 288"/>
              <a:gd name="T39" fmla="*/ 307975 h 434"/>
              <a:gd name="T40" fmla="*/ 209550 w 288"/>
              <a:gd name="T41" fmla="*/ 327025 h 434"/>
              <a:gd name="T42" fmla="*/ 215900 w 288"/>
              <a:gd name="T43" fmla="*/ 358775 h 434"/>
              <a:gd name="T44" fmla="*/ 228600 w 288"/>
              <a:gd name="T45" fmla="*/ 403225 h 434"/>
              <a:gd name="T46" fmla="*/ 241300 w 288"/>
              <a:gd name="T47" fmla="*/ 428625 h 434"/>
              <a:gd name="T48" fmla="*/ 257175 w 288"/>
              <a:gd name="T49" fmla="*/ 457200 h 434"/>
              <a:gd name="T50" fmla="*/ 276225 w 288"/>
              <a:gd name="T51" fmla="*/ 488950 h 434"/>
              <a:gd name="T52" fmla="*/ 301625 w 288"/>
              <a:gd name="T53" fmla="*/ 523875 h 434"/>
              <a:gd name="T54" fmla="*/ 330200 w 288"/>
              <a:gd name="T55" fmla="*/ 561975 h 434"/>
              <a:gd name="T56" fmla="*/ 365125 w 288"/>
              <a:gd name="T57" fmla="*/ 600075 h 434"/>
              <a:gd name="T58" fmla="*/ 409575 w 288"/>
              <a:gd name="T59" fmla="*/ 644525 h 434"/>
              <a:gd name="T60" fmla="*/ 457200 w 288"/>
              <a:gd name="T61" fmla="*/ 688975 h 43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88"/>
              <a:gd name="T94" fmla="*/ 0 h 434"/>
              <a:gd name="T95" fmla="*/ 288 w 288"/>
              <a:gd name="T96" fmla="*/ 434 h 43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88" h="434">
                <a:moveTo>
                  <a:pt x="288" y="434"/>
                </a:moveTo>
                <a:lnTo>
                  <a:pt x="278" y="430"/>
                </a:lnTo>
                <a:lnTo>
                  <a:pt x="252" y="416"/>
                </a:lnTo>
                <a:lnTo>
                  <a:pt x="216" y="394"/>
                </a:lnTo>
                <a:lnTo>
                  <a:pt x="196" y="378"/>
                </a:lnTo>
                <a:lnTo>
                  <a:pt x="174" y="360"/>
                </a:lnTo>
                <a:lnTo>
                  <a:pt x="152" y="342"/>
                </a:lnTo>
                <a:lnTo>
                  <a:pt x="130" y="320"/>
                </a:lnTo>
                <a:lnTo>
                  <a:pt x="110" y="294"/>
                </a:lnTo>
                <a:lnTo>
                  <a:pt x="90" y="268"/>
                </a:lnTo>
                <a:lnTo>
                  <a:pt x="74" y="238"/>
                </a:lnTo>
                <a:lnTo>
                  <a:pt x="60" y="206"/>
                </a:lnTo>
                <a:lnTo>
                  <a:pt x="50" y="172"/>
                </a:lnTo>
                <a:lnTo>
                  <a:pt x="46" y="156"/>
                </a:lnTo>
                <a:lnTo>
                  <a:pt x="44" y="136"/>
                </a:lnTo>
                <a:lnTo>
                  <a:pt x="0" y="116"/>
                </a:lnTo>
                <a:lnTo>
                  <a:pt x="86" y="0"/>
                </a:lnTo>
                <a:lnTo>
                  <a:pt x="190" y="220"/>
                </a:lnTo>
                <a:lnTo>
                  <a:pt x="134" y="190"/>
                </a:lnTo>
                <a:lnTo>
                  <a:pt x="132" y="194"/>
                </a:lnTo>
                <a:lnTo>
                  <a:pt x="132" y="206"/>
                </a:lnTo>
                <a:lnTo>
                  <a:pt x="136" y="226"/>
                </a:lnTo>
                <a:lnTo>
                  <a:pt x="144" y="254"/>
                </a:lnTo>
                <a:lnTo>
                  <a:pt x="152" y="270"/>
                </a:lnTo>
                <a:lnTo>
                  <a:pt x="162" y="288"/>
                </a:lnTo>
                <a:lnTo>
                  <a:pt x="174" y="308"/>
                </a:lnTo>
                <a:lnTo>
                  <a:pt x="190" y="330"/>
                </a:lnTo>
                <a:lnTo>
                  <a:pt x="208" y="354"/>
                </a:lnTo>
                <a:lnTo>
                  <a:pt x="230" y="378"/>
                </a:lnTo>
                <a:lnTo>
                  <a:pt x="258" y="406"/>
                </a:lnTo>
                <a:lnTo>
                  <a:pt x="288" y="434"/>
                </a:lnTo>
                <a:close/>
              </a:path>
            </a:pathLst>
          </a:custGeom>
          <a:solidFill>
            <a:srgbClr val="1300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3" name="Rectangle 308"/>
          <p:cNvSpPr>
            <a:spLocks noChangeArrowheads="1"/>
          </p:cNvSpPr>
          <p:nvPr/>
        </p:nvSpPr>
        <p:spPr bwMode="auto">
          <a:xfrm>
            <a:off x="6879237" y="4194440"/>
            <a:ext cx="133530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RF Separators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499 MHz</a:t>
            </a:r>
          </a:p>
        </p:txBody>
      </p:sp>
      <p:sp>
        <p:nvSpPr>
          <p:cNvPr id="274" name="Line 310"/>
          <p:cNvSpPr>
            <a:spLocks noChangeShapeType="1"/>
          </p:cNvSpPr>
          <p:nvPr/>
        </p:nvSpPr>
        <p:spPr bwMode="auto">
          <a:xfrm flipV="1">
            <a:off x="1816100" y="5279348"/>
            <a:ext cx="365125" cy="4254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5" name="Freeform 209"/>
          <p:cNvSpPr>
            <a:spLocks/>
          </p:cNvSpPr>
          <p:nvPr/>
        </p:nvSpPr>
        <p:spPr bwMode="auto">
          <a:xfrm>
            <a:off x="2536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" name="Freeform 209"/>
          <p:cNvSpPr>
            <a:spLocks/>
          </p:cNvSpPr>
          <p:nvPr/>
        </p:nvSpPr>
        <p:spPr bwMode="auto">
          <a:xfrm>
            <a:off x="2155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7" name="Freeform 209"/>
          <p:cNvSpPr>
            <a:spLocks/>
          </p:cNvSpPr>
          <p:nvPr/>
        </p:nvSpPr>
        <p:spPr bwMode="auto">
          <a:xfrm>
            <a:off x="1774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8" name="Freeform 209"/>
          <p:cNvSpPr>
            <a:spLocks/>
          </p:cNvSpPr>
          <p:nvPr/>
        </p:nvSpPr>
        <p:spPr bwMode="auto">
          <a:xfrm>
            <a:off x="5508625" y="51809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9" name="Freeform 210"/>
          <p:cNvSpPr>
            <a:spLocks/>
          </p:cNvSpPr>
          <p:nvPr/>
        </p:nvSpPr>
        <p:spPr bwMode="auto">
          <a:xfrm>
            <a:off x="4822825" y="47999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0" name="Freeform 209"/>
          <p:cNvSpPr>
            <a:spLocks/>
          </p:cNvSpPr>
          <p:nvPr/>
        </p:nvSpPr>
        <p:spPr bwMode="auto">
          <a:xfrm>
            <a:off x="4365625" y="43427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1" name="Straight Arrow Connector 330"/>
          <p:cNvCxnSpPr>
            <a:cxnSpLocks noChangeShapeType="1"/>
          </p:cNvCxnSpPr>
          <p:nvPr/>
        </p:nvCxnSpPr>
        <p:spPr bwMode="auto">
          <a:xfrm rot="16200000" flipH="1">
            <a:off x="5851525" y="2704423"/>
            <a:ext cx="304800" cy="76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2" name="Straight Arrow Connector 332"/>
          <p:cNvCxnSpPr>
            <a:cxnSpLocks noChangeShapeType="1"/>
          </p:cNvCxnSpPr>
          <p:nvPr/>
        </p:nvCxnSpPr>
        <p:spPr bwMode="auto">
          <a:xfrm>
            <a:off x="5965825" y="2590123"/>
            <a:ext cx="14478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3" name="Rectangle 195"/>
          <p:cNvSpPr>
            <a:spLocks noChangeArrowheads="1"/>
          </p:cNvSpPr>
          <p:nvPr/>
        </p:nvSpPr>
        <p:spPr bwMode="auto">
          <a:xfrm>
            <a:off x="3687567" y="3724313"/>
            <a:ext cx="118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4" name="Rectangle 194"/>
          <p:cNvSpPr>
            <a:spLocks noChangeArrowheads="1"/>
          </p:cNvSpPr>
          <p:nvPr/>
        </p:nvSpPr>
        <p:spPr bwMode="auto">
          <a:xfrm>
            <a:off x="4099506" y="4469009"/>
            <a:ext cx="152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85" name="Rectangle 196"/>
          <p:cNvSpPr>
            <a:spLocks noChangeArrowheads="1"/>
          </p:cNvSpPr>
          <p:nvPr/>
        </p:nvSpPr>
        <p:spPr bwMode="auto">
          <a:xfrm>
            <a:off x="3482843" y="4631648"/>
            <a:ext cx="16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Century Gothic" panose="020B0502020202020204" pitchFamily="34" charset="0"/>
              </a:rPr>
              <a:t>C</a:t>
            </a:r>
          </a:p>
        </p:txBody>
      </p:sp>
      <p:grpSp>
        <p:nvGrpSpPr>
          <p:cNvPr id="289" name="Group 288"/>
          <p:cNvGrpSpPr/>
          <p:nvPr/>
        </p:nvGrpSpPr>
        <p:grpSpPr>
          <a:xfrm>
            <a:off x="192430" y="1139766"/>
            <a:ext cx="5110409" cy="1855328"/>
            <a:chOff x="192430" y="1139766"/>
            <a:chExt cx="5110409" cy="1855328"/>
          </a:xfrm>
        </p:grpSpPr>
        <p:grpSp>
          <p:nvGrpSpPr>
            <p:cNvPr id="7" name="Group 65"/>
            <p:cNvGrpSpPr>
              <a:grpSpLocks/>
            </p:cNvGrpSpPr>
            <p:nvPr/>
          </p:nvGrpSpPr>
          <p:grpSpPr bwMode="auto">
            <a:xfrm>
              <a:off x="192430" y="1139766"/>
              <a:ext cx="5110409" cy="1663363"/>
              <a:chOff x="841" y="2054"/>
              <a:chExt cx="4071" cy="1704"/>
            </a:xfrm>
          </p:grpSpPr>
          <p:sp>
            <p:nvSpPr>
              <p:cNvPr id="8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47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kern="0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810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defTabSz="504825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US" sz="1800" b="1" kern="0" dirty="0">
                    <a:solidFill>
                      <a:srgbClr val="33CC33"/>
                    </a:solidFill>
                    <a:latin typeface="Century Gothic" panose="020B0502020202020204" pitchFamily="34" charset="0"/>
                  </a:rPr>
                  <a:t>	   </a:t>
                </a:r>
                <a:r>
                  <a:rPr lang="en-US" sz="1800" b="1" kern="0" dirty="0" smtClean="0">
                    <a:solidFill>
                      <a:srgbClr val="33CC33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800" b="1" kern="0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</a:t>
                </a:r>
                <a:r>
                  <a:rPr lang="en-US" sz="1800" b="1" kern="0" dirty="0" smtClean="0">
                    <a:solidFill>
                      <a:srgbClr val="66FF33"/>
                    </a:solidFill>
                    <a:latin typeface="Century Gothic" panose="020B0502020202020204" pitchFamily="34" charset="0"/>
                  </a:rPr>
                  <a:t>C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 </a:t>
                </a:r>
                <a:r>
                  <a:rPr lang="en-US" sz="1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US" sz="1800" b="1" kern="0" dirty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	   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</a:t>
                </a:r>
                <a:r>
                  <a:rPr lang="en-US" sz="1800" b="1" kern="0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 </a:t>
                </a:r>
                <a:r>
                  <a:rPr lang="en-US" sz="1800" b="1" kern="0" dirty="0" smtClean="0">
                    <a:solidFill>
                      <a:srgbClr val="66FF33"/>
                    </a:solidFill>
                    <a:latin typeface="Century Gothic" panose="020B0502020202020204" pitchFamily="34" charset="0"/>
                  </a:rPr>
                  <a:t>C</a:t>
                </a:r>
                <a:endParaRPr lang="en-US" sz="1800" b="1" kern="0" dirty="0">
                  <a:solidFill>
                    <a:srgbClr val="66FF33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86" name="Rectangle 218"/>
            <p:cNvSpPr>
              <a:spLocks noChangeArrowheads="1"/>
            </p:cNvSpPr>
            <p:nvPr/>
          </p:nvSpPr>
          <p:spPr bwMode="auto">
            <a:xfrm>
              <a:off x="366359" y="2748873"/>
              <a:ext cx="62998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111 ps</a:t>
              </a:r>
            </a:p>
          </p:txBody>
        </p:sp>
        <p:cxnSp>
          <p:nvCxnSpPr>
            <p:cNvPr id="287" name="Straight Arrow Connector 286"/>
            <p:cNvCxnSpPr>
              <a:stCxn id="286" idx="0"/>
              <a:endCxn id="29" idx="2"/>
            </p:cNvCxnSpPr>
            <p:nvPr/>
          </p:nvCxnSpPr>
          <p:spPr bwMode="auto">
            <a:xfrm flipV="1">
              <a:off x="681350" y="2170582"/>
              <a:ext cx="655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88" name="TextBox 287"/>
          <p:cNvSpPr txBox="1"/>
          <p:nvPr/>
        </p:nvSpPr>
        <p:spPr>
          <a:xfrm>
            <a:off x="1745589" y="6006423"/>
            <a:ext cx="475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Photoemission from GaAs photocathode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1" name="Content Placeholder 2"/>
          <p:cNvSpPr>
            <a:spLocks noGrp="1"/>
          </p:cNvSpPr>
          <p:nvPr>
            <p:ph idx="1"/>
          </p:nvPr>
        </p:nvSpPr>
        <p:spPr>
          <a:xfrm>
            <a:off x="433387" y="124648"/>
            <a:ext cx="8229600" cy="6340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r>
              <a:rPr lang="en-US" sz="2800" dirty="0" smtClean="0">
                <a:latin typeface="Century Gothic" panose="020B0502020202020204" pitchFamily="34" charset="0"/>
              </a:rPr>
              <a:t>ontinuous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2800" dirty="0" smtClean="0">
                <a:latin typeface="Century Gothic" panose="020B0502020202020204" pitchFamily="34" charset="0"/>
              </a:rPr>
              <a:t>lectron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en-US" sz="2800" dirty="0" smtClean="0">
                <a:latin typeface="Century Gothic" panose="020B0502020202020204" pitchFamily="34" charset="0"/>
              </a:rPr>
              <a:t>eam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dirty="0" smtClean="0">
                <a:latin typeface="Century Gothic" panose="020B0502020202020204" pitchFamily="34" charset="0"/>
              </a:rPr>
              <a:t>ccelerator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</a:t>
            </a:r>
            <a:r>
              <a:rPr lang="en-US" sz="2800" dirty="0" smtClean="0">
                <a:latin typeface="Century Gothic" panose="020B0502020202020204" pitchFamily="34" charset="0"/>
              </a:rPr>
              <a:t>acility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39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 Test Stand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30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802" y="962838"/>
            <a:ext cx="6868391" cy="313756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4244249"/>
            <a:ext cx="8229600" cy="2123936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Spellman -225kV supply, small “R28” inverted insulators, variable cathode/anode gap from to 10 to 50mm, field strength to ~ 20 MV/m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Build a test stand that resembles an actual gun (tests with small gaps and high field strength but low voltage, don’t appear to be very useful)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Diamond-Paste Polishing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8" y="1067447"/>
            <a:ext cx="8229600" cy="523617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300 </a:t>
            </a:r>
            <a:r>
              <a:rPr lang="en-GB" sz="2400" dirty="0" smtClean="0">
                <a:latin typeface="Century Gothic" panose="020B0502020202020204" pitchFamily="34" charset="0"/>
              </a:rPr>
              <a:t>grit paper </a:t>
            </a:r>
            <a:r>
              <a:rPr lang="en-GB" sz="2400" dirty="0">
                <a:latin typeface="Century Gothic" panose="020B0502020202020204" pitchFamily="34" charset="0"/>
              </a:rPr>
              <a:t>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Silicon carbide polishing with 600 grit paper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6mm grit 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Ultrasonic clean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3mm grit 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Ultrasonic clean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610452">
            <a:off x="833491" y="2499333"/>
            <a:ext cx="747701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Two months later and the electrode is ready for high voltage!  </a:t>
            </a:r>
          </a:p>
          <a:p>
            <a:pPr algn="ctr"/>
            <a:r>
              <a:rPr lang="en-US" sz="4000" dirty="0" smtClean="0"/>
              <a:t>Maybe it will work!?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</a:t>
            </a:r>
            <a:r>
              <a:rPr lang="en-US" sz="1200" noProof="1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Gas Conditioning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3" y="4527480"/>
            <a:ext cx="4683052" cy="189114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Field emission ionizes inert gas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Ions bombard electrode, hopefully near field emitter, which can be sputtered away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And ions get implanted, increasing work function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679891" y="1074736"/>
            <a:ext cx="4128439" cy="5229187"/>
            <a:chOff x="-81399" y="1151753"/>
            <a:chExt cx="4450557" cy="59340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1399" y="1151753"/>
              <a:ext cx="4450557" cy="59340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4530" y="6197600"/>
              <a:ext cx="1358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Gas Bottle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082" y="1577965"/>
              <a:ext cx="1283822" cy="419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Leak Valve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r="4551"/>
          <a:stretch/>
        </p:blipFill>
        <p:spPr bwMode="auto">
          <a:xfrm>
            <a:off x="363682" y="964841"/>
            <a:ext cx="3870858" cy="356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Powerful Technique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43" y="982595"/>
            <a:ext cx="3260357" cy="5236179"/>
          </a:xfrm>
        </p:spPr>
        <p:txBody>
          <a:bodyPr>
            <a:normAutofit lnSpcReduction="10000"/>
          </a:bodyPr>
          <a:lstStyle/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 can turn a BAD electrode into a GOOD electrode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TURN OFF ion pump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NEG pumps don’t pump inert gas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Set voltage to excite field emitter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Add gas at 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orr, apply voltage and watch for sharp decrease in FE current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83505"/>
            <a:ext cx="5715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802" y="5774555"/>
            <a:ext cx="386516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Perhaps 316L is better than 304L?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34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688839" y="913459"/>
            <a:ext cx="576632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Sputtering and Implantation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26947" y="2109227"/>
            <a:ext cx="4790209" cy="3288389"/>
            <a:chOff x="4166754" y="2640845"/>
            <a:chExt cx="4790209" cy="3288389"/>
          </a:xfrm>
          <a:solidFill>
            <a:schemeClr val="bg1"/>
          </a:solidFill>
        </p:grpSpPr>
        <p:sp>
          <p:nvSpPr>
            <p:cNvPr id="18" name="TextBox 17"/>
            <p:cNvSpPr txBox="1"/>
            <p:nvPr/>
          </p:nvSpPr>
          <p:spPr>
            <a:xfrm>
              <a:off x="5601498" y="5559902"/>
              <a:ext cx="192071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Sputtering Yield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754" y="2640845"/>
              <a:ext cx="4790209" cy="295132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241588" y="2196710"/>
            <a:ext cx="8660823" cy="3288389"/>
            <a:chOff x="5019886" y="1034034"/>
            <a:chExt cx="8660823" cy="3288389"/>
          </a:xfrm>
        </p:grpSpPr>
        <p:sp>
          <p:nvSpPr>
            <p:cNvPr id="4" name="Rectangle 3"/>
            <p:cNvSpPr/>
            <p:nvPr/>
          </p:nvSpPr>
          <p:spPr>
            <a:xfrm>
              <a:off x="5019886" y="1034034"/>
              <a:ext cx="8660823" cy="3288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59289" y="1057528"/>
              <a:ext cx="8572500" cy="2907538"/>
              <a:chOff x="3397827" y="2734447"/>
              <a:chExt cx="8572500" cy="290753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397827" y="2734447"/>
                <a:ext cx="8572500" cy="2383624"/>
                <a:chOff x="0" y="3655655"/>
                <a:chExt cx="8572500" cy="2383624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679320"/>
                  <a:ext cx="4457700" cy="23599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078181" y="3719645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Helium</a:t>
                  </a:r>
                  <a:endParaRPr lang="en-US" dirty="0"/>
                </a:p>
              </p:txBody>
            </p:sp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8499" y="3655655"/>
                  <a:ext cx="4304001" cy="2383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5947712" y="3676838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Krypton</a:t>
                  </a:r>
                  <a:endParaRPr lang="en-US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6817156" y="5272653"/>
                <a:ext cx="16081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Implantation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1998787"/>
            <a:ext cx="8842663" cy="36850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/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Helium: provides a shallow implantation depth, so it seems to work best when FE turns ON at lower voltages, and/or with small gaps (10 to 20mm), don’t expect much sputtering</a:t>
            </a:r>
          </a:p>
          <a:p>
            <a:pPr marL="285750" indent="-285750"/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Krypton: can work at any voltage, good for larger gaps (30 to 50mm), sometimes too much sputtering creates a new field emitters</a:t>
            </a:r>
            <a:endParaRPr lang="en-US" sz="2400" dirty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Benefits of implantation are reversible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35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04606592"/>
              </p:ext>
            </p:extLst>
          </p:nvPr>
        </p:nvGraphicFramePr>
        <p:xfrm>
          <a:off x="3260807" y="2036617"/>
          <a:ext cx="5610350" cy="376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36617"/>
            <a:ext cx="2570064" cy="3426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38203"/>
            <a:ext cx="559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C. H Garcia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556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2702380" y="138223"/>
            <a:ext cx="6072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>
                <a:latin typeface="Minion Pro"/>
              </a:rPr>
              <a:t>Synchronous Photoinjection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8803" r="16823"/>
          <a:stretch/>
        </p:blipFill>
        <p:spPr bwMode="auto">
          <a:xfrm rot="16200000">
            <a:off x="3701361" y="1415359"/>
            <a:ext cx="2180896" cy="870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024" y="204303"/>
            <a:ext cx="1966167" cy="493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3305489" y="942703"/>
            <a:ext cx="55337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B050"/>
                </a:solidFill>
                <a:latin typeface="+mj-lt"/>
              </a:rPr>
              <a:t>A</a:t>
            </a:r>
            <a:r>
              <a:rPr lang="en-US" sz="2000" b="1" dirty="0">
                <a:solidFill>
                  <a:srgbClr val="33CC33"/>
                </a:solidFill>
                <a:latin typeface="+mj-lt"/>
              </a:rPr>
              <a:t>	</a:t>
            </a:r>
            <a:r>
              <a:rPr lang="en-US" sz="2000" b="1" dirty="0" smtClean="0">
                <a:solidFill>
                  <a:srgbClr val="33CC33"/>
                </a:solidFill>
                <a:latin typeface="+mj-lt"/>
              </a:rPr>
              <a:t>       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B</a:t>
            </a:r>
            <a:r>
              <a:rPr lang="en-US" sz="2000" b="1" dirty="0" smtClean="0">
                <a:latin typeface="+mj-lt"/>
              </a:rPr>
              <a:t>           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en-US" sz="2000" b="1" dirty="0" smtClean="0">
                <a:latin typeface="+mj-lt"/>
              </a:rPr>
              <a:t>            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A            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B</a:t>
            </a:r>
            <a:r>
              <a:rPr lang="en-US" sz="2000" b="1" dirty="0">
                <a:latin typeface="+mj-lt"/>
              </a:rPr>
              <a:t>	 </a:t>
            </a:r>
            <a:r>
              <a:rPr lang="en-US" sz="2000" b="1" dirty="0" smtClean="0">
                <a:latin typeface="+mj-lt"/>
              </a:rPr>
              <a:t>        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C….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6812484" y="3517870"/>
            <a:ext cx="171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+mj-lt"/>
              </a:rPr>
              <a:t>1497 MHz 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3120090" y="3574960"/>
            <a:ext cx="8085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111ps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Arc 5"/>
          <p:cNvSpPr>
            <a:spLocks/>
          </p:cNvSpPr>
          <p:nvPr/>
        </p:nvSpPr>
        <p:spPr bwMode="auto">
          <a:xfrm>
            <a:off x="3516994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6" name="Arc 6"/>
          <p:cNvSpPr>
            <a:spLocks/>
          </p:cNvSpPr>
          <p:nvPr/>
        </p:nvSpPr>
        <p:spPr bwMode="auto">
          <a:xfrm rot="10800000">
            <a:off x="3728497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7" name="Arc 7"/>
          <p:cNvSpPr>
            <a:spLocks/>
          </p:cNvSpPr>
          <p:nvPr/>
        </p:nvSpPr>
        <p:spPr bwMode="auto">
          <a:xfrm flipV="1">
            <a:off x="3940001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8" name="Arc 8"/>
          <p:cNvSpPr>
            <a:spLocks/>
          </p:cNvSpPr>
          <p:nvPr/>
        </p:nvSpPr>
        <p:spPr bwMode="auto">
          <a:xfrm rot="10800000" flipV="1">
            <a:off x="3305490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9" name="Arc 9"/>
          <p:cNvSpPr>
            <a:spLocks/>
          </p:cNvSpPr>
          <p:nvPr/>
        </p:nvSpPr>
        <p:spPr bwMode="auto">
          <a:xfrm>
            <a:off x="4363009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0" name="Arc 10"/>
          <p:cNvSpPr>
            <a:spLocks/>
          </p:cNvSpPr>
          <p:nvPr/>
        </p:nvSpPr>
        <p:spPr bwMode="auto">
          <a:xfrm rot="10800000">
            <a:off x="4574513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1" name="Arc 11"/>
          <p:cNvSpPr>
            <a:spLocks/>
          </p:cNvSpPr>
          <p:nvPr/>
        </p:nvSpPr>
        <p:spPr bwMode="auto">
          <a:xfrm flipV="1">
            <a:off x="4786017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2" name="Arc 12"/>
          <p:cNvSpPr>
            <a:spLocks/>
          </p:cNvSpPr>
          <p:nvPr/>
        </p:nvSpPr>
        <p:spPr bwMode="auto">
          <a:xfrm rot="10800000" flipV="1">
            <a:off x="4151505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3" name="Arc 13"/>
          <p:cNvSpPr>
            <a:spLocks/>
          </p:cNvSpPr>
          <p:nvPr/>
        </p:nvSpPr>
        <p:spPr bwMode="auto">
          <a:xfrm>
            <a:off x="5209025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4" name="Arc 14"/>
          <p:cNvSpPr>
            <a:spLocks/>
          </p:cNvSpPr>
          <p:nvPr/>
        </p:nvSpPr>
        <p:spPr bwMode="auto">
          <a:xfrm rot="10800000">
            <a:off x="5420529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5" name="Arc 15"/>
          <p:cNvSpPr>
            <a:spLocks/>
          </p:cNvSpPr>
          <p:nvPr/>
        </p:nvSpPr>
        <p:spPr bwMode="auto">
          <a:xfrm flipV="1">
            <a:off x="5632033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6" name="Arc 16"/>
          <p:cNvSpPr>
            <a:spLocks/>
          </p:cNvSpPr>
          <p:nvPr/>
        </p:nvSpPr>
        <p:spPr bwMode="auto">
          <a:xfrm rot="10800000" flipV="1">
            <a:off x="4997521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7" name="Arc 17"/>
          <p:cNvSpPr>
            <a:spLocks/>
          </p:cNvSpPr>
          <p:nvPr/>
        </p:nvSpPr>
        <p:spPr bwMode="auto">
          <a:xfrm>
            <a:off x="6055041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8" name="Arc 18"/>
          <p:cNvSpPr>
            <a:spLocks/>
          </p:cNvSpPr>
          <p:nvPr/>
        </p:nvSpPr>
        <p:spPr bwMode="auto">
          <a:xfrm rot="10800000">
            <a:off x="6266545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29" name="Arc 19"/>
          <p:cNvSpPr>
            <a:spLocks/>
          </p:cNvSpPr>
          <p:nvPr/>
        </p:nvSpPr>
        <p:spPr bwMode="auto">
          <a:xfrm flipV="1">
            <a:off x="6478049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30" name="Arc 20"/>
          <p:cNvSpPr>
            <a:spLocks/>
          </p:cNvSpPr>
          <p:nvPr/>
        </p:nvSpPr>
        <p:spPr bwMode="auto">
          <a:xfrm rot="10800000" flipV="1">
            <a:off x="5843537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31" name="Arc 21"/>
          <p:cNvSpPr>
            <a:spLocks/>
          </p:cNvSpPr>
          <p:nvPr/>
        </p:nvSpPr>
        <p:spPr bwMode="auto">
          <a:xfrm>
            <a:off x="6901057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32" name="Arc 22"/>
          <p:cNvSpPr>
            <a:spLocks/>
          </p:cNvSpPr>
          <p:nvPr/>
        </p:nvSpPr>
        <p:spPr bwMode="auto">
          <a:xfrm rot="10800000" flipV="1">
            <a:off x="6689553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 flipV="1">
            <a:off x="3148330" y="1004216"/>
            <a:ext cx="0" cy="242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>
            <a:off x="3164487" y="2503662"/>
            <a:ext cx="521709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3446492" y="1432629"/>
            <a:ext cx="124847" cy="107103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5984539" y="1432629"/>
            <a:ext cx="141003" cy="107103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4292508" y="2289456"/>
            <a:ext cx="141003" cy="214207"/>
          </a:xfrm>
          <a:prstGeom prst="rect">
            <a:avLst/>
          </a:prstGeom>
          <a:solidFill>
            <a:srgbClr val="7030A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38" name="Rectangle 29"/>
          <p:cNvSpPr>
            <a:spLocks noChangeArrowheads="1"/>
          </p:cNvSpPr>
          <p:nvPr/>
        </p:nvSpPr>
        <p:spPr bwMode="auto">
          <a:xfrm>
            <a:off x="6830555" y="2289456"/>
            <a:ext cx="141003" cy="214207"/>
          </a:xfrm>
          <a:prstGeom prst="rect">
            <a:avLst/>
          </a:prstGeom>
          <a:solidFill>
            <a:srgbClr val="7030A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39" name="Rectangle 30"/>
          <p:cNvSpPr>
            <a:spLocks noChangeArrowheads="1"/>
          </p:cNvSpPr>
          <p:nvPr/>
        </p:nvSpPr>
        <p:spPr bwMode="auto">
          <a:xfrm>
            <a:off x="5138524" y="1861042"/>
            <a:ext cx="141003" cy="64262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40" name="Arc 31"/>
          <p:cNvSpPr>
            <a:spLocks/>
          </p:cNvSpPr>
          <p:nvPr/>
        </p:nvSpPr>
        <p:spPr bwMode="auto">
          <a:xfrm rot="10800000">
            <a:off x="7112560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41" name="Arc 32"/>
          <p:cNvSpPr>
            <a:spLocks/>
          </p:cNvSpPr>
          <p:nvPr/>
        </p:nvSpPr>
        <p:spPr bwMode="auto">
          <a:xfrm flipV="1">
            <a:off x="7324064" y="239655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42" name="Arc 33"/>
          <p:cNvSpPr>
            <a:spLocks/>
          </p:cNvSpPr>
          <p:nvPr/>
        </p:nvSpPr>
        <p:spPr bwMode="auto">
          <a:xfrm>
            <a:off x="7747072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43" name="Arc 34"/>
          <p:cNvSpPr>
            <a:spLocks/>
          </p:cNvSpPr>
          <p:nvPr/>
        </p:nvSpPr>
        <p:spPr bwMode="auto">
          <a:xfrm rot="10800000" flipV="1">
            <a:off x="7535568" y="1432629"/>
            <a:ext cx="211504" cy="10710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44" name="Rectangle 35"/>
          <p:cNvSpPr>
            <a:spLocks noChangeArrowheads="1"/>
          </p:cNvSpPr>
          <p:nvPr/>
        </p:nvSpPr>
        <p:spPr bwMode="auto">
          <a:xfrm>
            <a:off x="7676571" y="1861042"/>
            <a:ext cx="141003" cy="64262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 flipV="1">
            <a:off x="3500836" y="2575064"/>
            <a:ext cx="0" cy="9282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2074286" y="16763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Current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475471" y="3956664"/>
            <a:ext cx="648813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Century Gothic" panose="020B0502020202020204" pitchFamily="34" charset="0"/>
              </a:rPr>
              <a:t>Extracting DC beam, very wasteful, most of the beam dumped at chopper.  Need ~ 2mA from gun to provide 100uA to one hall.  Gun lifetime not good enough…..yet.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61594" y="6051339"/>
            <a:ext cx="210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RF Chopper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Sets Bunchlength</a:t>
            </a:r>
          </a:p>
        </p:txBody>
      </p:sp>
      <p:sp>
        <p:nvSpPr>
          <p:cNvPr id="49" name="Slide Number Placeholder 4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-19378" y="0"/>
            <a:ext cx="26949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Beam at the chopper viewer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2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Ti-Sapphire Lasers at CEBAF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480" y="1070169"/>
            <a:ext cx="3837398" cy="2100237"/>
          </a:xfrm>
        </p:spPr>
        <p:txBody>
          <a:bodyPr>
            <a:norm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Needed more laser power for high current experiments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Replaced diode </a:t>
            </a:r>
            <a:r>
              <a:rPr lang="en-US" sz="2000" dirty="0">
                <a:latin typeface="Century Gothic" panose="020B0502020202020204" pitchFamily="34" charset="0"/>
              </a:rPr>
              <a:t>lasers </a:t>
            </a:r>
            <a:r>
              <a:rPr lang="en-US" sz="2000" dirty="0" smtClean="0">
                <a:latin typeface="Century Gothic" panose="020B0502020202020204" pitchFamily="34" charset="0"/>
              </a:rPr>
              <a:t>with Ti-sapphire lasers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Re-align </a:t>
            </a:r>
            <a:r>
              <a:rPr lang="en-US" sz="2000" dirty="0">
                <a:latin typeface="Century Gothic" panose="020B0502020202020204" pitchFamily="34" charset="0"/>
              </a:rPr>
              <a:t>Ti-Sapphire lasers each week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37</a:t>
            </a:fld>
            <a:endParaRPr lang="en-US" dirty="0"/>
          </a:p>
        </p:txBody>
      </p:sp>
      <p:pic>
        <p:nvPicPr>
          <p:cNvPr id="7" name="Picture 1031" descr="M:\inj_group\matt\laserphoto.tif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221124" y="914400"/>
            <a:ext cx="4906356" cy="3240804"/>
          </a:xfrm>
          <a:prstGeom prst="rect">
            <a:avLst/>
          </a:prstGeom>
          <a:noFill/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 cstate="print">
            <a:lum bright="24000" contrast="24000"/>
          </a:blip>
          <a:srcRect/>
          <a:stretch>
            <a:fillRect/>
          </a:stretch>
        </p:blipFill>
        <p:spPr bwMode="auto">
          <a:xfrm>
            <a:off x="6757794" y="3340214"/>
            <a:ext cx="2126717" cy="309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 cstate="print">
            <a:lum bright="18000" contrast="24000"/>
          </a:blip>
          <a:srcRect/>
          <a:stretch>
            <a:fillRect/>
          </a:stretch>
        </p:blipFill>
        <p:spPr bwMode="auto">
          <a:xfrm>
            <a:off x="3212044" y="4327451"/>
            <a:ext cx="3463927" cy="21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138282" y="6477609"/>
            <a:ext cx="80057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Commercial laser with 499MHz rep rate from Time Bandwidth Products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3E1DE0D-4D77-4509-A3FB-CFDB4AD4A44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4155204"/>
            <a:ext cx="3133618" cy="2019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Homemade harmonic modelocked Ti-Sapphire </a:t>
            </a:r>
            <a:r>
              <a:rPr lang="en-US" sz="2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laser, seeded </a:t>
            </a: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with light from gain switched diode. No active cavity length feedback.  It was a bit noisy….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Fiber-Based Drive Laser</a:t>
            </a:r>
            <a:endParaRPr lang="en-US" sz="4000" dirty="0">
              <a:latin typeface="Minion Pro"/>
              <a:cs typeface="Arial" pitchFamily="34" charset="0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78480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82981" y="929496"/>
            <a:ext cx="8710438" cy="5550932"/>
            <a:chOff x="282981" y="929496"/>
            <a:chExt cx="8710438" cy="5550932"/>
          </a:xfrm>
        </p:grpSpPr>
        <p:pic>
          <p:nvPicPr>
            <p:cNvPr id="7" name="Picture 4" descr="schemati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82535" y="1081896"/>
              <a:ext cx="3217863" cy="2816225"/>
            </a:xfrm>
            <a:prstGeom prst="rect">
              <a:avLst/>
            </a:prstGeom>
            <a:noFill/>
          </p:spPr>
        </p:pic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 flipV="1">
              <a:off x="5597135" y="2910696"/>
              <a:ext cx="381000" cy="137160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9" name="Picture 6" descr="DSCF005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4735" y="4206096"/>
              <a:ext cx="6248400" cy="1800225"/>
            </a:xfrm>
            <a:prstGeom prst="rect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/>
            </a:ln>
          </p:spPr>
        </p:pic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flipV="1">
              <a:off x="491735" y="3063096"/>
              <a:ext cx="1066800" cy="18288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99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16200000" flipV="1">
              <a:off x="7616435" y="3482196"/>
              <a:ext cx="1600200" cy="10668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99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2" name="Picture 10" descr="PPLN 200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63935" y="1386696"/>
              <a:ext cx="2257425" cy="1739900"/>
            </a:xfrm>
            <a:prstGeom prst="rect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/>
            </a:ln>
          </p:spPr>
        </p:pic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2549135" y="1920096"/>
              <a:ext cx="1600200" cy="53340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 flipV="1">
              <a:off x="5444735" y="1843896"/>
              <a:ext cx="1143000" cy="30480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82981" y="943086"/>
              <a:ext cx="24288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Gain-switched seed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387335" y="6111096"/>
              <a:ext cx="31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ErYb-doped fiber amplifier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6663935" y="939744"/>
              <a:ext cx="23294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Frequency-doubler</a:t>
              </a:r>
            </a:p>
          </p:txBody>
        </p:sp>
        <p:pic>
          <p:nvPicPr>
            <p:cNvPr id="18" name="Picture 16" descr="DSCF00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435" y="1386696"/>
              <a:ext cx="2239963" cy="1681163"/>
            </a:xfrm>
            <a:prstGeom prst="rect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/>
            </a:ln>
          </p:spPr>
        </p:pic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853935" y="1386696"/>
              <a:ext cx="1019175" cy="3762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/>
                <a:t>1560nm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768335" y="929496"/>
              <a:ext cx="892175" cy="3762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20000"/>
                  </a:solidFill>
                </a:rPr>
                <a:t>780nm</a:t>
              </a:r>
            </a:p>
          </p:txBody>
        </p:sp>
      </p:grpSp>
      <p:sp>
        <p:nvSpPr>
          <p:cNvPr id="21" name="Slide Number Placeholder 16"/>
          <p:cNvSpPr>
            <a:spLocks noGrp="1"/>
          </p:cNvSpPr>
          <p:nvPr>
            <p:ph type="sldNum" sz="quarter" idx="4294967295"/>
          </p:nvPr>
        </p:nvSpPr>
        <p:spPr>
          <a:xfrm>
            <a:off x="6667500" y="6613514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38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9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39</a:t>
            </a:fld>
            <a:endParaRPr lang="en-US" dirty="0"/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4"/>
          <a:srcRect l="16313" t="14209" r="9125" b="9723"/>
          <a:stretch>
            <a:fillRect/>
          </a:stretch>
        </p:blipFill>
        <p:spPr bwMode="auto">
          <a:xfrm>
            <a:off x="1096078" y="503238"/>
            <a:ext cx="7827962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637"/>
            <a:ext cx="4052656" cy="156247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Arial" pitchFamily="34" charset="0"/>
              </a:rPr>
              <a:t>JLab Energy Recovery Linac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5345" y="4522571"/>
            <a:ext cx="29322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Powerful light source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IR and UV FEL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THz light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Search for Dark Matter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Fixed Target Options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7832499582_20a3df2986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656" y="1496644"/>
            <a:ext cx="3000652" cy="200141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2060525">
            <a:off x="1444830" y="2622720"/>
            <a:ext cx="348147" cy="17457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656" y="3684233"/>
            <a:ext cx="2396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accelerated from 5 to 100 MeV and then decelerated back to 5 MeV, to recover the energy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Energy Upgrade: 12 GeV CEBAF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74149" y="6454061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4</a:t>
            </a:fld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00" y="3914775"/>
            <a:ext cx="8763000" cy="2441575"/>
            <a:chOff x="228600" y="3898900"/>
            <a:chExt cx="8763000" cy="2441575"/>
          </a:xfrm>
        </p:grpSpPr>
        <p:grpSp>
          <p:nvGrpSpPr>
            <p:cNvPr id="290" name="Group 42"/>
            <p:cNvGrpSpPr>
              <a:grpSpLocks/>
            </p:cNvGrpSpPr>
            <p:nvPr/>
          </p:nvGrpSpPr>
          <p:grpSpPr bwMode="auto">
            <a:xfrm>
              <a:off x="228600" y="3898900"/>
              <a:ext cx="3733800" cy="2441575"/>
              <a:chOff x="48" y="2686"/>
              <a:chExt cx="2352" cy="1538"/>
            </a:xfrm>
          </p:grpSpPr>
          <p:sp>
            <p:nvSpPr>
              <p:cNvPr id="291" name="Rectangle 24"/>
              <p:cNvSpPr>
                <a:spLocks noChangeArrowheads="1"/>
              </p:cNvSpPr>
              <p:nvPr/>
            </p:nvSpPr>
            <p:spPr bwMode="auto">
              <a:xfrm>
                <a:off x="48" y="2928"/>
                <a:ext cx="2352" cy="1296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292" name="Group 22"/>
              <p:cNvGrpSpPr>
                <a:grpSpLocks/>
              </p:cNvGrpSpPr>
              <p:nvPr/>
            </p:nvGrpSpPr>
            <p:grpSpPr bwMode="auto">
              <a:xfrm>
                <a:off x="192" y="3024"/>
                <a:ext cx="948" cy="1030"/>
                <a:chOff x="935" y="2784"/>
                <a:chExt cx="948" cy="1030"/>
              </a:xfrm>
            </p:grpSpPr>
            <p:sp>
              <p:nvSpPr>
                <p:cNvPr id="301" name="Freeform 11"/>
                <p:cNvSpPr>
                  <a:spLocks/>
                </p:cNvSpPr>
                <p:nvPr/>
              </p:nvSpPr>
              <p:spPr bwMode="auto">
                <a:xfrm rot="-11050788">
                  <a:off x="935" y="3155"/>
                  <a:ext cx="948" cy="659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48"/>
                    </a:cxn>
                    <a:cxn ang="0">
                      <a:pos x="96" y="240"/>
                    </a:cxn>
                    <a:cxn ang="0">
                      <a:pos x="144" y="0"/>
                    </a:cxn>
                    <a:cxn ang="0">
                      <a:pos x="192" y="240"/>
                    </a:cxn>
                    <a:cxn ang="0">
                      <a:pos x="240" y="48"/>
                    </a:cxn>
                    <a:cxn ang="0">
                      <a:pos x="288" y="192"/>
                    </a:cxn>
                    <a:cxn ang="0">
                      <a:pos x="336" y="96"/>
                    </a:cxn>
                  </a:cxnLst>
                  <a:rect l="0" t="0" r="r" b="b"/>
                  <a:pathLst>
                    <a:path w="336" h="248">
                      <a:moveTo>
                        <a:pt x="0" y="144"/>
                      </a:moveTo>
                      <a:cubicBezTo>
                        <a:pt x="16" y="88"/>
                        <a:pt x="32" y="32"/>
                        <a:pt x="48" y="48"/>
                      </a:cubicBezTo>
                      <a:cubicBezTo>
                        <a:pt x="64" y="64"/>
                        <a:pt x="80" y="248"/>
                        <a:pt x="96" y="240"/>
                      </a:cubicBezTo>
                      <a:cubicBezTo>
                        <a:pt x="112" y="232"/>
                        <a:pt x="128" y="0"/>
                        <a:pt x="144" y="0"/>
                      </a:cubicBezTo>
                      <a:cubicBezTo>
                        <a:pt x="160" y="0"/>
                        <a:pt x="176" y="232"/>
                        <a:pt x="192" y="240"/>
                      </a:cubicBezTo>
                      <a:cubicBezTo>
                        <a:pt x="208" y="248"/>
                        <a:pt x="224" y="56"/>
                        <a:pt x="240" y="48"/>
                      </a:cubicBezTo>
                      <a:cubicBezTo>
                        <a:pt x="256" y="40"/>
                        <a:pt x="272" y="184"/>
                        <a:pt x="288" y="192"/>
                      </a:cubicBezTo>
                      <a:cubicBezTo>
                        <a:pt x="304" y="200"/>
                        <a:pt x="320" y="112"/>
                        <a:pt x="336" y="96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44" y="2784"/>
                  <a:ext cx="204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latin typeface="Symbol" pitchFamily="18" charset="2"/>
                    </a:rPr>
                    <a:t>l</a:t>
                  </a:r>
                </a:p>
              </p:txBody>
            </p:sp>
            <p:sp>
              <p:nvSpPr>
                <p:cNvPr id="303" name="Line 14"/>
                <p:cNvSpPr>
                  <a:spLocks noChangeShapeType="1"/>
                </p:cNvSpPr>
                <p:nvPr/>
              </p:nvSpPr>
              <p:spPr bwMode="auto">
                <a:xfrm>
                  <a:off x="1312" y="292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4" name="Line 15"/>
                <p:cNvSpPr>
                  <a:spLocks noChangeShapeType="1"/>
                </p:cNvSpPr>
                <p:nvPr/>
              </p:nvSpPr>
              <p:spPr bwMode="auto">
                <a:xfrm>
                  <a:off x="1584" y="292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5" name="Line 16"/>
                <p:cNvSpPr>
                  <a:spLocks noChangeShapeType="1"/>
                </p:cNvSpPr>
                <p:nvPr/>
              </p:nvSpPr>
              <p:spPr bwMode="auto">
                <a:xfrm>
                  <a:off x="1308" y="3024"/>
                  <a:ext cx="2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93" name="Group 23"/>
              <p:cNvGrpSpPr>
                <a:grpSpLocks/>
              </p:cNvGrpSpPr>
              <p:nvPr/>
            </p:nvGrpSpPr>
            <p:grpSpPr bwMode="auto">
              <a:xfrm>
                <a:off x="1536" y="3072"/>
                <a:ext cx="624" cy="960"/>
                <a:chOff x="2928" y="2880"/>
                <a:chExt cx="624" cy="960"/>
              </a:xfrm>
            </p:grpSpPr>
            <p:sp>
              <p:nvSpPr>
                <p:cNvPr id="295" name="Oval 9"/>
                <p:cNvSpPr>
                  <a:spLocks noChangeArrowheads="1"/>
                </p:cNvSpPr>
                <p:nvPr/>
              </p:nvSpPr>
              <p:spPr bwMode="auto">
                <a:xfrm>
                  <a:off x="2928" y="3264"/>
                  <a:ext cx="624" cy="57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9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120" y="2880"/>
                  <a:ext cx="23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A</a:t>
                  </a:r>
                </a:p>
              </p:txBody>
            </p:sp>
            <p:sp>
              <p:nvSpPr>
                <p:cNvPr id="297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928" y="2976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8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3552" y="2976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9" name="Line 20"/>
                <p:cNvSpPr>
                  <a:spLocks noChangeShapeType="1"/>
                </p:cNvSpPr>
                <p:nvPr/>
              </p:nvSpPr>
              <p:spPr bwMode="auto">
                <a:xfrm>
                  <a:off x="3312" y="30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2928" y="3024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94" name="Text Box 40"/>
              <p:cNvSpPr txBox="1">
                <a:spLocks noChangeArrowheads="1"/>
              </p:cNvSpPr>
              <p:nvPr/>
            </p:nvSpPr>
            <p:spPr bwMode="auto">
              <a:xfrm>
                <a:off x="648" y="2686"/>
                <a:ext cx="115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YES, this works !</a:t>
                </a:r>
              </a:p>
            </p:txBody>
          </p:sp>
        </p:grpSp>
        <p:grpSp>
          <p:nvGrpSpPr>
            <p:cNvPr id="306" name="Group 43"/>
            <p:cNvGrpSpPr>
              <a:grpSpLocks/>
            </p:cNvGrpSpPr>
            <p:nvPr/>
          </p:nvGrpSpPr>
          <p:grpSpPr bwMode="auto">
            <a:xfrm>
              <a:off x="4038600" y="3898900"/>
              <a:ext cx="4953000" cy="2441575"/>
              <a:chOff x="2448" y="2686"/>
              <a:chExt cx="3120" cy="1538"/>
            </a:xfrm>
          </p:grpSpPr>
          <p:sp>
            <p:nvSpPr>
              <p:cNvPr id="307" name="Rectangle 25"/>
              <p:cNvSpPr>
                <a:spLocks noChangeArrowheads="1"/>
              </p:cNvSpPr>
              <p:nvPr/>
            </p:nvSpPr>
            <p:spPr bwMode="auto">
              <a:xfrm>
                <a:off x="2448" y="2928"/>
                <a:ext cx="3120" cy="1296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" name="Text Box 28"/>
              <p:cNvSpPr txBox="1">
                <a:spLocks noChangeArrowheads="1"/>
              </p:cNvSpPr>
              <p:nvPr/>
            </p:nvSpPr>
            <p:spPr bwMode="auto">
              <a:xfrm>
                <a:off x="3744" y="3216"/>
                <a:ext cx="20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Symbol" pitchFamily="18" charset="2"/>
                  </a:rPr>
                  <a:t>l</a:t>
                </a:r>
              </a:p>
            </p:txBody>
          </p:sp>
          <p:sp>
            <p:nvSpPr>
              <p:cNvPr id="309" name="Line 29"/>
              <p:cNvSpPr>
                <a:spLocks noChangeShapeType="1"/>
              </p:cNvSpPr>
              <p:nvPr/>
            </p:nvSpPr>
            <p:spPr bwMode="auto">
              <a:xfrm>
                <a:off x="3072" y="340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0" name="Line 30"/>
              <p:cNvSpPr>
                <a:spLocks noChangeShapeType="1"/>
              </p:cNvSpPr>
              <p:nvPr/>
            </p:nvSpPr>
            <p:spPr bwMode="auto">
              <a:xfrm>
                <a:off x="4608" y="340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1" name="Line 31"/>
              <p:cNvSpPr>
                <a:spLocks noChangeShapeType="1"/>
              </p:cNvSpPr>
              <p:nvPr/>
            </p:nvSpPr>
            <p:spPr bwMode="auto">
              <a:xfrm>
                <a:off x="3072" y="3504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" name="Oval 33"/>
              <p:cNvSpPr>
                <a:spLocks noChangeArrowheads="1"/>
              </p:cNvSpPr>
              <p:nvPr/>
            </p:nvSpPr>
            <p:spPr bwMode="auto">
              <a:xfrm>
                <a:off x="4704" y="3408"/>
                <a:ext cx="624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3" name="Text Box 34"/>
              <p:cNvSpPr txBox="1">
                <a:spLocks noChangeArrowheads="1"/>
              </p:cNvSpPr>
              <p:nvPr/>
            </p:nvSpPr>
            <p:spPr bwMode="auto">
              <a:xfrm>
                <a:off x="4896" y="3024"/>
                <a:ext cx="23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314" name="Line 35"/>
              <p:cNvSpPr>
                <a:spLocks noChangeShapeType="1"/>
              </p:cNvSpPr>
              <p:nvPr/>
            </p:nvSpPr>
            <p:spPr bwMode="auto">
              <a:xfrm flipV="1">
                <a:off x="4704" y="3120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5" name="Line 36"/>
              <p:cNvSpPr>
                <a:spLocks noChangeShapeType="1"/>
              </p:cNvSpPr>
              <p:nvPr/>
            </p:nvSpPr>
            <p:spPr bwMode="auto">
              <a:xfrm flipV="1">
                <a:off x="5328" y="3120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6" name="Line 37"/>
              <p:cNvSpPr>
                <a:spLocks noChangeShapeType="1"/>
              </p:cNvSpPr>
              <p:nvPr/>
            </p:nvSpPr>
            <p:spPr bwMode="auto">
              <a:xfrm>
                <a:off x="5088" y="316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7" name="Line 38"/>
              <p:cNvSpPr>
                <a:spLocks noChangeShapeType="1"/>
              </p:cNvSpPr>
              <p:nvPr/>
            </p:nvSpPr>
            <p:spPr bwMode="auto">
              <a:xfrm flipH="1">
                <a:off x="4704" y="31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8" name="Freeform 39"/>
              <p:cNvSpPr>
                <a:spLocks/>
              </p:cNvSpPr>
              <p:nvPr/>
            </p:nvSpPr>
            <p:spPr bwMode="auto">
              <a:xfrm>
                <a:off x="2496" y="3576"/>
                <a:ext cx="2976" cy="264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624" y="24"/>
                  </a:cxn>
                  <a:cxn ang="0">
                    <a:pos x="1296" y="264"/>
                  </a:cxn>
                  <a:cxn ang="0">
                    <a:pos x="2016" y="24"/>
                  </a:cxn>
                  <a:cxn ang="0">
                    <a:pos x="2880" y="264"/>
                  </a:cxn>
                </a:cxnLst>
                <a:rect l="0" t="0" r="r" b="b"/>
                <a:pathLst>
                  <a:path w="2880" h="264">
                    <a:moveTo>
                      <a:pt x="0" y="120"/>
                    </a:moveTo>
                    <a:cubicBezTo>
                      <a:pt x="204" y="60"/>
                      <a:pt x="408" y="0"/>
                      <a:pt x="624" y="24"/>
                    </a:cubicBezTo>
                    <a:cubicBezTo>
                      <a:pt x="840" y="48"/>
                      <a:pt x="1064" y="264"/>
                      <a:pt x="1296" y="264"/>
                    </a:cubicBezTo>
                    <a:cubicBezTo>
                      <a:pt x="1528" y="264"/>
                      <a:pt x="1752" y="24"/>
                      <a:pt x="2016" y="24"/>
                    </a:cubicBezTo>
                    <a:cubicBezTo>
                      <a:pt x="2280" y="24"/>
                      <a:pt x="2580" y="144"/>
                      <a:pt x="2880" y="264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9" name="Text Box 41"/>
              <p:cNvSpPr txBox="1">
                <a:spLocks noChangeArrowheads="1"/>
              </p:cNvSpPr>
              <p:nvPr/>
            </p:nvSpPr>
            <p:spPr bwMode="auto">
              <a:xfrm>
                <a:off x="3138" y="2686"/>
                <a:ext cx="162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NO, this doesn’t </a:t>
                </a:r>
                <a:r>
                  <a:rPr lang="en-US" dirty="0" smtClean="0"/>
                  <a:t>work </a:t>
                </a:r>
                <a:r>
                  <a:rPr lang="en-US" dirty="0"/>
                  <a:t>!</a:t>
                </a:r>
              </a:p>
            </p:txBody>
          </p:sp>
        </p:grpSp>
      </p:grpSp>
      <p:sp>
        <p:nvSpPr>
          <p:cNvPr id="351" name="Content Placeholder 2"/>
          <p:cNvSpPr>
            <a:spLocks noGrp="1"/>
          </p:cNvSpPr>
          <p:nvPr>
            <p:ph idx="1"/>
          </p:nvPr>
        </p:nvSpPr>
        <p:spPr>
          <a:xfrm>
            <a:off x="421075" y="993107"/>
            <a:ext cx="8229600" cy="292484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deBroglie taught us that particles </a:t>
            </a:r>
            <a:r>
              <a:rPr lang="en-US" sz="2400" dirty="0" smtClean="0">
                <a:latin typeface="Century Gothic" panose="020B0502020202020204" pitchFamily="34" charset="0"/>
              </a:rPr>
              <a:t>travel with a </a:t>
            </a:r>
            <a:r>
              <a:rPr lang="en-US" sz="2400" dirty="0">
                <a:latin typeface="Century Gothic" panose="020B0502020202020204" pitchFamily="34" charset="0"/>
              </a:rPr>
              <a:t>wavelength given </a:t>
            </a:r>
            <a:r>
              <a:rPr lang="en-US" sz="2400" dirty="0" smtClean="0">
                <a:latin typeface="Century Gothic" panose="020B0502020202020204" pitchFamily="34" charset="0"/>
              </a:rPr>
              <a:t>by 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 = h/p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T</a:t>
            </a:r>
            <a:r>
              <a:rPr lang="en-US" sz="2400" dirty="0" smtClean="0">
                <a:latin typeface="Century Gothic" panose="020B0502020202020204" pitchFamily="34" charset="0"/>
              </a:rPr>
              <a:t>o </a:t>
            </a:r>
            <a:r>
              <a:rPr lang="en-US" sz="2400" dirty="0">
                <a:latin typeface="Century Gothic" panose="020B0502020202020204" pitchFamily="34" charset="0"/>
              </a:rPr>
              <a:t>probe matter of </a:t>
            </a:r>
            <a:r>
              <a:rPr lang="en-US" sz="2400" dirty="0" smtClean="0">
                <a:latin typeface="Century Gothic" panose="020B0502020202020204" pitchFamily="34" charset="0"/>
              </a:rPr>
              <a:t>size, </a:t>
            </a:r>
            <a:r>
              <a:rPr lang="en-US" sz="24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2400" dirty="0" smtClean="0">
                <a:latin typeface="Century Gothic" panose="020B0502020202020204" pitchFamily="34" charset="0"/>
              </a:rPr>
              <a:t>, the probe must have a</a:t>
            </a:r>
            <a:r>
              <a:rPr lang="en-US" sz="2400" dirty="0">
                <a:latin typeface="Century Gothic" panose="020B0502020202020204" pitchFamily="34" charset="0"/>
              </a:rPr>
              <a:t/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 smtClean="0">
                <a:latin typeface="Century Gothic" panose="020B0502020202020204" pitchFamily="34" charset="0"/>
              </a:rPr>
              <a:t>wavelength at </a:t>
            </a:r>
            <a:r>
              <a:rPr lang="en-US" sz="2400" dirty="0">
                <a:latin typeface="Century Gothic" panose="020B0502020202020204" pitchFamily="34" charset="0"/>
              </a:rPr>
              <a:t>least this </a:t>
            </a:r>
            <a:r>
              <a:rPr lang="en-US" sz="2400" dirty="0" smtClean="0">
                <a:latin typeface="Century Gothic" panose="020B0502020202020204" pitchFamily="34" charset="0"/>
              </a:rPr>
              <a:t>size or </a:t>
            </a:r>
            <a:r>
              <a:rPr lang="en-US" sz="2400" dirty="0">
                <a:latin typeface="Century Gothic" panose="020B0502020202020204" pitchFamily="34" charset="0"/>
              </a:rPr>
              <a:t>smaller…</a:t>
            </a:r>
          </a:p>
          <a:p>
            <a:r>
              <a:rPr lang="en-US" sz="2400" dirty="0" smtClean="0">
                <a:latin typeface="Century Gothic" panose="020B0502020202020204" pitchFamily="34" charset="0"/>
              </a:rPr>
              <a:t>That’s why we want high energy accelerators: to give our probes large momentum, and therefore small wavelength, to resolve small things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082" y="3871615"/>
            <a:ext cx="9134918" cy="2582446"/>
            <a:chOff x="142009" y="3914775"/>
            <a:chExt cx="8842664" cy="2536111"/>
          </a:xfrm>
          <a:solidFill>
            <a:schemeClr val="bg1"/>
          </a:solidFill>
        </p:grpSpPr>
        <p:grpSp>
          <p:nvGrpSpPr>
            <p:cNvPr id="7" name="Group 6"/>
            <p:cNvGrpSpPr/>
            <p:nvPr/>
          </p:nvGrpSpPr>
          <p:grpSpPr>
            <a:xfrm>
              <a:off x="142009" y="3914775"/>
              <a:ext cx="8842664" cy="2536111"/>
              <a:chOff x="0" y="4580082"/>
              <a:chExt cx="8842664" cy="2536111"/>
            </a:xfrm>
            <a:grpFill/>
          </p:grpSpPr>
          <p:sp>
            <p:nvSpPr>
              <p:cNvPr id="3" name="Rectangle 2"/>
              <p:cNvSpPr/>
              <p:nvPr/>
            </p:nvSpPr>
            <p:spPr>
              <a:xfrm>
                <a:off x="0" y="4580082"/>
                <a:ext cx="8842664" cy="25361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0616" y="4612892"/>
                <a:ext cx="5540001" cy="247049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9" name="Straight Arrow Connector 8"/>
            <p:cNvCxnSpPr/>
            <p:nvPr/>
          </p:nvCxnSpPr>
          <p:spPr>
            <a:xfrm>
              <a:off x="1430338" y="4298950"/>
              <a:ext cx="0" cy="1925205"/>
            </a:xfrm>
            <a:prstGeom prst="straightConnector1">
              <a:avLst/>
            </a:prstGeom>
            <a:grpFill/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21075" y="5028684"/>
              <a:ext cx="90120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1.75 fm</a:t>
              </a:r>
              <a:endParaRPr lang="en-US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2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  <a:cs typeface="Arial" pitchFamily="34" charset="0"/>
              </a:rPr>
              <a:t>DarkLight Experiment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40</a:t>
            </a:fld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2" y="912380"/>
            <a:ext cx="8812075" cy="558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5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  <a:cs typeface="Arial" pitchFamily="34" charset="0"/>
              </a:rPr>
              <a:t>DarkLight Experiment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41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5272" b="22665"/>
          <a:stretch/>
        </p:blipFill>
        <p:spPr>
          <a:xfrm>
            <a:off x="594805" y="964841"/>
            <a:ext cx="7884176" cy="3846251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547187" y="4891099"/>
            <a:ext cx="7931794" cy="1504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10 mA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100 MeV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 1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MW beam power!! 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Energy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Recovery Linac, with internal target, makes this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experiment possible 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But not with a GaAs photocathode…</a:t>
            </a:r>
            <a:endParaRPr lang="en-US" sz="24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1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Minion Pro"/>
              </a:rPr>
              <a:t>(unpolarized) </a:t>
            </a:r>
            <a:r>
              <a:rPr lang="en-US" sz="4000" dirty="0">
                <a:latin typeface="Minion Pro"/>
              </a:rPr>
              <a:t>A</a:t>
            </a:r>
            <a:r>
              <a:rPr lang="en-US" sz="4000" dirty="0" smtClean="0">
                <a:latin typeface="Minion Pro"/>
              </a:rPr>
              <a:t>lternative </a:t>
            </a:r>
            <a:r>
              <a:rPr lang="en-US" sz="4000" dirty="0">
                <a:latin typeface="Minion Pro"/>
              </a:rPr>
              <a:t>to </a:t>
            </a:r>
            <a:r>
              <a:rPr lang="en-US" sz="4000" dirty="0" smtClean="0">
                <a:latin typeface="Minion Pro"/>
              </a:rPr>
              <a:t>GaAs?  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42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59511" y="1086938"/>
            <a:ext cx="4091823" cy="5292467"/>
            <a:chOff x="5274909" y="1038897"/>
            <a:chExt cx="3941364" cy="4989378"/>
          </a:xfrm>
        </p:grpSpPr>
        <p:grpSp>
          <p:nvGrpSpPr>
            <p:cNvPr id="21" name="Group 20"/>
            <p:cNvGrpSpPr/>
            <p:nvPr/>
          </p:nvGrpSpPr>
          <p:grpSpPr>
            <a:xfrm>
              <a:off x="5274909" y="1038897"/>
              <a:ext cx="3941364" cy="4989378"/>
              <a:chOff x="5205459" y="1397722"/>
              <a:chExt cx="3941364" cy="4989378"/>
            </a:xfrm>
          </p:grpSpPr>
          <p:pic>
            <p:nvPicPr>
              <p:cNvPr id="23" name="Picture 2" descr="C:\Users\James\Desktop\Poster Pics\Map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5459" y="1867493"/>
                <a:ext cx="3860339" cy="4519607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263829" y="1397722"/>
                <a:ext cx="3761886" cy="3771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CsK</a:t>
                </a:r>
                <a:r>
                  <a:rPr lang="en-US" sz="2000" baseline="-25000" dirty="0" smtClean="0"/>
                  <a:t>2</a:t>
                </a:r>
                <a:r>
                  <a:rPr lang="en-US" sz="2000" dirty="0" smtClean="0"/>
                  <a:t>Sb photocathode made at BNL </a:t>
                </a:r>
                <a:endParaRPr lang="en-US" sz="20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7144772" y="2333312"/>
                <a:ext cx="1267198" cy="186264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pic>
            <p:nvPicPr>
              <p:cNvPr id="26" name="Picture 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8640" y="4989656"/>
                <a:ext cx="1707211" cy="1397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5600" y="1867493"/>
                <a:ext cx="1463040" cy="1029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6664247" y="4623234"/>
                <a:ext cx="2482576" cy="377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Transported to JLab</a:t>
                </a:r>
                <a:endParaRPr lang="en-US" sz="2000" dirty="0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 rot="10800000">
              <a:off x="6261904" y="5035957"/>
              <a:ext cx="976186" cy="29359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9" name="Picture 2" descr="E:\DCIM\100MEDIA\IMAG19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2" y="3990044"/>
            <a:ext cx="4658900" cy="2766218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277962" y="970255"/>
            <a:ext cx="4330047" cy="2952750"/>
            <a:chOff x="488180" y="828475"/>
            <a:chExt cx="4127617" cy="2733875"/>
          </a:xfrm>
        </p:grpSpPr>
        <p:pic>
          <p:nvPicPr>
            <p:cNvPr id="31" name="Picture 1" descr="F:\New Folder\DSC_049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80" y="828475"/>
              <a:ext cx="4127617" cy="2733875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3346935" y="1581133"/>
              <a:ext cx="126886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Magnetic Manipulator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48240" y="2975067"/>
              <a:ext cx="116451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25 L/s (N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) ion pump</a:t>
              </a:r>
              <a:endParaRPr lang="en-US" sz="1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7260" y="1121735"/>
              <a:ext cx="973838" cy="2849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Gatevalve</a:t>
              </a:r>
              <a:endParaRPr lang="en-US" sz="1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67844" y="1102781"/>
              <a:ext cx="15981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600 L/s (H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) NEG</a:t>
              </a:r>
              <a:endParaRPr lang="en-US" sz="1400" dirty="0"/>
            </a:p>
          </p:txBody>
        </p:sp>
      </p:grpSp>
      <p:pic>
        <p:nvPicPr>
          <p:cNvPr id="36" name="Picture 5" descr="C:\Users\rmammei\Desktop\Injector\CsK2Sb\BNL\IMAG0779.jpg"/>
          <p:cNvPicPr>
            <a:picLocks noChangeAspect="1" noChangeArrowheads="1"/>
          </p:cNvPicPr>
          <p:nvPr/>
        </p:nvPicPr>
        <p:blipFill>
          <a:blip r:embed="rId9" cstate="print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987" y="2656181"/>
            <a:ext cx="1447800" cy="10287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306536" y="3999569"/>
            <a:ext cx="26384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Packed in the Minivan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0684" y="1632031"/>
            <a:ext cx="2361234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 Voltage Gun Chamber/cylinder with HV Cable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773833"/>
            <a:ext cx="1608881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Prep/Puck Manipulation Chamber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215343" y="3697165"/>
            <a:ext cx="671330" cy="284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6200000" flipH="1">
            <a:off x="3112268" y="3054395"/>
            <a:ext cx="998068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782766" y="3368764"/>
            <a:ext cx="1689902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Laser Table #2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45352" y="2773833"/>
            <a:ext cx="1817225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Laser Table #1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 bwMode="auto">
          <a:xfrm rot="10800000">
            <a:off x="6435524" y="3553430"/>
            <a:ext cx="34724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5400000">
            <a:off x="4818016" y="3255964"/>
            <a:ext cx="225599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0" y="0"/>
            <a:ext cx="5486400" cy="523220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Injector Test Stand (South Cave)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6620720" y="1262699"/>
            <a:ext cx="1851948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Lead Lined Wall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9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32" y="-26537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Minion Pro"/>
              </a:rPr>
              <a:t>CsK</a:t>
            </a:r>
            <a:r>
              <a:rPr lang="en-US" sz="4000" baseline="-25000" dirty="0" smtClean="0">
                <a:latin typeface="Minion Pro"/>
              </a:rPr>
              <a:t>2</a:t>
            </a:r>
            <a:r>
              <a:rPr lang="en-US" sz="4000" dirty="0" smtClean="0">
                <a:latin typeface="Minion Pro"/>
              </a:rPr>
              <a:t>Sb Photocathode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90332" y="910377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25515" y="649186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9905" y="1823915"/>
            <a:ext cx="8970454" cy="4062997"/>
            <a:chOff x="173546" y="1876547"/>
            <a:chExt cx="8970454" cy="4062997"/>
          </a:xfrm>
        </p:grpSpPr>
        <p:grpSp>
          <p:nvGrpSpPr>
            <p:cNvPr id="39" name="Group 38"/>
            <p:cNvGrpSpPr/>
            <p:nvPr/>
          </p:nvGrpSpPr>
          <p:grpSpPr>
            <a:xfrm>
              <a:off x="173546" y="3966672"/>
              <a:ext cx="3020376" cy="1920240"/>
              <a:chOff x="4765090" y="778222"/>
              <a:chExt cx="3020376" cy="1920240"/>
            </a:xfrm>
          </p:grpSpPr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5090" y="778222"/>
                <a:ext cx="3020376" cy="192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195771" y="907345"/>
                <a:ext cx="2589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Things were “normal” at 10mA</a:t>
                </a:r>
                <a:endParaRPr lang="en-US" sz="1400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131932" y="3974211"/>
              <a:ext cx="2946401" cy="1920240"/>
              <a:chOff x="932137" y="2627977"/>
              <a:chExt cx="2946401" cy="1920240"/>
            </a:xfrm>
          </p:grpSpPr>
          <p:pic>
            <p:nvPicPr>
              <p:cNvPr id="43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137" y="2627977"/>
                <a:ext cx="2946401" cy="192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363486" y="2765776"/>
                <a:ext cx="2515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Then we see a slight QE decline at 16mA</a:t>
                </a:r>
                <a:endParaRPr lang="en-US" sz="1400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120645" y="4019304"/>
              <a:ext cx="3023355" cy="1920240"/>
              <a:chOff x="5206244" y="2591703"/>
              <a:chExt cx="3023355" cy="1920240"/>
            </a:xfrm>
          </p:grpSpPr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244" y="2591703"/>
                <a:ext cx="3023355" cy="192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5757636" y="3733010"/>
                <a:ext cx="23440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Sharp QE decline at 20mA</a:t>
                </a:r>
                <a:endParaRPr lang="en-US" sz="14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083106" y="1876547"/>
              <a:ext cx="4366290" cy="2158365"/>
              <a:chOff x="247679" y="616297"/>
              <a:chExt cx="4366290" cy="2158365"/>
            </a:xfrm>
          </p:grpSpPr>
          <p:pic>
            <p:nvPicPr>
              <p:cNvPr id="50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679" y="616297"/>
                <a:ext cx="4366290" cy="2158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914381" y="855028"/>
                <a:ext cx="20471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Record current at JLab</a:t>
                </a:r>
                <a:endParaRPr lang="en-US" sz="2000" dirty="0"/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 bwMode="auto">
            <a:xfrm flipH="1">
              <a:off x="2299420" y="2955729"/>
              <a:ext cx="1583140" cy="107918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4820807" y="2595772"/>
              <a:ext cx="276404" cy="143914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5097211" y="2469221"/>
              <a:ext cx="2074460" cy="15656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709674" y="1047564"/>
            <a:ext cx="779091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At 10mA, the QE of photocathode was increasing!!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038203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Mammei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J. McCarter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65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32" y="-26537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Minion Pro"/>
              </a:rPr>
              <a:t>Ion Bombardment a Problem?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90332" y="910377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25515" y="649186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1211" y="1678513"/>
            <a:ext cx="9032789" cy="3291840"/>
            <a:chOff x="111211" y="1259966"/>
            <a:chExt cx="9032789" cy="3291840"/>
          </a:xfrm>
        </p:grpSpPr>
        <p:pic>
          <p:nvPicPr>
            <p:cNvPr id="20" name="Picture 19" descr="C:\Users\rmammei\Desktop\Injector\CsK2Sb\BNL\PRSTAB_longpaper2011\10mA_heating_and_beam_lifetime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3" t="5440" r="3308" b="11503"/>
            <a:stretch>
              <a:fillRect/>
            </a:stretch>
          </p:blipFill>
          <p:spPr bwMode="auto">
            <a:xfrm>
              <a:off x="4565780" y="1259966"/>
              <a:ext cx="4578220" cy="329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:\Users\rmammei\Desktop\Injector\CsK2Sb\BNL\PRSTAB_longpaper2011\1mA_heating_and_beam_lifetime.gif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" t="5466" r="3777" b="10321"/>
            <a:stretch>
              <a:fillRect/>
            </a:stretch>
          </p:blipFill>
          <p:spPr bwMode="auto">
            <a:xfrm>
              <a:off x="111211" y="1280218"/>
              <a:ext cx="4469375" cy="327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726186" y="5052547"/>
            <a:ext cx="7993746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entury Gothic" panose="020B0502020202020204" pitchFamily="34" charset="0"/>
              </a:rPr>
              <a:t>QE evolution similar, with or without beam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entury Gothic" panose="020B0502020202020204" pitchFamily="34" charset="0"/>
              </a:rPr>
              <a:t>Evidence that QE evolution was mostly due to laser heating – not ion bombardment or Joule heating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4355" y="1012542"/>
            <a:ext cx="527740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Testing the CsK</a:t>
            </a:r>
            <a:r>
              <a:rPr lang="en-US" sz="2400" baseline="-25000" dirty="0" smtClean="0">
                <a:latin typeface="Century Gothic" panose="020B0502020202020204" pitchFamily="34" charset="0"/>
              </a:rPr>
              <a:t>2</a:t>
            </a:r>
            <a:r>
              <a:rPr lang="en-US" sz="2400" dirty="0" smtClean="0">
                <a:latin typeface="Century Gothic" panose="020B0502020202020204" pitchFamily="34" charset="0"/>
              </a:rPr>
              <a:t>Sb </a:t>
            </a:r>
            <a:r>
              <a:rPr lang="en-US" sz="2400" dirty="0">
                <a:latin typeface="Century Gothic" panose="020B0502020202020204" pitchFamily="34" charset="0"/>
              </a:rPr>
              <a:t>photocathode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32" y="-26537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How Hot Did the Surface Get?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90332" y="910377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25515" y="649186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46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832293"/>
              </p:ext>
            </p:extLst>
          </p:nvPr>
        </p:nvGraphicFramePr>
        <p:xfrm>
          <a:off x="380010" y="3708398"/>
          <a:ext cx="8562110" cy="2523744"/>
        </p:xfrm>
        <a:graphic>
          <a:graphicData uri="http://schemas.openxmlformats.org/drawingml/2006/table">
            <a:tbl>
              <a:tblPr/>
              <a:tblGrid>
                <a:gridCol w="1754722"/>
                <a:gridCol w="793152"/>
                <a:gridCol w="883238"/>
                <a:gridCol w="879319"/>
                <a:gridCol w="881279"/>
                <a:gridCol w="881279"/>
                <a:gridCol w="868548"/>
                <a:gridCol w="809797"/>
                <a:gridCol w="810776"/>
              </a:tblGrid>
              <a:tr h="448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Maximum Temperature: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stainless steel substrate and aluminum puck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Maximum Temperature: molybdenum puck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Absorbed Laser Power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 W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 W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1.3 W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W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2.5 W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1.3 W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W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W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Spot Size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0.5 mm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135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173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Spot Size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mm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78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129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 °C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90106" y="6282049"/>
            <a:ext cx="671520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panose="020B0502020202020204" pitchFamily="34" charset="0"/>
              </a:rPr>
              <a:t>Need to consider thermal conductivity of substrate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2518" y="995521"/>
            <a:ext cx="8692731" cy="2660676"/>
            <a:chOff x="522518" y="1059068"/>
            <a:chExt cx="8692731" cy="2660676"/>
          </a:xfrm>
        </p:grpSpPr>
        <p:pic>
          <p:nvPicPr>
            <p:cNvPr id="9" name="Picture 8" descr="C:\Users\rmammei\Desktop\Injector\CsK2Sb\BNL\PRSTAB_longpaper2011\Zoom_heating_SS_0_5mm_1_3W.png"/>
            <p:cNvPicPr/>
            <p:nvPr/>
          </p:nvPicPr>
          <p:blipFill>
            <a:blip r:embed="rId4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709" y="1116285"/>
              <a:ext cx="3562598" cy="1853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C:\Users\rmammei\Desktop\Injector\CsK2Sb\BNL\PRSTAB_longpaper2011\Pics for Paper\PNGs\LASER_TARGET_SECTION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r="29563" b="3009"/>
            <a:stretch/>
          </p:blipFill>
          <p:spPr bwMode="auto">
            <a:xfrm>
              <a:off x="522518" y="1059068"/>
              <a:ext cx="2030681" cy="2660676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6329556" y="1460660"/>
              <a:ext cx="28856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Heat never really leaves the ~0.030” Stainless steel layer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07580" y="2980711"/>
              <a:ext cx="348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Simulated Steady State Thermal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85" y="-26537"/>
            <a:ext cx="8722861" cy="96484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Minion Pro"/>
              </a:rPr>
              <a:t>Making CsK</a:t>
            </a:r>
            <a:r>
              <a:rPr lang="en-US" sz="3600" baseline="-25000" dirty="0" smtClean="0">
                <a:latin typeface="Minion Pro"/>
              </a:rPr>
              <a:t>2</a:t>
            </a:r>
            <a:r>
              <a:rPr lang="en-US" sz="3600" dirty="0" smtClean="0">
                <a:latin typeface="Minion Pro"/>
              </a:rPr>
              <a:t>Sb Photocathodes at JLab</a:t>
            </a:r>
            <a:endParaRPr lang="en-US" sz="36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90332" y="910377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25515" y="649186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8047" y="1036217"/>
            <a:ext cx="856516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Add layer of Sb to a substrate, then co-deposit Cs and K</a:t>
            </a:r>
          </a:p>
        </p:txBody>
      </p:sp>
      <p:pic>
        <p:nvPicPr>
          <p:cNvPr id="29" name="Picture 2" descr="C:\Users\poelker\Pictures\CsK2Sb chamber\Mamun's chamber 4_3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862" y="1634734"/>
            <a:ext cx="3117350" cy="41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F:\my_pix\10091414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1553" y="5270643"/>
            <a:ext cx="1558675" cy="116900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0332" y="1704669"/>
            <a:ext cx="5336071" cy="4156466"/>
            <a:chOff x="408047" y="1634734"/>
            <a:chExt cx="5336071" cy="4156466"/>
          </a:xfrm>
        </p:grpSpPr>
        <p:grpSp>
          <p:nvGrpSpPr>
            <p:cNvPr id="21" name="Group 20"/>
            <p:cNvGrpSpPr/>
            <p:nvPr/>
          </p:nvGrpSpPr>
          <p:grpSpPr>
            <a:xfrm>
              <a:off x="410118" y="1752600"/>
              <a:ext cx="5334000" cy="4038600"/>
              <a:chOff x="1971773" y="1371600"/>
              <a:chExt cx="5334000" cy="403860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971773" y="1371600"/>
                <a:ext cx="5334000" cy="4038600"/>
                <a:chOff x="1971773" y="1371600"/>
                <a:chExt cx="5334000" cy="4038600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1971773" y="1371600"/>
                  <a:ext cx="5334000" cy="4038600"/>
                  <a:chOff x="1971773" y="1371600"/>
                  <a:chExt cx="5334000" cy="4038600"/>
                </a:xfrm>
              </p:grpSpPr>
              <p:pic>
                <p:nvPicPr>
                  <p:cNvPr id="26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71773" y="1733746"/>
                    <a:ext cx="5334000" cy="3648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aphicFrame>
                <p:nvGraphicFramePr>
                  <p:cNvPr id="27" name="Chart 26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203776756"/>
                      </p:ext>
                    </p:extLst>
                  </p:nvPr>
                </p:nvGraphicFramePr>
                <p:xfrm>
                  <a:off x="4038600" y="1371600"/>
                  <a:ext cx="3124200" cy="403860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7"/>
                  </a:graphicData>
                </a:graphic>
              </p:graphicFrame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2895600" y="3886200"/>
                    <a:ext cx="2133600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dirty="0" smtClean="0">
                        <a:latin typeface="Arial Narrow" panose="020B0606020202030204" pitchFamily="34" charset="0"/>
                      </a:rPr>
                      <a:t>Ref: CHESS </a:t>
                    </a:r>
                    <a:r>
                      <a:rPr lang="en-US" sz="1050" dirty="0">
                        <a:latin typeface="Arial Narrow" panose="020B0606020202030204" pitchFamily="34" charset="0"/>
                      </a:rPr>
                      <a:t>seminar 2013 Smedley</a:t>
                    </a: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flipH="1" flipV="1">
                  <a:off x="2971800" y="3557832"/>
                  <a:ext cx="228600" cy="3283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Rectangle 22"/>
              <p:cNvSpPr/>
              <p:nvPr/>
            </p:nvSpPr>
            <p:spPr>
              <a:xfrm>
                <a:off x="2819400" y="4495800"/>
                <a:ext cx="9906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08047" y="1634734"/>
              <a:ext cx="5088252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entury Gothic" panose="020B0502020202020204" pitchFamily="34" charset="0"/>
                </a:rPr>
                <a:t>Now we make our own photocathodes</a:t>
              </a:r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8344" y="4767455"/>
              <a:ext cx="25170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Cheap lasers at 532 nm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965380" y="4602822"/>
              <a:ext cx="0" cy="66782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285" y="6038203"/>
            <a:ext cx="37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C. H Garcia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299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32" y="-26537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QE: </a:t>
            </a:r>
            <a:r>
              <a:rPr lang="en-US" sz="4000" dirty="0">
                <a:solidFill>
                  <a:srgbClr val="C00000"/>
                </a:solidFill>
                <a:latin typeface="Minion Pro"/>
              </a:rPr>
              <a:t>Baked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Minion Pro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Minion Pro"/>
              </a:rPr>
              <a:t>vs. Unbaked System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90332" y="910377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25515" y="649186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7640" y="956846"/>
            <a:ext cx="8747760" cy="5633085"/>
            <a:chOff x="167640" y="956846"/>
            <a:chExt cx="8747760" cy="5633085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956846"/>
              <a:ext cx="82296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Sb PP of 5.5</a:t>
              </a:r>
              <a:r>
                <a:rPr lang="en-US" sz="1600" b="1" dirty="0" smtClean="0">
                  <a:sym typeface="Symbol"/>
                </a:rPr>
                <a:t></a:t>
              </a:r>
              <a:r>
                <a:rPr lang="en-US" sz="1600" b="1" dirty="0" smtClean="0"/>
                <a:t>10</a:t>
              </a:r>
              <a:r>
                <a:rPr lang="en-US" sz="1600" b="1" baseline="30000" dirty="0" smtClean="0"/>
                <a:t>-11</a:t>
              </a:r>
              <a:r>
                <a:rPr lang="en-US" sz="1600" b="1" dirty="0" smtClean="0"/>
                <a:t> Torr, </a:t>
              </a:r>
              <a:r>
                <a:rPr lang="en-US" sz="1600" b="1" i="1" dirty="0"/>
                <a:t>T</a:t>
              </a:r>
              <a:r>
                <a:rPr lang="en-US" sz="1600" b="1" baseline="-25000" dirty="0"/>
                <a:t>sub</a:t>
              </a:r>
              <a:r>
                <a:rPr lang="en-US" sz="1600" b="1" dirty="0"/>
                <a:t>= 200 </a:t>
              </a:r>
              <a:r>
                <a:rPr lang="en-US" sz="1600" b="1" dirty="0" smtClean="0">
                  <a:sym typeface="Symbol"/>
                </a:rPr>
                <a:t></a:t>
              </a:r>
              <a:r>
                <a:rPr lang="en-US" sz="1600" b="1" dirty="0" smtClean="0"/>
                <a:t>C, 32.7 A from power supply, 532 nm laser</a:t>
              </a:r>
              <a:endParaRPr lang="en-US" sz="1600" b="1" dirty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630680"/>
              <a:ext cx="4060814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630680"/>
              <a:ext cx="4114800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311971" y="1307068"/>
              <a:ext cx="21932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30 </a:t>
              </a:r>
              <a:r>
                <a:rPr lang="en-US" b="1" dirty="0">
                  <a:solidFill>
                    <a:srgbClr val="0000FF"/>
                  </a:solidFill>
                </a:rPr>
                <a:t>min </a:t>
              </a:r>
              <a:r>
                <a:rPr lang="en-US" b="1" dirty="0" smtClean="0"/>
                <a:t>Sb deposition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38352" y="1307068"/>
              <a:ext cx="2310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100 </a:t>
              </a:r>
              <a:r>
                <a:rPr lang="en-US" b="1" dirty="0">
                  <a:solidFill>
                    <a:srgbClr val="0000FF"/>
                  </a:solidFill>
                </a:rPr>
                <a:t>min </a:t>
              </a:r>
              <a:r>
                <a:rPr lang="en-US" b="1" dirty="0" smtClean="0"/>
                <a:t>Sb deposition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7640" y="5943600"/>
              <a:ext cx="8747760" cy="64633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Baked System: </a:t>
              </a:r>
              <a:r>
                <a:rPr lang="en-US" b="1" dirty="0" smtClean="0"/>
                <a:t>QE observed </a:t>
              </a:r>
              <a:r>
                <a:rPr lang="en-US" b="1" dirty="0">
                  <a:solidFill>
                    <a:srgbClr val="C00000"/>
                  </a:solidFill>
                </a:rPr>
                <a:t>only </a:t>
              </a:r>
              <a:r>
                <a:rPr lang="en-US" b="1" dirty="0" smtClean="0"/>
                <a:t>on </a:t>
              </a:r>
              <a:r>
                <a:rPr lang="en-US" b="1" dirty="0" smtClean="0">
                  <a:solidFill>
                    <a:srgbClr val="C00000"/>
                  </a:solidFill>
                </a:rPr>
                <a:t>one substrate </a:t>
              </a:r>
              <a:r>
                <a:rPr lang="en-US" b="1" dirty="0" smtClean="0">
                  <a:solidFill>
                    <a:srgbClr val="C00000"/>
                  </a:solidFill>
                  <a:sym typeface="Wingdings" panose="05000000000000000000" pitchFamily="2" charset="2"/>
                </a:rPr>
                <a:t> Dissimilar </a:t>
              </a:r>
              <a:r>
                <a:rPr lang="en-US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Sb </a:t>
              </a:r>
              <a:r>
                <a:rPr lang="en-US" b="1" dirty="0" smtClean="0">
                  <a:solidFill>
                    <a:srgbClr val="C00000"/>
                  </a:solidFill>
                  <a:sym typeface="Wingdings" panose="05000000000000000000" pitchFamily="2" charset="2"/>
                </a:rPr>
                <a:t>growth </a:t>
              </a:r>
              <a:r>
                <a:rPr lang="en-US" b="1" dirty="0" smtClean="0">
                  <a:sym typeface="Wingdings" panose="05000000000000000000" pitchFamily="2" charset="2"/>
                </a:rPr>
                <a:t>on GaAs and Ta</a:t>
              </a:r>
              <a:endParaRPr lang="en-US" b="1" dirty="0" smtClean="0"/>
            </a:p>
            <a:p>
              <a:r>
                <a:rPr lang="en-US" b="1" dirty="0" smtClean="0">
                  <a:solidFill>
                    <a:srgbClr val="0000FF"/>
                  </a:solidFill>
                </a:rPr>
                <a:t>Unbaked System:</a:t>
              </a:r>
              <a:r>
                <a:rPr lang="en-US" b="1" dirty="0" smtClean="0">
                  <a:solidFill>
                    <a:srgbClr val="C00000"/>
                  </a:solidFill>
                </a:rPr>
                <a:t> </a:t>
              </a:r>
              <a:r>
                <a:rPr lang="en-US" b="1" dirty="0"/>
                <a:t>QE </a:t>
              </a:r>
              <a:r>
                <a:rPr lang="en-US" b="1" dirty="0" smtClean="0"/>
                <a:t>observed on </a:t>
              </a:r>
              <a:r>
                <a:rPr lang="en-US" b="1" dirty="0" smtClean="0">
                  <a:solidFill>
                    <a:srgbClr val="0000FF"/>
                  </a:solidFill>
                </a:rPr>
                <a:t>both substrates</a:t>
              </a:r>
              <a:r>
                <a:rPr lang="en-US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 </a:t>
              </a:r>
              <a:r>
                <a:rPr lang="en-US" b="1" dirty="0" smtClean="0"/>
                <a:t> </a:t>
              </a:r>
              <a:r>
                <a:rPr lang="en-US" b="1" dirty="0" smtClean="0">
                  <a:solidFill>
                    <a:srgbClr val="0000FF"/>
                  </a:solidFill>
                </a:rPr>
                <a:t>Similar</a:t>
              </a:r>
              <a:r>
                <a:rPr lang="en-US" b="1" dirty="0" smtClean="0"/>
                <a:t> </a:t>
              </a:r>
              <a:r>
                <a:rPr lang="en-US" b="1" dirty="0" smtClean="0">
                  <a:solidFill>
                    <a:srgbClr val="0000FF"/>
                  </a:solidFill>
                </a:rPr>
                <a:t>Sb growth</a:t>
              </a:r>
              <a:r>
                <a:rPr lang="en-US" b="1" dirty="0" smtClean="0"/>
                <a:t> on both substrates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32" y="-26537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Sb growth: </a:t>
            </a:r>
            <a:r>
              <a:rPr lang="en-US" sz="4000" dirty="0">
                <a:solidFill>
                  <a:srgbClr val="C00000"/>
                </a:solidFill>
                <a:latin typeface="Minion Pro"/>
              </a:rPr>
              <a:t>Baked vs. Unbaked System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776813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25515" y="649186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49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3444" y="1511618"/>
            <a:ext cx="8903548" cy="1645920"/>
            <a:chOff x="182880" y="2057400"/>
            <a:chExt cx="8903548" cy="1645920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2057400"/>
              <a:ext cx="8903548" cy="1645920"/>
              <a:chOff x="182880" y="1371600"/>
              <a:chExt cx="8903548" cy="1645920"/>
            </a:xfrm>
          </p:grpSpPr>
          <p:pic>
            <p:nvPicPr>
              <p:cNvPr id="21" name="Picture 5" descr="F:\USB64GB\Research_JLab\Photocathode Deposition chamber\K2CsSb Deposition data\Sb film\Sb film SEM\5. Sb-Ta_100min_200C_5.5E-11Torr\Sb-Ta_200C_100min_5.5e-11Torr_X20000_02_inner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" y="1371600"/>
                <a:ext cx="2194813" cy="1645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7" descr="F:\USB64GB\Research_JLab\Photocathode Deposition chamber\K2CsSb Deposition data\Sb film\Sb film SEM\5. Sb-GaAs_100min_200C_5.5E-11Torr\Sb-GaAs_200C_100min_5.5e-11Torr_X20000_01_in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300" y="1371600"/>
                <a:ext cx="2194813" cy="1645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5" descr="H:\Research_JLab\Photocathode Deposition chamber\K2CsSb Deposition data\Sb film\FE-SEM of Sb film for calibration\5_Sb-GaAs_90m_x_section_m03.t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1868" y="1371600"/>
                <a:ext cx="2194560" cy="1645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6" descr="H:\Research_JLab\Photocathode Deposition chamber\K2CsSb Deposition data\Sb film\FE-SEM of Sb film for calibration\5_Sb-GaAs_90m_topography_m10.t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0374" y="1371600"/>
                <a:ext cx="2194560" cy="1645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182880" y="2057400"/>
              <a:ext cx="96012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r>
                <a:rPr lang="en-US" dirty="0"/>
                <a:t>Sb on Ta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00300" y="2057400"/>
              <a:ext cx="118872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Sb on GaAs</a:t>
              </a:r>
              <a:endParaRPr lang="en-US" sz="16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9309" y="2057400"/>
              <a:ext cx="118872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Sb on GaAs</a:t>
              </a:r>
              <a:endParaRPr lang="en-US" sz="1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92617" y="2057400"/>
              <a:ext cx="118872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Sb on GaAs</a:t>
              </a:r>
              <a:endParaRPr lang="en-US" sz="16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3191" y="3558004"/>
            <a:ext cx="8913326" cy="1655445"/>
            <a:chOff x="123191" y="3379470"/>
            <a:chExt cx="8913326" cy="1655445"/>
          </a:xfrm>
        </p:grpSpPr>
        <p:pic>
          <p:nvPicPr>
            <p:cNvPr id="26" name="Picture 9" descr="F:\USB32GB\FESEM data-MaMun\FE-SEM_Sb\6Sb-GaAs_L_cs_50k_m02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957" y="3379470"/>
              <a:ext cx="2194560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F:\USB32GB\FESEM data-MaMun\FE-SEM_Sb\6Sb-GaAs_L_m03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034" y="3379470"/>
              <a:ext cx="2194560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F:\USB32GB\FESEM data-MaMun\FE-SEM_Sb\6Sb-GaAs_L_m04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626" y="3379470"/>
              <a:ext cx="2194560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F:\USB32GB\FESEM data-MaMun\FE-SEM_Sb\6Sb-Ta_L_m07.t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1" y="3388995"/>
              <a:ext cx="2194560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346326" y="3382585"/>
              <a:ext cx="118872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Sb on GaAs</a:t>
              </a:r>
              <a:endParaRPr lang="en-US" sz="16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3444" y="3382585"/>
              <a:ext cx="96012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r>
                <a:rPr lang="en-US" dirty="0"/>
                <a:t>Sb on Ta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35140" y="3383756"/>
              <a:ext cx="118872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Sb on GaAs</a:t>
              </a:r>
              <a:endParaRPr lang="en-US" sz="16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24034" y="3383756"/>
              <a:ext cx="118872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Sb on GaAs</a:t>
              </a:r>
              <a:endParaRPr lang="en-US" sz="1600" b="1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57200" y="853560"/>
            <a:ext cx="82296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Sb PP of 5.5</a:t>
            </a:r>
            <a:r>
              <a:rPr lang="en-US" sz="1600" b="1" dirty="0" smtClean="0">
                <a:sym typeface="Symbol"/>
              </a:rPr>
              <a:t></a:t>
            </a:r>
            <a:r>
              <a:rPr lang="en-US" sz="1600" b="1" dirty="0" smtClean="0"/>
              <a:t>10</a:t>
            </a:r>
            <a:r>
              <a:rPr lang="en-US" sz="1600" b="1" baseline="30000" dirty="0" smtClean="0"/>
              <a:t>-11</a:t>
            </a:r>
            <a:r>
              <a:rPr lang="en-US" sz="1600" b="1" dirty="0" smtClean="0"/>
              <a:t> Torr , </a:t>
            </a:r>
            <a:r>
              <a:rPr lang="en-US" sz="1600" b="1" dirty="0" smtClean="0">
                <a:solidFill>
                  <a:srgbClr val="0000FF"/>
                </a:solidFill>
              </a:rPr>
              <a:t>100 min </a:t>
            </a:r>
            <a:r>
              <a:rPr lang="en-US" sz="1600" b="1" dirty="0" smtClean="0"/>
              <a:t>at </a:t>
            </a:r>
            <a:r>
              <a:rPr lang="en-US" sz="1600" b="1" i="1" dirty="0"/>
              <a:t>T</a:t>
            </a:r>
            <a:r>
              <a:rPr lang="en-US" sz="1600" b="1" baseline="-25000" dirty="0"/>
              <a:t>sub</a:t>
            </a:r>
            <a:r>
              <a:rPr lang="en-US" sz="1600" b="1" dirty="0"/>
              <a:t>= 200 </a:t>
            </a:r>
            <a:r>
              <a:rPr lang="en-US" sz="1600" b="1" dirty="0" smtClean="0">
                <a:sym typeface="Symbol"/>
              </a:rPr>
              <a:t></a:t>
            </a:r>
            <a:r>
              <a:rPr lang="en-US" sz="1600" b="1" dirty="0" smtClean="0"/>
              <a:t>C, </a:t>
            </a:r>
            <a:r>
              <a:rPr lang="en-US" sz="1600" b="1" dirty="0" smtClean="0">
                <a:solidFill>
                  <a:srgbClr val="0000FF"/>
                </a:solidFill>
              </a:rPr>
              <a:t>32.7 A from </a:t>
            </a:r>
            <a:r>
              <a:rPr lang="en-US" sz="1600" b="1" dirty="0">
                <a:solidFill>
                  <a:srgbClr val="0000FF"/>
                </a:solidFill>
              </a:rPr>
              <a:t>power </a:t>
            </a:r>
            <a:r>
              <a:rPr lang="en-US" sz="1600" b="1" dirty="0" smtClean="0">
                <a:solidFill>
                  <a:srgbClr val="0000FF"/>
                </a:solidFill>
              </a:rPr>
              <a:t>supply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83280" y="1192114"/>
            <a:ext cx="222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Leak-free </a:t>
            </a:r>
            <a:r>
              <a:rPr lang="en-US" sz="1600" b="1" dirty="0" smtClean="0">
                <a:solidFill>
                  <a:srgbClr val="0000FF"/>
                </a:solidFill>
              </a:rPr>
              <a:t>baked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</a:rPr>
              <a:t>system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83280" y="3228975"/>
            <a:ext cx="237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Post-leak </a:t>
            </a:r>
            <a:r>
              <a:rPr lang="en-US" sz="1600" b="1" dirty="0" smtClean="0">
                <a:solidFill>
                  <a:srgbClr val="0000FF"/>
                </a:solidFill>
              </a:rPr>
              <a:t>unbaked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</a:rPr>
              <a:t>system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3847" y="5236845"/>
            <a:ext cx="87203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entury Gothic" panose="020B0502020202020204" pitchFamily="34" charset="0"/>
              </a:rPr>
              <a:t>Sb growth enhanced on GaAs in the </a:t>
            </a:r>
            <a:r>
              <a:rPr lang="en-US" sz="1400" dirty="0">
                <a:latin typeface="Century Gothic" panose="020B0502020202020204" pitchFamily="34" charset="0"/>
              </a:rPr>
              <a:t>unbaked system </a:t>
            </a:r>
            <a:r>
              <a:rPr lang="en-US" sz="1400" dirty="0" smtClean="0">
                <a:latin typeface="Century Gothic" panose="020B0502020202020204" pitchFamily="34" charset="0"/>
              </a:rPr>
              <a:t>compared to baked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entury Gothic" panose="020B0502020202020204" pitchFamily="34" charset="0"/>
              </a:rPr>
              <a:t>Sb growth equally </a:t>
            </a:r>
            <a:r>
              <a:rPr lang="en-US" sz="1400" dirty="0">
                <a:latin typeface="Century Gothic" panose="020B0502020202020204" pitchFamily="34" charset="0"/>
              </a:rPr>
              <a:t>favored </a:t>
            </a:r>
            <a:r>
              <a:rPr lang="en-US" sz="1400" dirty="0" smtClean="0">
                <a:latin typeface="Century Gothic" panose="020B0502020202020204" pitchFamily="34" charset="0"/>
              </a:rPr>
              <a:t>on both Ta and GaAs substrates </a:t>
            </a:r>
            <a:r>
              <a:rPr lang="en-US" sz="1400" dirty="0">
                <a:latin typeface="Century Gothic" panose="020B0502020202020204" pitchFamily="34" charset="0"/>
              </a:rPr>
              <a:t>in the unbaked </a:t>
            </a:r>
            <a:r>
              <a:rPr lang="en-US" sz="1400" dirty="0" smtClean="0">
                <a:latin typeface="Century Gothic" panose="020B0502020202020204" pitchFamily="34" charset="0"/>
              </a:rPr>
              <a:t>system</a:t>
            </a:r>
          </a:p>
          <a:p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Indicates:</a:t>
            </a:r>
            <a:endParaRPr lang="en-US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entury Gothic" panose="020B0502020202020204" pitchFamily="34" charset="0"/>
              </a:rPr>
              <a:t>Sticking coefficient of Sb on GaAs enhanced in the unbaked system and similar to that on 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entury Gothic" panose="020B0502020202020204" pitchFamily="34" charset="0"/>
              </a:rPr>
              <a:t>Monolayers of Sb on both GaAs and Ta grew at the same pace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32319" y="2514600"/>
            <a:ext cx="15399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Max. grain height ~ 100 nm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32320" y="4663440"/>
            <a:ext cx="15399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Max. grain height ~ 300 nm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 we do with CEBAF?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Investigate the </a:t>
            </a:r>
            <a:r>
              <a:rPr lang="en-US" sz="2400" dirty="0">
                <a:latin typeface="Century Gothic" panose="020B0502020202020204" pitchFamily="34" charset="0"/>
              </a:rPr>
              <a:t>powerful force fields believed to be responsible for </a:t>
            </a:r>
            <a:r>
              <a:rPr lang="en-US" sz="2400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quark confinement</a:t>
            </a:r>
            <a:r>
              <a:rPr lang="en-US" sz="2400" dirty="0">
                <a:latin typeface="Century Gothic" panose="020B0502020202020204" pitchFamily="34" charset="0"/>
              </a:rPr>
              <a:t>: one of the major gaps in our understanding of </a:t>
            </a:r>
            <a:r>
              <a:rPr lang="en-US" sz="2400" dirty="0" smtClean="0">
                <a:latin typeface="Century Gothic" panose="020B0502020202020204" pitchFamily="34" charset="0"/>
              </a:rPr>
              <a:t>nature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U</a:t>
            </a:r>
            <a:r>
              <a:rPr lang="en-US" sz="2400" dirty="0" smtClean="0">
                <a:latin typeface="Century Gothic" panose="020B0502020202020204" pitchFamily="34" charset="0"/>
              </a:rPr>
              <a:t>nderstanding the </a:t>
            </a:r>
            <a:r>
              <a:rPr lang="en-US" sz="2400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quark and gluon structure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of the proton, the neutron, and atomic nuclei at the most basic quantum </a:t>
            </a:r>
            <a:r>
              <a:rPr lang="en-US" sz="2400" dirty="0" smtClean="0">
                <a:latin typeface="Century Gothic" panose="020B0502020202020204" pitchFamily="34" charset="0"/>
              </a:rPr>
              <a:t>level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 smtClean="0">
                <a:latin typeface="Century Gothic" panose="020B0502020202020204" pitchFamily="34" charset="0"/>
              </a:rPr>
              <a:t>Exploring the </a:t>
            </a:r>
            <a:r>
              <a:rPr lang="en-US" sz="2400" dirty="0">
                <a:latin typeface="Century Gothic" panose="020B0502020202020204" pitchFamily="34" charset="0"/>
              </a:rPr>
              <a:t>limits of our understanding of </a:t>
            </a:r>
            <a:r>
              <a:rPr lang="en-US" sz="2400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nuclear structure and the nucleon-nucleon force</a:t>
            </a:r>
            <a:r>
              <a:rPr lang="en-US" sz="2400" dirty="0">
                <a:latin typeface="Century Gothic" panose="020B0502020202020204" pitchFamily="34" charset="0"/>
              </a:rPr>
              <a:t> at short </a:t>
            </a:r>
            <a:r>
              <a:rPr lang="en-US" sz="2400" dirty="0" smtClean="0">
                <a:latin typeface="Century Gothic" panose="020B0502020202020204" pitchFamily="34" charset="0"/>
              </a:rPr>
              <a:t>distances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 smtClean="0">
                <a:latin typeface="Century Gothic" panose="020B0502020202020204" pitchFamily="34" charset="0"/>
              </a:rPr>
              <a:t>Searching </a:t>
            </a:r>
            <a:r>
              <a:rPr lang="en-US" sz="2400" dirty="0">
                <a:latin typeface="Century Gothic" panose="020B0502020202020204" pitchFamily="34" charset="0"/>
              </a:rPr>
              <a:t>for new </a:t>
            </a:r>
            <a:r>
              <a:rPr lang="en-US" sz="2400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physics beyond the Standard Model</a:t>
            </a:r>
            <a:r>
              <a:rPr lang="en-US" sz="2400" dirty="0">
                <a:latin typeface="Century Gothic" panose="020B0502020202020204" pitchFamily="34" charset="0"/>
              </a:rPr>
              <a:t> of nuclear and particle </a:t>
            </a:r>
            <a:r>
              <a:rPr lang="en-US" sz="2400" dirty="0" smtClean="0">
                <a:latin typeface="Century Gothic" panose="020B0502020202020204" pitchFamily="34" charset="0"/>
              </a:rPr>
              <a:t>physics</a:t>
            </a:r>
          </a:p>
          <a:p>
            <a:r>
              <a:rPr lang="en-US" sz="2400" dirty="0" smtClean="0">
                <a:latin typeface="Century Gothic" panose="020B0502020202020204" pitchFamily="34" charset="0"/>
              </a:rPr>
              <a:t>Advance technology that might benefit humankind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New Accelerators 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64841"/>
            <a:ext cx="8358027" cy="5236179"/>
          </a:xfrm>
        </p:spPr>
        <p:txBody>
          <a:bodyPr>
            <a:normAutofit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accelerators need new electron guns: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Light sources 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Nuclear and particle physics machines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High current ERLs, like JLab’s FEL, for DarkLight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DC high voltage gun, but with CsK2Sb photocathode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Electron Ion Collider (MEIC, eRHIC, LHeC)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Very high average current polarized beams and un-polarized for cooling proton beams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Three options: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rf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-pulsed thermionic gun, DC high voltage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photogun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and SRF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photogun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(some consider “holy grail”)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ILC at Japan: polarized electron beam with a challenging time structure, and high current polarized positron source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latin typeface="Minion Pro"/>
                <a:cs typeface="Arial" charset="0"/>
              </a:rPr>
              <a:t>Electron Ion Collider at JLab</a:t>
            </a:r>
            <a:endParaRPr lang="ru-RU" altLang="en-US" sz="4000" dirty="0">
              <a:latin typeface="Minion Pro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51</a:t>
            </a:fld>
            <a:endParaRPr lang="en-US" dirty="0"/>
          </a:p>
        </p:txBody>
      </p:sp>
      <p:grpSp>
        <p:nvGrpSpPr>
          <p:cNvPr id="129" name="Group 76"/>
          <p:cNvGrpSpPr>
            <a:grpSpLocks/>
          </p:cNvGrpSpPr>
          <p:nvPr/>
        </p:nvGrpSpPr>
        <p:grpSpPr bwMode="auto">
          <a:xfrm>
            <a:off x="2971492" y="911225"/>
            <a:ext cx="6034087" cy="5581650"/>
            <a:chOff x="204" y="567"/>
            <a:chExt cx="4287" cy="3967"/>
          </a:xfrm>
        </p:grpSpPr>
        <p:pic>
          <p:nvPicPr>
            <p:cNvPr id="130" name="Picture 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" y="567"/>
              <a:ext cx="4159" cy="3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1" name="Rectangle 78"/>
            <p:cNvSpPr>
              <a:spLocks noChangeArrowheads="1"/>
            </p:cNvSpPr>
            <p:nvPr/>
          </p:nvSpPr>
          <p:spPr bwMode="auto">
            <a:xfrm>
              <a:off x="2444" y="1950"/>
              <a:ext cx="753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Pre-</a:t>
              </a:r>
              <a:r>
                <a:rPr lang="de-DE" altLang="en-US" sz="15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booster</a:t>
              </a:r>
            </a:p>
          </p:txBody>
        </p:sp>
        <p:sp>
          <p:nvSpPr>
            <p:cNvPr id="132" name="Rectangle 79"/>
            <p:cNvSpPr>
              <a:spLocks noChangeArrowheads="1"/>
            </p:cNvSpPr>
            <p:nvPr/>
          </p:nvSpPr>
          <p:spPr bwMode="auto">
            <a:xfrm>
              <a:off x="2767" y="1713"/>
              <a:ext cx="8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FF3366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Ion linac</a:t>
              </a:r>
            </a:p>
          </p:txBody>
        </p:sp>
        <p:sp>
          <p:nvSpPr>
            <p:cNvPr id="133" name="Rectangle 80"/>
            <p:cNvSpPr>
              <a:spLocks noChangeArrowheads="1"/>
            </p:cNvSpPr>
            <p:nvPr/>
          </p:nvSpPr>
          <p:spPr bwMode="auto">
            <a:xfrm rot="19500000">
              <a:off x="946" y="1343"/>
              <a:ext cx="1287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3200" b="1">
                  <a:solidFill>
                    <a:srgbClr val="FF3366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MEIC</a:t>
              </a:r>
            </a:p>
          </p:txBody>
        </p:sp>
        <p:sp>
          <p:nvSpPr>
            <p:cNvPr id="134" name="Rectangle 81"/>
            <p:cNvSpPr>
              <a:spLocks noChangeArrowheads="1"/>
            </p:cNvSpPr>
            <p:nvPr/>
          </p:nvSpPr>
          <p:spPr bwMode="auto">
            <a:xfrm>
              <a:off x="204" y="2517"/>
              <a:ext cx="1505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 dirty="0">
                  <a:solidFill>
                    <a:srgbClr val="E6E64C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High-Energy Arc</a:t>
              </a:r>
              <a:r>
                <a:rPr lang="de-DE" altLang="en-US" sz="1500" b="1" dirty="0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 (Stage II)</a:t>
              </a:r>
            </a:p>
          </p:txBody>
        </p:sp>
        <p:sp>
          <p:nvSpPr>
            <p:cNvPr id="135" name="Rectangle 82"/>
            <p:cNvSpPr>
              <a:spLocks noChangeArrowheads="1"/>
            </p:cNvSpPr>
            <p:nvPr/>
          </p:nvSpPr>
          <p:spPr bwMode="auto">
            <a:xfrm>
              <a:off x="2353" y="658"/>
              <a:ext cx="10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 injection</a:t>
              </a:r>
            </a:p>
          </p:txBody>
        </p:sp>
        <p:sp>
          <p:nvSpPr>
            <p:cNvPr id="136" name="Rectangle 83"/>
            <p:cNvSpPr>
              <a:spLocks noChangeArrowheads="1"/>
            </p:cNvSpPr>
            <p:nvPr/>
          </p:nvSpPr>
          <p:spPr bwMode="auto">
            <a:xfrm>
              <a:off x="1972" y="1997"/>
              <a:ext cx="388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403225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811213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212850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619250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0764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5336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9908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4480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IP2</a:t>
              </a:r>
            </a:p>
          </p:txBody>
        </p:sp>
        <p:sp>
          <p:nvSpPr>
            <p:cNvPr id="137" name="Rectangle 84"/>
            <p:cNvSpPr>
              <a:spLocks noChangeArrowheads="1"/>
            </p:cNvSpPr>
            <p:nvPr/>
          </p:nvSpPr>
          <p:spPr bwMode="auto">
            <a:xfrm>
              <a:off x="1565" y="2223"/>
              <a:ext cx="388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403225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811213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212850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619250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0764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5336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9908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4480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IP1</a:t>
              </a:r>
            </a:p>
          </p:txBody>
        </p:sp>
        <p:sp>
          <p:nvSpPr>
            <p:cNvPr id="138" name="Rectangle 85"/>
            <p:cNvSpPr>
              <a:spLocks noChangeArrowheads="1"/>
            </p:cNvSpPr>
            <p:nvPr/>
          </p:nvSpPr>
          <p:spPr bwMode="auto">
            <a:xfrm>
              <a:off x="3129" y="1111"/>
              <a:ext cx="7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Hall D</a:t>
              </a:r>
            </a:p>
          </p:txBody>
        </p:sp>
        <p:sp>
          <p:nvSpPr>
            <p:cNvPr id="139" name="Rectangle 86"/>
            <p:cNvSpPr>
              <a:spLocks noChangeArrowheads="1"/>
            </p:cNvSpPr>
            <p:nvPr/>
          </p:nvSpPr>
          <p:spPr bwMode="auto">
            <a:xfrm>
              <a:off x="3559" y="3607"/>
              <a:ext cx="932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Halls A-C</a:t>
              </a:r>
            </a:p>
          </p:txBody>
        </p:sp>
        <p:sp>
          <p:nvSpPr>
            <p:cNvPr id="140" name="Rectangle 87"/>
            <p:cNvSpPr>
              <a:spLocks noChangeArrowheads="1"/>
            </p:cNvSpPr>
            <p:nvPr/>
          </p:nvSpPr>
          <p:spPr bwMode="auto">
            <a:xfrm rot="16200000">
              <a:off x="3638" y="2195"/>
              <a:ext cx="1000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21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C E B A F</a:t>
              </a:r>
            </a:p>
          </p:txBody>
        </p:sp>
      </p:grpSp>
      <p:sp>
        <p:nvSpPr>
          <p:cNvPr id="141" name="Content Placeholder 2"/>
          <p:cNvSpPr>
            <a:spLocks/>
          </p:cNvSpPr>
          <p:nvPr/>
        </p:nvSpPr>
        <p:spPr bwMode="auto">
          <a:xfrm>
            <a:off x="92075" y="1379976"/>
            <a:ext cx="2993427" cy="45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573088" indent="-22701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2573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spcAft>
                <a:spcPct val="10000"/>
              </a:spcAft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Century Gothic" panose="020B0502020202020204" pitchFamily="34" charset="0"/>
                <a:cs typeface="Times New Roman" pitchFamily="18" charset="0"/>
              </a:rPr>
              <a:t>Stage I MEIC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CEBAF as full-energy </a:t>
            </a:r>
            <a:b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-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/e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+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 injector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entury Gothic" panose="020B0502020202020204" pitchFamily="34" charset="0"/>
                <a:cs typeface="Times New Roman" pitchFamily="18" charset="0"/>
              </a:rPr>
              <a:t>3 to12 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GeV 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-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/e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+</a:t>
            </a:r>
            <a:endParaRPr lang="en-US" altLang="en-US" sz="1600" dirty="0">
              <a:latin typeface="Century Gothic" panose="020B0502020202020204" pitchFamily="34" charset="0"/>
              <a:cs typeface="Times New Roman" pitchFamily="18" charset="0"/>
            </a:endParaRP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entury Gothic" panose="020B0502020202020204" pitchFamily="34" charset="0"/>
                <a:cs typeface="Times New Roman" pitchFamily="18" charset="0"/>
              </a:rPr>
              <a:t>25 to100 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GeV protons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entury Gothic" panose="020B0502020202020204" pitchFamily="34" charset="0"/>
                <a:cs typeface="Times New Roman" pitchFamily="18" charset="0"/>
              </a:rPr>
              <a:t>12 to40 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GeV/u ions</a:t>
            </a:r>
          </a:p>
          <a:p>
            <a:pPr marL="287338" indent="-287338" eaLnBrk="1" hangingPunct="1">
              <a:lnSpc>
                <a:spcPct val="120000"/>
              </a:lnSpc>
              <a:spcAft>
                <a:spcPct val="10000"/>
              </a:spcAft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Century Gothic" panose="020B0502020202020204" pitchFamily="34" charset="0"/>
                <a:cs typeface="Times New Roman" pitchFamily="18" charset="0"/>
              </a:rPr>
              <a:t>Stage II EIC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up to 20 GeV 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-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/e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+</a:t>
            </a:r>
            <a:endParaRPr lang="en-US" altLang="en-US" sz="1600" dirty="0">
              <a:latin typeface="Century Gothic" panose="020B0502020202020204" pitchFamily="34" charset="0"/>
              <a:cs typeface="Times New Roman" pitchFamily="18" charset="0"/>
            </a:endParaRP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up to 250 GeV protons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up to 100 GeV/u ions</a:t>
            </a:r>
          </a:p>
          <a:p>
            <a:pPr marL="285750" indent="-285750" eaLnBrk="1" hangingPunct="1">
              <a:lnSpc>
                <a:spcPct val="120000"/>
              </a:lnSpc>
              <a:spcAft>
                <a:spcPct val="10000"/>
              </a:spcAft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Century Gothic" panose="020B0502020202020204" pitchFamily="34" charset="0"/>
                <a:cs typeface="Times New Roman" pitchFamily="18" charset="0"/>
              </a:rPr>
              <a:t>Two independent but complementary detectors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latin typeface="Minion Pro"/>
                <a:cs typeface="Arial" charset="0"/>
              </a:rPr>
              <a:t>MEIC Layout </a:t>
            </a:r>
            <a:endParaRPr lang="ru-RU" altLang="en-US" sz="4000" dirty="0">
              <a:latin typeface="Minion Pro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52</a:t>
            </a:fld>
            <a:endParaRPr lang="en-US" dirty="0"/>
          </a:p>
        </p:txBody>
      </p:sp>
      <p:pic>
        <p:nvPicPr>
          <p:cNvPr id="7" name="Picture 5" descr="MEIC_tun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97288"/>
            <a:ext cx="21526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/>
          </p:cNvSpPr>
          <p:nvPr/>
        </p:nvSpPr>
        <p:spPr bwMode="auto">
          <a:xfrm>
            <a:off x="6381750" y="5876925"/>
            <a:ext cx="2533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Cross sections of tunnels for MEIC</a:t>
            </a:r>
          </a:p>
        </p:txBody>
      </p:sp>
      <p:grpSp>
        <p:nvGrpSpPr>
          <p:cNvPr id="9" name="Group 68"/>
          <p:cNvGrpSpPr>
            <a:grpSpLocks/>
          </p:cNvGrpSpPr>
          <p:nvPr/>
        </p:nvGrpSpPr>
        <p:grpSpPr bwMode="auto">
          <a:xfrm>
            <a:off x="501650" y="914400"/>
            <a:ext cx="7864475" cy="5033963"/>
            <a:chOff x="316" y="576"/>
            <a:chExt cx="4954" cy="3171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938" y="1789"/>
              <a:ext cx="212" cy="1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114" y="1851"/>
              <a:ext cx="596" cy="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626" y="1862"/>
              <a:ext cx="284" cy="3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28" y="1070"/>
              <a:ext cx="1099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solidFill>
                    <a:srgbClr val="800080"/>
                  </a:solidFill>
                  <a:latin typeface="Arial Narrow" pitchFamily="34" charset="0"/>
                </a:rPr>
                <a:t>Warm large booster</a:t>
              </a:r>
            </a:p>
            <a:p>
              <a:pPr algn="ctr"/>
              <a:r>
                <a:rPr lang="en-US" altLang="en-US" sz="1600" b="1" dirty="0">
                  <a:solidFill>
                    <a:srgbClr val="800080"/>
                  </a:solidFill>
                  <a:latin typeface="Arial Narrow" pitchFamily="34" charset="0"/>
                </a:rPr>
                <a:t>(up to 25 GeV/c)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22" y="2104"/>
              <a:ext cx="115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solidFill>
                    <a:srgbClr val="FF0000"/>
                  </a:solidFill>
                  <a:latin typeface="Arial Narrow" pitchFamily="34" charset="0"/>
                </a:rPr>
                <a:t>Warm 3-12 GeV </a:t>
              </a:r>
            </a:p>
            <a:p>
              <a:pPr algn="ctr"/>
              <a:r>
                <a:rPr lang="en-US" altLang="en-US" sz="1600" b="1" dirty="0">
                  <a:solidFill>
                    <a:srgbClr val="FF0000"/>
                  </a:solidFill>
                  <a:latin typeface="Arial Narrow" pitchFamily="34" charset="0"/>
                </a:rPr>
                <a:t>electron collider ring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558" y="2178"/>
              <a:ext cx="1384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600" b="1" dirty="0">
                  <a:latin typeface="Arial Narrow" pitchFamily="34" charset="0"/>
                </a:rPr>
                <a:t>Medium-energy IPs with</a:t>
              </a:r>
            </a:p>
            <a:p>
              <a:pPr algn="ctr"/>
              <a:r>
                <a:rPr lang="en-US" altLang="en-US" sz="1600" b="1" dirty="0">
                  <a:latin typeface="Arial Narrow" pitchFamily="34" charset="0"/>
                </a:rPr>
                <a:t>horizontal beam crossing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16" y="2653"/>
              <a:ext cx="4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latin typeface="Arial Narrow" pitchFamily="34" charset="0"/>
                </a:rPr>
                <a:t>Injector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886" y="3195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b="1" dirty="0">
                  <a:latin typeface="Arial Narrow" pitchFamily="34" charset="0"/>
                </a:rPr>
                <a:t>12 GeV CEBAF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724" y="576"/>
              <a:ext cx="6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latin typeface="Arial Narrow" pitchFamily="34" charset="0"/>
                </a:rPr>
                <a:t>Prebooster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4375" y="1160"/>
              <a:ext cx="5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latin typeface="Arial Narrow" pitchFamily="34" charset="0"/>
                </a:rPr>
                <a:t>SRF linac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4811" y="678"/>
              <a:ext cx="459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600" b="1" dirty="0">
                  <a:latin typeface="Arial Narrow" pitchFamily="34" charset="0"/>
                </a:rPr>
                <a:t>Ion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1600" b="1" dirty="0">
                  <a:latin typeface="Arial Narrow" pitchFamily="34" charset="0"/>
                </a:rPr>
                <a:t>source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4147" y="1862"/>
              <a:ext cx="1075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en-US" sz="1600" b="1" dirty="0">
                  <a:solidFill>
                    <a:srgbClr val="0000FF"/>
                  </a:solidFill>
                  <a:latin typeface="Arial Narrow" pitchFamily="34" charset="0"/>
                </a:rPr>
                <a:t>Cold 25-100 GeV/c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600" b="1" dirty="0">
                  <a:solidFill>
                    <a:srgbClr val="0000FF"/>
                  </a:solidFill>
                  <a:latin typeface="Arial Narrow" pitchFamily="34" charset="0"/>
                </a:rPr>
                <a:t>proton collider ring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1524" y="1115"/>
              <a:ext cx="1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b="1" dirty="0">
                  <a:latin typeface="Arial Narrow" pitchFamily="34" charset="0"/>
                </a:rPr>
                <a:t>Three Figure-8 rings </a:t>
              </a:r>
            </a:p>
            <a:p>
              <a:pPr algn="ctr"/>
              <a:r>
                <a:rPr lang="en-US" altLang="en-US" sz="1800" b="1" dirty="0">
                  <a:latin typeface="Arial Narrow" pitchFamily="34" charset="0"/>
                </a:rPr>
                <a:t>stacked vertically</a:t>
              </a:r>
            </a:p>
          </p:txBody>
        </p:sp>
        <p:sp>
          <p:nvSpPr>
            <p:cNvPr id="23" name="Arc 22"/>
            <p:cNvSpPr>
              <a:spLocks/>
            </p:cNvSpPr>
            <p:nvPr/>
          </p:nvSpPr>
          <p:spPr bwMode="auto">
            <a:xfrm>
              <a:off x="3463" y="2142"/>
              <a:ext cx="476" cy="775"/>
            </a:xfrm>
            <a:custGeom>
              <a:avLst/>
              <a:gdLst>
                <a:gd name="G0" fmla="+- 0 0 0"/>
                <a:gd name="G1" fmla="+- 21058 0 0"/>
                <a:gd name="G2" fmla="+- 21600 0 0"/>
                <a:gd name="T0" fmla="*/ 4807 w 21600"/>
                <a:gd name="T1" fmla="*/ 0 h 42654"/>
                <a:gd name="T2" fmla="*/ 436 w 21600"/>
                <a:gd name="T3" fmla="*/ 42654 h 42654"/>
                <a:gd name="T4" fmla="*/ 0 w 21600"/>
                <a:gd name="T5" fmla="*/ 21058 h 42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654" fill="none" extrusionOk="0">
                  <a:moveTo>
                    <a:pt x="4807" y="-1"/>
                  </a:moveTo>
                  <a:cubicBezTo>
                    <a:pt x="14631" y="2242"/>
                    <a:pt x="21600" y="10980"/>
                    <a:pt x="21600" y="21058"/>
                  </a:cubicBezTo>
                  <a:cubicBezTo>
                    <a:pt x="21600" y="32817"/>
                    <a:pt x="12193" y="42416"/>
                    <a:pt x="435" y="42653"/>
                  </a:cubicBezTo>
                </a:path>
                <a:path w="21600" h="42654" stroke="0" extrusionOk="0">
                  <a:moveTo>
                    <a:pt x="4807" y="-1"/>
                  </a:moveTo>
                  <a:cubicBezTo>
                    <a:pt x="14631" y="2242"/>
                    <a:pt x="21600" y="10980"/>
                    <a:pt x="21600" y="21058"/>
                  </a:cubicBezTo>
                  <a:cubicBezTo>
                    <a:pt x="21600" y="32817"/>
                    <a:pt x="12193" y="42416"/>
                    <a:pt x="435" y="42653"/>
                  </a:cubicBezTo>
                  <a:lnTo>
                    <a:pt x="0" y="21058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728" y="1526"/>
              <a:ext cx="229" cy="314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Arc 24"/>
            <p:cNvSpPr>
              <a:spLocks/>
            </p:cNvSpPr>
            <p:nvPr/>
          </p:nvSpPr>
          <p:spPr bwMode="auto">
            <a:xfrm rot="10800000">
              <a:off x="3115" y="1756"/>
              <a:ext cx="812" cy="32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" name="Arc 25"/>
            <p:cNvSpPr>
              <a:spLocks/>
            </p:cNvSpPr>
            <p:nvPr/>
          </p:nvSpPr>
          <p:spPr bwMode="auto">
            <a:xfrm>
              <a:off x="417" y="1759"/>
              <a:ext cx="811" cy="3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648" y="2916"/>
              <a:ext cx="282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Arc 27"/>
            <p:cNvSpPr>
              <a:spLocks/>
            </p:cNvSpPr>
            <p:nvPr/>
          </p:nvSpPr>
          <p:spPr bwMode="auto">
            <a:xfrm>
              <a:off x="3442" y="2916"/>
              <a:ext cx="476" cy="77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103 w 21600"/>
                <a:gd name="T1" fmla="*/ 0 h 43196"/>
                <a:gd name="T2" fmla="*/ 436 w 21600"/>
                <a:gd name="T3" fmla="*/ 43196 h 43196"/>
                <a:gd name="T4" fmla="*/ 0 w 21600"/>
                <a:gd name="T5" fmla="*/ 21600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6" fill="none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</a:path>
                <a:path w="21600" h="43196" stroke="0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" name="Arc 28"/>
            <p:cNvSpPr>
              <a:spLocks/>
            </p:cNvSpPr>
            <p:nvPr/>
          </p:nvSpPr>
          <p:spPr bwMode="auto">
            <a:xfrm rot="10800000">
              <a:off x="682" y="2916"/>
              <a:ext cx="476" cy="77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103 w 21600"/>
                <a:gd name="T1" fmla="*/ 0 h 43196"/>
                <a:gd name="T2" fmla="*/ 436 w 21600"/>
                <a:gd name="T3" fmla="*/ 43196 h 43196"/>
                <a:gd name="T4" fmla="*/ 0 w 21600"/>
                <a:gd name="T5" fmla="*/ 21600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6" fill="none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</a:path>
                <a:path w="21600" h="43196" stroke="0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1135" y="3691"/>
              <a:ext cx="23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3709" y="1079"/>
              <a:ext cx="1324" cy="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Arc 31"/>
            <p:cNvSpPr>
              <a:spLocks/>
            </p:cNvSpPr>
            <p:nvPr/>
          </p:nvSpPr>
          <p:spPr bwMode="auto">
            <a:xfrm rot="16200000">
              <a:off x="4068" y="798"/>
              <a:ext cx="275" cy="281"/>
            </a:xfrm>
            <a:custGeom>
              <a:avLst/>
              <a:gdLst>
                <a:gd name="G0" fmla="+- 21596 0 0"/>
                <a:gd name="G1" fmla="+- 21596 0 0"/>
                <a:gd name="G2" fmla="+- 21600 0 0"/>
                <a:gd name="T0" fmla="*/ 22003 w 43196"/>
                <a:gd name="T1" fmla="*/ 0 h 43196"/>
                <a:gd name="T2" fmla="*/ 0 w 43196"/>
                <a:gd name="T3" fmla="*/ 22013 h 43196"/>
                <a:gd name="T4" fmla="*/ 21596 w 43196"/>
                <a:gd name="T5" fmla="*/ 21596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6" h="43196" fill="none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</a:path>
                <a:path w="43196" h="43196" stroke="0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  <a:lnTo>
                    <a:pt x="21596" y="21596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Arc 32"/>
            <p:cNvSpPr>
              <a:spLocks/>
            </p:cNvSpPr>
            <p:nvPr/>
          </p:nvSpPr>
          <p:spPr bwMode="auto">
            <a:xfrm rot="5400000">
              <a:off x="3786" y="1076"/>
              <a:ext cx="275" cy="281"/>
            </a:xfrm>
            <a:custGeom>
              <a:avLst/>
              <a:gdLst>
                <a:gd name="G0" fmla="+- 21596 0 0"/>
                <a:gd name="G1" fmla="+- 21596 0 0"/>
                <a:gd name="G2" fmla="+- 21600 0 0"/>
                <a:gd name="T0" fmla="*/ 22003 w 43196"/>
                <a:gd name="T1" fmla="*/ 0 h 43196"/>
                <a:gd name="T2" fmla="*/ 0 w 43196"/>
                <a:gd name="T3" fmla="*/ 22013 h 43196"/>
                <a:gd name="T4" fmla="*/ 21596 w 43196"/>
                <a:gd name="T5" fmla="*/ 21596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6" h="43196" fill="none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</a:path>
                <a:path w="43196" h="43196" stroke="0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  <a:lnTo>
                    <a:pt x="21596" y="21596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065" y="931"/>
              <a:ext cx="0" cy="30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3015" y="1078"/>
              <a:ext cx="699" cy="387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1216" y="1769"/>
              <a:ext cx="2365" cy="37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V="1">
              <a:off x="1216" y="1772"/>
              <a:ext cx="1906" cy="30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Arc 37"/>
            <p:cNvSpPr>
              <a:spLocks/>
            </p:cNvSpPr>
            <p:nvPr/>
          </p:nvSpPr>
          <p:spPr bwMode="auto">
            <a:xfrm>
              <a:off x="412" y="1625"/>
              <a:ext cx="720" cy="27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1509 w 31509"/>
                <a:gd name="T1" fmla="*/ 40793 h 43200"/>
                <a:gd name="T2" fmla="*/ 31439 w 31509"/>
                <a:gd name="T3" fmla="*/ 2371 h 43200"/>
                <a:gd name="T4" fmla="*/ 21600 w 3150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09" h="43200" fill="none" extrusionOk="0">
                  <a:moveTo>
                    <a:pt x="31509" y="40793"/>
                  </a:moveTo>
                  <a:cubicBezTo>
                    <a:pt x="28445" y="42374"/>
                    <a:pt x="25047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021" y="-1"/>
                    <a:pt x="28393" y="812"/>
                    <a:pt x="31438" y="2371"/>
                  </a:cubicBezTo>
                </a:path>
                <a:path w="31509" h="43200" stroke="0" extrusionOk="0">
                  <a:moveTo>
                    <a:pt x="31509" y="40793"/>
                  </a:moveTo>
                  <a:cubicBezTo>
                    <a:pt x="28445" y="42374"/>
                    <a:pt x="25047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021" y="-1"/>
                    <a:pt x="28393" y="812"/>
                    <a:pt x="31438" y="237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1124" y="1636"/>
              <a:ext cx="134" cy="1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1253" y="1822"/>
              <a:ext cx="139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V="1">
              <a:off x="1392" y="1814"/>
              <a:ext cx="416" cy="3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>
              <a:off x="1127" y="1879"/>
              <a:ext cx="130" cy="14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>
              <a:off x="1804" y="1812"/>
              <a:ext cx="1286" cy="20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V="1">
              <a:off x="1249" y="1816"/>
              <a:ext cx="1285" cy="20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>
              <a:off x="2530" y="1815"/>
              <a:ext cx="413" cy="3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3084" y="1880"/>
              <a:ext cx="124" cy="13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3084" y="1642"/>
              <a:ext cx="128" cy="18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H="1">
              <a:off x="2944" y="1823"/>
              <a:ext cx="141" cy="2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1218" y="1447"/>
              <a:ext cx="1907" cy="301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V="1">
              <a:off x="1216" y="1447"/>
              <a:ext cx="1906" cy="301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Arc 50"/>
            <p:cNvSpPr>
              <a:spLocks/>
            </p:cNvSpPr>
            <p:nvPr/>
          </p:nvSpPr>
          <p:spPr bwMode="auto">
            <a:xfrm rot="10800000">
              <a:off x="3203" y="1627"/>
              <a:ext cx="730" cy="27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1697 w 31960"/>
                <a:gd name="T1" fmla="*/ 40695 h 43200"/>
                <a:gd name="T2" fmla="*/ 31960 w 31960"/>
                <a:gd name="T3" fmla="*/ 2646 h 43200"/>
                <a:gd name="T4" fmla="*/ 21600 w 3196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960" h="43200" fill="none" extrusionOk="0">
                  <a:moveTo>
                    <a:pt x="31696" y="40694"/>
                  </a:moveTo>
                  <a:cubicBezTo>
                    <a:pt x="28585" y="42340"/>
                    <a:pt x="2511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220" y="-1"/>
                    <a:pt x="28782" y="910"/>
                    <a:pt x="31959" y="2646"/>
                  </a:cubicBezTo>
                </a:path>
                <a:path w="31960" h="43200" stroke="0" extrusionOk="0">
                  <a:moveTo>
                    <a:pt x="31696" y="40694"/>
                  </a:moveTo>
                  <a:cubicBezTo>
                    <a:pt x="28585" y="42340"/>
                    <a:pt x="2511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220" y="-1"/>
                    <a:pt x="28782" y="910"/>
                    <a:pt x="31959" y="264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Arc 51"/>
            <p:cNvSpPr>
              <a:spLocks/>
            </p:cNvSpPr>
            <p:nvPr/>
          </p:nvSpPr>
          <p:spPr bwMode="auto">
            <a:xfrm>
              <a:off x="417" y="1436"/>
              <a:ext cx="811" cy="3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Arc 52"/>
            <p:cNvSpPr>
              <a:spLocks/>
            </p:cNvSpPr>
            <p:nvPr/>
          </p:nvSpPr>
          <p:spPr bwMode="auto">
            <a:xfrm rot="10800000">
              <a:off x="3117" y="1436"/>
              <a:ext cx="811" cy="3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50" y="2854"/>
              <a:ext cx="221" cy="11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rot="10800000">
              <a:off x="3937" y="2477"/>
              <a:ext cx="0" cy="5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>
              <a:off x="3918" y="3287"/>
              <a:ext cx="0" cy="5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1383" y="2860"/>
              <a:ext cx="1932" cy="119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1383" y="3628"/>
              <a:ext cx="1932" cy="119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4501" y="1017"/>
              <a:ext cx="342" cy="11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4986" y="1017"/>
              <a:ext cx="121" cy="11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2707" y="1798"/>
              <a:ext cx="66" cy="65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74" y="1798"/>
              <a:ext cx="66" cy="65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 rot="540000">
              <a:off x="2673" y="1916"/>
              <a:ext cx="183" cy="9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 rot="5400000">
              <a:off x="4020" y="965"/>
              <a:ext cx="92" cy="5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5" name="Text Box 65"/>
            <p:cNvSpPr txBox="1">
              <a:spLocks noChangeArrowheads="1"/>
            </p:cNvSpPr>
            <p:nvPr/>
          </p:nvSpPr>
          <p:spPr bwMode="auto">
            <a:xfrm>
              <a:off x="2736" y="672"/>
              <a:ext cx="936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600" b="1" dirty="0">
                  <a:latin typeface="Arial Narrow" pitchFamily="34" charset="0"/>
                </a:rPr>
                <a:t>Electron cooling</a:t>
              </a:r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 flipH="1" flipV="1">
              <a:off x="3408" y="864"/>
              <a:ext cx="621" cy="1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Line 67"/>
            <p:cNvSpPr>
              <a:spLocks noChangeShapeType="1"/>
            </p:cNvSpPr>
            <p:nvPr/>
          </p:nvSpPr>
          <p:spPr bwMode="auto">
            <a:xfrm flipV="1">
              <a:off x="2798" y="864"/>
              <a:ext cx="466" cy="10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  <a:cs typeface="Arial" pitchFamily="34" charset="0"/>
              </a:rPr>
              <a:t>ERL Circulator Cooler Concept</a:t>
            </a:r>
            <a:endParaRPr lang="ru-RU" altLang="en-US" sz="4000" dirty="0">
              <a:latin typeface="Minion Pro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53</a:t>
            </a:fld>
            <a:endParaRPr lang="en-US" dirty="0"/>
          </a:p>
        </p:txBody>
      </p:sp>
      <p:grpSp>
        <p:nvGrpSpPr>
          <p:cNvPr id="68" name="Group 135"/>
          <p:cNvGrpSpPr/>
          <p:nvPr/>
        </p:nvGrpSpPr>
        <p:grpSpPr>
          <a:xfrm>
            <a:off x="4495799" y="758828"/>
            <a:ext cx="4422899" cy="2593972"/>
            <a:chOff x="1096084" y="777036"/>
            <a:chExt cx="7154569" cy="4151211"/>
          </a:xfrm>
        </p:grpSpPr>
        <p:sp>
          <p:nvSpPr>
            <p:cNvPr id="69" name="Line 118"/>
            <p:cNvSpPr>
              <a:spLocks noChangeShapeType="1"/>
            </p:cNvSpPr>
            <p:nvPr/>
          </p:nvSpPr>
          <p:spPr bwMode="auto">
            <a:xfrm>
              <a:off x="2637067" y="4345848"/>
              <a:ext cx="923487" cy="78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3"/>
            <p:cNvSpPr>
              <a:spLocks noChangeArrowheads="1"/>
            </p:cNvSpPr>
            <p:nvPr/>
          </p:nvSpPr>
          <p:spPr bwMode="auto">
            <a:xfrm>
              <a:off x="2706793" y="1495533"/>
              <a:ext cx="3505200" cy="373201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Line 4"/>
            <p:cNvSpPr>
              <a:spLocks noChangeShapeType="1"/>
            </p:cNvSpPr>
            <p:nvPr/>
          </p:nvSpPr>
          <p:spPr bwMode="auto">
            <a:xfrm>
              <a:off x="4594860" y="3661831"/>
              <a:ext cx="22098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Arc 5"/>
            <p:cNvSpPr>
              <a:spLocks/>
            </p:cNvSpPr>
            <p:nvPr/>
          </p:nvSpPr>
          <p:spPr bwMode="auto">
            <a:xfrm flipH="1">
              <a:off x="11489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Arc 6"/>
            <p:cNvSpPr>
              <a:spLocks/>
            </p:cNvSpPr>
            <p:nvPr/>
          </p:nvSpPr>
          <p:spPr bwMode="auto">
            <a:xfrm flipH="1" flipV="1">
              <a:off x="1148926" y="2615136"/>
              <a:ext cx="1083733" cy="1046695"/>
            </a:xfrm>
            <a:custGeom>
              <a:avLst/>
              <a:gdLst>
                <a:gd name="T0" fmla="*/ 70348821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Arc 7"/>
            <p:cNvSpPr>
              <a:spLocks/>
            </p:cNvSpPr>
            <p:nvPr/>
          </p:nvSpPr>
          <p:spPr bwMode="auto">
            <a:xfrm>
              <a:off x="66988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Arc 8"/>
            <p:cNvSpPr>
              <a:spLocks/>
            </p:cNvSpPr>
            <p:nvPr/>
          </p:nvSpPr>
          <p:spPr bwMode="auto">
            <a:xfrm flipV="1">
              <a:off x="6728460" y="2615136"/>
              <a:ext cx="1041400" cy="1046695"/>
            </a:xfrm>
            <a:custGeom>
              <a:avLst/>
              <a:gdLst>
                <a:gd name="T0" fmla="*/ 62424169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Line 10"/>
            <p:cNvSpPr>
              <a:spLocks noChangeShapeType="1"/>
            </p:cNvSpPr>
            <p:nvPr/>
          </p:nvSpPr>
          <p:spPr bwMode="auto">
            <a:xfrm flipH="1">
              <a:off x="7283027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Line 11"/>
            <p:cNvSpPr>
              <a:spLocks noChangeShapeType="1"/>
            </p:cNvSpPr>
            <p:nvPr/>
          </p:nvSpPr>
          <p:spPr bwMode="auto">
            <a:xfrm flipH="1">
              <a:off x="1294553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H="1">
              <a:off x="4069927" y="1588833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 flipH="1">
              <a:off x="4069927" y="1775434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Line 14"/>
            <p:cNvSpPr>
              <a:spLocks noChangeShapeType="1"/>
            </p:cNvSpPr>
            <p:nvPr/>
          </p:nvSpPr>
          <p:spPr bwMode="auto">
            <a:xfrm>
              <a:off x="2846493" y="3661831"/>
              <a:ext cx="681567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Oval 16"/>
            <p:cNvSpPr>
              <a:spLocks noChangeArrowheads="1"/>
            </p:cNvSpPr>
            <p:nvPr/>
          </p:nvSpPr>
          <p:spPr bwMode="auto">
            <a:xfrm rot="19275161">
              <a:off x="7473427" y="1792689"/>
              <a:ext cx="224565" cy="63327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 Box 17"/>
            <p:cNvSpPr txBox="1">
              <a:spLocks noChangeArrowheads="1"/>
            </p:cNvSpPr>
            <p:nvPr/>
          </p:nvSpPr>
          <p:spPr bwMode="auto">
            <a:xfrm>
              <a:off x="6728463" y="1042845"/>
              <a:ext cx="1522190" cy="46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ion bunch</a:t>
              </a:r>
            </a:p>
          </p:txBody>
        </p:sp>
        <p:sp>
          <p:nvSpPr>
            <p:cNvPr id="83" name="Text Box 18"/>
            <p:cNvSpPr txBox="1">
              <a:spLocks noChangeArrowheads="1"/>
            </p:cNvSpPr>
            <p:nvPr/>
          </p:nvSpPr>
          <p:spPr bwMode="auto">
            <a:xfrm>
              <a:off x="6124644" y="1831001"/>
              <a:ext cx="1656854" cy="837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electron bunch</a:t>
              </a:r>
            </a:p>
          </p:txBody>
        </p:sp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3065546" y="3056671"/>
              <a:ext cx="2962980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circulator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ring</a:t>
              </a:r>
            </a:p>
          </p:txBody>
        </p:sp>
        <p:grpSp>
          <p:nvGrpSpPr>
            <p:cNvPr id="85" name="Group 20"/>
            <p:cNvGrpSpPr>
              <a:grpSpLocks/>
            </p:cNvGrpSpPr>
            <p:nvPr/>
          </p:nvGrpSpPr>
          <p:grpSpPr bwMode="auto">
            <a:xfrm>
              <a:off x="2706793" y="1215632"/>
              <a:ext cx="3505200" cy="186601"/>
              <a:chOff x="1872" y="1200"/>
              <a:chExt cx="1728" cy="96"/>
            </a:xfrm>
          </p:grpSpPr>
          <p:grpSp>
            <p:nvGrpSpPr>
              <p:cNvPr id="148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182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3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9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180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1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0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178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9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1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176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7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2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174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5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172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3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4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170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1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5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168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9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6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166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7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7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164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5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8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162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3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9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160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86" name="Group 57"/>
            <p:cNvGrpSpPr>
              <a:grpSpLocks/>
            </p:cNvGrpSpPr>
            <p:nvPr/>
          </p:nvGrpSpPr>
          <p:grpSpPr bwMode="auto">
            <a:xfrm>
              <a:off x="2706793" y="1962034"/>
              <a:ext cx="3505200" cy="186601"/>
              <a:chOff x="1872" y="1680"/>
              <a:chExt cx="1728" cy="96"/>
            </a:xfrm>
          </p:grpSpPr>
          <p:grpSp>
            <p:nvGrpSpPr>
              <p:cNvPr id="112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146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3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144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5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4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142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3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5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140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1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6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138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9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7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136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7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8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134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5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9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132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3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0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130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1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1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128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9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2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126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7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3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124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5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7" name="Text Box 94"/>
            <p:cNvSpPr txBox="1">
              <a:spLocks noChangeArrowheads="1"/>
            </p:cNvSpPr>
            <p:nvPr/>
          </p:nvSpPr>
          <p:spPr bwMode="auto">
            <a:xfrm>
              <a:off x="3223707" y="2314490"/>
              <a:ext cx="2434168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Cooling section</a:t>
              </a:r>
            </a:p>
          </p:txBody>
        </p:sp>
        <p:sp>
          <p:nvSpPr>
            <p:cNvPr id="88" name="Text Box 95"/>
            <p:cNvSpPr txBox="1">
              <a:spLocks noChangeArrowheads="1"/>
            </p:cNvSpPr>
            <p:nvPr/>
          </p:nvSpPr>
          <p:spPr bwMode="auto">
            <a:xfrm>
              <a:off x="3208970" y="777036"/>
              <a:ext cx="241370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solenoid</a:t>
              </a:r>
            </a:p>
          </p:txBody>
        </p:sp>
        <p:sp>
          <p:nvSpPr>
            <p:cNvPr id="89" name="AutoShape 96"/>
            <p:cNvSpPr>
              <a:spLocks/>
            </p:cNvSpPr>
            <p:nvPr/>
          </p:nvSpPr>
          <p:spPr bwMode="auto">
            <a:xfrm rot="16200000" flipV="1">
              <a:off x="4336712" y="584280"/>
              <a:ext cx="228432" cy="3488268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0800000">
              <a:off x="3397874" y="4103788"/>
              <a:ext cx="2119007" cy="373240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101"/>
            <p:cNvSpPr>
              <a:spLocks noChangeArrowheads="1"/>
            </p:cNvSpPr>
            <p:nvPr/>
          </p:nvSpPr>
          <p:spPr bwMode="auto">
            <a:xfrm rot="10800000" flipH="1">
              <a:off x="2187490" y="4230362"/>
              <a:ext cx="449579" cy="22437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Line 110"/>
            <p:cNvSpPr>
              <a:spLocks noChangeShapeType="1"/>
            </p:cNvSpPr>
            <p:nvPr/>
          </p:nvSpPr>
          <p:spPr bwMode="auto">
            <a:xfrm rot="16200000">
              <a:off x="5796322" y="3358263"/>
              <a:ext cx="617569" cy="12467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Text Box 112"/>
            <p:cNvSpPr txBox="1">
              <a:spLocks noChangeArrowheads="1"/>
            </p:cNvSpPr>
            <p:nvPr/>
          </p:nvSpPr>
          <p:spPr bwMode="auto">
            <a:xfrm>
              <a:off x="5777646" y="2963762"/>
              <a:ext cx="182726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Fast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kicker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Text Box 113"/>
            <p:cNvSpPr txBox="1">
              <a:spLocks noChangeArrowheads="1"/>
            </p:cNvSpPr>
            <p:nvPr/>
          </p:nvSpPr>
          <p:spPr bwMode="auto">
            <a:xfrm>
              <a:off x="1449312" y="3011555"/>
              <a:ext cx="1862848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Fast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kicker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Text Box 114"/>
            <p:cNvSpPr txBox="1">
              <a:spLocks noChangeArrowheads="1"/>
            </p:cNvSpPr>
            <p:nvPr/>
          </p:nvSpPr>
          <p:spPr bwMode="auto">
            <a:xfrm>
              <a:off x="3529299" y="4435821"/>
              <a:ext cx="1972342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SRF Linac</a:t>
              </a:r>
            </a:p>
          </p:txBody>
        </p:sp>
        <p:sp>
          <p:nvSpPr>
            <p:cNvPr id="96" name="Text Box 115"/>
            <p:cNvSpPr txBox="1">
              <a:spLocks noChangeArrowheads="1"/>
            </p:cNvSpPr>
            <p:nvPr/>
          </p:nvSpPr>
          <p:spPr bwMode="auto">
            <a:xfrm>
              <a:off x="6038077" y="3943395"/>
              <a:ext cx="1152441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dump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 Box 116"/>
            <p:cNvSpPr txBox="1">
              <a:spLocks noChangeArrowheads="1"/>
            </p:cNvSpPr>
            <p:nvPr/>
          </p:nvSpPr>
          <p:spPr bwMode="auto">
            <a:xfrm>
              <a:off x="1702881" y="4353694"/>
              <a:ext cx="148453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injector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Line 121"/>
            <p:cNvSpPr>
              <a:spLocks noChangeShapeType="1"/>
            </p:cNvSpPr>
            <p:nvPr/>
          </p:nvSpPr>
          <p:spPr bwMode="auto">
            <a:xfrm>
              <a:off x="4975860" y="3661831"/>
              <a:ext cx="4572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122"/>
            <p:cNvSpPr>
              <a:spLocks noChangeArrowheads="1"/>
            </p:cNvSpPr>
            <p:nvPr/>
          </p:nvSpPr>
          <p:spPr bwMode="auto">
            <a:xfrm>
              <a:off x="6609927" y="344721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0" name="Straight Connector 134"/>
            <p:cNvCxnSpPr>
              <a:cxnSpLocks noChangeShapeType="1"/>
            </p:cNvCxnSpPr>
            <p:nvPr/>
          </p:nvCxnSpPr>
          <p:spPr bwMode="auto">
            <a:xfrm rot="16200000" flipH="1">
              <a:off x="4442460" y="3539911"/>
              <a:ext cx="152400" cy="15240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101" name="Straight Connector 138"/>
            <p:cNvCxnSpPr>
              <a:cxnSpLocks noChangeShapeType="1"/>
            </p:cNvCxnSpPr>
            <p:nvPr/>
          </p:nvCxnSpPr>
          <p:spPr bwMode="auto">
            <a:xfrm flipV="1">
              <a:off x="4297680" y="3514257"/>
              <a:ext cx="152400" cy="147574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sp>
          <p:nvSpPr>
            <p:cNvPr id="102" name="Line 4"/>
            <p:cNvSpPr>
              <a:spLocks noChangeShapeType="1"/>
            </p:cNvSpPr>
            <p:nvPr/>
          </p:nvSpPr>
          <p:spPr bwMode="auto">
            <a:xfrm>
              <a:off x="2156460" y="3661831"/>
              <a:ext cx="21336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Line 2"/>
            <p:cNvSpPr>
              <a:spLocks noChangeShapeType="1"/>
            </p:cNvSpPr>
            <p:nvPr/>
          </p:nvSpPr>
          <p:spPr bwMode="auto">
            <a:xfrm flipV="1">
              <a:off x="1096084" y="1691640"/>
              <a:ext cx="7080176" cy="3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5"/>
            <p:cNvSpPr>
              <a:spLocks noChangeArrowheads="1"/>
            </p:cNvSpPr>
            <p:nvPr/>
          </p:nvSpPr>
          <p:spPr bwMode="auto">
            <a:xfrm>
              <a:off x="7490461" y="1615951"/>
              <a:ext cx="388620" cy="1442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109"/>
            <p:cNvSpPr>
              <a:spLocks noChangeArrowheads="1"/>
            </p:cNvSpPr>
            <p:nvPr/>
          </p:nvSpPr>
          <p:spPr bwMode="auto">
            <a:xfrm>
              <a:off x="6061567" y="4130708"/>
              <a:ext cx="186606" cy="222987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Line 110"/>
            <p:cNvSpPr>
              <a:spLocks noChangeShapeType="1"/>
            </p:cNvSpPr>
            <p:nvPr/>
          </p:nvSpPr>
          <p:spPr bwMode="auto">
            <a:xfrm rot="16200000" flipH="1">
              <a:off x="2517486" y="3448977"/>
              <a:ext cx="649553" cy="11125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Line 110"/>
            <p:cNvSpPr>
              <a:spLocks noChangeShapeType="1"/>
            </p:cNvSpPr>
            <p:nvPr/>
          </p:nvSpPr>
          <p:spPr bwMode="auto">
            <a:xfrm rot="16200000" flipH="1">
              <a:off x="2481752" y="3629491"/>
              <a:ext cx="263818" cy="4876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Line 118"/>
            <p:cNvSpPr>
              <a:spLocks noChangeShapeType="1"/>
            </p:cNvSpPr>
            <p:nvPr/>
          </p:nvSpPr>
          <p:spPr bwMode="auto">
            <a:xfrm>
              <a:off x="2628901" y="4353695"/>
              <a:ext cx="350521" cy="15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Line 110"/>
            <p:cNvSpPr>
              <a:spLocks noChangeShapeType="1"/>
            </p:cNvSpPr>
            <p:nvPr/>
          </p:nvSpPr>
          <p:spPr bwMode="auto">
            <a:xfrm rot="16200000">
              <a:off x="5754462" y="3789757"/>
              <a:ext cx="248740" cy="6324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ectangle 9"/>
            <p:cNvSpPr>
              <a:spLocks noChangeArrowheads="1"/>
            </p:cNvSpPr>
            <p:nvPr/>
          </p:nvSpPr>
          <p:spPr bwMode="auto">
            <a:xfrm>
              <a:off x="2186940" y="349293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Line 110"/>
            <p:cNvSpPr>
              <a:spLocks noChangeShapeType="1"/>
            </p:cNvSpPr>
            <p:nvPr/>
          </p:nvSpPr>
          <p:spPr bwMode="auto">
            <a:xfrm rot="16200000" flipH="1">
              <a:off x="5832898" y="4012279"/>
              <a:ext cx="7620" cy="5638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4" name="Rectangular Callout 183"/>
          <p:cNvSpPr/>
          <p:nvPr/>
        </p:nvSpPr>
        <p:spPr bwMode="auto">
          <a:xfrm>
            <a:off x="7076957" y="3124761"/>
            <a:ext cx="2055925" cy="685239"/>
          </a:xfrm>
          <a:prstGeom prst="wedgeRectCallout">
            <a:avLst>
              <a:gd name="adj1" fmla="val 11109"/>
              <a:gd name="adj2" fmla="val -16563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recirculating </a:t>
            </a:r>
            <a:r>
              <a:rPr lang="en-US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10+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turns </a:t>
            </a:r>
            <a:r>
              <a:rPr lang="en-US" sz="13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reduction of current from an ERL by a same factor</a:t>
            </a:r>
            <a:endParaRPr lang="en-US" sz="13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0" y="762000"/>
            <a:ext cx="457163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Design Choices</a:t>
            </a:r>
          </a:p>
          <a:p>
            <a:pPr marL="412750" indent="-180975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Energy Recovery Linac (ERL)     </a:t>
            </a:r>
          </a:p>
          <a:p>
            <a:pPr marL="412750" indent="-180975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Compact circulator ring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ts val="30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to meet design challenges</a:t>
            </a:r>
          </a:p>
          <a:p>
            <a:pPr marL="406400" indent="-177800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Large RF power  (up to 81 MW)     </a:t>
            </a:r>
          </a:p>
          <a:p>
            <a:pPr marL="406400" indent="-177800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Long gun lifetime (average 1.5 A)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ts val="1800"/>
              </a:spcBef>
            </a:pPr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Required technologies</a:t>
            </a: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High bunch charge (2 nC) magnetized gun</a:t>
            </a: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High current ERL (55 MeV, 15 to150 mA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Ultra fast kicker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 Box 116"/>
          <p:cNvSpPr txBox="1">
            <a:spLocks noChangeArrowheads="1"/>
          </p:cNvSpPr>
          <p:nvPr/>
        </p:nvSpPr>
        <p:spPr bwMode="auto">
          <a:xfrm>
            <a:off x="5617921" y="2576628"/>
            <a:ext cx="17424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 recovery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76200" y="4267200"/>
            <a:ext cx="32766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Previous proposals</a:t>
            </a:r>
          </a:p>
          <a:p>
            <a:pPr marL="169863" indent="-169863">
              <a:spcBef>
                <a:spcPts val="300"/>
              </a:spcBef>
              <a:buFont typeface="Arial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RHIC luminosity upgrade </a:t>
            </a:r>
          </a:p>
          <a:p>
            <a:pPr marL="169863" indent="-169863">
              <a:spcBef>
                <a:spcPts val="300"/>
              </a:spcBef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	    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Using ERL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technology</a:t>
            </a: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       (Ben Zvi,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et.al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 2000~2007)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169863" indent="-169863">
              <a:spcBef>
                <a:spcPts val="1800"/>
              </a:spcBef>
              <a:buFont typeface="Arial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HERA luminosity upgrade</a:t>
            </a:r>
          </a:p>
          <a:p>
            <a:pPr marL="169863" indent="-169863">
              <a:spcBef>
                <a:spcPts val="0"/>
              </a:spcBef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	    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Using circulator ring     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(Brinkman,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et.al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 ~1997)</a:t>
            </a:r>
          </a:p>
        </p:txBody>
      </p:sp>
      <p:grpSp>
        <p:nvGrpSpPr>
          <p:cNvPr id="188" name="Group 164"/>
          <p:cNvGrpSpPr/>
          <p:nvPr/>
        </p:nvGrpSpPr>
        <p:grpSpPr>
          <a:xfrm flipH="1">
            <a:off x="3200400" y="3810000"/>
            <a:ext cx="5867400" cy="2537597"/>
            <a:chOff x="709338" y="790649"/>
            <a:chExt cx="7351934" cy="3533455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/>
            <a:srcRect l="15546" t="3897" r="4812" b="12732"/>
            <a:stretch/>
          </p:blipFill>
          <p:spPr bwMode="auto">
            <a:xfrm>
              <a:off x="709338" y="1094600"/>
              <a:ext cx="7091237" cy="3087494"/>
            </a:xfrm>
            <a:prstGeom prst="rect">
              <a:avLst/>
            </a:prstGeom>
            <a:noFill/>
          </p:spPr>
        </p:pic>
        <p:grpSp>
          <p:nvGrpSpPr>
            <p:cNvPr id="190" name="Group 2"/>
            <p:cNvGrpSpPr>
              <a:grpSpLocks noChangeAspect="1"/>
            </p:cNvGrpSpPr>
            <p:nvPr/>
          </p:nvGrpSpPr>
          <p:grpSpPr bwMode="auto">
            <a:xfrm>
              <a:off x="727704" y="1094344"/>
              <a:ext cx="7271482" cy="3229760"/>
              <a:chOff x="1437" y="9098"/>
              <a:chExt cx="9363" cy="4033"/>
            </a:xfrm>
          </p:grpSpPr>
          <p:grpSp>
            <p:nvGrpSpPr>
              <p:cNvPr id="194" name="Group 3"/>
              <p:cNvGrpSpPr>
                <a:grpSpLocks/>
              </p:cNvGrpSpPr>
              <p:nvPr/>
            </p:nvGrpSpPr>
            <p:grpSpPr bwMode="auto">
              <a:xfrm>
                <a:off x="10136" y="10578"/>
                <a:ext cx="184" cy="896"/>
                <a:chOff x="10136" y="10884"/>
                <a:chExt cx="184" cy="896"/>
              </a:xfrm>
            </p:grpSpPr>
            <p:grpSp>
              <p:nvGrpSpPr>
                <p:cNvPr id="231" name="Group 4"/>
                <p:cNvGrpSpPr>
                  <a:grpSpLocks/>
                </p:cNvGrpSpPr>
                <p:nvPr/>
              </p:nvGrpSpPr>
              <p:grpSpPr bwMode="auto">
                <a:xfrm>
                  <a:off x="10160" y="10956"/>
                  <a:ext cx="123" cy="127"/>
                  <a:chOff x="11512" y="10648"/>
                  <a:chExt cx="123" cy="99"/>
                </a:xfrm>
              </p:grpSpPr>
              <p:sp>
                <p:nvSpPr>
                  <p:cNvPr id="251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2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3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4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5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2" name="Group 10"/>
                <p:cNvGrpSpPr>
                  <a:grpSpLocks/>
                </p:cNvGrpSpPr>
                <p:nvPr/>
              </p:nvGrpSpPr>
              <p:grpSpPr bwMode="auto">
                <a:xfrm>
                  <a:off x="10160" y="11161"/>
                  <a:ext cx="123" cy="127"/>
                  <a:chOff x="11512" y="10648"/>
                  <a:chExt cx="123" cy="99"/>
                </a:xfrm>
              </p:grpSpPr>
              <p:sp>
                <p:nvSpPr>
                  <p:cNvPr id="246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7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9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3" name="Group 16"/>
                <p:cNvGrpSpPr>
                  <a:grpSpLocks/>
                </p:cNvGrpSpPr>
                <p:nvPr/>
              </p:nvGrpSpPr>
              <p:grpSpPr bwMode="auto">
                <a:xfrm>
                  <a:off x="10160" y="11366"/>
                  <a:ext cx="123" cy="127"/>
                  <a:chOff x="11512" y="10648"/>
                  <a:chExt cx="123" cy="99"/>
                </a:xfrm>
              </p:grpSpPr>
              <p:sp>
                <p:nvSpPr>
                  <p:cNvPr id="24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3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4" name="Group 22"/>
                <p:cNvGrpSpPr>
                  <a:grpSpLocks/>
                </p:cNvGrpSpPr>
                <p:nvPr/>
              </p:nvGrpSpPr>
              <p:grpSpPr bwMode="auto">
                <a:xfrm>
                  <a:off x="10160" y="11572"/>
                  <a:ext cx="123" cy="127"/>
                  <a:chOff x="11512" y="10648"/>
                  <a:chExt cx="123" cy="99"/>
                </a:xfrm>
              </p:grpSpPr>
              <p:sp>
                <p:nvSpPr>
                  <p:cNvPr id="23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35" name="AutoShape 28"/>
                <p:cNvSpPr>
                  <a:spLocks noChangeArrowheads="1"/>
                </p:cNvSpPr>
                <p:nvPr/>
              </p:nvSpPr>
              <p:spPr bwMode="auto">
                <a:xfrm>
                  <a:off x="10136" y="10884"/>
                  <a:ext cx="184" cy="896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cxnSp>
            <p:nvCxnSpPr>
              <p:cNvPr id="195" name="AutoShape 29"/>
              <p:cNvCxnSpPr>
                <a:cxnSpLocks noChangeShapeType="1"/>
              </p:cNvCxnSpPr>
              <p:nvPr/>
            </p:nvCxnSpPr>
            <p:spPr bwMode="auto">
              <a:xfrm flipV="1">
                <a:off x="9860" y="11517"/>
                <a:ext cx="372" cy="29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6" name="AutoShape 30"/>
              <p:cNvCxnSpPr>
                <a:cxnSpLocks noChangeShapeType="1"/>
              </p:cNvCxnSpPr>
              <p:nvPr/>
            </p:nvCxnSpPr>
            <p:spPr bwMode="auto">
              <a:xfrm flipH="1" flipV="1">
                <a:off x="9860" y="10098"/>
                <a:ext cx="371" cy="33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97" name="Text Box 31"/>
              <p:cNvSpPr txBox="1">
                <a:spLocks noChangeArrowheads="1"/>
              </p:cNvSpPr>
              <p:nvPr/>
            </p:nvSpPr>
            <p:spPr bwMode="auto">
              <a:xfrm>
                <a:off x="8905" y="11663"/>
                <a:ext cx="1557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injector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8" name="Text Box 32"/>
              <p:cNvSpPr txBox="1">
                <a:spLocks noChangeArrowheads="1"/>
              </p:cNvSpPr>
              <p:nvPr/>
            </p:nvSpPr>
            <p:spPr bwMode="auto">
              <a:xfrm>
                <a:off x="9186" y="9765"/>
                <a:ext cx="1132" cy="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dump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9" name="Text Box 33"/>
              <p:cNvSpPr txBox="1">
                <a:spLocks noChangeArrowheads="1"/>
              </p:cNvSpPr>
              <p:nvPr/>
            </p:nvSpPr>
            <p:spPr bwMode="auto">
              <a:xfrm>
                <a:off x="1994" y="10661"/>
                <a:ext cx="1749" cy="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cooling solenoids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00" name="AutoShape 34"/>
              <p:cNvCxnSpPr>
                <a:cxnSpLocks noChangeShapeType="1"/>
              </p:cNvCxnSpPr>
              <p:nvPr/>
            </p:nvCxnSpPr>
            <p:spPr bwMode="auto">
              <a:xfrm flipV="1">
                <a:off x="3641" y="10607"/>
                <a:ext cx="259" cy="3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1" name="AutoShape 35"/>
              <p:cNvCxnSpPr>
                <a:cxnSpLocks noChangeShapeType="1"/>
              </p:cNvCxnSpPr>
              <p:nvPr/>
            </p:nvCxnSpPr>
            <p:spPr bwMode="auto">
              <a:xfrm>
                <a:off x="3644" y="11177"/>
                <a:ext cx="259" cy="3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grpSp>
            <p:nvGrpSpPr>
              <p:cNvPr id="202" name="Group 36"/>
              <p:cNvGrpSpPr>
                <a:grpSpLocks/>
              </p:cNvGrpSpPr>
              <p:nvPr/>
            </p:nvGrpSpPr>
            <p:grpSpPr bwMode="auto">
              <a:xfrm>
                <a:off x="8555" y="9996"/>
                <a:ext cx="184" cy="271"/>
                <a:chOff x="10400" y="11135"/>
                <a:chExt cx="184" cy="271"/>
              </a:xfrm>
            </p:grpSpPr>
            <p:grpSp>
              <p:nvGrpSpPr>
                <p:cNvPr id="224" name="Group 236"/>
                <p:cNvGrpSpPr>
                  <a:grpSpLocks/>
                </p:cNvGrpSpPr>
                <p:nvPr/>
              </p:nvGrpSpPr>
              <p:grpSpPr bwMode="auto">
                <a:xfrm rot="1800000">
                  <a:off x="10400" y="11196"/>
                  <a:ext cx="123" cy="127"/>
                  <a:chOff x="11512" y="10648"/>
                  <a:chExt cx="123" cy="99"/>
                </a:xfrm>
              </p:grpSpPr>
              <p:sp>
                <p:nvSpPr>
                  <p:cNvPr id="226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25" name="AutoShape 43"/>
                <p:cNvSpPr>
                  <a:spLocks noChangeArrowheads="1"/>
                </p:cNvSpPr>
                <p:nvPr/>
              </p:nvSpPr>
              <p:spPr bwMode="auto">
                <a:xfrm rot="1800000">
                  <a:off x="10400" y="11135"/>
                  <a:ext cx="184" cy="271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203" name="Group 44"/>
              <p:cNvGrpSpPr>
                <a:grpSpLocks/>
              </p:cNvGrpSpPr>
              <p:nvPr/>
            </p:nvGrpSpPr>
            <p:grpSpPr bwMode="auto">
              <a:xfrm flipV="1">
                <a:off x="8525" y="11790"/>
                <a:ext cx="184" cy="271"/>
                <a:chOff x="10376" y="11124"/>
                <a:chExt cx="184" cy="271"/>
              </a:xfrm>
            </p:grpSpPr>
            <p:grpSp>
              <p:nvGrpSpPr>
                <p:cNvPr id="217" name="Group 45"/>
                <p:cNvGrpSpPr>
                  <a:grpSpLocks/>
                </p:cNvGrpSpPr>
                <p:nvPr/>
              </p:nvGrpSpPr>
              <p:grpSpPr bwMode="auto">
                <a:xfrm rot="1800000">
                  <a:off x="10400" y="11196"/>
                  <a:ext cx="123" cy="127"/>
                  <a:chOff x="11512" y="10648"/>
                  <a:chExt cx="123" cy="99"/>
                </a:xfrm>
              </p:grpSpPr>
              <p:sp>
                <p:nvSpPr>
                  <p:cNvPr id="219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0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1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2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3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18" name="AutoShape 51"/>
                <p:cNvSpPr>
                  <a:spLocks noChangeArrowheads="1"/>
                </p:cNvSpPr>
                <p:nvPr/>
              </p:nvSpPr>
              <p:spPr bwMode="auto">
                <a:xfrm rot="1800000">
                  <a:off x="10376" y="11124"/>
                  <a:ext cx="184" cy="271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04" name="Text Box 52"/>
              <p:cNvSpPr txBox="1">
                <a:spLocks noChangeArrowheads="1"/>
              </p:cNvSpPr>
              <p:nvPr/>
            </p:nvSpPr>
            <p:spPr bwMode="auto">
              <a:xfrm rot="3342152">
                <a:off x="8175" y="11517"/>
                <a:ext cx="1459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rechirper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5" name="Text Box 53"/>
              <p:cNvSpPr txBox="1">
                <a:spLocks noChangeArrowheads="1"/>
              </p:cNvSpPr>
              <p:nvPr/>
            </p:nvSpPr>
            <p:spPr bwMode="auto">
              <a:xfrm rot="18128204">
                <a:off x="7816" y="10204"/>
                <a:ext cx="1762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dechirper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" name="Text Box 55"/>
              <p:cNvSpPr txBox="1">
                <a:spLocks noChangeArrowheads="1"/>
              </p:cNvSpPr>
              <p:nvPr/>
            </p:nvSpPr>
            <p:spPr bwMode="auto">
              <a:xfrm>
                <a:off x="8052" y="12694"/>
                <a:ext cx="2748" cy="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recompression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" name="Text Box 56"/>
              <p:cNvSpPr txBox="1">
                <a:spLocks noChangeArrowheads="1"/>
              </p:cNvSpPr>
              <p:nvPr/>
            </p:nvSpPr>
            <p:spPr bwMode="auto">
              <a:xfrm>
                <a:off x="3919" y="9369"/>
                <a:ext cx="1873" cy="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CCR</a:t>
                </a: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" name="Text Box 57"/>
              <p:cNvSpPr txBox="1">
                <a:spLocks noChangeArrowheads="1"/>
              </p:cNvSpPr>
              <p:nvPr/>
            </p:nvSpPr>
            <p:spPr bwMode="auto">
              <a:xfrm>
                <a:off x="8320" y="10551"/>
                <a:ext cx="1540" cy="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ERL</a:t>
                </a: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AutoShape 58"/>
              <p:cNvSpPr>
                <a:spLocks/>
              </p:cNvSpPr>
              <p:nvPr/>
            </p:nvSpPr>
            <p:spPr bwMode="auto">
              <a:xfrm>
                <a:off x="7700" y="10229"/>
                <a:ext cx="341" cy="1629"/>
              </a:xfrm>
              <a:prstGeom prst="leftBrace">
                <a:avLst>
                  <a:gd name="adj1" fmla="val 39809"/>
                  <a:gd name="adj2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0" name="Text Box 59"/>
              <p:cNvSpPr txBox="1">
                <a:spLocks noChangeArrowheads="1"/>
              </p:cNvSpPr>
              <p:nvPr/>
            </p:nvSpPr>
            <p:spPr bwMode="auto">
              <a:xfrm>
                <a:off x="6223" y="10441"/>
                <a:ext cx="1716" cy="1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beam exchange system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" name="AutoShape 60"/>
              <p:cNvSpPr>
                <a:spLocks noChangeArrowheads="1"/>
              </p:cNvSpPr>
              <p:nvPr/>
            </p:nvSpPr>
            <p:spPr bwMode="auto">
              <a:xfrm flipH="1">
                <a:off x="9297" y="9281"/>
                <a:ext cx="563" cy="448"/>
              </a:xfrm>
              <a:custGeom>
                <a:avLst/>
                <a:gdLst>
                  <a:gd name="G0" fmla="+- -1740968 0 0"/>
                  <a:gd name="G1" fmla="+- 11796480 0 0"/>
                  <a:gd name="G2" fmla="+- -1740968 0 11796480"/>
                  <a:gd name="G3" fmla="+- 10800 0 0"/>
                  <a:gd name="G4" fmla="+- 0 0 -174096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656 0 0"/>
                  <a:gd name="G9" fmla="+- 0 0 11796480"/>
                  <a:gd name="G10" fmla="+- 7656 0 2700"/>
                  <a:gd name="G11" fmla="cos G10 -1740968"/>
                  <a:gd name="G12" fmla="sin G10 -1740968"/>
                  <a:gd name="G13" fmla="cos 13500 -1740968"/>
                  <a:gd name="G14" fmla="sin 13500 -174096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656 1 2"/>
                  <a:gd name="G20" fmla="+- G19 5400 0"/>
                  <a:gd name="G21" fmla="cos G20 -1740968"/>
                  <a:gd name="G22" fmla="sin G20 -1740968"/>
                  <a:gd name="G23" fmla="+- G21 10800 0"/>
                  <a:gd name="G24" fmla="+- G12 G23 G22"/>
                  <a:gd name="G25" fmla="+- G22 G23 G11"/>
                  <a:gd name="G26" fmla="cos 10800 -1740968"/>
                  <a:gd name="G27" fmla="sin 10800 -1740968"/>
                  <a:gd name="G28" fmla="cos 7656 -1740968"/>
                  <a:gd name="G29" fmla="sin 7656 -174096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96480"/>
                  <a:gd name="G36" fmla="sin G34 11796480"/>
                  <a:gd name="G37" fmla="+/ 11796480 -174096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656 G39"/>
                  <a:gd name="G43" fmla="sin 765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8318 w 21600"/>
                  <a:gd name="T5" fmla="*/ 288 h 21600"/>
                  <a:gd name="T6" fmla="*/ 1572 w 21600"/>
                  <a:gd name="T7" fmla="*/ 10800 h 21600"/>
                  <a:gd name="T8" fmla="*/ 9041 w 21600"/>
                  <a:gd name="T9" fmla="*/ 3348 h 21600"/>
                  <a:gd name="T10" fmla="*/ 22874 w 21600"/>
                  <a:gd name="T11" fmla="*/ 4762 h 21600"/>
                  <a:gd name="T12" fmla="*/ 20963 w 21600"/>
                  <a:gd name="T13" fmla="*/ 10494 h 21600"/>
                  <a:gd name="T14" fmla="*/ 15232 w 21600"/>
                  <a:gd name="T15" fmla="*/ 858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647" y="7376"/>
                    </a:moveTo>
                    <a:cubicBezTo>
                      <a:pt x="16350" y="4782"/>
                      <a:pt x="13699" y="3144"/>
                      <a:pt x="10800" y="3144"/>
                    </a:cubicBezTo>
                    <a:cubicBezTo>
                      <a:pt x="6571" y="3144"/>
                      <a:pt x="3144" y="6571"/>
                      <a:pt x="314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4890" y="-1"/>
                      <a:pt x="18630" y="2311"/>
                      <a:pt x="20459" y="5970"/>
                    </a:cubicBezTo>
                    <a:lnTo>
                      <a:pt x="22874" y="4762"/>
                    </a:lnTo>
                    <a:lnTo>
                      <a:pt x="20963" y="10494"/>
                    </a:lnTo>
                    <a:lnTo>
                      <a:pt x="15232" y="8583"/>
                    </a:lnTo>
                    <a:lnTo>
                      <a:pt x="17647" y="7376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2" name="AutoShape 61"/>
              <p:cNvSpPr>
                <a:spLocks noChangeArrowheads="1"/>
              </p:cNvSpPr>
              <p:nvPr/>
            </p:nvSpPr>
            <p:spPr bwMode="auto">
              <a:xfrm flipV="1">
                <a:off x="9271" y="12319"/>
                <a:ext cx="563" cy="448"/>
              </a:xfrm>
              <a:custGeom>
                <a:avLst/>
                <a:gdLst>
                  <a:gd name="G0" fmla="+- -1740968 0 0"/>
                  <a:gd name="G1" fmla="+- 11796480 0 0"/>
                  <a:gd name="G2" fmla="+- -1740968 0 11796480"/>
                  <a:gd name="G3" fmla="+- 10800 0 0"/>
                  <a:gd name="G4" fmla="+- 0 0 -174096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656 0 0"/>
                  <a:gd name="G9" fmla="+- 0 0 11796480"/>
                  <a:gd name="G10" fmla="+- 7656 0 2700"/>
                  <a:gd name="G11" fmla="cos G10 -1740968"/>
                  <a:gd name="G12" fmla="sin G10 -1740968"/>
                  <a:gd name="G13" fmla="cos 13500 -1740968"/>
                  <a:gd name="G14" fmla="sin 13500 -174096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656 1 2"/>
                  <a:gd name="G20" fmla="+- G19 5400 0"/>
                  <a:gd name="G21" fmla="cos G20 -1740968"/>
                  <a:gd name="G22" fmla="sin G20 -1740968"/>
                  <a:gd name="G23" fmla="+- G21 10800 0"/>
                  <a:gd name="G24" fmla="+- G12 G23 G22"/>
                  <a:gd name="G25" fmla="+- G22 G23 G11"/>
                  <a:gd name="G26" fmla="cos 10800 -1740968"/>
                  <a:gd name="G27" fmla="sin 10800 -1740968"/>
                  <a:gd name="G28" fmla="cos 7656 -1740968"/>
                  <a:gd name="G29" fmla="sin 7656 -174096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96480"/>
                  <a:gd name="G36" fmla="sin G34 11796480"/>
                  <a:gd name="G37" fmla="+/ 11796480 -174096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656 G39"/>
                  <a:gd name="G43" fmla="sin 765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8318 w 21600"/>
                  <a:gd name="T5" fmla="*/ 288 h 21600"/>
                  <a:gd name="T6" fmla="*/ 1572 w 21600"/>
                  <a:gd name="T7" fmla="*/ 10800 h 21600"/>
                  <a:gd name="T8" fmla="*/ 9041 w 21600"/>
                  <a:gd name="T9" fmla="*/ 3348 h 21600"/>
                  <a:gd name="T10" fmla="*/ 22874 w 21600"/>
                  <a:gd name="T11" fmla="*/ 4762 h 21600"/>
                  <a:gd name="T12" fmla="*/ 20963 w 21600"/>
                  <a:gd name="T13" fmla="*/ 10494 h 21600"/>
                  <a:gd name="T14" fmla="*/ 15232 w 21600"/>
                  <a:gd name="T15" fmla="*/ 858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647" y="7376"/>
                    </a:moveTo>
                    <a:cubicBezTo>
                      <a:pt x="16350" y="4782"/>
                      <a:pt x="13699" y="3144"/>
                      <a:pt x="10800" y="3144"/>
                    </a:cubicBezTo>
                    <a:cubicBezTo>
                      <a:pt x="6571" y="3144"/>
                      <a:pt x="3144" y="6571"/>
                      <a:pt x="314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4890" y="-1"/>
                      <a:pt x="18630" y="2311"/>
                      <a:pt x="20459" y="5970"/>
                    </a:cubicBezTo>
                    <a:lnTo>
                      <a:pt x="22874" y="4762"/>
                    </a:lnTo>
                    <a:lnTo>
                      <a:pt x="20963" y="10494"/>
                    </a:lnTo>
                    <a:lnTo>
                      <a:pt x="15232" y="8583"/>
                    </a:lnTo>
                    <a:lnTo>
                      <a:pt x="17647" y="73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3" name="AutoShape 62"/>
              <p:cNvSpPr>
                <a:spLocks noChangeArrowheads="1"/>
              </p:cNvSpPr>
              <p:nvPr/>
            </p:nvSpPr>
            <p:spPr bwMode="auto">
              <a:xfrm>
                <a:off x="7661" y="9134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4" name="AutoShape 63"/>
              <p:cNvSpPr>
                <a:spLocks noChangeArrowheads="1"/>
              </p:cNvSpPr>
              <p:nvPr/>
            </p:nvSpPr>
            <p:spPr bwMode="auto">
              <a:xfrm rot="-2531947" flipH="1" flipV="1">
                <a:off x="7626" y="12282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5" name="AutoShape 64"/>
              <p:cNvSpPr>
                <a:spLocks noChangeArrowheads="1"/>
              </p:cNvSpPr>
              <p:nvPr/>
            </p:nvSpPr>
            <p:spPr bwMode="auto">
              <a:xfrm rot="20989521" flipH="1">
                <a:off x="1437" y="9098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6" name="AutoShape 65"/>
              <p:cNvSpPr>
                <a:spLocks noChangeArrowheads="1"/>
              </p:cNvSpPr>
              <p:nvPr/>
            </p:nvSpPr>
            <p:spPr bwMode="auto">
              <a:xfrm rot="2183498" flipV="1">
                <a:off x="1513" y="12347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91" name="Text Box 32"/>
            <p:cNvSpPr txBox="1">
              <a:spLocks noChangeArrowheads="1"/>
            </p:cNvSpPr>
            <p:nvPr/>
          </p:nvSpPr>
          <p:spPr bwMode="auto">
            <a:xfrm rot="16200000">
              <a:off x="6924458" y="2522123"/>
              <a:ext cx="724358" cy="346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  <a:cs typeface="Arial" pitchFamily="34" charset="0"/>
                </a:rPr>
                <a:t>SRF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Rectangle 191"/>
            <p:cNvSpPr/>
            <p:nvPr/>
          </p:nvSpPr>
          <p:spPr bwMode="auto">
            <a:xfrm>
              <a:off x="5897374" y="2542402"/>
              <a:ext cx="118326" cy="33838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93" name="Text Box 55"/>
            <p:cNvSpPr txBox="1">
              <a:spLocks noChangeArrowheads="1"/>
            </p:cNvSpPr>
            <p:nvPr/>
          </p:nvSpPr>
          <p:spPr bwMode="auto">
            <a:xfrm>
              <a:off x="6048722" y="790649"/>
              <a:ext cx="2012550" cy="361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de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compression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6" name="Text Placeholder 2"/>
          <p:cNvSpPr txBox="1">
            <a:spLocks/>
          </p:cNvSpPr>
          <p:nvPr/>
        </p:nvSpPr>
        <p:spPr bwMode="auto">
          <a:xfrm>
            <a:off x="6248400" y="5943600"/>
            <a:ext cx="1219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D. Douglas C. Tennant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Thank You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9170" y="943438"/>
            <a:ext cx="5397230" cy="2866562"/>
            <a:chOff x="1723458" y="3078552"/>
            <a:chExt cx="5825611" cy="3094083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3042942" y="3646111"/>
              <a:ext cx="2872137" cy="263897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4590172" y="5177073"/>
              <a:ext cx="180932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auto">
            <a:xfrm flipH="1">
              <a:off x="1766838" y="3778059"/>
              <a:ext cx="876643" cy="724812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Arc 6"/>
            <p:cNvSpPr>
              <a:spLocks/>
            </p:cNvSpPr>
            <p:nvPr/>
          </p:nvSpPr>
          <p:spPr bwMode="auto">
            <a:xfrm flipH="1" flipV="1">
              <a:off x="1766838" y="4437800"/>
              <a:ext cx="887489" cy="739272"/>
            </a:xfrm>
            <a:custGeom>
              <a:avLst/>
              <a:gdLst>
                <a:gd name="T0" fmla="*/ 70348821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Arc 7"/>
            <p:cNvSpPr>
              <a:spLocks/>
            </p:cNvSpPr>
            <p:nvPr/>
          </p:nvSpPr>
          <p:spPr bwMode="auto">
            <a:xfrm>
              <a:off x="6312731" y="3778059"/>
              <a:ext cx="878451" cy="724812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Arc 8"/>
            <p:cNvSpPr>
              <a:spLocks/>
            </p:cNvSpPr>
            <p:nvPr/>
          </p:nvSpPr>
          <p:spPr bwMode="auto">
            <a:xfrm flipV="1">
              <a:off x="6338036" y="4437800"/>
              <a:ext cx="853146" cy="739272"/>
            </a:xfrm>
            <a:custGeom>
              <a:avLst/>
              <a:gdLst>
                <a:gd name="T0" fmla="*/ 62424169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6791721" y="3778059"/>
              <a:ext cx="55852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1886134" y="3778059"/>
              <a:ext cx="55852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4159984" y="3712988"/>
              <a:ext cx="5585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4159984" y="3844937"/>
              <a:ext cx="5585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3156816" y="5177073"/>
              <a:ext cx="558521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6432027" y="3414749"/>
              <a:ext cx="1117042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ion bunch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3337566" y="4748692"/>
              <a:ext cx="2427488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circulator ring</a:t>
              </a:r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3042980" y="3448954"/>
              <a:ext cx="2871523" cy="131814"/>
              <a:chOff x="1872" y="1200"/>
              <a:chExt cx="1728" cy="96"/>
            </a:xfrm>
          </p:grpSpPr>
          <p:grpSp>
            <p:nvGrpSpPr>
              <p:cNvPr id="19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117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8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0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115" name="Arc 25"/>
                <p:cNvSpPr>
                  <a:spLocks/>
                </p:cNvSpPr>
                <p:nvPr/>
              </p:nvSpPr>
              <p:spPr bwMode="auto">
                <a:xfrm flipH="1">
                  <a:off x="1678" y="3648"/>
                  <a:ext cx="99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6" name="Arc 26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1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113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4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2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111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2" name="Arc 32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3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109" name="Arc 34"/>
                <p:cNvSpPr>
                  <a:spLocks/>
                </p:cNvSpPr>
                <p:nvPr/>
              </p:nvSpPr>
              <p:spPr bwMode="auto">
                <a:xfrm flipH="1">
                  <a:off x="1682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0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4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107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Arc 38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5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105" name="Arc 40"/>
                <p:cNvSpPr>
                  <a:spLocks/>
                </p:cNvSpPr>
                <p:nvPr/>
              </p:nvSpPr>
              <p:spPr bwMode="auto">
                <a:xfrm flipH="1">
                  <a:off x="1682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Arc 41"/>
                <p:cNvSpPr>
                  <a:spLocks/>
                </p:cNvSpPr>
                <p:nvPr/>
              </p:nvSpPr>
              <p:spPr bwMode="auto">
                <a:xfrm>
                  <a:off x="1778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6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103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7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101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Arc 47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8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99" name="Arc 49"/>
                <p:cNvSpPr>
                  <a:spLocks/>
                </p:cNvSpPr>
                <p:nvPr/>
              </p:nvSpPr>
              <p:spPr bwMode="auto">
                <a:xfrm flipH="1">
                  <a:off x="1682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9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97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8" name="Arc 53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0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95" name="Arc 55"/>
                <p:cNvSpPr>
                  <a:spLocks/>
                </p:cNvSpPr>
                <p:nvPr/>
              </p:nvSpPr>
              <p:spPr bwMode="auto">
                <a:xfrm flipH="1">
                  <a:off x="1682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" name="Arc 56"/>
                <p:cNvSpPr>
                  <a:spLocks/>
                </p:cNvSpPr>
                <p:nvPr/>
              </p:nvSpPr>
              <p:spPr bwMode="auto">
                <a:xfrm>
                  <a:off x="1778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41" name="Group 57"/>
            <p:cNvGrpSpPr>
              <a:grpSpLocks/>
            </p:cNvGrpSpPr>
            <p:nvPr/>
          </p:nvGrpSpPr>
          <p:grpSpPr bwMode="auto">
            <a:xfrm>
              <a:off x="3042980" y="3976207"/>
              <a:ext cx="2871523" cy="131814"/>
              <a:chOff x="1872" y="1680"/>
              <a:chExt cx="1728" cy="96"/>
            </a:xfrm>
          </p:grpSpPr>
          <p:grpSp>
            <p:nvGrpSpPr>
              <p:cNvPr id="242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81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3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79" name="Arc 62"/>
                <p:cNvSpPr>
                  <a:spLocks/>
                </p:cNvSpPr>
                <p:nvPr/>
              </p:nvSpPr>
              <p:spPr bwMode="auto">
                <a:xfrm flipH="1">
                  <a:off x="1678" y="3648"/>
                  <a:ext cx="99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" name="Arc 63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4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77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8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5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75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6" name="Arc 69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6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73" name="Arc 71"/>
                <p:cNvSpPr>
                  <a:spLocks/>
                </p:cNvSpPr>
                <p:nvPr/>
              </p:nvSpPr>
              <p:spPr bwMode="auto">
                <a:xfrm flipH="1">
                  <a:off x="1682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4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7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71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2" name="Arc 75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8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69" name="Arc 77"/>
                <p:cNvSpPr>
                  <a:spLocks/>
                </p:cNvSpPr>
                <p:nvPr/>
              </p:nvSpPr>
              <p:spPr bwMode="auto">
                <a:xfrm flipH="1">
                  <a:off x="1682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0" name="Arc 78"/>
                <p:cNvSpPr>
                  <a:spLocks/>
                </p:cNvSpPr>
                <p:nvPr/>
              </p:nvSpPr>
              <p:spPr bwMode="auto">
                <a:xfrm>
                  <a:off x="1778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9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67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50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65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" name="Arc 84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51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63" name="Arc 86"/>
                <p:cNvSpPr>
                  <a:spLocks/>
                </p:cNvSpPr>
                <p:nvPr/>
              </p:nvSpPr>
              <p:spPr bwMode="auto">
                <a:xfrm flipH="1">
                  <a:off x="1682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52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61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" name="Arc 90"/>
                <p:cNvSpPr>
                  <a:spLocks/>
                </p:cNvSpPr>
                <p:nvPr/>
              </p:nvSpPr>
              <p:spPr bwMode="auto">
                <a:xfrm>
                  <a:off x="1777" y="3648"/>
                  <a:ext cx="97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53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59" name="Arc 92"/>
                <p:cNvSpPr>
                  <a:spLocks/>
                </p:cNvSpPr>
                <p:nvPr/>
              </p:nvSpPr>
              <p:spPr bwMode="auto">
                <a:xfrm flipH="1">
                  <a:off x="1682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0" name="Arc 93"/>
                <p:cNvSpPr>
                  <a:spLocks/>
                </p:cNvSpPr>
                <p:nvPr/>
              </p:nvSpPr>
              <p:spPr bwMode="auto">
                <a:xfrm>
                  <a:off x="1778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0" name="Text Box 94"/>
            <p:cNvSpPr txBox="1">
              <a:spLocks noChangeArrowheads="1"/>
            </p:cNvSpPr>
            <p:nvPr/>
          </p:nvSpPr>
          <p:spPr bwMode="auto">
            <a:xfrm>
              <a:off x="3380947" y="4296815"/>
              <a:ext cx="1993685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Cooling section</a:t>
              </a:r>
            </a:p>
          </p:txBody>
        </p:sp>
        <p:sp>
          <p:nvSpPr>
            <p:cNvPr id="21" name="Text Box 95"/>
            <p:cNvSpPr txBox="1">
              <a:spLocks noChangeArrowheads="1"/>
            </p:cNvSpPr>
            <p:nvPr/>
          </p:nvSpPr>
          <p:spPr bwMode="auto">
            <a:xfrm>
              <a:off x="3455054" y="3078552"/>
              <a:ext cx="1977418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solenoid</a:t>
              </a:r>
            </a:p>
          </p:txBody>
        </p:sp>
        <p:sp>
          <p:nvSpPr>
            <p:cNvPr id="22" name="AutoShape 96"/>
            <p:cNvSpPr>
              <a:spLocks/>
            </p:cNvSpPr>
            <p:nvPr/>
          </p:nvSpPr>
          <p:spPr bwMode="auto">
            <a:xfrm rot="16200000" flipV="1">
              <a:off x="4391345" y="2805617"/>
              <a:ext cx="160869" cy="2857677"/>
            </a:xfrm>
            <a:prstGeom prst="leftBrace">
              <a:avLst>
                <a:gd name="adj1" fmla="val 75027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98"/>
            <p:cNvSpPr>
              <a:spLocks noChangeArrowheads="1"/>
            </p:cNvSpPr>
            <p:nvPr/>
          </p:nvSpPr>
          <p:spPr bwMode="auto">
            <a:xfrm rot="10800000">
              <a:off x="3608693" y="5589185"/>
              <a:ext cx="1737018" cy="26389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01"/>
            <p:cNvSpPr>
              <a:spLocks noChangeArrowheads="1"/>
            </p:cNvSpPr>
            <p:nvPr/>
          </p:nvSpPr>
          <p:spPr bwMode="auto">
            <a:xfrm rot="10800000" flipH="1">
              <a:off x="2491651" y="5628951"/>
              <a:ext cx="368732" cy="1590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Line 110"/>
            <p:cNvSpPr>
              <a:spLocks noChangeShapeType="1"/>
            </p:cNvSpPr>
            <p:nvPr/>
          </p:nvSpPr>
          <p:spPr bwMode="auto">
            <a:xfrm rot="16200000">
              <a:off x="5576170" y="4966497"/>
              <a:ext cx="544061" cy="979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112"/>
            <p:cNvSpPr txBox="1">
              <a:spLocks noChangeArrowheads="1"/>
            </p:cNvSpPr>
            <p:nvPr/>
          </p:nvSpPr>
          <p:spPr bwMode="auto">
            <a:xfrm>
              <a:off x="5741557" y="4707121"/>
              <a:ext cx="1238145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Fast kicker</a:t>
              </a:r>
            </a:p>
          </p:txBody>
        </p:sp>
        <p:sp>
          <p:nvSpPr>
            <p:cNvPr id="27" name="Text Box 113"/>
            <p:cNvSpPr txBox="1">
              <a:spLocks noChangeArrowheads="1"/>
            </p:cNvSpPr>
            <p:nvPr/>
          </p:nvSpPr>
          <p:spPr bwMode="auto">
            <a:xfrm>
              <a:off x="2104843" y="4750500"/>
              <a:ext cx="1323098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Fast kicker</a:t>
              </a:r>
            </a:p>
          </p:txBody>
        </p:sp>
        <p:sp>
          <p:nvSpPr>
            <p:cNvPr id="28" name="Text Box 114"/>
            <p:cNvSpPr txBox="1">
              <a:spLocks noChangeArrowheads="1"/>
            </p:cNvSpPr>
            <p:nvPr/>
          </p:nvSpPr>
          <p:spPr bwMode="auto">
            <a:xfrm>
              <a:off x="3816557" y="5840430"/>
              <a:ext cx="1297794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SRF Linac</a:t>
              </a:r>
            </a:p>
          </p:txBody>
        </p:sp>
        <p:sp>
          <p:nvSpPr>
            <p:cNvPr id="29" name="Text Box 115"/>
            <p:cNvSpPr txBox="1">
              <a:spLocks noChangeArrowheads="1"/>
            </p:cNvSpPr>
            <p:nvPr/>
          </p:nvSpPr>
          <p:spPr bwMode="auto">
            <a:xfrm>
              <a:off x="5352942" y="5771744"/>
              <a:ext cx="945329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dump</a:t>
              </a:r>
            </a:p>
          </p:txBody>
        </p:sp>
        <p:sp>
          <p:nvSpPr>
            <p:cNvPr id="30" name="Text Box 116"/>
            <p:cNvSpPr txBox="1">
              <a:spLocks noChangeArrowheads="1"/>
            </p:cNvSpPr>
            <p:nvPr/>
          </p:nvSpPr>
          <p:spPr bwMode="auto">
            <a:xfrm>
              <a:off x="2088575" y="5780781"/>
              <a:ext cx="1216456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injector</a:t>
              </a:r>
            </a:p>
          </p:txBody>
        </p:sp>
        <p:sp>
          <p:nvSpPr>
            <p:cNvPr id="31" name="Line 118"/>
            <p:cNvSpPr>
              <a:spLocks noChangeShapeType="1"/>
            </p:cNvSpPr>
            <p:nvPr/>
          </p:nvSpPr>
          <p:spPr bwMode="auto">
            <a:xfrm>
              <a:off x="2853154" y="5706674"/>
              <a:ext cx="757346" cy="54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Line 121"/>
            <p:cNvSpPr>
              <a:spLocks noChangeShapeType="1"/>
            </p:cNvSpPr>
            <p:nvPr/>
          </p:nvSpPr>
          <p:spPr bwMode="auto">
            <a:xfrm>
              <a:off x="4901063" y="5177073"/>
              <a:ext cx="375962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122"/>
            <p:cNvSpPr>
              <a:spLocks noChangeArrowheads="1"/>
            </p:cNvSpPr>
            <p:nvPr/>
          </p:nvSpPr>
          <p:spPr bwMode="auto">
            <a:xfrm>
              <a:off x="6240431" y="5025241"/>
              <a:ext cx="159061" cy="263897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Straight Connector 134"/>
            <p:cNvCxnSpPr>
              <a:cxnSpLocks noChangeShapeType="1"/>
            </p:cNvCxnSpPr>
            <p:nvPr/>
          </p:nvCxnSpPr>
          <p:spPr bwMode="auto">
            <a:xfrm rot="16200000" flipH="1">
              <a:off x="4473466" y="5082210"/>
              <a:ext cx="107654" cy="124849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138"/>
            <p:cNvCxnSpPr>
              <a:cxnSpLocks noChangeShapeType="1"/>
            </p:cNvCxnSpPr>
            <p:nvPr/>
          </p:nvCxnSpPr>
          <p:spPr bwMode="auto">
            <a:xfrm flipV="1">
              <a:off x="4346263" y="5072686"/>
              <a:ext cx="124849" cy="104245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Line 4"/>
            <p:cNvSpPr>
              <a:spLocks noChangeShapeType="1"/>
            </p:cNvSpPr>
            <p:nvPr/>
          </p:nvSpPr>
          <p:spPr bwMode="auto">
            <a:xfrm>
              <a:off x="2592872" y="5177073"/>
              <a:ext cx="1747864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Line 2"/>
            <p:cNvSpPr>
              <a:spLocks noChangeShapeType="1"/>
            </p:cNvSpPr>
            <p:nvPr/>
          </p:nvSpPr>
          <p:spPr bwMode="auto">
            <a:xfrm flipV="1">
              <a:off x="1723458" y="3785289"/>
              <a:ext cx="5800306" cy="18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6961627" y="3731063"/>
              <a:ext cx="318122" cy="1030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109"/>
            <p:cNvSpPr>
              <a:spLocks noChangeArrowheads="1"/>
            </p:cNvSpPr>
            <p:nvPr/>
          </p:nvSpPr>
          <p:spPr bwMode="auto">
            <a:xfrm>
              <a:off x="5792168" y="5648834"/>
              <a:ext cx="113873" cy="17352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Line 110"/>
            <p:cNvSpPr>
              <a:spLocks noChangeShapeType="1"/>
            </p:cNvSpPr>
            <p:nvPr/>
          </p:nvSpPr>
          <p:spPr bwMode="auto">
            <a:xfrm rot="16200000" flipH="1">
              <a:off x="2887497" y="4999936"/>
              <a:ext cx="533216" cy="9127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Line 110"/>
            <p:cNvSpPr>
              <a:spLocks noChangeShapeType="1"/>
            </p:cNvSpPr>
            <p:nvPr/>
          </p:nvSpPr>
          <p:spPr bwMode="auto">
            <a:xfrm rot="16200000" flipH="1">
              <a:off x="2845019" y="5154480"/>
              <a:ext cx="242206" cy="3994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Line 118"/>
            <p:cNvSpPr>
              <a:spLocks noChangeShapeType="1"/>
            </p:cNvSpPr>
            <p:nvPr/>
          </p:nvSpPr>
          <p:spPr bwMode="auto">
            <a:xfrm>
              <a:off x="2979680" y="5706674"/>
              <a:ext cx="287394" cy="108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Line 110"/>
            <p:cNvSpPr>
              <a:spLocks noChangeShapeType="1"/>
            </p:cNvSpPr>
            <p:nvPr/>
          </p:nvSpPr>
          <p:spPr bwMode="auto">
            <a:xfrm rot="16200000">
              <a:off x="5471333" y="5412953"/>
              <a:ext cx="215094" cy="394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2616369" y="5057776"/>
              <a:ext cx="160869" cy="263897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Line 110"/>
            <p:cNvSpPr>
              <a:spLocks noChangeShapeType="1"/>
            </p:cNvSpPr>
            <p:nvPr/>
          </p:nvSpPr>
          <p:spPr bwMode="auto">
            <a:xfrm rot="16200000" flipH="1">
              <a:off x="5560805" y="5506041"/>
              <a:ext cx="5423" cy="4609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 Box 116"/>
            <p:cNvSpPr txBox="1">
              <a:spLocks noChangeArrowheads="1"/>
            </p:cNvSpPr>
            <p:nvPr/>
          </p:nvSpPr>
          <p:spPr bwMode="auto">
            <a:xfrm>
              <a:off x="3485783" y="5209608"/>
              <a:ext cx="2065985" cy="33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energy recovery</a:t>
              </a:r>
            </a:p>
          </p:txBody>
        </p:sp>
      </p:grpSp>
      <p:sp>
        <p:nvSpPr>
          <p:cNvPr id="193" name="Oval 192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94" name="Oval 193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95" name="Oval 194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96" name="Oval 195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97" name="Oval 196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99" name="Oval 198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0" name="Oval 199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1" name="Oval 200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2" name="Oval 201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3" name="Oval 202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4" name="Oval 203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6" name="Oval 205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7" name="Oval 206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8" name="Oval 207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09" name="Oval 208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0" name="Oval 209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1" name="Oval 210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2" name="Oval 211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3" name="Oval 212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4" name="Oval 213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5" name="Oval 214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6" name="Oval 215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7" name="Oval 216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8" name="Oval 217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19" name="Oval 218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20" name="Oval 219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21" name="Oval 220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22" name="Oval 221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23" name="Oval 222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24" name="Oval 223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25" name="Oval 224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26" name="Oval 225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27" name="Oval 226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2"/>
            <a:ext cx="9144000" cy="686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Ultra Fast Beam Kicker for ERL-CCR</a:t>
            </a:r>
            <a:endParaRPr lang="en-US" sz="4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68" name="Oval 167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50" name="Oval 149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784430" y="3255383"/>
            <a:ext cx="207652" cy="20765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/>
              <a:cs typeface="Arial" charset="0"/>
            </a:endParaRPr>
          </a:p>
        </p:txBody>
      </p:sp>
      <p:graphicFrame>
        <p:nvGraphicFramePr>
          <p:cNvPr id="228" name="Chart 2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483546"/>
              </p:ext>
            </p:extLst>
          </p:nvPr>
        </p:nvGraphicFramePr>
        <p:xfrm>
          <a:off x="5867400" y="4572000"/>
          <a:ext cx="3048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9" name="TextBox 228"/>
          <p:cNvSpPr txBox="1"/>
          <p:nvPr/>
        </p:nvSpPr>
        <p:spPr>
          <a:xfrm>
            <a:off x="0" y="4114800"/>
            <a:ext cx="59436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fontAlgn="base"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RF kicker</a:t>
            </a:r>
          </a:p>
          <a:p>
            <a:pPr marL="171450" indent="-171450" defTabSz="457200" fontAlgn="base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Like an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RF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separator, driven by a waveform which is a superposition of multi harmonic waveforms</a:t>
            </a: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71450" indent="-171450" defTabSz="457200" fontAlgn="base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Very high duty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factor</a:t>
            </a: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71450" indent="-171450" defTabSz="457200" fontAlgn="base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Low power requirements</a:t>
            </a:r>
          </a:p>
          <a:p>
            <a:pPr marL="171450" indent="-171450" defTabSz="457200" fontAlgn="base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Requires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 multi-harmonic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signal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amplifier</a:t>
            </a:r>
          </a:p>
          <a:p>
            <a:pPr marL="171450" indent="-171450" defTabSz="457200" fontAlgn="base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Engineering design &amp; proto-typing are underway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562600" y="1143000"/>
            <a:ext cx="358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It requires an ultra fast kicker for switching bunches in/out of a CCR</a:t>
            </a:r>
          </a:p>
          <a:p>
            <a:pPr marL="169863" indent="-1698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The kicker must be able to operate at a high repetition rate (~26 MHz)</a:t>
            </a:r>
          </a:p>
          <a:p>
            <a:pPr marL="169863" indent="-1698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Rise/full time must be shorter than sub ns to avoid disturbing the neighboring bunches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Text Placeholder 2"/>
          <p:cNvSpPr txBox="1">
            <a:spLocks/>
          </p:cNvSpPr>
          <p:nvPr/>
        </p:nvSpPr>
        <p:spPr bwMode="auto">
          <a:xfrm>
            <a:off x="5638800" y="4191000"/>
            <a:ext cx="3352800" cy="34747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A. Hutton, A. Kimber, E. Nissen</a:t>
            </a:r>
          </a:p>
        </p:txBody>
      </p:sp>
      <p:sp>
        <p:nvSpPr>
          <p:cNvPr id="164" name="Slide Number Placeholder 4"/>
          <p:cNvSpPr txBox="1">
            <a:spLocks/>
          </p:cNvSpPr>
          <p:nvPr/>
        </p:nvSpPr>
        <p:spPr>
          <a:xfrm>
            <a:off x="6553200" y="6477000"/>
            <a:ext cx="1066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21F2B-DDB1-4D52-AD09-DEE4A6FD7102}" type="slidenum">
              <a:rPr kumimoji="0" lang="en-US" sz="200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5" name="Text Placeholder 2"/>
          <p:cNvSpPr txBox="1">
            <a:spLocks/>
          </p:cNvSpPr>
          <p:nvPr/>
        </p:nvSpPr>
        <p:spPr bwMode="auto">
          <a:xfrm>
            <a:off x="4419600" y="3124200"/>
            <a:ext cx="1143000" cy="34747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E. Nissen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3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6" dur="2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404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8" dur="24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0" nodeType="withEffect">
                                  <p:stCondLst>
                                    <p:cond delay="808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10" dur="24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1212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12" dur="24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1616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14" dur="24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2020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16" dur="24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0" nodeType="withEffect">
                                  <p:stCondLst>
                                    <p:cond delay="2694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18" dur="24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0" nodeType="withEffect">
                                  <p:stCondLst>
                                    <p:cond delay="3098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20" dur="24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3502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22" dur="24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3906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24" dur="24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0" nodeType="withEffect">
                                  <p:stCondLst>
                                    <p:cond delay="4310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26" dur="24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0" nodeType="withEffect">
                                  <p:stCondLst>
                                    <p:cond delay="4984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28" dur="24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grpId="0" nodeType="withEffect">
                                  <p:stCondLst>
                                    <p:cond delay="133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30" dur="24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0" nodeType="withEffect">
                                  <p:stCondLst>
                                    <p:cond delay="537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32" dur="24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0" nodeType="withEffect">
                                  <p:stCondLst>
                                    <p:cond delay="941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34" dur="24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0" nodeType="withEffect">
                                  <p:stCondLst>
                                    <p:cond delay="1345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36" dur="24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0" nodeType="withEffect">
                                  <p:stCondLst>
                                    <p:cond delay="1749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38" dur="24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0" nodeType="withEffect">
                                  <p:stCondLst>
                                    <p:cond delay="2153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40" dur="24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grpId="0" nodeType="withEffect">
                                  <p:stCondLst>
                                    <p:cond delay="2423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42" dur="24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0" nodeType="withEffect">
                                  <p:stCondLst>
                                    <p:cond delay="2827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44" dur="24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grpId="0" nodeType="withEffect">
                                  <p:stCondLst>
                                    <p:cond delay="3231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46" dur="24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grpId="0" nodeType="withEffect">
                                  <p:stCondLst>
                                    <p:cond delay="3635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48" dur="24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0" nodeType="withEffect">
                                  <p:stCondLst>
                                    <p:cond delay="4039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50" dur="24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0" nodeType="withEffect">
                                  <p:stCondLst>
                                    <p:cond delay="4443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52" dur="24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grpId="0" nodeType="withEffect">
                                  <p:stCondLst>
                                    <p:cond delay="4713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54" dur="24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grpId="0" nodeType="withEffect">
                                  <p:stCondLst>
                                    <p:cond delay="5117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56" dur="24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grpId="0" nodeType="withEffect">
                                  <p:stCondLst>
                                    <p:cond delay="267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58" dur="24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grpId="0" nodeType="withEffect">
                                  <p:stCondLst>
                                    <p:cond delay="671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60" dur="24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62" dur="24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grpId="0" nodeType="withEffect">
                                  <p:stCondLst>
                                    <p:cond delay="1479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64" dur="24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grpId="0" nodeType="withEffect">
                                  <p:stCondLst>
                                    <p:cond delay="1883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66" dur="24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grpId="0" nodeType="withEffect">
                                  <p:stCondLst>
                                    <p:cond delay="2287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68" dur="24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grpId="0" nodeType="withEffect">
                                  <p:stCondLst>
                                    <p:cond delay="2557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70" dur="24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grpId="0" nodeType="withEffect">
                                  <p:stCondLst>
                                    <p:cond delay="2961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72" dur="24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grpId="0" nodeType="withEffect">
                                  <p:stCondLst>
                                    <p:cond delay="3365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74" dur="24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grpId="0" nodeType="withEffect">
                                  <p:stCondLst>
                                    <p:cond delay="3769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76" dur="24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grpId="0" nodeType="withEffect">
                                  <p:stCondLst>
                                    <p:cond delay="4173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78" dur="24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grpId="0" nodeType="withEffect">
                                  <p:stCondLst>
                                    <p:cond delay="4583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80" dur="24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grpId="0" nodeType="withEffect">
                                  <p:stCondLst>
                                    <p:cond delay="4847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82" dur="24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grpId="0" nodeType="withEffect">
                                  <p:stCondLst>
                                    <p:cond delay="52510"/>
                                  </p:stCondLst>
                                  <p:childTnLst>
                                    <p:animMotion origin="layout" path="M 0.00053 -0.00023 L 0.27032 0.00232 L 0.3731 -0.07176 L 0.39115 -0.07569 L 0.41945 -0.08819 L 0.44202 -0.11458 L 0.45799 -0.15116 L 0.45625 -0.1787 L 0.45053 -0.20393 L 0.43073 -0.23541 L 0.4033 -0.25555 L 0.37691 -0.26065 L -0.01458 -0.2618 L -0.04565 -0.25162 L -0.07586 -0.22407 L -0.08906 -0.18889 L -0.09097 -0.16875 L -0.08819 -0.14861 L -0.07881 -0.11967 L -0.05989 -0.09444 L -0.03159 -0.0794 L -0.00138 -0.07315 L 0.37605 -0.07315 L 0.39775 -0.07685 L 0.4165 -0.08704 L 0.43733 -0.10579 L 0.44862 -0.12731 L 0.45435 -0.14606 L 0.45903 -0.17384 L 0.45139 -0.20139 L 0.43351 -0.23657 L 0.40625 -0.25162 L 0.38924 -0.25926 L -0.01545 -0.26065 L -0.0467 -0.25301 L -0.06267 -0.24051 L -0.0835 -0.20764 L -0.09097 -0.1787 L -0.09097 -0.16111 L -0.08437 -0.12963 L -0.0684 -0.10717 L -0.03541 -0.0794 L -0.00225 -0.07176 L 0.37796 -0.07315 L 0.39202 -0.07824 L 0.40712 -0.0831 L 0.42119 -0.09329 L 0.4382 -0.11088 L 0.44948 -0.12731 L 0.45435 -0.14491 L 0.45712 -0.16111 L 0.45625 -0.18634 L 0.44948 -0.20764 L 0.43924 -0.22662 L 0.42119 -0.24537 L 0.41094 -0.25301 L 0.39011 -0.25926 L 0.37882 -0.26296 L -0.01649 -0.2618 L -0.04097 -0.25046 L -0.05798 -0.24166 L -0.07031 -0.23287 L -0.08055 -0.21528 L -0.08715 -0.19398 L -0.09375 -0.16875 L -0.08819 -0.14491 L -0.07881 -0.11829 L -0.06458 -0.10069 L -0.04756 -0.08449 L -0.02968 -0.0794 L -0.00138 -0.0743 L 0.37605 -0.07315 L 0.39584 -0.0743 L 0.42796 -0.09329 L 0.4448 -0.11967 L 0.45521 -0.14977 L 0.45903 -0.16991 L 0.45053 -0.20509 L 0.425 -0.24421 L 0.40521 -0.25671 L 0.375 -0.26435 L -0.02395 -0.2618 L -0.05225 -0.24791 L -0.07309 -0.22916 L -0.0835 -0.21018 L -0.08906 -0.18495 L -0.09201 -0.17129 L -0.08819 -0.14491 L -0.07968 -0.12222 L -0.07031 -0.10717 L -0.04861 -0.08819 L -0.03055 -0.07569 L -0.00416 -0.07176 L 0.38073 -0.0743 L 0.39671 -0.07685 L 0.41563 -0.08565 L 0.42969 -0.09699 L 0.44202 -0.11342 L 0.44775 -0.12477 L 0.45712 -0.1537 L 0.45712 -0.16875 L 0.45435 -0.19514 L 0.44862 -0.21018 L 0.4316 -0.23171 L 0.41459 -0.24791 L 0.39202 -0.25926 L 0.37969 -0.2618 L -0.01927 -0.26296 L -0.04947 -0.24791 L -0.06371 -0.23657 L -0.08055 -0.21782 L -0.08906 -0.1875 L -0.09201 -0.16991 L -0.08906 -0.14861 L -0.07881 -0.12338 L -0.06927 -0.10717 L -0.05798 -0.09329 L -0.03819 -0.08194 L -0.01371 -0.07569 L 0.37882 -0.07315 L 0.40053 -0.07824 L 0.42032 -0.08958 L 0.4382 -0.10579 L 0.44862 -0.12847 L 0.45799 -0.15741 L 0.45521 -0.19143 L 0.44289 -0.22291 L 0.4231 -0.24282 L 0.4099 -0.25046 L 0.37691 -0.26435 L -0.025 -0.26065 L -0.04756 -0.25162 L -0.06736 -0.23657 L -0.08541 -0.20764 L -0.09201 -0.18125 L -0.09201 -0.15741 L -0.0835 -0.12963 L -0.0684 -0.10717 L -0.05416 -0.09444 L -0.03541 -0.0794 L -0.00798 -0.07315 L 0.00139 -0.07315 L 0.09775 0.00116 L 0.32796 0.00232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84" dur="24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6" grpId="0" animBg="1"/>
      <p:bldP spid="197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3" grpId="0" animBg="1"/>
      <p:bldP spid="168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Arial" charset="0"/>
                <a:cs typeface="Arial" charset="0"/>
              </a:rPr>
              <a:t>Electron Cooling in MEIC</a:t>
            </a:r>
            <a:endParaRPr lang="ru-RU" altLang="en-US" sz="3200" b="1">
              <a:solidFill>
                <a:srgbClr val="0000FF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76131" name="Content Placeholder 2"/>
          <p:cNvSpPr>
            <a:spLocks noGrp="1"/>
          </p:cNvSpPr>
          <p:nvPr>
            <p:ph idx="4294967295"/>
          </p:nvPr>
        </p:nvSpPr>
        <p:spPr>
          <a:xfrm>
            <a:off x="73025" y="838200"/>
            <a:ext cx="8972550" cy="5519738"/>
          </a:xfrm>
        </p:spPr>
        <p:txBody>
          <a:bodyPr/>
          <a:lstStyle/>
          <a:p>
            <a:pPr marL="231775" indent="-231775" eaLnBrk="1" hangingPunct="1">
              <a:spcBef>
                <a:spcPts val="25"/>
              </a:spcBef>
            </a:pPr>
            <a:r>
              <a:rPr lang="en-US" altLang="en-US" sz="1800" b="1" dirty="0" smtClean="0">
                <a:solidFill>
                  <a:srgbClr val="0000FF"/>
                </a:solidFill>
                <a:latin typeface="Arial" charset="0"/>
              </a:rPr>
              <a:t>Use conventional electron cooling mechanism</a:t>
            </a:r>
            <a:endParaRPr lang="en-US" altLang="en-US" sz="1800" b="1" dirty="0" smtClean="0">
              <a:solidFill>
                <a:srgbClr val="FF0000"/>
              </a:solidFill>
              <a:latin typeface="Arial" charset="0"/>
            </a:endParaRPr>
          </a:p>
          <a:p>
            <a:pPr marL="231775" indent="-231775" eaLnBrk="1" hangingPunct="1">
              <a:spcBef>
                <a:spcPts val="1000"/>
              </a:spcBef>
            </a:pPr>
            <a:r>
              <a:rPr lang="en-US" altLang="en-US" sz="1800" b="1" dirty="0" smtClean="0">
                <a:solidFill>
                  <a:srgbClr val="0000FF"/>
                </a:solidFill>
                <a:latin typeface="Arial" charset="0"/>
              </a:rPr>
              <a:t>Multi-stage cooling scenario</a:t>
            </a:r>
          </a:p>
          <a:p>
            <a:pPr marL="573088" lvl="1" indent="-227013" eaLnBrk="1" hangingPunct="1">
              <a:spcBef>
                <a:spcPts val="25"/>
              </a:spcBef>
            </a:pPr>
            <a:endParaRPr lang="en-US" altLang="en-US" sz="1600" dirty="0" smtClean="0">
              <a:latin typeface="Arial" charset="0"/>
            </a:endParaRPr>
          </a:p>
          <a:p>
            <a:pPr marL="573088" lvl="1" indent="-227013" eaLnBrk="1" hangingPunct="1">
              <a:spcBef>
                <a:spcPts val="25"/>
              </a:spcBef>
            </a:pPr>
            <a:endParaRPr lang="en-US" altLang="en-US" sz="1600" dirty="0" smtClean="0">
              <a:latin typeface="Arial" charset="0"/>
            </a:endParaRPr>
          </a:p>
          <a:p>
            <a:pPr marL="573088" lvl="1" indent="-227013" eaLnBrk="1" hangingPunct="1">
              <a:spcBef>
                <a:spcPts val="25"/>
              </a:spcBef>
            </a:pPr>
            <a:endParaRPr lang="en-US" altLang="en-US" sz="1600" dirty="0" smtClean="0">
              <a:latin typeface="Arial" charset="0"/>
            </a:endParaRPr>
          </a:p>
          <a:p>
            <a:pPr marL="573088" lvl="1" indent="-227013" eaLnBrk="1" hangingPunct="1">
              <a:spcBef>
                <a:spcPts val="25"/>
              </a:spcBef>
            </a:pPr>
            <a:endParaRPr lang="en-US" altLang="en-US" sz="1600" dirty="0" smtClean="0">
              <a:latin typeface="Arial" charset="0"/>
            </a:endParaRPr>
          </a:p>
          <a:p>
            <a:pPr marL="573088" lvl="1" indent="-227013" eaLnBrk="1" hangingPunct="1">
              <a:spcBef>
                <a:spcPts val="25"/>
              </a:spcBef>
            </a:pPr>
            <a:endParaRPr lang="en-US" altLang="en-US" sz="1600" dirty="0" smtClean="0">
              <a:latin typeface="Arial" charset="0"/>
            </a:endParaRPr>
          </a:p>
          <a:p>
            <a:pPr marL="573088" lvl="1" indent="-227013" eaLnBrk="1" hangingPunct="1">
              <a:spcBef>
                <a:spcPts val="25"/>
              </a:spcBef>
            </a:pPr>
            <a:endParaRPr lang="en-US" altLang="en-US" sz="1600" dirty="0" smtClean="0">
              <a:latin typeface="Arial" charset="0"/>
            </a:endParaRPr>
          </a:p>
          <a:p>
            <a:pPr marL="573088" lvl="1" indent="-227013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 smtClean="0">
                <a:latin typeface="Arial" charset="0"/>
              </a:rPr>
              <a:t>Prebooster: standard DC electron cooling for beam accumulation from positive source</a:t>
            </a:r>
            <a:endParaRPr lang="en-US" altLang="en-US" sz="1600" i="1" dirty="0" smtClean="0">
              <a:latin typeface="Arial" charset="0"/>
            </a:endParaRPr>
          </a:p>
          <a:p>
            <a:pPr marL="573088" lvl="1" indent="-227013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 smtClean="0">
                <a:latin typeface="Arial" charset="0"/>
              </a:rPr>
              <a:t>Collider ring: bunched high-energy electron cooling after injection (initial), after acceleration and re-bunching (final), and during collisions (continuous)</a:t>
            </a:r>
            <a:endParaRPr lang="en-US" altLang="en-US" sz="1600" i="1" dirty="0" smtClean="0">
              <a:latin typeface="Arial" charset="0"/>
            </a:endParaRPr>
          </a:p>
          <a:p>
            <a:pPr marL="914400" lvl="2" indent="-223838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600" dirty="0" smtClean="0">
                <a:latin typeface="Arial" charset="0"/>
              </a:rPr>
              <a:t>Magnetized injector of high-charge short electron bunches </a:t>
            </a:r>
            <a:br>
              <a:rPr lang="en-US" altLang="en-US" sz="1600" dirty="0" smtClean="0">
                <a:latin typeface="Arial" charset="0"/>
              </a:rPr>
            </a:br>
            <a:r>
              <a:rPr lang="en-US" altLang="en-US" sz="1600" dirty="0" smtClean="0">
                <a:latin typeface="Arial" charset="0"/>
              </a:rPr>
              <a:t>(a similar injector operates at BINP)</a:t>
            </a:r>
          </a:p>
          <a:p>
            <a:pPr marL="914400" lvl="2" indent="-223838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600" dirty="0" smtClean="0">
                <a:latin typeface="Arial" charset="0"/>
              </a:rPr>
              <a:t>Energy recovery linac to reduce power </a:t>
            </a:r>
            <a:br>
              <a:rPr lang="en-US" altLang="en-US" sz="1600" dirty="0" smtClean="0">
                <a:latin typeface="Arial" charset="0"/>
              </a:rPr>
            </a:br>
            <a:r>
              <a:rPr lang="en-US" altLang="en-US" sz="1600" dirty="0" smtClean="0">
                <a:latin typeface="Arial" charset="0"/>
              </a:rPr>
              <a:t>consumption</a:t>
            </a:r>
          </a:p>
          <a:p>
            <a:pPr marL="914400" lvl="2" indent="-223838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600" dirty="0" smtClean="0">
                <a:latin typeface="Arial" charset="0"/>
              </a:rPr>
              <a:t>Ultra-fast (beam-beam or RF) kicker</a:t>
            </a:r>
          </a:p>
          <a:p>
            <a:pPr marL="914400" lvl="2" indent="-223838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600" dirty="0" smtClean="0">
                <a:latin typeface="Arial" charset="0"/>
              </a:rPr>
              <a:t>Compact circulator ring to reduce electron </a:t>
            </a:r>
            <a:br>
              <a:rPr lang="en-US" altLang="en-US" sz="1600" dirty="0" smtClean="0">
                <a:latin typeface="Arial" charset="0"/>
              </a:rPr>
            </a:br>
            <a:r>
              <a:rPr lang="en-US" altLang="en-US" sz="1600" dirty="0" smtClean="0">
                <a:latin typeface="Arial" charset="0"/>
              </a:rPr>
              <a:t>source current</a:t>
            </a:r>
          </a:p>
          <a:p>
            <a:pPr marL="914400" lvl="2" indent="-223838" eaLnBrk="1" hangingPunct="1">
              <a:spcBef>
                <a:spcPts val="25"/>
              </a:spcBef>
              <a:buFont typeface="Wingdings" pitchFamily="2" charset="2"/>
              <a:buChar char="§"/>
            </a:pPr>
            <a:endParaRPr lang="en-US" altLang="en-US" sz="1600" dirty="0" smtClean="0">
              <a:latin typeface="Arial" charset="0"/>
            </a:endParaRPr>
          </a:p>
        </p:txBody>
      </p:sp>
      <p:grpSp>
        <p:nvGrpSpPr>
          <p:cNvPr id="176132" name="Group 4"/>
          <p:cNvGrpSpPr>
            <a:grpSpLocks/>
          </p:cNvGrpSpPr>
          <p:nvPr/>
        </p:nvGrpSpPr>
        <p:grpSpPr bwMode="auto">
          <a:xfrm>
            <a:off x="938213" y="1427163"/>
            <a:ext cx="5767387" cy="1620837"/>
            <a:chOff x="145" y="463"/>
            <a:chExt cx="5448" cy="1533"/>
          </a:xfrm>
        </p:grpSpPr>
        <p:sp>
          <p:nvSpPr>
            <p:cNvPr id="176133" name="Line 5"/>
            <p:cNvSpPr>
              <a:spLocks noChangeShapeType="1"/>
            </p:cNvSpPr>
            <p:nvPr/>
          </p:nvSpPr>
          <p:spPr bwMode="auto">
            <a:xfrm>
              <a:off x="362" y="1113"/>
              <a:ext cx="48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134" name="AutoShape 6"/>
            <p:cNvSpPr>
              <a:spLocks noChangeArrowheads="1"/>
            </p:cNvSpPr>
            <p:nvPr/>
          </p:nvSpPr>
          <p:spPr bwMode="auto">
            <a:xfrm>
              <a:off x="4926" y="997"/>
              <a:ext cx="549" cy="235"/>
            </a:xfrm>
            <a:prstGeom prst="rightArrow">
              <a:avLst>
                <a:gd name="adj1" fmla="val 48083"/>
                <a:gd name="adj2" fmla="val 91489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135" name="Text Box 7"/>
            <p:cNvSpPr txBox="1">
              <a:spLocks noChangeArrowheads="1"/>
            </p:cNvSpPr>
            <p:nvPr/>
          </p:nvSpPr>
          <p:spPr bwMode="auto">
            <a:xfrm>
              <a:off x="4730" y="1232"/>
              <a:ext cx="863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954" tIns="30477" rIns="60954" bIns="30477">
              <a:spAutoFit/>
            </a:bodyPr>
            <a:lstStyle>
              <a:lvl1pPr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048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6096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9144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2192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1676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133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5908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0480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to high-energy</a:t>
              </a:r>
            </a:p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collider ring</a:t>
              </a:r>
            </a:p>
          </p:txBody>
        </p:sp>
        <p:sp>
          <p:nvSpPr>
            <p:cNvPr id="176136" name="Rectangle 8"/>
            <p:cNvSpPr>
              <a:spLocks noChangeArrowheads="1"/>
            </p:cNvSpPr>
            <p:nvPr/>
          </p:nvSpPr>
          <p:spPr bwMode="auto">
            <a:xfrm>
              <a:off x="274" y="1004"/>
              <a:ext cx="213" cy="214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137" name="Rectangle 9"/>
            <p:cNvSpPr>
              <a:spLocks noChangeArrowheads="1"/>
            </p:cNvSpPr>
            <p:nvPr/>
          </p:nvSpPr>
          <p:spPr bwMode="auto">
            <a:xfrm>
              <a:off x="713" y="1004"/>
              <a:ext cx="571" cy="214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6138" name="Group 10"/>
            <p:cNvGrpSpPr>
              <a:grpSpLocks/>
            </p:cNvGrpSpPr>
            <p:nvPr/>
          </p:nvGrpSpPr>
          <p:grpSpPr bwMode="auto">
            <a:xfrm>
              <a:off x="2119" y="463"/>
              <a:ext cx="1290" cy="1293"/>
              <a:chOff x="2317" y="523"/>
              <a:chExt cx="1290" cy="1293"/>
            </a:xfrm>
          </p:grpSpPr>
          <p:sp>
            <p:nvSpPr>
              <p:cNvPr id="176139" name="Arc 34"/>
              <p:cNvSpPr>
                <a:spLocks/>
              </p:cNvSpPr>
              <p:nvPr/>
            </p:nvSpPr>
            <p:spPr bwMode="auto">
              <a:xfrm rot="-5400000">
                <a:off x="2962" y="524"/>
                <a:ext cx="645" cy="644"/>
              </a:xfrm>
              <a:custGeom>
                <a:avLst/>
                <a:gdLst>
                  <a:gd name="T0" fmla="*/ 1 w 43196"/>
                  <a:gd name="T1" fmla="*/ 0 h 43196"/>
                  <a:gd name="T2" fmla="*/ 0 w 43196"/>
                  <a:gd name="T3" fmla="*/ 1 h 43196"/>
                  <a:gd name="T4" fmla="*/ 1 w 43196"/>
                  <a:gd name="T5" fmla="*/ 1 h 431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6" h="43196" fill="none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</a:path>
                  <a:path w="43196" h="43196" stroke="0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  <a:lnTo>
                      <a:pt x="21596" y="21596"/>
                    </a:lnTo>
                    <a:lnTo>
                      <a:pt x="22003" y="-1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00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6140" name="Arc 35"/>
              <p:cNvSpPr>
                <a:spLocks/>
              </p:cNvSpPr>
              <p:nvPr/>
            </p:nvSpPr>
            <p:spPr bwMode="auto">
              <a:xfrm rot="5400000">
                <a:off x="2316" y="1172"/>
                <a:ext cx="645" cy="644"/>
              </a:xfrm>
              <a:custGeom>
                <a:avLst/>
                <a:gdLst>
                  <a:gd name="T0" fmla="*/ 1 w 43196"/>
                  <a:gd name="T1" fmla="*/ 0 h 43196"/>
                  <a:gd name="T2" fmla="*/ 0 w 43196"/>
                  <a:gd name="T3" fmla="*/ 1 h 43196"/>
                  <a:gd name="T4" fmla="*/ 1 w 43196"/>
                  <a:gd name="T5" fmla="*/ 1 h 431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6" h="43196" fill="none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</a:path>
                  <a:path w="43196" h="43196" stroke="0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  <a:lnTo>
                      <a:pt x="21596" y="21596"/>
                    </a:lnTo>
                    <a:lnTo>
                      <a:pt x="22003" y="-1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00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6141" name="Line 36"/>
              <p:cNvSpPr>
                <a:spLocks noChangeShapeType="1"/>
              </p:cNvSpPr>
              <p:nvPr/>
            </p:nvSpPr>
            <p:spPr bwMode="auto">
              <a:xfrm>
                <a:off x="2963" y="823"/>
                <a:ext cx="0" cy="70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142" name="Line 36"/>
              <p:cNvSpPr>
                <a:spLocks noChangeShapeType="1"/>
              </p:cNvSpPr>
              <p:nvPr/>
            </p:nvSpPr>
            <p:spPr bwMode="auto">
              <a:xfrm rot="5400000">
                <a:off x="2947" y="827"/>
                <a:ext cx="0" cy="6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6143" name="Group 15"/>
            <p:cNvGrpSpPr>
              <a:grpSpLocks/>
            </p:cNvGrpSpPr>
            <p:nvPr/>
          </p:nvGrpSpPr>
          <p:grpSpPr bwMode="auto">
            <a:xfrm>
              <a:off x="1455" y="833"/>
              <a:ext cx="563" cy="553"/>
              <a:chOff x="2643" y="631"/>
              <a:chExt cx="563" cy="553"/>
            </a:xfrm>
          </p:grpSpPr>
          <p:sp>
            <p:nvSpPr>
              <p:cNvPr id="176144" name="Arc 34"/>
              <p:cNvSpPr>
                <a:spLocks/>
              </p:cNvSpPr>
              <p:nvPr/>
            </p:nvSpPr>
            <p:spPr bwMode="auto">
              <a:xfrm rot="-5400000">
                <a:off x="2928" y="628"/>
                <a:ext cx="275" cy="281"/>
              </a:xfrm>
              <a:custGeom>
                <a:avLst/>
                <a:gdLst>
                  <a:gd name="T0" fmla="*/ 1 w 43196"/>
                  <a:gd name="T1" fmla="*/ 0 h 43196"/>
                  <a:gd name="T2" fmla="*/ 0 w 43196"/>
                  <a:gd name="T3" fmla="*/ 1 h 43196"/>
                  <a:gd name="T4" fmla="*/ 1 w 43196"/>
                  <a:gd name="T5" fmla="*/ 1 h 431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6" h="43196" fill="none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</a:path>
                  <a:path w="43196" h="43196" stroke="0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  <a:lnTo>
                      <a:pt x="21596" y="21596"/>
                    </a:lnTo>
                    <a:lnTo>
                      <a:pt x="22003" y="-1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00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6145" name="Arc 35"/>
              <p:cNvSpPr>
                <a:spLocks/>
              </p:cNvSpPr>
              <p:nvPr/>
            </p:nvSpPr>
            <p:spPr bwMode="auto">
              <a:xfrm rot="5400000">
                <a:off x="2646" y="906"/>
                <a:ext cx="275" cy="281"/>
              </a:xfrm>
              <a:custGeom>
                <a:avLst/>
                <a:gdLst>
                  <a:gd name="T0" fmla="*/ 1 w 43196"/>
                  <a:gd name="T1" fmla="*/ 0 h 43196"/>
                  <a:gd name="T2" fmla="*/ 0 w 43196"/>
                  <a:gd name="T3" fmla="*/ 1 h 43196"/>
                  <a:gd name="T4" fmla="*/ 1 w 43196"/>
                  <a:gd name="T5" fmla="*/ 1 h 431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6" h="43196" fill="none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</a:path>
                  <a:path w="43196" h="43196" stroke="0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  <a:lnTo>
                      <a:pt x="21596" y="21596"/>
                    </a:lnTo>
                    <a:lnTo>
                      <a:pt x="22003" y="-1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00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6146" name="Line 36"/>
              <p:cNvSpPr>
                <a:spLocks noChangeShapeType="1"/>
              </p:cNvSpPr>
              <p:nvPr/>
            </p:nvSpPr>
            <p:spPr bwMode="auto">
              <a:xfrm>
                <a:off x="2925" y="761"/>
                <a:ext cx="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147" name="Line 36"/>
              <p:cNvSpPr>
                <a:spLocks noChangeShapeType="1"/>
              </p:cNvSpPr>
              <p:nvPr/>
            </p:nvSpPr>
            <p:spPr bwMode="auto">
              <a:xfrm rot="5400000">
                <a:off x="2918" y="759"/>
                <a:ext cx="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6148" name="Rectangle 20"/>
            <p:cNvSpPr>
              <a:spLocks noChangeArrowheads="1"/>
            </p:cNvSpPr>
            <p:nvPr/>
          </p:nvSpPr>
          <p:spPr bwMode="auto">
            <a:xfrm>
              <a:off x="1782" y="1075"/>
              <a:ext cx="82" cy="6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6149" name="Group 21"/>
            <p:cNvGrpSpPr>
              <a:grpSpLocks/>
            </p:cNvGrpSpPr>
            <p:nvPr/>
          </p:nvGrpSpPr>
          <p:grpSpPr bwMode="auto">
            <a:xfrm>
              <a:off x="3436" y="466"/>
              <a:ext cx="1290" cy="1293"/>
              <a:chOff x="2317" y="523"/>
              <a:chExt cx="1290" cy="1293"/>
            </a:xfrm>
          </p:grpSpPr>
          <p:sp>
            <p:nvSpPr>
              <p:cNvPr id="176150" name="Arc 34"/>
              <p:cNvSpPr>
                <a:spLocks/>
              </p:cNvSpPr>
              <p:nvPr/>
            </p:nvSpPr>
            <p:spPr bwMode="auto">
              <a:xfrm rot="-5400000">
                <a:off x="2962" y="524"/>
                <a:ext cx="645" cy="644"/>
              </a:xfrm>
              <a:custGeom>
                <a:avLst/>
                <a:gdLst>
                  <a:gd name="T0" fmla="*/ 1 w 43196"/>
                  <a:gd name="T1" fmla="*/ 0 h 43196"/>
                  <a:gd name="T2" fmla="*/ 0 w 43196"/>
                  <a:gd name="T3" fmla="*/ 1 h 43196"/>
                  <a:gd name="T4" fmla="*/ 1 w 43196"/>
                  <a:gd name="T5" fmla="*/ 1 h 431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6" h="43196" fill="none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</a:path>
                  <a:path w="43196" h="43196" stroke="0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  <a:lnTo>
                      <a:pt x="21596" y="21596"/>
                    </a:lnTo>
                    <a:lnTo>
                      <a:pt x="22003" y="-1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00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6151" name="Arc 35"/>
              <p:cNvSpPr>
                <a:spLocks/>
              </p:cNvSpPr>
              <p:nvPr/>
            </p:nvSpPr>
            <p:spPr bwMode="auto">
              <a:xfrm rot="5400000">
                <a:off x="2316" y="1172"/>
                <a:ext cx="645" cy="644"/>
              </a:xfrm>
              <a:custGeom>
                <a:avLst/>
                <a:gdLst>
                  <a:gd name="T0" fmla="*/ 1 w 43196"/>
                  <a:gd name="T1" fmla="*/ 0 h 43196"/>
                  <a:gd name="T2" fmla="*/ 0 w 43196"/>
                  <a:gd name="T3" fmla="*/ 1 h 43196"/>
                  <a:gd name="T4" fmla="*/ 1 w 43196"/>
                  <a:gd name="T5" fmla="*/ 1 h 431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6" h="43196" fill="none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</a:path>
                  <a:path w="43196" h="43196" stroke="0" extrusionOk="0">
                    <a:moveTo>
                      <a:pt x="22003" y="-1"/>
                    </a:moveTo>
                    <a:cubicBezTo>
                      <a:pt x="33771" y="221"/>
                      <a:pt x="43196" y="9825"/>
                      <a:pt x="43196" y="21596"/>
                    </a:cubicBezTo>
                    <a:cubicBezTo>
                      <a:pt x="43196" y="33525"/>
                      <a:pt x="33525" y="43196"/>
                      <a:pt x="21596" y="43196"/>
                    </a:cubicBezTo>
                    <a:cubicBezTo>
                      <a:pt x="9829" y="43196"/>
                      <a:pt x="227" y="33777"/>
                      <a:pt x="0" y="22012"/>
                    </a:cubicBezTo>
                    <a:lnTo>
                      <a:pt x="21596" y="21596"/>
                    </a:lnTo>
                    <a:lnTo>
                      <a:pt x="22003" y="-1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00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6152" name="Line 36"/>
              <p:cNvSpPr>
                <a:spLocks noChangeShapeType="1"/>
              </p:cNvSpPr>
              <p:nvPr/>
            </p:nvSpPr>
            <p:spPr bwMode="auto">
              <a:xfrm>
                <a:off x="2963" y="823"/>
                <a:ext cx="0" cy="70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153" name="Line 36"/>
              <p:cNvSpPr>
                <a:spLocks noChangeShapeType="1"/>
              </p:cNvSpPr>
              <p:nvPr/>
            </p:nvSpPr>
            <p:spPr bwMode="auto">
              <a:xfrm rot="5400000">
                <a:off x="2947" y="827"/>
                <a:ext cx="0" cy="6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6154" name="Rectangle 26"/>
            <p:cNvSpPr>
              <a:spLocks noChangeArrowheads="1"/>
            </p:cNvSpPr>
            <p:nvPr/>
          </p:nvSpPr>
          <p:spPr bwMode="auto">
            <a:xfrm>
              <a:off x="4221" y="1072"/>
              <a:ext cx="136" cy="7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155" name="Text Box 27"/>
            <p:cNvSpPr txBox="1">
              <a:spLocks noChangeArrowheads="1"/>
            </p:cNvSpPr>
            <p:nvPr/>
          </p:nvSpPr>
          <p:spPr bwMode="auto">
            <a:xfrm>
              <a:off x="145" y="1235"/>
              <a:ext cx="467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954" tIns="30477" rIns="60954" bIns="30477">
              <a:spAutoFit/>
            </a:bodyPr>
            <a:lstStyle>
              <a:lvl1pPr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048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6096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9144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2192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1676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133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5908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0480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Ion</a:t>
              </a:r>
            </a:p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source</a:t>
              </a:r>
            </a:p>
          </p:txBody>
        </p:sp>
        <p:sp>
          <p:nvSpPr>
            <p:cNvPr id="176156" name="Text Box 28"/>
            <p:cNvSpPr txBox="1">
              <a:spLocks noChangeArrowheads="1"/>
            </p:cNvSpPr>
            <p:nvPr/>
          </p:nvSpPr>
          <p:spPr bwMode="auto">
            <a:xfrm>
              <a:off x="695" y="1232"/>
              <a:ext cx="606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954" tIns="30477" rIns="60954" bIns="30477">
              <a:spAutoFit/>
            </a:bodyPr>
            <a:lstStyle>
              <a:lvl1pPr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048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6096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9144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2192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1676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133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5908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0480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SRF linac</a:t>
              </a:r>
            </a:p>
          </p:txBody>
        </p:sp>
        <p:sp>
          <p:nvSpPr>
            <p:cNvPr id="176157" name="Text Box 29"/>
            <p:cNvSpPr txBox="1">
              <a:spLocks noChangeArrowheads="1"/>
            </p:cNvSpPr>
            <p:nvPr/>
          </p:nvSpPr>
          <p:spPr bwMode="auto">
            <a:xfrm>
              <a:off x="1109" y="1406"/>
              <a:ext cx="1062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954" tIns="30477" rIns="60954" bIns="30477">
              <a:spAutoFit/>
            </a:bodyPr>
            <a:lstStyle>
              <a:lvl1pPr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048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6096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9144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2192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1676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133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5908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0480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Prebooster</a:t>
              </a:r>
            </a:p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(accumulator ring)</a:t>
              </a:r>
            </a:p>
          </p:txBody>
        </p:sp>
        <p:sp>
          <p:nvSpPr>
            <p:cNvPr id="176158" name="Text Box 30"/>
            <p:cNvSpPr txBox="1">
              <a:spLocks noChangeArrowheads="1"/>
            </p:cNvSpPr>
            <p:nvPr/>
          </p:nvSpPr>
          <p:spPr bwMode="auto">
            <a:xfrm>
              <a:off x="2348" y="1779"/>
              <a:ext cx="834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954" tIns="30477" rIns="60954" bIns="30477">
              <a:spAutoFit/>
            </a:bodyPr>
            <a:lstStyle>
              <a:lvl1pPr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048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6096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9144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2192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1676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133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5908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0480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Large booster</a:t>
              </a:r>
            </a:p>
          </p:txBody>
        </p:sp>
        <p:sp>
          <p:nvSpPr>
            <p:cNvPr id="176159" name="Text Box 31"/>
            <p:cNvSpPr txBox="1">
              <a:spLocks noChangeArrowheads="1"/>
            </p:cNvSpPr>
            <p:nvPr/>
          </p:nvSpPr>
          <p:spPr bwMode="auto">
            <a:xfrm>
              <a:off x="3308" y="1778"/>
              <a:ext cx="1559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954" tIns="30477" rIns="60954" bIns="30477">
              <a:spAutoFit/>
            </a:bodyPr>
            <a:lstStyle>
              <a:lvl1pPr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048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6096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9144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2192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1676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133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5908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0480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latin typeface="Arial Narrow" pitchFamily="34" charset="0"/>
                </a:rPr>
                <a:t>Medium-energy collider ring</a:t>
              </a:r>
            </a:p>
          </p:txBody>
        </p:sp>
        <p:sp>
          <p:nvSpPr>
            <p:cNvPr id="176160" name="Text Box 32"/>
            <p:cNvSpPr txBox="1">
              <a:spLocks noChangeArrowheads="1"/>
            </p:cNvSpPr>
            <p:nvPr/>
          </p:nvSpPr>
          <p:spPr bwMode="auto">
            <a:xfrm>
              <a:off x="1709" y="1113"/>
              <a:ext cx="442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954" tIns="30477" rIns="60954" bIns="30477">
              <a:spAutoFit/>
            </a:bodyPr>
            <a:lstStyle>
              <a:lvl1pPr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048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6096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9144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2192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1676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133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5908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0480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900" b="1" dirty="0">
                  <a:solidFill>
                    <a:srgbClr val="FF9900"/>
                  </a:solidFill>
                  <a:latin typeface="Arial Narrow" pitchFamily="34" charset="0"/>
                </a:rPr>
                <a:t>Cooling</a:t>
              </a:r>
            </a:p>
          </p:txBody>
        </p:sp>
        <p:sp>
          <p:nvSpPr>
            <p:cNvPr id="176161" name="Text Box 33"/>
            <p:cNvSpPr txBox="1">
              <a:spLocks noChangeArrowheads="1"/>
            </p:cNvSpPr>
            <p:nvPr/>
          </p:nvSpPr>
          <p:spPr bwMode="auto">
            <a:xfrm>
              <a:off x="4066" y="1122"/>
              <a:ext cx="443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954" tIns="30477" rIns="60954" bIns="30477">
              <a:spAutoFit/>
            </a:bodyPr>
            <a:lstStyle>
              <a:lvl1pPr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048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6096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9144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219200" defTabSz="609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1676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133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5908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0480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900" b="1" dirty="0">
                  <a:solidFill>
                    <a:srgbClr val="FF9900"/>
                  </a:solidFill>
                  <a:latin typeface="Arial Narrow" pitchFamily="34" charset="0"/>
                </a:rPr>
                <a:t>Cooling</a:t>
              </a:r>
            </a:p>
          </p:txBody>
        </p:sp>
      </p:grpSp>
      <p:grpSp>
        <p:nvGrpSpPr>
          <p:cNvPr id="176282" name="Group 154"/>
          <p:cNvGrpSpPr>
            <a:grpSpLocks/>
          </p:cNvGrpSpPr>
          <p:nvPr/>
        </p:nvGrpSpPr>
        <p:grpSpPr bwMode="auto">
          <a:xfrm>
            <a:off x="5002213" y="4133850"/>
            <a:ext cx="4025900" cy="2109788"/>
            <a:chOff x="3151" y="2604"/>
            <a:chExt cx="2536" cy="1329"/>
          </a:xfrm>
        </p:grpSpPr>
        <p:sp>
          <p:nvSpPr>
            <p:cNvPr id="176177" name="Text Box 18"/>
            <p:cNvSpPr txBox="1">
              <a:spLocks noChangeArrowheads="1"/>
            </p:cNvSpPr>
            <p:nvPr/>
          </p:nvSpPr>
          <p:spPr bwMode="auto">
            <a:xfrm>
              <a:off x="5244" y="2946"/>
              <a:ext cx="4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Ins="0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electron bunch</a:t>
              </a:r>
            </a:p>
          </p:txBody>
        </p:sp>
        <p:sp>
          <p:nvSpPr>
            <p:cNvPr id="176164" name="Rectangle 3"/>
            <p:cNvSpPr>
              <a:spLocks noChangeArrowheads="1"/>
            </p:cNvSpPr>
            <p:nvPr/>
          </p:nvSpPr>
          <p:spPr bwMode="auto">
            <a:xfrm>
              <a:off x="3661" y="2870"/>
              <a:ext cx="1109" cy="107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165" name="Line 4"/>
            <p:cNvSpPr>
              <a:spLocks noChangeShapeType="1"/>
            </p:cNvSpPr>
            <p:nvPr/>
          </p:nvSpPr>
          <p:spPr bwMode="auto">
            <a:xfrm>
              <a:off x="4258" y="3490"/>
              <a:ext cx="7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166" name="Arc 5"/>
            <p:cNvSpPr>
              <a:spLocks/>
            </p:cNvSpPr>
            <p:nvPr/>
          </p:nvSpPr>
          <p:spPr bwMode="auto">
            <a:xfrm flipH="1">
              <a:off x="3168" y="2923"/>
              <a:ext cx="339" cy="294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167" name="Arc 6"/>
            <p:cNvSpPr>
              <a:spLocks/>
            </p:cNvSpPr>
            <p:nvPr/>
          </p:nvSpPr>
          <p:spPr bwMode="auto">
            <a:xfrm flipH="1" flipV="1">
              <a:off x="3168" y="3190"/>
              <a:ext cx="343" cy="300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168" name="Arc 7"/>
            <p:cNvSpPr>
              <a:spLocks/>
            </p:cNvSpPr>
            <p:nvPr/>
          </p:nvSpPr>
          <p:spPr bwMode="auto">
            <a:xfrm>
              <a:off x="4924" y="2923"/>
              <a:ext cx="339" cy="294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169" name="Arc 8"/>
            <p:cNvSpPr>
              <a:spLocks/>
            </p:cNvSpPr>
            <p:nvPr/>
          </p:nvSpPr>
          <p:spPr bwMode="auto">
            <a:xfrm flipV="1">
              <a:off x="4934" y="3190"/>
              <a:ext cx="329" cy="300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170" name="Line 10"/>
            <p:cNvSpPr>
              <a:spLocks noChangeShapeType="1"/>
            </p:cNvSpPr>
            <p:nvPr/>
          </p:nvSpPr>
          <p:spPr bwMode="auto">
            <a:xfrm flipH="1">
              <a:off x="5109" y="2923"/>
              <a:ext cx="2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171" name="Line 11"/>
            <p:cNvSpPr>
              <a:spLocks noChangeShapeType="1"/>
            </p:cNvSpPr>
            <p:nvPr/>
          </p:nvSpPr>
          <p:spPr bwMode="auto">
            <a:xfrm flipH="1">
              <a:off x="3214" y="2923"/>
              <a:ext cx="2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172" name="Line 12"/>
            <p:cNvSpPr>
              <a:spLocks noChangeShapeType="1"/>
            </p:cNvSpPr>
            <p:nvPr/>
          </p:nvSpPr>
          <p:spPr bwMode="auto">
            <a:xfrm flipH="1">
              <a:off x="4092" y="2897"/>
              <a:ext cx="2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173" name="Line 13"/>
            <p:cNvSpPr>
              <a:spLocks noChangeShapeType="1"/>
            </p:cNvSpPr>
            <p:nvPr/>
          </p:nvSpPr>
          <p:spPr bwMode="auto">
            <a:xfrm flipH="1">
              <a:off x="4092" y="2950"/>
              <a:ext cx="2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174" name="Line 14"/>
            <p:cNvSpPr>
              <a:spLocks noChangeShapeType="1"/>
            </p:cNvSpPr>
            <p:nvPr/>
          </p:nvSpPr>
          <p:spPr bwMode="auto">
            <a:xfrm>
              <a:off x="3705" y="3490"/>
              <a:ext cx="216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175" name="Oval 16"/>
            <p:cNvSpPr>
              <a:spLocks noChangeArrowheads="1"/>
            </p:cNvSpPr>
            <p:nvPr/>
          </p:nvSpPr>
          <p:spPr bwMode="auto">
            <a:xfrm rot="-2324839">
              <a:off x="5169" y="2955"/>
              <a:ext cx="72" cy="181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176" name="Text Box 17"/>
            <p:cNvSpPr txBox="1">
              <a:spLocks noChangeArrowheads="1"/>
            </p:cNvSpPr>
            <p:nvPr/>
          </p:nvSpPr>
          <p:spPr bwMode="auto">
            <a:xfrm>
              <a:off x="4946" y="2723"/>
              <a:ext cx="58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ion bunch</a:t>
              </a:r>
            </a:p>
          </p:txBody>
        </p:sp>
        <p:sp>
          <p:nvSpPr>
            <p:cNvPr id="176178" name="Text Box 19"/>
            <p:cNvSpPr txBox="1">
              <a:spLocks noChangeArrowheads="1"/>
            </p:cNvSpPr>
            <p:nvPr/>
          </p:nvSpPr>
          <p:spPr bwMode="auto">
            <a:xfrm>
              <a:off x="3738" y="3281"/>
              <a:ext cx="9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circulator ring</a:t>
              </a:r>
            </a:p>
          </p:txBody>
        </p:sp>
        <p:grpSp>
          <p:nvGrpSpPr>
            <p:cNvPr id="176179" name="Group 20"/>
            <p:cNvGrpSpPr>
              <a:grpSpLocks/>
            </p:cNvGrpSpPr>
            <p:nvPr/>
          </p:nvGrpSpPr>
          <p:grpSpPr bwMode="auto">
            <a:xfrm>
              <a:off x="3661" y="2790"/>
              <a:ext cx="1109" cy="53"/>
              <a:chOff x="1872" y="1200"/>
              <a:chExt cx="1728" cy="96"/>
            </a:xfrm>
          </p:grpSpPr>
          <p:grpSp>
            <p:nvGrpSpPr>
              <p:cNvPr id="176180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176181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182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183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176184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185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186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176187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188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189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176190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191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192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176193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194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195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176196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197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198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176199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00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01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176202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03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04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176205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06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07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176208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09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10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176211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12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13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176214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15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76216" name="Group 57"/>
            <p:cNvGrpSpPr>
              <a:grpSpLocks/>
            </p:cNvGrpSpPr>
            <p:nvPr/>
          </p:nvGrpSpPr>
          <p:grpSpPr bwMode="auto">
            <a:xfrm>
              <a:off x="3661" y="3004"/>
              <a:ext cx="1109" cy="53"/>
              <a:chOff x="1872" y="1680"/>
              <a:chExt cx="1728" cy="96"/>
            </a:xfrm>
          </p:grpSpPr>
          <p:grpSp>
            <p:nvGrpSpPr>
              <p:cNvPr id="176217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176218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19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20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176221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22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23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176224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25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26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176227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28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29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176230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31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32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176233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34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35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176236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37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38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176239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40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41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176242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43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44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176245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46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47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176248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49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6250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176251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6252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76253" name="Text Box 94"/>
            <p:cNvSpPr txBox="1">
              <a:spLocks noChangeArrowheads="1"/>
            </p:cNvSpPr>
            <p:nvPr/>
          </p:nvSpPr>
          <p:spPr bwMode="auto">
            <a:xfrm>
              <a:off x="3818" y="3116"/>
              <a:ext cx="77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Cooling section</a:t>
              </a:r>
            </a:p>
          </p:txBody>
        </p:sp>
        <p:sp>
          <p:nvSpPr>
            <p:cNvPr id="176254" name="Text Box 95"/>
            <p:cNvSpPr txBox="1">
              <a:spLocks noChangeArrowheads="1"/>
            </p:cNvSpPr>
            <p:nvPr/>
          </p:nvSpPr>
          <p:spPr bwMode="auto">
            <a:xfrm>
              <a:off x="3820" y="2604"/>
              <a:ext cx="7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solenoid</a:t>
              </a:r>
            </a:p>
          </p:txBody>
        </p:sp>
        <p:sp>
          <p:nvSpPr>
            <p:cNvPr id="176255" name="AutoShape 96"/>
            <p:cNvSpPr>
              <a:spLocks/>
            </p:cNvSpPr>
            <p:nvPr/>
          </p:nvSpPr>
          <p:spPr bwMode="auto">
            <a:xfrm rot="16200000" flipV="1">
              <a:off x="4180" y="2557"/>
              <a:ext cx="65" cy="1104"/>
            </a:xfrm>
            <a:prstGeom prst="leftBrace">
              <a:avLst>
                <a:gd name="adj1" fmla="val 8342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256" name="Rectangle 98"/>
            <p:cNvSpPr>
              <a:spLocks noChangeArrowheads="1"/>
            </p:cNvSpPr>
            <p:nvPr/>
          </p:nvSpPr>
          <p:spPr bwMode="auto">
            <a:xfrm rot="10800000">
              <a:off x="3880" y="3657"/>
              <a:ext cx="670" cy="1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257" name="Rectangle 101"/>
            <p:cNvSpPr>
              <a:spLocks noChangeArrowheads="1"/>
            </p:cNvSpPr>
            <p:nvPr/>
          </p:nvSpPr>
          <p:spPr bwMode="auto">
            <a:xfrm rot="10800000" flipH="1">
              <a:off x="3448" y="3673"/>
              <a:ext cx="142" cy="6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258" name="Line 110"/>
            <p:cNvSpPr>
              <a:spLocks noChangeShapeType="1"/>
            </p:cNvSpPr>
            <p:nvPr/>
          </p:nvSpPr>
          <p:spPr bwMode="auto">
            <a:xfrm rot="-5400000">
              <a:off x="4635" y="3413"/>
              <a:ext cx="220" cy="3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59" name="Text Box 112"/>
            <p:cNvSpPr txBox="1">
              <a:spLocks noChangeArrowheads="1"/>
            </p:cNvSpPr>
            <p:nvPr/>
          </p:nvSpPr>
          <p:spPr bwMode="auto">
            <a:xfrm>
              <a:off x="4545" y="3260"/>
              <a:ext cx="69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Fast kicker</a:t>
              </a:r>
            </a:p>
          </p:txBody>
        </p:sp>
        <p:sp>
          <p:nvSpPr>
            <p:cNvPr id="176260" name="Text Box 113"/>
            <p:cNvSpPr txBox="1">
              <a:spLocks noChangeArrowheads="1"/>
            </p:cNvSpPr>
            <p:nvPr/>
          </p:nvSpPr>
          <p:spPr bwMode="auto">
            <a:xfrm>
              <a:off x="3287" y="3278"/>
              <a:ext cx="58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Fast kicker</a:t>
              </a:r>
            </a:p>
          </p:txBody>
        </p:sp>
        <p:sp>
          <p:nvSpPr>
            <p:cNvPr id="176261" name="Text Box 114"/>
            <p:cNvSpPr txBox="1">
              <a:spLocks noChangeArrowheads="1"/>
            </p:cNvSpPr>
            <p:nvPr/>
          </p:nvSpPr>
          <p:spPr bwMode="auto">
            <a:xfrm>
              <a:off x="3921" y="3759"/>
              <a:ext cx="62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SRF Linac</a:t>
              </a:r>
            </a:p>
          </p:txBody>
        </p:sp>
        <p:sp>
          <p:nvSpPr>
            <p:cNvPr id="176262" name="Text Box 115"/>
            <p:cNvSpPr txBox="1">
              <a:spLocks noChangeArrowheads="1"/>
            </p:cNvSpPr>
            <p:nvPr/>
          </p:nvSpPr>
          <p:spPr bwMode="auto">
            <a:xfrm>
              <a:off x="4554" y="3731"/>
              <a:ext cx="3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dump</a:t>
              </a:r>
            </a:p>
          </p:txBody>
        </p:sp>
        <p:sp>
          <p:nvSpPr>
            <p:cNvPr id="176263" name="Text Box 116"/>
            <p:cNvSpPr txBox="1">
              <a:spLocks noChangeArrowheads="1"/>
            </p:cNvSpPr>
            <p:nvPr/>
          </p:nvSpPr>
          <p:spPr bwMode="auto">
            <a:xfrm>
              <a:off x="3292" y="3734"/>
              <a:ext cx="47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charset="0"/>
                  <a:cs typeface="Arial" charset="0"/>
                </a:rPr>
                <a:t>injector</a:t>
              </a:r>
            </a:p>
          </p:txBody>
        </p:sp>
        <p:sp>
          <p:nvSpPr>
            <p:cNvPr id="176264" name="Line 118"/>
            <p:cNvSpPr>
              <a:spLocks noChangeShapeType="1"/>
            </p:cNvSpPr>
            <p:nvPr/>
          </p:nvSpPr>
          <p:spPr bwMode="auto">
            <a:xfrm>
              <a:off x="3587" y="3704"/>
              <a:ext cx="293" cy="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65" name="Line 121"/>
            <p:cNvSpPr>
              <a:spLocks noChangeShapeType="1"/>
            </p:cNvSpPr>
            <p:nvPr/>
          </p:nvSpPr>
          <p:spPr bwMode="auto">
            <a:xfrm>
              <a:off x="4379" y="3490"/>
              <a:ext cx="145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66" name="Rectangle 122"/>
            <p:cNvSpPr>
              <a:spLocks noChangeArrowheads="1"/>
            </p:cNvSpPr>
            <p:nvPr/>
          </p:nvSpPr>
          <p:spPr bwMode="auto">
            <a:xfrm>
              <a:off x="4896" y="3428"/>
              <a:ext cx="62" cy="107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269" name="Line 4"/>
            <p:cNvSpPr>
              <a:spLocks noChangeShapeType="1"/>
            </p:cNvSpPr>
            <p:nvPr/>
          </p:nvSpPr>
          <p:spPr bwMode="auto">
            <a:xfrm>
              <a:off x="3487" y="3490"/>
              <a:ext cx="785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70" name="Line 2"/>
            <p:cNvSpPr>
              <a:spLocks noChangeShapeType="1"/>
            </p:cNvSpPr>
            <p:nvPr/>
          </p:nvSpPr>
          <p:spPr bwMode="auto">
            <a:xfrm flipV="1">
              <a:off x="3151" y="2926"/>
              <a:ext cx="224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71" name="Oval 15"/>
            <p:cNvSpPr>
              <a:spLocks noChangeArrowheads="1"/>
            </p:cNvSpPr>
            <p:nvPr/>
          </p:nvSpPr>
          <p:spPr bwMode="auto">
            <a:xfrm>
              <a:off x="5175" y="2905"/>
              <a:ext cx="123" cy="4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272" name="Rectangle 109"/>
            <p:cNvSpPr>
              <a:spLocks noChangeArrowheads="1"/>
            </p:cNvSpPr>
            <p:nvPr/>
          </p:nvSpPr>
          <p:spPr bwMode="auto">
            <a:xfrm>
              <a:off x="4723" y="3681"/>
              <a:ext cx="44" cy="70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273" name="Line 110"/>
            <p:cNvSpPr>
              <a:spLocks noChangeShapeType="1"/>
            </p:cNvSpPr>
            <p:nvPr/>
          </p:nvSpPr>
          <p:spPr bwMode="auto">
            <a:xfrm rot="16200000" flipH="1">
              <a:off x="3596" y="3427"/>
              <a:ext cx="216" cy="3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74" name="Line 110"/>
            <p:cNvSpPr>
              <a:spLocks noChangeShapeType="1"/>
            </p:cNvSpPr>
            <p:nvPr/>
          </p:nvSpPr>
          <p:spPr bwMode="auto">
            <a:xfrm rot="16200000" flipH="1">
              <a:off x="3583" y="3484"/>
              <a:ext cx="98" cy="1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75" name="Line 118"/>
            <p:cNvSpPr>
              <a:spLocks noChangeShapeType="1"/>
            </p:cNvSpPr>
            <p:nvPr/>
          </p:nvSpPr>
          <p:spPr bwMode="auto">
            <a:xfrm>
              <a:off x="3636" y="3704"/>
              <a:ext cx="111" cy="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76" name="Line 110"/>
            <p:cNvSpPr>
              <a:spLocks noChangeShapeType="1"/>
            </p:cNvSpPr>
            <p:nvPr/>
          </p:nvSpPr>
          <p:spPr bwMode="auto">
            <a:xfrm rot="-5400000">
              <a:off x="4597" y="3590"/>
              <a:ext cx="87" cy="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77" name="Rectangle 9"/>
            <p:cNvSpPr>
              <a:spLocks noChangeArrowheads="1"/>
            </p:cNvSpPr>
            <p:nvPr/>
          </p:nvSpPr>
          <p:spPr bwMode="auto">
            <a:xfrm>
              <a:off x="3496" y="3442"/>
              <a:ext cx="62" cy="10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sz="1200" dirty="0">
                <a:latin typeface="Arial" charset="0"/>
                <a:cs typeface="Arial" charset="0"/>
              </a:endParaRPr>
            </a:p>
          </p:txBody>
        </p:sp>
        <p:sp>
          <p:nvSpPr>
            <p:cNvPr id="176278" name="Line 110"/>
            <p:cNvSpPr>
              <a:spLocks noChangeShapeType="1"/>
            </p:cNvSpPr>
            <p:nvPr/>
          </p:nvSpPr>
          <p:spPr bwMode="auto">
            <a:xfrm rot="16200000" flipH="1">
              <a:off x="4633" y="3627"/>
              <a:ext cx="3" cy="1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279" name="Text Box 116"/>
            <p:cNvSpPr txBox="1">
              <a:spLocks noChangeArrowheads="1"/>
            </p:cNvSpPr>
            <p:nvPr/>
          </p:nvSpPr>
          <p:spPr bwMode="auto">
            <a:xfrm>
              <a:off x="3657" y="3480"/>
              <a:ext cx="109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energy recovery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79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5"/>
          <p:cNvSpPr>
            <a:spLocks noChangeArrowheads="1"/>
          </p:cNvSpPr>
          <p:nvPr/>
        </p:nvSpPr>
        <p:spPr bwMode="auto">
          <a:xfrm>
            <a:off x="0" y="-3175"/>
            <a:ext cx="6096000" cy="841375"/>
          </a:xfrm>
          <a:prstGeom prst="rect">
            <a:avLst/>
          </a:prstGeom>
          <a:solidFill>
            <a:srgbClr val="92D05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3600" b="1" dirty="0"/>
              <a:t> </a:t>
            </a:r>
            <a:endParaRPr lang="en-US" altLang="en-US" sz="3200" b="1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60198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latin typeface="Comic Sans MS" pitchFamily="66" charset="0"/>
              </a:rPr>
              <a:t>MEIC : Medium Energy EIC</a:t>
            </a:r>
            <a:endParaRPr lang="en-US" sz="4000" dirty="0" smtClean="0">
              <a:solidFill>
                <a:schemeClr val="accent6"/>
              </a:solidFill>
              <a:latin typeface="Comic Sans MS" pitchFamily="66" charset="0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/>
          <a:stretch>
            <a:fillRect/>
          </a:stretch>
        </p:blipFill>
        <p:spPr bwMode="auto">
          <a:xfrm>
            <a:off x="5257800" y="990600"/>
            <a:ext cx="391795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6200" y="762000"/>
            <a:ext cx="5121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 dirty="0">
                <a:solidFill>
                  <a:srgbClr val="FF0000"/>
                </a:solidFill>
              </a:rPr>
              <a:t>Use CEBAF “as-is” after the 12-GeV Upgrade</a:t>
            </a:r>
          </a:p>
        </p:txBody>
      </p:sp>
      <p:grpSp>
        <p:nvGrpSpPr>
          <p:cNvPr id="29702" name="Group 1"/>
          <p:cNvGrpSpPr>
            <a:grpSpLocks/>
          </p:cNvGrpSpPr>
          <p:nvPr/>
        </p:nvGrpSpPr>
        <p:grpSpPr bwMode="auto">
          <a:xfrm>
            <a:off x="234950" y="1047750"/>
            <a:ext cx="4803775" cy="3600450"/>
            <a:chOff x="86714" y="1047750"/>
            <a:chExt cx="5181600" cy="4210050"/>
          </a:xfrm>
        </p:grpSpPr>
        <p:pic>
          <p:nvPicPr>
            <p:cNvPr id="2972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4" y="1047750"/>
              <a:ext cx="518160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1" name="Oval 8"/>
            <p:cNvSpPr>
              <a:spLocks noChangeArrowheads="1"/>
            </p:cNvSpPr>
            <p:nvPr/>
          </p:nvSpPr>
          <p:spPr bwMode="auto">
            <a:xfrm>
              <a:off x="1907661" y="2473462"/>
              <a:ext cx="150138" cy="153809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22" name="Oval 9"/>
            <p:cNvSpPr>
              <a:spLocks noChangeArrowheads="1"/>
            </p:cNvSpPr>
            <p:nvPr/>
          </p:nvSpPr>
          <p:spPr bwMode="auto">
            <a:xfrm>
              <a:off x="2343260" y="2474871"/>
              <a:ext cx="152400" cy="15240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23" name="Oval 10"/>
            <p:cNvSpPr>
              <a:spLocks noChangeArrowheads="1"/>
            </p:cNvSpPr>
            <p:nvPr/>
          </p:nvSpPr>
          <p:spPr bwMode="auto">
            <a:xfrm>
              <a:off x="1915655" y="2908747"/>
              <a:ext cx="150138" cy="153810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24" name="Oval 11"/>
            <p:cNvSpPr>
              <a:spLocks noChangeArrowheads="1"/>
            </p:cNvSpPr>
            <p:nvPr/>
          </p:nvSpPr>
          <p:spPr bwMode="auto">
            <a:xfrm>
              <a:off x="2345522" y="2908747"/>
              <a:ext cx="150138" cy="1524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25" name="Text Box 12"/>
            <p:cNvSpPr txBox="1">
              <a:spLocks noChangeArrowheads="1"/>
            </p:cNvSpPr>
            <p:nvPr/>
          </p:nvSpPr>
          <p:spPr bwMode="auto">
            <a:xfrm>
              <a:off x="1963144" y="3074253"/>
              <a:ext cx="475256" cy="485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 altLang="en-US" sz="1300" dirty="0"/>
            </a:p>
            <a:p>
              <a:endParaRPr lang="en-US" altLang="en-US" dirty="0"/>
            </a:p>
          </p:txBody>
        </p:sp>
        <p:sp>
          <p:nvSpPr>
            <p:cNvPr id="29726" name="Rectangle 16"/>
            <p:cNvSpPr>
              <a:spLocks noChangeArrowheads="1"/>
            </p:cNvSpPr>
            <p:nvPr/>
          </p:nvSpPr>
          <p:spPr bwMode="auto">
            <a:xfrm>
              <a:off x="4508134" y="3011729"/>
              <a:ext cx="238234" cy="488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27" name="Text Box 18"/>
            <p:cNvSpPr txBox="1">
              <a:spLocks noChangeArrowheads="1"/>
            </p:cNvSpPr>
            <p:nvPr/>
          </p:nvSpPr>
          <p:spPr bwMode="auto">
            <a:xfrm>
              <a:off x="1524000" y="3260849"/>
              <a:ext cx="971661" cy="30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100" dirty="0">
                  <a:solidFill>
                    <a:schemeClr val="tx1"/>
                  </a:solidFill>
                </a:rPr>
                <a:t>polarimetry</a:t>
              </a:r>
            </a:p>
          </p:txBody>
        </p:sp>
        <p:sp>
          <p:nvSpPr>
            <p:cNvPr id="29728" name="Line 20"/>
            <p:cNvSpPr>
              <a:spLocks noChangeShapeType="1"/>
            </p:cNvSpPr>
            <p:nvPr/>
          </p:nvSpPr>
          <p:spPr bwMode="auto">
            <a:xfrm rot="-5400000" flipH="1" flipV="1">
              <a:off x="2150975" y="3300762"/>
              <a:ext cx="515799" cy="12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729" name="Rectangle 23"/>
            <p:cNvSpPr>
              <a:spLocks noChangeArrowheads="1"/>
            </p:cNvSpPr>
            <p:nvPr/>
          </p:nvSpPr>
          <p:spPr bwMode="auto">
            <a:xfrm>
              <a:off x="1676400" y="1295400"/>
              <a:ext cx="578945" cy="549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30" name="Rectangle 24"/>
            <p:cNvSpPr>
              <a:spLocks noChangeArrowheads="1"/>
            </p:cNvSpPr>
            <p:nvPr/>
          </p:nvSpPr>
          <p:spPr bwMode="auto">
            <a:xfrm>
              <a:off x="1974193" y="1617098"/>
              <a:ext cx="694389" cy="592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31" name="Line 33"/>
            <p:cNvSpPr>
              <a:spLocks noChangeShapeType="1"/>
            </p:cNvSpPr>
            <p:nvPr/>
          </p:nvSpPr>
          <p:spPr bwMode="auto">
            <a:xfrm rot="16200000" flipH="1">
              <a:off x="1870555" y="3165513"/>
              <a:ext cx="2440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9732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60" y="3499851"/>
              <a:ext cx="939800" cy="2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3" name="Text Box 17"/>
            <p:cNvSpPr txBox="1">
              <a:spLocks noChangeArrowheads="1"/>
            </p:cNvSpPr>
            <p:nvPr/>
          </p:nvSpPr>
          <p:spPr bwMode="auto">
            <a:xfrm>
              <a:off x="1806114" y="3518367"/>
              <a:ext cx="1122038" cy="30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100" dirty="0">
                  <a:solidFill>
                    <a:schemeClr val="tx1"/>
                  </a:solidFill>
                </a:rPr>
                <a:t>low-energy IP</a:t>
              </a:r>
            </a:p>
          </p:txBody>
        </p:sp>
        <p:sp>
          <p:nvSpPr>
            <p:cNvPr id="29734" name="Rectangle 24"/>
            <p:cNvSpPr>
              <a:spLocks noChangeArrowheads="1"/>
            </p:cNvSpPr>
            <p:nvPr/>
          </p:nvSpPr>
          <p:spPr bwMode="auto">
            <a:xfrm>
              <a:off x="1642242" y="2244302"/>
              <a:ext cx="853418" cy="139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35" name="Line 28"/>
            <p:cNvSpPr>
              <a:spLocks noChangeShapeType="1"/>
            </p:cNvSpPr>
            <p:nvPr/>
          </p:nvSpPr>
          <p:spPr bwMode="auto">
            <a:xfrm rot="5400000" flipH="1" flipV="1">
              <a:off x="2006392" y="2243510"/>
              <a:ext cx="244061" cy="1786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736" name="Line 32"/>
            <p:cNvSpPr>
              <a:spLocks noChangeShapeType="1"/>
            </p:cNvSpPr>
            <p:nvPr/>
          </p:nvSpPr>
          <p:spPr bwMode="auto">
            <a:xfrm rot="900000" flipH="1" flipV="1">
              <a:off x="2180536" y="2237512"/>
              <a:ext cx="238234" cy="1830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737" name="Rectangle 24"/>
            <p:cNvSpPr>
              <a:spLocks noChangeArrowheads="1"/>
            </p:cNvSpPr>
            <p:nvPr/>
          </p:nvSpPr>
          <p:spPr bwMode="auto">
            <a:xfrm>
              <a:off x="2149256" y="1913449"/>
              <a:ext cx="692807" cy="143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38" name="Rectangle 24"/>
            <p:cNvSpPr>
              <a:spLocks noChangeArrowheads="1"/>
            </p:cNvSpPr>
            <p:nvPr/>
          </p:nvSpPr>
          <p:spPr bwMode="auto">
            <a:xfrm>
              <a:off x="2338362" y="2094450"/>
              <a:ext cx="194003" cy="175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29739" name="Text Box 25"/>
            <p:cNvSpPr txBox="1">
              <a:spLocks noChangeArrowheads="1"/>
            </p:cNvSpPr>
            <p:nvPr/>
          </p:nvSpPr>
          <p:spPr bwMode="auto">
            <a:xfrm>
              <a:off x="1620004" y="1751366"/>
              <a:ext cx="1411608" cy="50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100" dirty="0">
                  <a:solidFill>
                    <a:schemeClr val="tx1"/>
                  </a:solidFill>
                </a:rPr>
                <a:t>medium-energy</a:t>
              </a:r>
              <a:br>
                <a:rPr lang="en-US" altLang="en-US" sz="1100" dirty="0">
                  <a:solidFill>
                    <a:schemeClr val="tx1"/>
                  </a:solidFill>
                </a:rPr>
              </a:br>
              <a:r>
                <a:rPr lang="en-US" altLang="en-US" sz="1100" dirty="0">
                  <a:solidFill>
                    <a:schemeClr val="tx1"/>
                  </a:solidFill>
                </a:rPr>
                <a:t>          IPs</a:t>
              </a:r>
            </a:p>
          </p:txBody>
        </p:sp>
      </p:grp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755900" y="3316288"/>
            <a:ext cx="2605088" cy="955675"/>
            <a:chOff x="4773705" y="4572002"/>
            <a:chExt cx="3218331" cy="1113126"/>
          </a:xfrm>
        </p:grpSpPr>
        <p:sp>
          <p:nvSpPr>
            <p:cNvPr id="29718" name="Rectangular Callout 4"/>
            <p:cNvSpPr>
              <a:spLocks noChangeArrowheads="1"/>
            </p:cNvSpPr>
            <p:nvPr/>
          </p:nvSpPr>
          <p:spPr bwMode="auto">
            <a:xfrm>
              <a:off x="4867835" y="4597010"/>
              <a:ext cx="3124201" cy="1066800"/>
            </a:xfrm>
            <a:prstGeom prst="wedgeRectCallout">
              <a:avLst>
                <a:gd name="adj1" fmla="val -44120"/>
                <a:gd name="adj2" fmla="val -79880"/>
              </a:avLst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dirty="0"/>
            </a:p>
          </p:txBody>
        </p:sp>
        <p:sp>
          <p:nvSpPr>
            <p:cNvPr id="29719" name="TextBox 5"/>
            <p:cNvSpPr txBox="1">
              <a:spLocks noChangeArrowheads="1"/>
            </p:cNvSpPr>
            <p:nvPr/>
          </p:nvSpPr>
          <p:spPr bwMode="auto">
            <a:xfrm>
              <a:off x="4773705" y="4572002"/>
              <a:ext cx="3200401" cy="111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400" b="1" dirty="0">
                  <a:solidFill>
                    <a:schemeClr val="tx1"/>
                  </a:solidFill>
                  <a:latin typeface="Candara" pitchFamily="34" charset="0"/>
                  <a:cs typeface="Arial" charset="0"/>
                </a:rPr>
                <a:t>Three compact rings:</a:t>
              </a:r>
            </a:p>
            <a:p>
              <a:pPr eaLnBrk="0" hangingPunct="0">
                <a:buFont typeface="Arial" charset="0"/>
                <a:buChar char="•"/>
              </a:pPr>
              <a:r>
                <a:rPr lang="en-US" altLang="en-US" sz="1400" b="1" dirty="0">
                  <a:solidFill>
                    <a:schemeClr val="tx1"/>
                  </a:solidFill>
                  <a:latin typeface="Candara" pitchFamily="34" charset="0"/>
                  <a:cs typeface="Arial" charset="0"/>
                </a:rPr>
                <a:t> 3 to 11 GeV electron</a:t>
              </a:r>
            </a:p>
            <a:p>
              <a:pPr eaLnBrk="0" hangingPunct="0">
                <a:buFont typeface="Arial" charset="0"/>
                <a:buChar char="•"/>
              </a:pPr>
              <a:r>
                <a:rPr lang="en-US" altLang="en-US" sz="1400" b="1" dirty="0">
                  <a:solidFill>
                    <a:schemeClr val="tx1"/>
                  </a:solidFill>
                  <a:latin typeface="Candara" pitchFamily="34" charset="0"/>
                  <a:cs typeface="Arial" charset="0"/>
                </a:rPr>
                <a:t> Up to 12 GeV/c proton (warm)</a:t>
              </a:r>
            </a:p>
            <a:p>
              <a:pPr eaLnBrk="0" hangingPunct="0">
                <a:buFont typeface="Arial" charset="0"/>
                <a:buChar char="•"/>
              </a:pPr>
              <a:r>
                <a:rPr lang="en-US" altLang="en-US" sz="1400" b="1" dirty="0">
                  <a:solidFill>
                    <a:schemeClr val="tx1"/>
                  </a:solidFill>
                  <a:latin typeface="Candara" pitchFamily="34" charset="0"/>
                  <a:cs typeface="Arial" charset="0"/>
                </a:rPr>
                <a:t> Up to 100 GeV/c proton (cold)</a:t>
              </a:r>
            </a:p>
          </p:txBody>
        </p:sp>
      </p:grpSp>
      <p:grpSp>
        <p:nvGrpSpPr>
          <p:cNvPr id="29704" name="Group 43"/>
          <p:cNvGrpSpPr>
            <a:grpSpLocks/>
          </p:cNvGrpSpPr>
          <p:nvPr/>
        </p:nvGrpSpPr>
        <p:grpSpPr bwMode="auto">
          <a:xfrm>
            <a:off x="533400" y="4816475"/>
            <a:ext cx="4191000" cy="2041525"/>
            <a:chOff x="4648200" y="3886200"/>
            <a:chExt cx="4823604" cy="2606236"/>
          </a:xfrm>
        </p:grpSpPr>
        <p:pic>
          <p:nvPicPr>
            <p:cNvPr id="29705" name="Picture 44" descr="EIC_Luminosity_250GeV_linea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-525" r="16667" b="10303"/>
            <a:stretch>
              <a:fillRect/>
            </a:stretch>
          </p:blipFill>
          <p:spPr bwMode="auto">
            <a:xfrm>
              <a:off x="4939284" y="3886200"/>
              <a:ext cx="4052316" cy="22265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6" name="TextBox 7"/>
            <p:cNvSpPr txBox="1">
              <a:spLocks noChangeArrowheads="1"/>
            </p:cNvSpPr>
            <p:nvPr/>
          </p:nvSpPr>
          <p:spPr bwMode="auto">
            <a:xfrm>
              <a:off x="7103854" y="6138863"/>
              <a:ext cx="2192547" cy="35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dirty="0">
                  <a:solidFill>
                    <a:schemeClr val="tx1"/>
                  </a:solidFill>
                </a:rPr>
                <a:t>Proton Energy (GeV)</a:t>
              </a:r>
            </a:p>
          </p:txBody>
        </p:sp>
        <p:sp>
          <p:nvSpPr>
            <p:cNvPr id="29707" name="TextBox 16"/>
            <p:cNvSpPr txBox="1">
              <a:spLocks noChangeArrowheads="1"/>
            </p:cNvSpPr>
            <p:nvPr/>
          </p:nvSpPr>
          <p:spPr bwMode="auto">
            <a:xfrm rot="-5400000">
              <a:off x="3871913" y="4684712"/>
              <a:ext cx="18288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dirty="0">
                  <a:solidFill>
                    <a:schemeClr val="tx1"/>
                  </a:solidFill>
                </a:rPr>
                <a:t>Luminosity (x10</a:t>
              </a:r>
              <a:r>
                <a:rPr lang="en-US" altLang="en-US" baseline="30000" dirty="0">
                  <a:solidFill>
                    <a:schemeClr val="tx1"/>
                  </a:solidFill>
                </a:rPr>
                <a:t>32</a:t>
              </a:r>
              <a:r>
                <a:rPr lang="en-US" altLang="en-US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29708" name="TextBox 18"/>
            <p:cNvSpPr txBox="1">
              <a:spLocks noChangeArrowheads="1"/>
            </p:cNvSpPr>
            <p:nvPr/>
          </p:nvSpPr>
          <p:spPr bwMode="auto">
            <a:xfrm>
              <a:off x="7543799" y="5638799"/>
              <a:ext cx="1928005" cy="35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dirty="0">
                  <a:solidFill>
                    <a:srgbClr val="EEB500"/>
                  </a:solidFill>
                </a:rPr>
                <a:t>eRHIC-1, Ee=5 GeV</a:t>
              </a:r>
            </a:p>
          </p:txBody>
        </p:sp>
        <p:sp>
          <p:nvSpPr>
            <p:cNvPr id="29709" name="TextBox 20"/>
            <p:cNvSpPr txBox="1">
              <a:spLocks noChangeArrowheads="1"/>
            </p:cNvSpPr>
            <p:nvPr/>
          </p:nvSpPr>
          <p:spPr bwMode="auto">
            <a:xfrm>
              <a:off x="6858000" y="4267200"/>
              <a:ext cx="1122872" cy="35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dirty="0">
                  <a:solidFill>
                    <a:schemeClr val="tx1"/>
                  </a:solidFill>
                </a:rPr>
                <a:t>Ee=5 GeV</a:t>
              </a:r>
            </a:p>
          </p:txBody>
        </p:sp>
        <p:sp>
          <p:nvSpPr>
            <p:cNvPr id="29710" name="TextBox 23"/>
            <p:cNvSpPr txBox="1">
              <a:spLocks noChangeArrowheads="1"/>
            </p:cNvSpPr>
            <p:nvPr/>
          </p:nvSpPr>
          <p:spPr bwMode="auto">
            <a:xfrm>
              <a:off x="6781800" y="5257799"/>
              <a:ext cx="1199071" cy="35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dirty="0">
                  <a:solidFill>
                    <a:schemeClr val="tx1"/>
                  </a:solidFill>
                </a:rPr>
                <a:t>Ee=10 GeV</a:t>
              </a:r>
            </a:p>
          </p:txBody>
        </p:sp>
        <p:cxnSp>
          <p:nvCxnSpPr>
            <p:cNvPr id="29711" name="Straight Arrow Connector 9"/>
            <p:cNvCxnSpPr>
              <a:cxnSpLocks noChangeShapeType="1"/>
              <a:stCxn id="29709" idx="1"/>
            </p:cNvCxnSpPr>
            <p:nvPr/>
          </p:nvCxnSpPr>
          <p:spPr bwMode="auto">
            <a:xfrm flipH="1">
              <a:off x="6553202" y="4443988"/>
              <a:ext cx="304797" cy="59750"/>
            </a:xfrm>
            <a:prstGeom prst="straightConnector1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2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6477000" y="4495800"/>
              <a:ext cx="457200" cy="838200"/>
            </a:xfrm>
            <a:prstGeom prst="straightConnector1">
              <a:avLst/>
            </a:prstGeom>
            <a:noFill/>
            <a:ln w="9525" algn="ctr">
              <a:solidFill>
                <a:srgbClr val="14780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3" name="Straight Arrow Connector 26"/>
            <p:cNvCxnSpPr>
              <a:cxnSpLocks noChangeShapeType="1"/>
            </p:cNvCxnSpPr>
            <p:nvPr/>
          </p:nvCxnSpPr>
          <p:spPr bwMode="auto">
            <a:xfrm flipH="1">
              <a:off x="6477000" y="5562600"/>
              <a:ext cx="533400" cy="381000"/>
            </a:xfrm>
            <a:prstGeom prst="straightConnector1">
              <a:avLst/>
            </a:prstGeom>
            <a:noFill/>
            <a:ln w="9525" algn="ctr">
              <a:solidFill>
                <a:srgbClr val="92D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4" name="Straight Arrow Connector 28"/>
            <p:cNvCxnSpPr>
              <a:cxnSpLocks noChangeShapeType="1"/>
            </p:cNvCxnSpPr>
            <p:nvPr/>
          </p:nvCxnSpPr>
          <p:spPr bwMode="auto">
            <a:xfrm flipH="1">
              <a:off x="6400800" y="5562600"/>
              <a:ext cx="533400" cy="266700"/>
            </a:xfrm>
            <a:prstGeom prst="straightConnector1">
              <a:avLst/>
            </a:prstGeom>
            <a:noFill/>
            <a:ln w="9525" algn="ctr">
              <a:solidFill>
                <a:srgbClr val="05BE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9715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31" b="19463"/>
            <a:stretch>
              <a:fillRect/>
            </a:stretch>
          </p:blipFill>
          <p:spPr bwMode="auto">
            <a:xfrm>
              <a:off x="6858000" y="4038600"/>
              <a:ext cx="714375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716" name="Straight Arrow Connector 26643"/>
            <p:cNvCxnSpPr>
              <a:cxnSpLocks noChangeShapeType="1"/>
            </p:cNvCxnSpPr>
            <p:nvPr/>
          </p:nvCxnSpPr>
          <p:spPr bwMode="auto">
            <a:xfrm flipH="1" flipV="1">
              <a:off x="8305800" y="5410200"/>
              <a:ext cx="141288" cy="24923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9717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31" b="19463"/>
            <a:stretch>
              <a:fillRect/>
            </a:stretch>
          </p:blipFill>
          <p:spPr bwMode="auto">
            <a:xfrm>
              <a:off x="6934200" y="5029200"/>
              <a:ext cx="714375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72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Diamond-Paste 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73" y="1088230"/>
            <a:ext cx="4322618" cy="141598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Variable performance is common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Favorable response to gas conditioning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88" y="964841"/>
            <a:ext cx="2997621" cy="547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6" y="2732808"/>
            <a:ext cx="4204920" cy="349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75709" y="2732809"/>
            <a:ext cx="1882987" cy="3418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 to V curves for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87036" y="1036589"/>
            <a:ext cx="8769927" cy="5396047"/>
            <a:chOff x="0" y="482600"/>
            <a:chExt cx="9144000" cy="58706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82600"/>
              <a:ext cx="9144000" cy="58706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35512" y="772548"/>
              <a:ext cx="948005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/>
                  <a:cs typeface="Cambria"/>
                </a:rPr>
                <a:t>304-SS</a:t>
              </a:r>
              <a:endParaRPr lang="en-US" b="1" dirty="0">
                <a:solidFill>
                  <a:srgbClr val="0070C0"/>
                </a:solidFill>
                <a:latin typeface="Cambria"/>
                <a:cs typeface="Cambri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5789" y="785642"/>
              <a:ext cx="169598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Fine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04580" y="3513777"/>
              <a:ext cx="1838048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Large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0053" y="3634943"/>
              <a:ext cx="204737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Single Crystal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8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Minion Pro"/>
              </a:rPr>
              <a:t>The </a:t>
            </a:r>
            <a:r>
              <a:rPr lang="en-US" sz="4000" dirty="0">
                <a:latin typeface="Minion Pro"/>
              </a:rPr>
              <a:t>Standard </a:t>
            </a:r>
            <a:r>
              <a:rPr lang="en-US" sz="4000" dirty="0" smtClean="0">
                <a:latin typeface="Minion Pro"/>
              </a:rPr>
              <a:t>Model</a:t>
            </a:r>
            <a:endParaRPr lang="en-US" sz="4000" cap="small" dirty="0"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71" y="1049236"/>
            <a:ext cx="8458200" cy="3152775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Too many free parameters (masses, mixing angles, etc</a:t>
            </a:r>
            <a:r>
              <a:rPr lang="en-US" sz="2400" dirty="0" smtClean="0">
                <a:latin typeface="Century Gothic" panose="020B0502020202020204" pitchFamily="34" charset="0"/>
              </a:rPr>
              <a:t>.)</a:t>
            </a: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No explanation for the 3 generations of leptons, etc.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Not enough CP violation to get from </a:t>
            </a:r>
            <a:r>
              <a:rPr lang="en-US" sz="2400" dirty="0" smtClean="0">
                <a:latin typeface="Century Gothic" panose="020B0502020202020204" pitchFamily="34" charset="0"/>
              </a:rPr>
              <a:t>Big </a:t>
            </a:r>
            <a:r>
              <a:rPr lang="en-US" sz="2400" dirty="0">
                <a:latin typeface="Century Gothic" panose="020B0502020202020204" pitchFamily="34" charset="0"/>
              </a:rPr>
              <a:t>Bang to today’s world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No </a:t>
            </a:r>
            <a:r>
              <a:rPr lang="en-US" sz="2400" dirty="0" smtClean="0">
                <a:latin typeface="Century Gothic" panose="020B0502020202020204" pitchFamily="34" charset="0"/>
              </a:rPr>
              <a:t>gravity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(dominates </a:t>
            </a:r>
            <a:r>
              <a:rPr lang="en-US" sz="2400" dirty="0">
                <a:latin typeface="Century Gothic" panose="020B0502020202020204" pitchFamily="34" charset="0"/>
              </a:rPr>
              <a:t>dynamics at planetary scales)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No dark </a:t>
            </a:r>
            <a:r>
              <a:rPr lang="en-US" sz="2400" dirty="0" smtClean="0">
                <a:latin typeface="Century Gothic" panose="020B0502020202020204" pitchFamily="34" charset="0"/>
              </a:rPr>
              <a:t>matter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(essential </a:t>
            </a:r>
            <a:r>
              <a:rPr lang="en-US" sz="2400" dirty="0">
                <a:latin typeface="Century Gothic" panose="020B0502020202020204" pitchFamily="34" charset="0"/>
              </a:rPr>
              <a:t>for understanding galactic-scale dynamics)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No dark </a:t>
            </a:r>
            <a:r>
              <a:rPr lang="en-US" sz="2400" dirty="0" smtClean="0">
                <a:latin typeface="Century Gothic" panose="020B0502020202020204" pitchFamily="34" charset="0"/>
              </a:rPr>
              <a:t>energy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(essential </a:t>
            </a:r>
            <a:r>
              <a:rPr lang="en-US" sz="2400" dirty="0">
                <a:latin typeface="Century Gothic" panose="020B0502020202020204" pitchFamily="34" charset="0"/>
              </a:rPr>
              <a:t>for understanding expansion of the universe)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7" name="Picture 5" descr="95-0759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" y="4202011"/>
            <a:ext cx="18288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2736271" y="4202011"/>
            <a:ext cx="5791057" cy="2178007"/>
            <a:chOff x="2736271" y="4202011"/>
            <a:chExt cx="5791057" cy="2178007"/>
          </a:xfrm>
        </p:grpSpPr>
        <p:sp>
          <p:nvSpPr>
            <p:cNvPr id="8" name="Oval 7"/>
            <p:cNvSpPr>
              <a:spLocks noChangeAspect="1" noChangeArrowheads="1"/>
            </p:cNvSpPr>
            <p:nvPr/>
          </p:nvSpPr>
          <p:spPr bwMode="auto">
            <a:xfrm>
              <a:off x="4925290" y="4202011"/>
              <a:ext cx="3602038" cy="217800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pic>
          <p:nvPicPr>
            <p:cNvPr id="9" name="Picture 6" descr="95-0759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0963" y="4649315"/>
              <a:ext cx="1058717" cy="1309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6553198" y="4637880"/>
              <a:ext cx="1801093" cy="1222177"/>
              <a:chOff x="6553199" y="4637880"/>
              <a:chExt cx="2015508" cy="1222177"/>
            </a:xfrm>
          </p:grpSpPr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6553199" y="4637880"/>
                <a:ext cx="1302327" cy="30777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Century Gothic" panose="020B0502020202020204" pitchFamily="34" charset="0"/>
                  </a:rPr>
                  <a:t>+ gravity</a:t>
                </a:r>
                <a:endParaRPr lang="en-US" sz="2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6553199" y="5095080"/>
                <a:ext cx="2015508" cy="30777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Century Gothic" panose="020B0502020202020204" pitchFamily="34" charset="0"/>
                  </a:rPr>
                  <a:t>+ dark </a:t>
                </a:r>
                <a:r>
                  <a:rPr lang="en-US" sz="2000" dirty="0">
                    <a:latin typeface="Century Gothic" panose="020B0502020202020204" pitchFamily="34" charset="0"/>
                  </a:rPr>
                  <a:t>matter</a:t>
                </a:r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6553200" y="5552280"/>
                <a:ext cx="2015507" cy="30777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Century Gothic" panose="020B0502020202020204" pitchFamily="34" charset="0"/>
                  </a:rPr>
                  <a:t>+ dark </a:t>
                </a:r>
                <a:r>
                  <a:rPr lang="en-US" sz="2000" dirty="0">
                    <a:latin typeface="Century Gothic" panose="020B0502020202020204" pitchFamily="34" charset="0"/>
                  </a:rPr>
                  <a:t>energy</a:t>
                </a:r>
              </a:p>
            </p:txBody>
          </p:sp>
        </p:grp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736271" y="4422436"/>
              <a:ext cx="2369129" cy="83099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latin typeface="Century Gothic" panose="020B0502020202020204" pitchFamily="34" charset="0"/>
                </a:rPr>
                <a:t>The Standard Model is only </a:t>
              </a:r>
              <a:r>
                <a:rPr lang="en-US" dirty="0">
                  <a:latin typeface="Century Gothic" panose="020B0502020202020204" pitchFamily="34" charset="0"/>
                </a:rPr>
                <a:t>part of a larger </a:t>
              </a:r>
              <a:r>
                <a:rPr lang="en-US" dirty="0" smtClean="0">
                  <a:latin typeface="Century Gothic" panose="020B0502020202020204" pitchFamily="34" charset="0"/>
                </a:rPr>
                <a:t>model!      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753589" y="5553358"/>
              <a:ext cx="2171701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9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Buffered Chemical Polishing of Niobium 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6" y="1171356"/>
            <a:ext cx="8562108" cy="5236179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600 grit paper, if necessary, 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Buffered-chemical polishing to remove ~ 100 </a:t>
            </a:r>
            <a:r>
              <a:rPr lang="en-GB" sz="2400" dirty="0">
                <a:latin typeface="Symbol" panose="05050102010706020507" pitchFamily="18" charset="2"/>
              </a:rPr>
              <a:t>m</a:t>
            </a:r>
            <a:r>
              <a:rPr lang="en-GB" sz="2400" dirty="0">
                <a:latin typeface="Century Gothic" panose="020B0502020202020204" pitchFamily="34" charset="0"/>
              </a:rPr>
              <a:t>m material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82940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FE results of BCP-ed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Field strength at which the electrode exhibited 100pA of field emission, post krypton gas conditioning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“&gt;” symbol….the electrode did not produce 100pA of field emission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61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3652982"/>
            <a:ext cx="9144000" cy="1740196"/>
            <a:chOff x="0" y="2489200"/>
            <a:chExt cx="9144000" cy="17401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28900"/>
              <a:ext cx="9144000" cy="157494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175000" y="2489200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130800" y="2502048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58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Niobium Electrodes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4841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More evidence that there’s more to field emission than topography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56904" y="1826938"/>
            <a:ext cx="6696738" cy="4486905"/>
            <a:chOff x="828842" y="230833"/>
            <a:chExt cx="7486316" cy="5756688"/>
          </a:xfrm>
        </p:grpSpPr>
        <p:grpSp>
          <p:nvGrpSpPr>
            <p:cNvPr id="8" name="Group 7"/>
            <p:cNvGrpSpPr/>
            <p:nvPr/>
          </p:nvGrpSpPr>
          <p:grpSpPr>
            <a:xfrm>
              <a:off x="828842" y="230833"/>
              <a:ext cx="7486316" cy="5756688"/>
              <a:chOff x="828842" y="1"/>
              <a:chExt cx="7486316" cy="57566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28842" y="1"/>
                <a:ext cx="7486316" cy="5756688"/>
                <a:chOff x="828842" y="1"/>
                <a:chExt cx="7486316" cy="575668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828842" y="1"/>
                  <a:ext cx="7486316" cy="5756688"/>
                  <a:chOff x="828842" y="1"/>
                  <a:chExt cx="7486316" cy="5756688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28842" y="1"/>
                    <a:ext cx="7486316" cy="5756688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07472" y="133699"/>
                    <a:ext cx="2864427" cy="46166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SS Roughness: </a:t>
                    </a:r>
                    <a:r>
                      <a:rPr lang="en-US" sz="1600" dirty="0">
                        <a:solidFill>
                          <a:srgbClr val="FFFFFF"/>
                        </a:solidFill>
                      </a:rPr>
                      <a:t>10.9 </a:t>
                    </a:r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nm </a:t>
                    </a:r>
                    <a:br>
                      <a:rPr lang="en-US" sz="1600" dirty="0" smtClean="0">
                        <a:solidFill>
                          <a:srgbClr val="FFFFFF"/>
                        </a:solidFill>
                      </a:rPr>
                    </a:br>
                    <a:endParaRPr lang="en-US" sz="8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4749800" y="99488"/>
                  <a:ext cx="2984500" cy="461665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FGNb Roughness: 215.1 nm</a:t>
                  </a:r>
                  <a:br>
                    <a:rPr lang="en-US" sz="1600" dirty="0" smtClean="0">
                      <a:solidFill>
                        <a:schemeClr val="bg1"/>
                      </a:solidFill>
                    </a:rPr>
                  </a:br>
                  <a:r>
                    <a:rPr lang="en-US" sz="800" dirty="0" smtClean="0">
                      <a:solidFill>
                        <a:schemeClr val="bg1"/>
                      </a:solidFill>
                    </a:rPr>
                    <a:t> </a:t>
                  </a:r>
                  <a:endParaRPr 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79642" y="2959101"/>
                  <a:ext cx="3019258" cy="33855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FFFF"/>
                      </a:solidFill>
                    </a:rPr>
                    <a:t>LGNb Roughness: </a:t>
                  </a:r>
                  <a:r>
                    <a:rPr lang="en-US" sz="1600" dirty="0">
                      <a:solidFill>
                        <a:srgbClr val="FFFFFF"/>
                      </a:solidFill>
                    </a:rPr>
                    <a:t>141.01 </a:t>
                  </a:r>
                  <a:r>
                    <a:rPr lang="en-US" sz="1600" dirty="0" smtClean="0">
                      <a:solidFill>
                        <a:srgbClr val="FFFFFF"/>
                      </a:solidFill>
                    </a:rPr>
                    <a:t>nm</a:t>
                  </a: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7200900" y="2933702"/>
                <a:ext cx="558800" cy="48259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813300" y="3164534"/>
              <a:ext cx="28321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SCNb Roughness: </a:t>
              </a:r>
              <a:r>
                <a:rPr lang="en-US" sz="1600" dirty="0">
                  <a:solidFill>
                    <a:srgbClr val="FFFFFF"/>
                  </a:solidFill>
                </a:rPr>
                <a:t>17.6 </a:t>
              </a:r>
              <a:r>
                <a:rPr lang="en-US" sz="1600" dirty="0" smtClean="0">
                  <a:solidFill>
                    <a:srgbClr val="FFFFFF"/>
                  </a:solidFill>
                </a:rPr>
                <a:t>nm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1098" y="4506540"/>
            <a:ext cx="2562496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one performed best!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8" y="1090169"/>
            <a:ext cx="2815936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we avoid time-consuming diamond-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aste polishing?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three test electrodes having different surface finish, and send them to commercial electropolishing company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2" y="2940628"/>
            <a:ext cx="6045345" cy="28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2" y="964841"/>
            <a:ext cx="6157948" cy="171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57501" y="1001965"/>
            <a:ext cx="6048204" cy="5490909"/>
            <a:chOff x="457200" y="964841"/>
            <a:chExt cx="5788431" cy="523420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39091"/>
              <a:ext cx="2877967" cy="515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217" y="964841"/>
              <a:ext cx="2932414" cy="5234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7428" y="1095005"/>
            <a:ext cx="2660073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electrodes exhibited less variability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electrodes did not respond favorably to gas conditioning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Best electrodes were DPP-d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85329" y="1158148"/>
            <a:ext cx="5301471" cy="4988042"/>
            <a:chOff x="3385329" y="1158148"/>
            <a:chExt cx="5301471" cy="4988042"/>
          </a:xfrm>
        </p:grpSpPr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329" y="1158148"/>
              <a:ext cx="5301471" cy="4988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6338456" y="3652169"/>
              <a:ext cx="2223654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Aluminum is cheap and easy to machine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Takes just hours to polish to mirror-like finish with silicon-carbide paper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Good thermal conductor, compared to steel, a nice feature when gun provides high current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We used a “boutique” vendor to coat our small electrodes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an industrial TiN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coating provide the same benefit? Need to test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Surface Images Al and TiN-Al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66</a:t>
            </a:fld>
            <a:endParaRPr lang="en-US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02780" y="932208"/>
            <a:ext cx="8384020" cy="4241124"/>
            <a:chOff x="0" y="0"/>
            <a:chExt cx="14040" cy="7148"/>
          </a:xfrm>
        </p:grpSpPr>
        <p:pic>
          <p:nvPicPr>
            <p:cNvPr id="9" name="Picture 6" descr="AL_3_electrode_400grit_X1000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AL_3_electrode_600grit_X1000_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" y="111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AL_1_electrode_800grit_02_X1000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AL_3_electrode_HV_BenchMark_09X1000_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" y="3747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105" y="2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400 grit</a:t>
              </a:r>
              <a:endParaRPr lang="en-US" altLang="en-US" sz="18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669" y="1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600 grit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1232" y="0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800 grit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329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1200 grit</a:t>
              </a:r>
            </a:p>
          </p:txBody>
        </p:sp>
        <p:pic>
          <p:nvPicPr>
            <p:cNvPr id="17" name="Picture 14" descr="Al_2_TiN coated_electrode_no_HV_spt_04_X1000_01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" y="3745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8104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TiN coated: 1200 grit</a:t>
              </a: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81243" y="5330537"/>
            <a:ext cx="8248131" cy="105842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Note, the black spots are voids and defects, not particulate contamination from sand paper polishing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43953" y="926959"/>
            <a:ext cx="4649379" cy="5486259"/>
            <a:chOff x="3852544" y="163794"/>
            <a:chExt cx="5062476" cy="6181448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3852544" y="163794"/>
              <a:ext cx="2743200" cy="6181448"/>
              <a:chOff x="0" y="0"/>
              <a:chExt cx="27432" cy="61817"/>
            </a:xfrm>
          </p:grpSpPr>
          <p:pic>
            <p:nvPicPr>
              <p:cNvPr id="12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5"/>
              <a:stretch>
                <a:fillRect/>
              </a:stretch>
            </p:blipFill>
            <p:spPr bwMode="auto">
              <a:xfrm>
                <a:off x="0" y="39243"/>
                <a:ext cx="27432" cy="2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20" b="6323"/>
              <a:stretch>
                <a:fillRect/>
              </a:stretch>
            </p:blipFill>
            <p:spPr bwMode="auto">
              <a:xfrm>
                <a:off x="0" y="19716"/>
                <a:ext cx="27432" cy="2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8" b="7117"/>
              <a:stretch>
                <a:fillRect/>
              </a:stretch>
            </p:blipFill>
            <p:spPr bwMode="auto">
              <a:xfrm>
                <a:off x="0" y="0"/>
                <a:ext cx="27432" cy="20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1"/>
            <a:stretch/>
          </p:blipFill>
          <p:spPr bwMode="auto">
            <a:xfrm>
              <a:off x="6605270" y="4158200"/>
              <a:ext cx="2309750" cy="2185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5" b="6928"/>
            <a:stretch/>
          </p:blipFill>
          <p:spPr bwMode="auto">
            <a:xfrm>
              <a:off x="6572250" y="2196718"/>
              <a:ext cx="2329354" cy="2034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0" b="8196"/>
            <a:stretch/>
          </p:blipFill>
          <p:spPr bwMode="auto">
            <a:xfrm>
              <a:off x="6614020" y="225425"/>
              <a:ext cx="2301000" cy="2014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91252" y="1022002"/>
            <a:ext cx="3919711" cy="5165301"/>
            <a:chOff x="191252" y="1022002"/>
            <a:chExt cx="3919711" cy="5165301"/>
          </a:xfrm>
        </p:grpSpPr>
        <p:sp>
          <p:nvSpPr>
            <p:cNvPr id="3" name="TextBox 2"/>
            <p:cNvSpPr txBox="1"/>
            <p:nvPr/>
          </p:nvSpPr>
          <p:spPr>
            <a:xfrm>
              <a:off x="2279153" y="1022002"/>
              <a:ext cx="1678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Bare aluminum:</a:t>
              </a:r>
            </a:p>
            <a:p>
              <a:r>
                <a:rPr lang="en-US" dirty="0"/>
                <a:t>e</a:t>
              </a:r>
              <a:r>
                <a:rPr lang="en-US" dirty="0" smtClean="0"/>
                <a:t>asily damaged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63124" y="4731432"/>
              <a:ext cx="19109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Diamond-paste polished  Ti-alloy:</a:t>
              </a:r>
            </a:p>
            <a:p>
              <a:pPr algn="ctr"/>
              <a:r>
                <a:rPr lang="en-US" dirty="0"/>
                <a:t> </a:t>
              </a:r>
              <a:r>
                <a:rPr lang="en-US" dirty="0" smtClean="0"/>
                <a:t>a traditional “hard” electrode</a:t>
              </a:r>
              <a:endParaRPr lang="en-US" dirty="0"/>
            </a:p>
          </p:txBody>
        </p:sp>
        <p:pic>
          <p:nvPicPr>
            <p:cNvPr id="18" name="Picture 10" descr="AL_3_electrode_He_processed_02X5000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1127543"/>
              <a:ext cx="1907233" cy="143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191252" y="2901322"/>
              <a:ext cx="3919711" cy="1465119"/>
              <a:chOff x="0" y="3027188"/>
              <a:chExt cx="3919711" cy="1465119"/>
            </a:xfrm>
          </p:grpSpPr>
          <p:pic>
            <p:nvPicPr>
              <p:cNvPr id="17" name="Picture 2" descr="G:\my_pix\1107141708a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27188"/>
                <a:ext cx="1953491" cy="1465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953491" y="3027188"/>
                <a:ext cx="1966220" cy="1465119"/>
                <a:chOff x="2053309" y="3027188"/>
                <a:chExt cx="1966220" cy="1465119"/>
              </a:xfrm>
            </p:grpSpPr>
            <p:pic>
              <p:nvPicPr>
                <p:cNvPr id="19" name="Picture 14" descr="Al_2_TiN coated_electrode_no_HV_spt_04_X1000_01b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3309" y="3027188"/>
                  <a:ext cx="1966220" cy="1465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2406342" y="3033420"/>
                  <a:ext cx="12601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TiN-coated 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aluminum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4690778"/>
              <a:ext cx="1942596" cy="149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1" y="0"/>
            <a:ext cx="8567899" cy="655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08665" y="404037"/>
            <a:ext cx="7180855" cy="3742661"/>
            <a:chOff x="1108665" y="404037"/>
            <a:chExt cx="7180855" cy="3742661"/>
          </a:xfrm>
        </p:grpSpPr>
        <p:sp>
          <p:nvSpPr>
            <p:cNvPr id="3" name="Rectangle 2"/>
            <p:cNvSpPr/>
            <p:nvPr/>
          </p:nvSpPr>
          <p:spPr>
            <a:xfrm>
              <a:off x="2105247" y="404037"/>
              <a:ext cx="5231218" cy="3742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65" y="570392"/>
              <a:ext cx="4438650" cy="340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47316" y="1305871"/>
              <a:ext cx="2742204" cy="19389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</a:t>
              </a:r>
              <a:r>
                <a:rPr lang="en-US" sz="2000" dirty="0" smtClean="0"/>
                <a:t>ield strength between capacitor plates </a:t>
              </a:r>
            </a:p>
            <a:p>
              <a:pPr algn="ctr"/>
              <a:r>
                <a:rPr lang="en-US" sz="2000" dirty="0" smtClean="0"/>
                <a:t>~ 4.5 MV/m</a:t>
              </a:r>
            </a:p>
            <a:p>
              <a:pPr algn="ctr"/>
              <a:r>
                <a:rPr lang="en-US" sz="2000" dirty="0" smtClean="0"/>
                <a:t>3 cm gap, +/- 70 kV</a:t>
              </a:r>
            </a:p>
            <a:p>
              <a:pPr algn="ctr"/>
              <a:r>
                <a:rPr lang="en-US" sz="2000" dirty="0" smtClean="0"/>
                <a:t>~ 650 m x </a:t>
              </a:r>
              <a:r>
                <a:rPr lang="en-US" sz="2000" dirty="0"/>
                <a:t>2 = </a:t>
              </a:r>
              <a:r>
                <a:rPr lang="en-US" sz="2000" dirty="0" smtClean="0"/>
                <a:t>1300 m of electrode!</a:t>
              </a:r>
              <a:endParaRPr lang="en-US" sz="2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24479" y="4128286"/>
            <a:ext cx="6605718" cy="2184149"/>
            <a:chOff x="1324479" y="3980342"/>
            <a:chExt cx="6605718" cy="2184149"/>
          </a:xfrm>
        </p:grpSpPr>
        <p:pic>
          <p:nvPicPr>
            <p:cNvPr id="7" name="Picture 2" descr="http://www.bnl.gov/rhic/images/CN8-263-85-AGS-620px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9" y="3980342"/>
              <a:ext cx="6605718" cy="218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88922" y="4128286"/>
              <a:ext cx="1692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AGS Ring at BNL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69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62909" y="1330567"/>
            <a:ext cx="6423891" cy="3983273"/>
            <a:chOff x="2492717" y="1742478"/>
            <a:chExt cx="6423891" cy="3983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ln w="28575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𝐼</m:t>
                        </m:r>
                        <m:r>
                          <a:rPr lang="en-US" i="1">
                            <a:latin typeface="Cambria Math"/>
                          </a:rPr>
                          <m:t>= 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    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−6 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4.52⋅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=6.53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9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1.5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𝑠𝑙𝑜𝑝𝑒</m:t>
                      </m:r>
                      <m:r>
                        <a:rPr lang="en-U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i="1" dirty="0"/>
                    <a:t>=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2.84×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9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1.5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</m:oMath>
                  </a14:m>
                  <a:r>
                    <a:rPr lang="en-US" i="1" dirty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i="1" dirty="0"/>
                    <a:t> intercept</a:t>
                  </a:r>
                  <a:r>
                    <a:rPr lang="en-US" dirty="0"/>
                    <a:t>  =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→∞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𝐿𝑜𝑔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[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×10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556065319"/>
              </p:ext>
            </p:extLst>
          </p:nvPr>
        </p:nvGraphicFramePr>
        <p:xfrm>
          <a:off x="126711" y="964841"/>
          <a:ext cx="5440507" cy="365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1087" y="5472346"/>
            <a:ext cx="8229600" cy="1045396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These plots tell you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b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enhancement factor, and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</a:t>
            </a:r>
            <a:r>
              <a:rPr lang="en-US" sz="2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emitter area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087" y="5313840"/>
            <a:ext cx="8229600" cy="10453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But it’s wrong to assume work function,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F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, is a constant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ith three variables, there are an infinite number of solutions that provide a good fit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473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Spin Polarized Electrons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34813" y="941235"/>
            <a:ext cx="707437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Probing with spin tells us something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224992" y="4953000"/>
            <a:ext cx="813608" cy="457200"/>
            <a:chOff x="3200400" y="4953000"/>
            <a:chExt cx="838200" cy="457200"/>
          </a:xfrm>
        </p:grpSpPr>
        <p:grpSp>
          <p:nvGrpSpPr>
            <p:cNvPr id="40" name="Group 44"/>
            <p:cNvGrpSpPr/>
            <p:nvPr/>
          </p:nvGrpSpPr>
          <p:grpSpPr>
            <a:xfrm>
              <a:off x="3200400" y="5105400"/>
              <a:ext cx="457200" cy="152400"/>
              <a:chOff x="1752600" y="4572000"/>
              <a:chExt cx="457200" cy="152400"/>
            </a:xfrm>
          </p:grpSpPr>
          <p:cxnSp>
            <p:nvCxnSpPr>
              <p:cNvPr id="41" name="Straight Arrow Connector 4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2" name="Oval 4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9" name="Group 53"/>
            <p:cNvGrpSpPr/>
            <p:nvPr/>
          </p:nvGrpSpPr>
          <p:grpSpPr>
            <a:xfrm>
              <a:off x="3581400" y="4953000"/>
              <a:ext cx="457200" cy="152400"/>
              <a:chOff x="1752600" y="4572000"/>
              <a:chExt cx="457200" cy="152400"/>
            </a:xfrm>
          </p:grpSpPr>
          <p:cxnSp>
            <p:nvCxnSpPr>
              <p:cNvPr id="50" name="Straight Arrow Connector 4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1" name="Oval 5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7" name="Group 71"/>
            <p:cNvGrpSpPr/>
            <p:nvPr/>
          </p:nvGrpSpPr>
          <p:grpSpPr>
            <a:xfrm>
              <a:off x="3581400" y="5257800"/>
              <a:ext cx="457200" cy="152400"/>
              <a:chOff x="1752600" y="4572000"/>
              <a:chExt cx="457200" cy="152400"/>
            </a:xfrm>
          </p:grpSpPr>
          <p:cxnSp>
            <p:nvCxnSpPr>
              <p:cNvPr id="68" name="Straight Arrow Connector 6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Oval 6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7" name="Explosion 2 6"/>
          <p:cNvSpPr/>
          <p:nvPr/>
        </p:nvSpPr>
        <p:spPr bwMode="auto">
          <a:xfrm>
            <a:off x="5324867" y="3091498"/>
            <a:ext cx="2218932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8" name="Group 74"/>
          <p:cNvGrpSpPr/>
          <p:nvPr/>
        </p:nvGrpSpPr>
        <p:grpSpPr>
          <a:xfrm>
            <a:off x="797674" y="3505200"/>
            <a:ext cx="2440825" cy="1219200"/>
            <a:chOff x="685800" y="2971800"/>
            <a:chExt cx="2514600" cy="1219200"/>
          </a:xfrm>
        </p:grpSpPr>
        <p:grpSp>
          <p:nvGrpSpPr>
            <p:cNvPr id="9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38" name="Straight Arrow Connector 3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9" name="Oval 3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1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36" name="Straight Arrow Connector 3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7" name="Oval 36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12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13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3" name="Oval 3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14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1" name="Oval 3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15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16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Oval 26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17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5" name="Oval 2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18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19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1" name="Oval 2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70" name="Striped Right Arrow 69"/>
          <p:cNvSpPr/>
          <p:nvPr/>
        </p:nvSpPr>
        <p:spPr bwMode="auto">
          <a:xfrm>
            <a:off x="3502870" y="3886200"/>
            <a:ext cx="118343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1" name="Striped Right Arrow 70"/>
          <p:cNvSpPr/>
          <p:nvPr/>
        </p:nvSpPr>
        <p:spPr bwMode="auto">
          <a:xfrm rot="11903730">
            <a:off x="4111556" y="3051181"/>
            <a:ext cx="118343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2" name="Striped Right Arrow 71"/>
          <p:cNvSpPr/>
          <p:nvPr/>
        </p:nvSpPr>
        <p:spPr bwMode="auto">
          <a:xfrm rot="9300402">
            <a:off x="4172300" y="4499368"/>
            <a:ext cx="118343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428604" y="5061267"/>
            <a:ext cx="4715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We measure an experimental</a:t>
            </a:r>
            <a:r>
              <a:rPr lang="en-US" sz="2800" dirty="0"/>
              <a:t> </a:t>
            </a:r>
            <a:r>
              <a:rPr lang="en-US" sz="2800" dirty="0" smtClean="0"/>
              <a:t>asymmetry related to physics properties of target</a:t>
            </a:r>
            <a:endParaRPr lang="en-US" sz="2800" dirty="0"/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36797">
            <a:off x="2118040" y="5147898"/>
            <a:ext cx="1064802" cy="10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" name="Group 83"/>
          <p:cNvGrpSpPr/>
          <p:nvPr/>
        </p:nvGrpSpPr>
        <p:grpSpPr>
          <a:xfrm>
            <a:off x="2678192" y="2253298"/>
            <a:ext cx="1331359" cy="838200"/>
            <a:chOff x="2819400" y="1828800"/>
            <a:chExt cx="1371600" cy="838200"/>
          </a:xfrm>
        </p:grpSpPr>
        <p:grpSp>
          <p:nvGrpSpPr>
            <p:cNvPr id="43" name="Group 47"/>
            <p:cNvGrpSpPr/>
            <p:nvPr/>
          </p:nvGrpSpPr>
          <p:grpSpPr>
            <a:xfrm>
              <a:off x="2819400" y="2286000"/>
              <a:ext cx="457200" cy="152400"/>
              <a:chOff x="1752600" y="4572000"/>
              <a:chExt cx="457200" cy="152400"/>
            </a:xfrm>
          </p:grpSpPr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5" name="Oval 4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6" name="Group 50"/>
            <p:cNvGrpSpPr/>
            <p:nvPr/>
          </p:nvGrpSpPr>
          <p:grpSpPr>
            <a:xfrm>
              <a:off x="3276600" y="2514600"/>
              <a:ext cx="457200" cy="152400"/>
              <a:chOff x="1752600" y="4572000"/>
              <a:chExt cx="457200" cy="152400"/>
            </a:xfrm>
          </p:grpSpPr>
          <p:cxnSp>
            <p:nvCxnSpPr>
              <p:cNvPr id="47" name="Straight Arrow Connector 4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8" name="Oval 4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2" name="Group 56"/>
            <p:cNvGrpSpPr/>
            <p:nvPr/>
          </p:nvGrpSpPr>
          <p:grpSpPr>
            <a:xfrm>
              <a:off x="3733800" y="2362200"/>
              <a:ext cx="457200" cy="152400"/>
              <a:chOff x="1752600" y="4572000"/>
              <a:chExt cx="457200" cy="152400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4" name="Oval 5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5" name="Group 59"/>
            <p:cNvGrpSpPr/>
            <p:nvPr/>
          </p:nvGrpSpPr>
          <p:grpSpPr>
            <a:xfrm>
              <a:off x="2971800" y="1981200"/>
              <a:ext cx="457200" cy="152400"/>
              <a:chOff x="1752600" y="4572000"/>
              <a:chExt cx="457200" cy="152400"/>
            </a:xfrm>
          </p:grpSpPr>
          <p:cxnSp>
            <p:nvCxnSpPr>
              <p:cNvPr id="56" name="Straight Arrow Connector 5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7" name="Oval 56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8" name="Group 62"/>
            <p:cNvGrpSpPr/>
            <p:nvPr/>
          </p:nvGrpSpPr>
          <p:grpSpPr>
            <a:xfrm>
              <a:off x="3352800" y="1828800"/>
              <a:ext cx="457200" cy="152400"/>
              <a:chOff x="1752600" y="4572000"/>
              <a:chExt cx="457200" cy="152400"/>
            </a:xfrm>
          </p:grpSpPr>
          <p:cxnSp>
            <p:nvCxnSpPr>
              <p:cNvPr id="59" name="Straight Arrow Connector 5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1" name="Group 65"/>
            <p:cNvGrpSpPr/>
            <p:nvPr/>
          </p:nvGrpSpPr>
          <p:grpSpPr>
            <a:xfrm>
              <a:off x="3352800" y="2133600"/>
              <a:ext cx="457200" cy="152400"/>
              <a:chOff x="1752600" y="4572000"/>
              <a:chExt cx="457200" cy="152400"/>
            </a:xfrm>
          </p:grpSpPr>
          <p:cxnSp>
            <p:nvCxnSpPr>
              <p:cNvPr id="62" name="Straight Arrow Connector 6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3" name="Oval 6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4" name="Group 68"/>
            <p:cNvGrpSpPr/>
            <p:nvPr/>
          </p:nvGrpSpPr>
          <p:grpSpPr>
            <a:xfrm>
              <a:off x="3733800" y="1981200"/>
              <a:ext cx="457200" cy="152400"/>
              <a:chOff x="1752600" y="4572000"/>
              <a:chExt cx="457200" cy="152400"/>
            </a:xfrm>
          </p:grpSpPr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6" name="Oval 6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27308">
            <a:off x="1837718" y="1722340"/>
            <a:ext cx="995783" cy="96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6" name="Group 75"/>
          <p:cNvGrpSpPr/>
          <p:nvPr/>
        </p:nvGrpSpPr>
        <p:grpSpPr>
          <a:xfrm>
            <a:off x="6193212" y="1681798"/>
            <a:ext cx="2438400" cy="1295400"/>
            <a:chOff x="6248400" y="1143000"/>
            <a:chExt cx="2438400" cy="1295400"/>
          </a:xfrm>
        </p:grpSpPr>
        <p:sp>
          <p:nvSpPr>
            <p:cNvPr id="77" name="Rectangle 76"/>
            <p:cNvSpPr/>
            <p:nvPr/>
          </p:nvSpPr>
          <p:spPr>
            <a:xfrm>
              <a:off x="6248400" y="1143000"/>
              <a:ext cx="2438400" cy="1295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24600" y="1219200"/>
              <a:ext cx="2257425" cy="1152525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</p:grpSp>
      <p:sp>
        <p:nvSpPr>
          <p:cNvPr id="81" name="TextBox 8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70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1" y="1047969"/>
            <a:ext cx="80756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57" y="4394557"/>
            <a:ext cx="7342043" cy="201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190172" y="2774373"/>
            <a:ext cx="3377046" cy="49876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327322" y="4394557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90172" y="3894198"/>
            <a:ext cx="3377046" cy="49876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41009" y="4454676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Building the 350 kV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“dummy” electrodes and test different insulators and cathode screening electrode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71</a:t>
            </a:fld>
            <a:endParaRPr lang="en-US" dirty="0"/>
          </a:p>
        </p:txBody>
      </p:sp>
      <p:pic>
        <p:nvPicPr>
          <p:cNvPr id="7" name="Picture 6" descr="Figure 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893618" y="2202873"/>
            <a:ext cx="7356763" cy="3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33471" y="127636"/>
            <a:ext cx="3778210" cy="3230607"/>
            <a:chOff x="33471" y="127636"/>
            <a:chExt cx="3778210" cy="323060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2348" y="127636"/>
              <a:ext cx="2999333" cy="3230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33471" y="631371"/>
              <a:ext cx="1741714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409938" y="3358243"/>
            <a:ext cx="4413358" cy="3499757"/>
            <a:chOff x="4409938" y="3358243"/>
            <a:chExt cx="4413358" cy="349975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248" b="3546"/>
            <a:stretch>
              <a:fillRect/>
            </a:stretch>
          </p:blipFill>
          <p:spPr bwMode="auto">
            <a:xfrm>
              <a:off x="4409938" y="3358243"/>
              <a:ext cx="3524789" cy="3499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7124291" y="3358243"/>
              <a:ext cx="1699005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33471" y="3238911"/>
            <a:ext cx="3922152" cy="3016304"/>
            <a:chOff x="33471" y="3238911"/>
            <a:chExt cx="3922152" cy="301630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4328" y="3238911"/>
              <a:ext cx="3051295" cy="301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33471" y="3818925"/>
              <a:ext cx="1730829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852" y="263436"/>
            <a:ext cx="3010257" cy="28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959" y="631371"/>
            <a:ext cx="1813660" cy="808806"/>
          </a:xfrm>
        </p:spPr>
        <p:txBody>
          <a:bodyPr/>
          <a:lstStyle/>
          <a:p>
            <a:r>
              <a:rPr lang="en-US" dirty="0" smtClean="0"/>
              <a:t>Plan 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03605" y="4467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 sleeve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 bwMode="auto">
          <a:xfrm rot="16200000" flipH="1">
            <a:off x="5028594" y="491295"/>
            <a:ext cx="250763" cy="900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58012" y="632499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hand, but untested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rot="16200000" flipH="1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24291" y="125551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Improvement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nsulators and Screening electrode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insulators, conventional alumina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Short R28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ZrO-coated R30 insulator, also mildly conductive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dummy electrode and with a screening electrode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73</a:t>
            </a:fld>
            <a:endParaRPr lang="en-US" dirty="0"/>
          </a:p>
        </p:txBody>
      </p:sp>
      <p:pic>
        <p:nvPicPr>
          <p:cNvPr id="7" name="Picture 6" descr="Figure 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143000" y="3200400"/>
            <a:ext cx="6858000" cy="26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68" y="964841"/>
            <a:ext cx="6572249" cy="536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Problems at the cable junction, atmosphere side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75</a:t>
            </a:fld>
            <a:endParaRPr lang="en-US" dirty="0"/>
          </a:p>
        </p:txBody>
      </p:sp>
      <p:pic>
        <p:nvPicPr>
          <p:cNvPr id="7" name="Picture 6" descr="Figure 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1983740"/>
            <a:ext cx="5943600" cy="28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Summary of Tests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Two configurations reached our voltage goal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76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" y="2133167"/>
            <a:ext cx="7951787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2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Linear Potential Drop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Want a linear potential gradient along length of the insulator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77</a:t>
            </a:fld>
            <a:endParaRPr lang="en-US" dirty="0"/>
          </a:p>
        </p:txBody>
      </p:sp>
      <p:pic>
        <p:nvPicPr>
          <p:cNvPr id="7" name="Picture 6" descr="Figure 5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01337" y="2260426"/>
            <a:ext cx="5943600" cy="3293110"/>
          </a:xfrm>
          <a:prstGeom prst="rect">
            <a:avLst/>
          </a:prstGeom>
        </p:spPr>
      </p:pic>
      <p:pic>
        <p:nvPicPr>
          <p:cNvPr id="8" name="Picture 7" descr="Figure potential.png"/>
          <p:cNvPicPr/>
          <p:nvPr/>
        </p:nvPicPr>
        <p:blipFill rotWithShape="1">
          <a:blip r:embed="rId5"/>
          <a:srcRect r="18182"/>
          <a:stretch/>
        </p:blipFill>
        <p:spPr>
          <a:xfrm>
            <a:off x="3273137" y="1858991"/>
            <a:ext cx="4862830" cy="35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Barrel Polishing of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78</a:t>
            </a:fld>
            <a:endParaRPr lang="en-US" dirty="0"/>
          </a:p>
        </p:txBody>
      </p:sp>
      <p:pic>
        <p:nvPicPr>
          <p:cNvPr id="6146" name="Picture 2" descr="G:\my_pix\1016140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72" y="1077838"/>
            <a:ext cx="6234545" cy="46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78340" y="1927505"/>
            <a:ext cx="7384796" cy="4227377"/>
            <a:chOff x="1078340" y="1927505"/>
            <a:chExt cx="7384796" cy="4227377"/>
          </a:xfrm>
        </p:grpSpPr>
        <p:pic>
          <p:nvPicPr>
            <p:cNvPr id="7" name="Picture 2" descr="F:\my_pix\1009141359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340" y="1927505"/>
              <a:ext cx="5636502" cy="4227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71951" y="5292082"/>
              <a:ext cx="4091185" cy="46166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entury Gothic" panose="020B0502020202020204" pitchFamily="34" charset="0"/>
                </a:rPr>
                <a:t>On our to-do list for testing</a:t>
              </a:r>
              <a:endParaRPr lang="en-US" sz="24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3" y="1334449"/>
            <a:ext cx="3657600" cy="27432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" y="0"/>
            <a:ext cx="8276489" cy="111131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Second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Inverted Gun @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Injector Test </a:t>
            </a: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Cave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22362" y="4560277"/>
            <a:ext cx="74675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>
              <a:buFont typeface="Courier New" pitchFamily="49" charset="0"/>
              <a:buChar char="o"/>
            </a:pPr>
            <a:r>
              <a:rPr lang="en-US" dirty="0" smtClean="0"/>
              <a:t>Large grain Niobium (Nb) cathode electrode</a:t>
            </a:r>
          </a:p>
          <a:p>
            <a:pPr marL="400050" indent="-400050">
              <a:buFont typeface="Courier New" pitchFamily="49" charset="0"/>
              <a:buChar char="o"/>
            </a:pPr>
            <a:r>
              <a:rPr lang="en-US" dirty="0" smtClean="0"/>
              <a:t>HV Power Supply: Spellman 225 kV, 30 mA</a:t>
            </a:r>
          </a:p>
          <a:p>
            <a:pPr marL="400050" indent="-400050">
              <a:buFont typeface="Courier New" pitchFamily="49" charset="0"/>
              <a:buChar char="o"/>
            </a:pPr>
            <a:endParaRPr lang="en-US" dirty="0" smtClean="0"/>
          </a:p>
          <a:p>
            <a:pPr marL="400050" indent="-400050">
              <a:buFont typeface="Courier New" pitchFamily="49" charset="0"/>
              <a:buChar char="o"/>
            </a:pPr>
            <a:r>
              <a:rPr lang="en-US" dirty="0" smtClean="0"/>
              <a:t>Why a Niobium electrode?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 smtClean="0"/>
              <a:t>Buffered-chemical polishing (BCP) for ~ 1 hour, no need for hand-polishing (takes weeks)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 smtClean="0"/>
              <a:t>No field emission at high field gradients (up to12 MV/m)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46" y="3786554"/>
            <a:ext cx="206271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ahzad\Desktop\plots\Plot#2's\Kr\LGNb2-Kr-Gap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54" y="1111310"/>
            <a:ext cx="37352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66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Minion Pro"/>
                <a:cs typeface="Arial" pitchFamily="34" charset="0"/>
              </a:rPr>
              <a:t>Scientific Capabilities by Hall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endParaRPr lang="en-US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5931868" y="4546759"/>
            <a:ext cx="3140144" cy="1635917"/>
            <a:chOff x="3744" y="608"/>
            <a:chExt cx="1779" cy="1019"/>
          </a:xfrm>
        </p:grpSpPr>
        <p:pic>
          <p:nvPicPr>
            <p:cNvPr id="8" name="Picture 5" descr="a"/>
            <p:cNvPicPr>
              <a:picLocks noChangeAspect="1" noChangeArrowheads="1"/>
            </p:cNvPicPr>
            <p:nvPr/>
          </p:nvPicPr>
          <p:blipFill>
            <a:blip r:embed="rId4" cstate="print"/>
            <a:srcRect l="15855"/>
            <a:stretch>
              <a:fillRect/>
            </a:stretch>
          </p:blipFill>
          <p:spPr bwMode="auto">
            <a:xfrm rot="5400000">
              <a:off x="4125" y="230"/>
              <a:ext cx="1019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6"/>
            <p:cNvSpPr>
              <a:spLocks noChangeAspect="1" noChangeArrowheads="1"/>
            </p:cNvSpPr>
            <p:nvPr/>
          </p:nvSpPr>
          <p:spPr bwMode="auto">
            <a:xfrm>
              <a:off x="3744" y="609"/>
              <a:ext cx="303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7"/>
            <p:cNvSpPr>
              <a:spLocks noChangeAspect="1" noChangeArrowheads="1"/>
            </p:cNvSpPr>
            <p:nvPr/>
          </p:nvSpPr>
          <p:spPr bwMode="auto">
            <a:xfrm>
              <a:off x="3746" y="1362"/>
              <a:ext cx="31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" name="Picture 13" descr="hallacomb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910" y="1206875"/>
            <a:ext cx="252253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6" cstate="print"/>
          <a:srcRect l="20206" t="10916" r="12640" b="15477"/>
          <a:stretch>
            <a:fillRect/>
          </a:stretch>
        </p:blipFill>
        <p:spPr bwMode="auto">
          <a:xfrm>
            <a:off x="6596551" y="1060294"/>
            <a:ext cx="240347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3" descr="SHMS-HMS.JPG"/>
          <p:cNvPicPr>
            <a:picLocks noChangeAspect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21486" y="4341176"/>
            <a:ext cx="249396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893276" y="5283611"/>
            <a:ext cx="3621981" cy="110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Hall D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– exploring origin of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confinement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by studying </a:t>
            </a:r>
            <a:r>
              <a:rPr lang="en-US" sz="1800" dirty="0">
                <a:solidFill>
                  <a:srgbClr val="7030A0"/>
                </a:solidFill>
                <a:latin typeface="Century Gothic" panose="020B0502020202020204" pitchFamily="34" charset="0"/>
              </a:rPr>
              <a:t>exotic mesons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082787" y="2777882"/>
            <a:ext cx="3242958" cy="106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Hall B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– understanding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nucleon structure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via</a:t>
            </a:r>
            <a:r>
              <a:rPr lang="en-US" sz="1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Century Gothic" panose="020B0502020202020204" pitchFamily="34" charset="0"/>
              </a:rPr>
              <a:t>generalized parton distributions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748265" y="4002726"/>
            <a:ext cx="3912002" cy="111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Hall C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– precision determination of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valence quark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properties in nucleons and nuclei 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960458" y="1185650"/>
            <a:ext cx="3487615" cy="135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Hall A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short range correlations, form factors, hyper-nuclear physics,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parity violation experiments to test the Standard model</a:t>
            </a:r>
            <a:endParaRPr lang="en-US" sz="1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 flipH="1">
            <a:off x="2893276" y="1114665"/>
            <a:ext cx="935182" cy="14197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6012231" y="3054725"/>
            <a:ext cx="731469" cy="14197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flipH="1">
            <a:off x="2893276" y="4845663"/>
            <a:ext cx="935182" cy="14197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5524296" y="6139974"/>
            <a:ext cx="935182" cy="14197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71987" y="165495"/>
            <a:ext cx="9000025" cy="68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3200" dirty="0" smtClean="0">
                <a:latin typeface="Minion Pro"/>
              </a:rPr>
              <a:t>Three Halls </a:t>
            </a:r>
            <a:r>
              <a:rPr lang="en-US" sz="3200" dirty="0">
                <a:latin typeface="Minion Pro"/>
              </a:rPr>
              <a:t>N</a:t>
            </a:r>
            <a:r>
              <a:rPr lang="en-US" sz="3200" dirty="0" smtClean="0">
                <a:latin typeface="Minion Pro"/>
              </a:rPr>
              <a:t>eed Polarized Electron Beam!</a:t>
            </a:r>
            <a:endParaRPr lang="en-US" sz="3200" dirty="0">
              <a:latin typeface="Minion Pr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767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HV Conditioning and Field Emission</a:t>
            </a:r>
            <a:endParaRPr lang="en-US" sz="3600" dirty="0"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5315" y="646331"/>
            <a:ext cx="4447762" cy="301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11" y="685800"/>
            <a:ext cx="28781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>
            <a:stCxn id="13" idx="0"/>
          </p:cNvCxnSpPr>
          <p:nvPr/>
        </p:nvCxnSpPr>
        <p:spPr bwMode="auto">
          <a:xfrm rot="16200000" flipV="1">
            <a:off x="2543741" y="1695783"/>
            <a:ext cx="1080632" cy="14892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14" idx="0"/>
          </p:cNvCxnSpPr>
          <p:nvPr/>
        </p:nvCxnSpPr>
        <p:spPr bwMode="auto">
          <a:xfrm rot="5400000" flipH="1" flipV="1">
            <a:off x="1270407" y="1816663"/>
            <a:ext cx="803634" cy="9704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16510" y="2703718"/>
            <a:ext cx="194095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Floating Anode</a:t>
            </a:r>
          </a:p>
          <a:p>
            <a:pPr algn="ctr"/>
            <a:r>
              <a:rPr lang="en-US" dirty="0" smtClean="0"/>
              <a:t>connected to </a:t>
            </a:r>
          </a:p>
          <a:p>
            <a:pPr algn="ctr"/>
            <a:r>
              <a:rPr lang="en-US" dirty="0" smtClean="0"/>
              <a:t>Pico-ammeter</a:t>
            </a:r>
            <a:endParaRPr lang="en-US" dirty="0"/>
          </a:p>
        </p:txBody>
      </p:sp>
      <p:pic>
        <p:nvPicPr>
          <p:cNvPr id="19" name="Picture 18" descr="IMAG01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39" y="3960421"/>
            <a:ext cx="2065875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71948" y="2980717"/>
            <a:ext cx="231345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Macor glass-ceramic</a:t>
            </a:r>
          </a:p>
          <a:p>
            <a:pPr algn="ctr"/>
            <a:r>
              <a:rPr lang="en-US" dirty="0" smtClean="0"/>
              <a:t>spacer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3450" y="3861996"/>
            <a:ext cx="14670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 M</a:t>
            </a:r>
            <a:r>
              <a:rPr lang="el-GR" dirty="0" smtClean="0"/>
              <a:t>Ω</a:t>
            </a:r>
            <a:endParaRPr lang="en-US" dirty="0" smtClean="0"/>
          </a:p>
          <a:p>
            <a:pPr algn="ctr"/>
            <a:r>
              <a:rPr lang="en-US" dirty="0" smtClean="0"/>
              <a:t>Conditioning</a:t>
            </a:r>
          </a:p>
          <a:p>
            <a:pPr algn="ctr"/>
            <a:r>
              <a:rPr lang="en-US" dirty="0" smtClean="0"/>
              <a:t>Resistor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9492" y="5337824"/>
            <a:ext cx="14328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Transformer</a:t>
            </a:r>
          </a:p>
          <a:p>
            <a:pPr algn="ctr"/>
            <a:r>
              <a:rPr lang="en-US" dirty="0" smtClean="0"/>
              <a:t>Oil Tank</a:t>
            </a:r>
          </a:p>
        </p:txBody>
      </p:sp>
      <p:cxnSp>
        <p:nvCxnSpPr>
          <p:cNvPr id="32" name="Straight Arrow Connector 31"/>
          <p:cNvCxnSpPr>
            <a:stCxn id="26" idx="3"/>
          </p:cNvCxnSpPr>
          <p:nvPr/>
        </p:nvCxnSpPr>
        <p:spPr bwMode="auto">
          <a:xfrm>
            <a:off x="1920518" y="4323661"/>
            <a:ext cx="843841" cy="5613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stCxn id="31" idx="3"/>
          </p:cNvCxnSpPr>
          <p:nvPr/>
        </p:nvCxnSpPr>
        <p:spPr bwMode="auto">
          <a:xfrm>
            <a:off x="2322320" y="5660990"/>
            <a:ext cx="721326" cy="784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599929" y="5937988"/>
            <a:ext cx="19416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Short for Beam</a:t>
            </a:r>
          </a:p>
          <a:p>
            <a:pPr algn="ctr"/>
            <a:r>
              <a:rPr lang="en-US" dirty="0" smtClean="0"/>
              <a:t>Delivery 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rot="10800000">
            <a:off x="3530347" y="5474828"/>
            <a:ext cx="520793" cy="4631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531142" y="4223242"/>
            <a:ext cx="3321934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now have 200kV gun with no field emission: </a:t>
            </a:r>
          </a:p>
          <a:p>
            <a:endParaRPr lang="en-US" sz="2000" dirty="0" smtClean="0"/>
          </a:p>
          <a:p>
            <a:r>
              <a:rPr lang="en-US" sz="2000" dirty="0" smtClean="0"/>
              <a:t>Hand and Buffered Chemical Polished Large Grain Niobium material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37700" y="694475"/>
            <a:ext cx="18859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Inside the Gun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45" y="0"/>
            <a:ext cx="4431896" cy="69494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Polarized Source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C5A2-D002-4F3A-BD44-9DE77D44B1AB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009" y="794686"/>
            <a:ext cx="8069072" cy="594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614416" y="4434840"/>
            <a:ext cx="1234440" cy="1042416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433060" y="5431536"/>
            <a:ext cx="798576" cy="673608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2279" y="5676899"/>
            <a:ext cx="922881" cy="646331"/>
          </a:xfrm>
          <a:prstGeom prst="rect">
            <a:avLst/>
          </a:prstGeom>
          <a:solidFill>
            <a:srgbClr val="FFC000"/>
          </a:solidFill>
          <a:ln>
            <a:solidFill>
              <a:srgbClr val="CC0099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CC0099"/>
                </a:solidFill>
              </a:defRPr>
            </a:lvl1pPr>
          </a:lstStyle>
          <a:p>
            <a:r>
              <a:rPr lang="en-US" dirty="0"/>
              <a:t>8 hour</a:t>
            </a:r>
          </a:p>
          <a:p>
            <a:r>
              <a:rPr lang="en-US" dirty="0"/>
              <a:t>reversal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52619" y="4055363"/>
            <a:ext cx="922881" cy="646331"/>
          </a:xfrm>
          <a:prstGeom prst="rect">
            <a:avLst/>
          </a:prstGeom>
          <a:solidFill>
            <a:srgbClr val="FFC000"/>
          </a:solidFill>
          <a:ln>
            <a:solidFill>
              <a:srgbClr val="CC00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C0099"/>
                </a:solidFill>
              </a:rPr>
              <a:t>960 Hz</a:t>
            </a:r>
          </a:p>
          <a:p>
            <a:pPr algn="ctr"/>
            <a:r>
              <a:rPr lang="en-US" dirty="0" smtClean="0">
                <a:solidFill>
                  <a:srgbClr val="CC0099"/>
                </a:solidFill>
              </a:rPr>
              <a:t>reversal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8856" y="3473272"/>
            <a:ext cx="1700784" cy="1363904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12254" y="2903219"/>
            <a:ext cx="966419" cy="646331"/>
          </a:xfrm>
          <a:prstGeom prst="rect">
            <a:avLst/>
          </a:prstGeom>
          <a:solidFill>
            <a:srgbClr val="FFC000"/>
          </a:solidFill>
          <a:ln>
            <a:solidFill>
              <a:srgbClr val="CC0099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CC0099"/>
                </a:solidFill>
              </a:defRPr>
            </a:lvl1pPr>
          </a:lstStyle>
          <a:p>
            <a:r>
              <a:rPr lang="en-US" dirty="0" smtClean="0"/>
              <a:t>monthly</a:t>
            </a:r>
            <a:endParaRPr lang="en-US" dirty="0"/>
          </a:p>
          <a:p>
            <a:r>
              <a:rPr lang="en-US" dirty="0"/>
              <a:t>reversal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128" y="867"/>
            <a:ext cx="1876151" cy="1248813"/>
          </a:xfrm>
          <a:prstGeom prst="rect">
            <a:avLst/>
          </a:prstGeom>
        </p:spPr>
      </p:pic>
      <p:pic>
        <p:nvPicPr>
          <p:cNvPr id="15" name="Picture 22" descr="LAB_17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539" y="-11534"/>
            <a:ext cx="1966549" cy="15780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10" grpId="0" animBg="1"/>
      <p:bldP spid="9" grpId="0" animBg="1"/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Stern-Gerlach Experiment</a:t>
            </a:r>
            <a:endParaRPr lang="en-US" dirty="0"/>
          </a:p>
        </p:txBody>
      </p:sp>
      <p:sp>
        <p:nvSpPr>
          <p:cNvPr id="6146" name="AutoShape 2" descr="imap://mail%2Ejlab%2Eorg@mail:993/fetch%3EUID%3E/USPAS%3E29?part=1.2&amp;type=image/jpeg&amp;filename=Baum%20Koch%206-pole%20source.jpg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8" name="AutoShape 4" descr="imap://mail%2Ejlab%2Eorg@mail:993/fetch%3EUID%3E/USPAS%3E29?part=1.2&amp;type=image/jpeg&amp;filename=Baum%20Koch%206-pole%20source.jpg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0" name="AutoShape 6" descr="imap://mail%2Ejlab%2Eorg@mail:993/fetch%3EUID%3E/USPAS%3E29?part=1.2&amp;type=image/jpeg&amp;filename=Baum%20Koch%206-pole%20source.jpg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699383"/>
            <a:ext cx="5067300" cy="315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75" y="1066800"/>
            <a:ext cx="57626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019800" y="464820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Electrons have total angular momentum J = L + S, orbital and spin angular momentum terms.  Spin angular moment = +/- Hbar/2</a:t>
            </a:r>
            <a:endParaRPr lang="en-US" dirty="0"/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324126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7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How to make the electrons “powerful” 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9229" y="964841"/>
            <a:ext cx="876554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Give them energy using radiofrequency waves !!!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782782" y="1539875"/>
            <a:ext cx="7215187" cy="3921125"/>
            <a:chOff x="785813" y="1565275"/>
            <a:chExt cx="7215187" cy="3921125"/>
          </a:xfrm>
        </p:grpSpPr>
        <p:grpSp>
          <p:nvGrpSpPr>
            <p:cNvPr id="82" name="Group 3"/>
            <p:cNvGrpSpPr>
              <a:grpSpLocks/>
            </p:cNvGrpSpPr>
            <p:nvPr/>
          </p:nvGrpSpPr>
          <p:grpSpPr bwMode="auto">
            <a:xfrm>
              <a:off x="785813" y="1978025"/>
              <a:ext cx="7215187" cy="3508375"/>
              <a:chOff x="633" y="1396"/>
              <a:chExt cx="4545" cy="2210"/>
            </a:xfrm>
          </p:grpSpPr>
          <p:sp>
            <p:nvSpPr>
              <p:cNvPr id="110" name="Freeform 4"/>
              <p:cNvSpPr>
                <a:spLocks/>
              </p:cNvSpPr>
              <p:nvPr/>
            </p:nvSpPr>
            <p:spPr bwMode="auto">
              <a:xfrm>
                <a:off x="831" y="1601"/>
                <a:ext cx="4183" cy="1523"/>
              </a:xfrm>
              <a:custGeom>
                <a:avLst/>
                <a:gdLst/>
                <a:ahLst/>
                <a:cxnLst>
                  <a:cxn ang="0">
                    <a:pos x="2448" y="445"/>
                  </a:cxn>
                  <a:cxn ang="0">
                    <a:pos x="2037" y="3"/>
                  </a:cxn>
                  <a:cxn ang="0">
                    <a:pos x="1631" y="443"/>
                  </a:cxn>
                  <a:cxn ang="0">
                    <a:pos x="1632" y="443"/>
                  </a:cxn>
                  <a:cxn ang="0">
                    <a:pos x="1225" y="888"/>
                  </a:cxn>
                  <a:cxn ang="0">
                    <a:pos x="814" y="446"/>
                  </a:cxn>
                  <a:cxn ang="0">
                    <a:pos x="407" y="8"/>
                  </a:cxn>
                  <a:cxn ang="0">
                    <a:pos x="0" y="453"/>
                  </a:cxn>
                </a:cxnLst>
                <a:rect l="0" t="0" r="r" b="b"/>
                <a:pathLst>
                  <a:path w="2448" h="891">
                    <a:moveTo>
                      <a:pt x="2448" y="445"/>
                    </a:moveTo>
                    <a:cubicBezTo>
                      <a:pt x="2370" y="321"/>
                      <a:pt x="2212" y="0"/>
                      <a:pt x="2037" y="3"/>
                    </a:cubicBezTo>
                    <a:cubicBezTo>
                      <a:pt x="1874" y="5"/>
                      <a:pt x="1701" y="332"/>
                      <a:pt x="1631" y="443"/>
                    </a:cubicBezTo>
                    <a:cubicBezTo>
                      <a:pt x="1632" y="443"/>
                      <a:pt x="1632" y="443"/>
                      <a:pt x="1632" y="443"/>
                    </a:cubicBezTo>
                    <a:cubicBezTo>
                      <a:pt x="1562" y="554"/>
                      <a:pt x="1388" y="886"/>
                      <a:pt x="1225" y="888"/>
                    </a:cubicBezTo>
                    <a:cubicBezTo>
                      <a:pt x="1050" y="891"/>
                      <a:pt x="892" y="570"/>
                      <a:pt x="814" y="446"/>
                    </a:cubicBezTo>
                    <a:cubicBezTo>
                      <a:pt x="736" y="322"/>
                      <a:pt x="582" y="5"/>
                      <a:pt x="407" y="8"/>
                    </a:cubicBezTo>
                    <a:cubicBezTo>
                      <a:pt x="244" y="10"/>
                      <a:pt x="70" y="342"/>
                      <a:pt x="0" y="453"/>
                    </a:cubicBezTo>
                  </a:path>
                </a:pathLst>
              </a:custGeom>
              <a:noFill/>
              <a:ln w="333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1" name="Line 5"/>
              <p:cNvSpPr>
                <a:spLocks noChangeShapeType="1"/>
              </p:cNvSpPr>
              <p:nvPr/>
            </p:nvSpPr>
            <p:spPr bwMode="auto">
              <a:xfrm>
                <a:off x="839" y="2355"/>
                <a:ext cx="4252" cy="1"/>
              </a:xfrm>
              <a:prstGeom prst="line">
                <a:avLst/>
              </a:prstGeom>
              <a:noFill/>
              <a:ln w="11113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2" name="Freeform 6"/>
              <p:cNvSpPr>
                <a:spLocks/>
              </p:cNvSpPr>
              <p:nvPr/>
            </p:nvSpPr>
            <p:spPr bwMode="auto">
              <a:xfrm>
                <a:off x="831" y="1396"/>
                <a:ext cx="4347" cy="20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24"/>
                  </a:cxn>
                  <a:cxn ang="0">
                    <a:pos x="4347" y="2024"/>
                  </a:cxn>
                </a:cxnLst>
                <a:rect l="0" t="0" r="r" b="b"/>
                <a:pathLst>
                  <a:path w="4347" h="2024">
                    <a:moveTo>
                      <a:pt x="0" y="0"/>
                    </a:moveTo>
                    <a:lnTo>
                      <a:pt x="0" y="2024"/>
                    </a:lnTo>
                    <a:lnTo>
                      <a:pt x="4347" y="2024"/>
                    </a:lnTo>
                  </a:path>
                </a:pathLst>
              </a:custGeom>
              <a:noFill/>
              <a:ln w="22225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3" name="Freeform 7"/>
              <p:cNvSpPr>
                <a:spLocks noEditPoints="1"/>
              </p:cNvSpPr>
              <p:nvPr/>
            </p:nvSpPr>
            <p:spPr bwMode="auto">
              <a:xfrm>
                <a:off x="2774" y="3502"/>
                <a:ext cx="311" cy="10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1" y="7"/>
                  </a:cxn>
                  <a:cxn ang="0">
                    <a:pos x="21" y="60"/>
                  </a:cxn>
                  <a:cxn ang="0">
                    <a:pos x="29" y="60"/>
                  </a:cxn>
                  <a:cxn ang="0">
                    <a:pos x="29" y="7"/>
                  </a:cxn>
                  <a:cxn ang="0">
                    <a:pos x="49" y="7"/>
                  </a:cxn>
                  <a:cxn ang="0">
                    <a:pos x="4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3" y="16"/>
                  </a:cxn>
                  <a:cxn ang="0">
                    <a:pos x="56" y="16"/>
                  </a:cxn>
                  <a:cxn ang="0">
                    <a:pos x="56" y="60"/>
                  </a:cxn>
                  <a:cxn ang="0">
                    <a:pos x="63" y="60"/>
                  </a:cxn>
                  <a:cxn ang="0">
                    <a:pos x="63" y="16"/>
                  </a:cxn>
                  <a:cxn ang="0">
                    <a:pos x="63" y="8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6" y="8"/>
                  </a:cxn>
                  <a:cxn ang="0">
                    <a:pos x="63" y="8"/>
                  </a:cxn>
                  <a:cxn ang="0">
                    <a:pos x="74" y="60"/>
                  </a:cxn>
                  <a:cxn ang="0">
                    <a:pos x="82" y="60"/>
                  </a:cxn>
                  <a:cxn ang="0">
                    <a:pos x="82" y="36"/>
                  </a:cxn>
                  <a:cxn ang="0">
                    <a:pos x="93" y="21"/>
                  </a:cxn>
                  <a:cxn ang="0">
                    <a:pos x="100" y="30"/>
                  </a:cxn>
                  <a:cxn ang="0">
                    <a:pos x="100" y="60"/>
                  </a:cxn>
                  <a:cxn ang="0">
                    <a:pos x="108" y="60"/>
                  </a:cxn>
                  <a:cxn ang="0">
                    <a:pos x="108" y="33"/>
                  </a:cxn>
                  <a:cxn ang="0">
                    <a:pos x="118" y="21"/>
                  </a:cxn>
                  <a:cxn ang="0">
                    <a:pos x="126" y="32"/>
                  </a:cxn>
                  <a:cxn ang="0">
                    <a:pos x="126" y="60"/>
                  </a:cxn>
                  <a:cxn ang="0">
                    <a:pos x="134" y="60"/>
                  </a:cxn>
                  <a:cxn ang="0">
                    <a:pos x="134" y="30"/>
                  </a:cxn>
                  <a:cxn ang="0">
                    <a:pos x="120" y="15"/>
                  </a:cxn>
                  <a:cxn ang="0">
                    <a:pos x="107" y="22"/>
                  </a:cxn>
                  <a:cxn ang="0">
                    <a:pos x="95" y="15"/>
                  </a:cxn>
                  <a:cxn ang="0">
                    <a:pos x="82" y="22"/>
                  </a:cxn>
                  <a:cxn ang="0">
                    <a:pos x="81" y="22"/>
                  </a:cxn>
                  <a:cxn ang="0">
                    <a:pos x="81" y="16"/>
                  </a:cxn>
                  <a:cxn ang="0">
                    <a:pos x="74" y="16"/>
                  </a:cxn>
                  <a:cxn ang="0">
                    <a:pos x="74" y="60"/>
                  </a:cxn>
                  <a:cxn ang="0">
                    <a:pos x="174" y="46"/>
                  </a:cxn>
                  <a:cxn ang="0">
                    <a:pos x="163" y="55"/>
                  </a:cxn>
                  <a:cxn ang="0">
                    <a:pos x="150" y="40"/>
                  </a:cxn>
                  <a:cxn ang="0">
                    <a:pos x="182" y="40"/>
                  </a:cxn>
                  <a:cxn ang="0">
                    <a:pos x="163" y="15"/>
                  </a:cxn>
                  <a:cxn ang="0">
                    <a:pos x="142" y="39"/>
                  </a:cxn>
                  <a:cxn ang="0">
                    <a:pos x="162" y="61"/>
                  </a:cxn>
                  <a:cxn ang="0">
                    <a:pos x="174" y="58"/>
                  </a:cxn>
                  <a:cxn ang="0">
                    <a:pos x="182" y="46"/>
                  </a:cxn>
                  <a:cxn ang="0">
                    <a:pos x="174" y="46"/>
                  </a:cxn>
                  <a:cxn ang="0">
                    <a:pos x="150" y="35"/>
                  </a:cxn>
                  <a:cxn ang="0">
                    <a:pos x="162" y="21"/>
                  </a:cxn>
                  <a:cxn ang="0">
                    <a:pos x="175" y="35"/>
                  </a:cxn>
                  <a:cxn ang="0">
                    <a:pos x="150" y="35"/>
                  </a:cxn>
                </a:cxnLst>
                <a:rect l="0" t="0" r="r" b="b"/>
                <a:pathLst>
                  <a:path w="182" h="61">
                    <a:moveTo>
                      <a:pt x="0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  <a:moveTo>
                      <a:pt x="63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63" y="60"/>
                      <a:pt x="63" y="60"/>
                      <a:pt x="63" y="60"/>
                    </a:cubicBezTo>
                    <a:lnTo>
                      <a:pt x="63" y="16"/>
                    </a:lnTo>
                    <a:close/>
                    <a:moveTo>
                      <a:pt x="63" y="8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lnTo>
                      <a:pt x="63" y="8"/>
                    </a:lnTo>
                    <a:close/>
                    <a:moveTo>
                      <a:pt x="74" y="60"/>
                    </a:move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24"/>
                      <a:pt x="89" y="21"/>
                      <a:pt x="93" y="21"/>
                    </a:cubicBezTo>
                    <a:cubicBezTo>
                      <a:pt x="99" y="21"/>
                      <a:pt x="100" y="26"/>
                      <a:pt x="100" y="3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8" y="27"/>
                      <a:pt x="112" y="21"/>
                      <a:pt x="118" y="21"/>
                    </a:cubicBezTo>
                    <a:cubicBezTo>
                      <a:pt x="124" y="21"/>
                      <a:pt x="126" y="26"/>
                      <a:pt x="126" y="32"/>
                    </a:cubicBezTo>
                    <a:cubicBezTo>
                      <a:pt x="126" y="60"/>
                      <a:pt x="126" y="60"/>
                      <a:pt x="126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4" y="17"/>
                      <a:pt x="125" y="15"/>
                      <a:pt x="120" y="15"/>
                    </a:cubicBezTo>
                    <a:cubicBezTo>
                      <a:pt x="113" y="15"/>
                      <a:pt x="110" y="18"/>
                      <a:pt x="107" y="22"/>
                    </a:cubicBezTo>
                    <a:cubicBezTo>
                      <a:pt x="105" y="20"/>
                      <a:pt x="103" y="15"/>
                      <a:pt x="95" y="15"/>
                    </a:cubicBezTo>
                    <a:cubicBezTo>
                      <a:pt x="87" y="15"/>
                      <a:pt x="83" y="20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4" y="16"/>
                      <a:pt x="74" y="16"/>
                      <a:pt x="74" y="16"/>
                    </a:cubicBezTo>
                    <a:lnTo>
                      <a:pt x="74" y="60"/>
                    </a:lnTo>
                    <a:close/>
                    <a:moveTo>
                      <a:pt x="174" y="46"/>
                    </a:moveTo>
                    <a:cubicBezTo>
                      <a:pt x="174" y="50"/>
                      <a:pt x="170" y="55"/>
                      <a:pt x="163" y="55"/>
                    </a:cubicBezTo>
                    <a:cubicBezTo>
                      <a:pt x="154" y="55"/>
                      <a:pt x="150" y="50"/>
                      <a:pt x="150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82" y="25"/>
                      <a:pt x="176" y="15"/>
                      <a:pt x="163" y="15"/>
                    </a:cubicBezTo>
                    <a:cubicBezTo>
                      <a:pt x="149" y="15"/>
                      <a:pt x="142" y="26"/>
                      <a:pt x="142" y="39"/>
                    </a:cubicBezTo>
                    <a:cubicBezTo>
                      <a:pt x="142" y="52"/>
                      <a:pt x="150" y="61"/>
                      <a:pt x="162" y="61"/>
                    </a:cubicBezTo>
                    <a:cubicBezTo>
                      <a:pt x="169" y="61"/>
                      <a:pt x="172" y="60"/>
                      <a:pt x="174" y="58"/>
                    </a:cubicBezTo>
                    <a:cubicBezTo>
                      <a:pt x="179" y="55"/>
                      <a:pt x="181" y="48"/>
                      <a:pt x="182" y="46"/>
                    </a:cubicBezTo>
                    <a:lnTo>
                      <a:pt x="174" y="46"/>
                    </a:lnTo>
                    <a:close/>
                    <a:moveTo>
                      <a:pt x="150" y="35"/>
                    </a:moveTo>
                    <a:cubicBezTo>
                      <a:pt x="150" y="28"/>
                      <a:pt x="156" y="21"/>
                      <a:pt x="162" y="21"/>
                    </a:cubicBezTo>
                    <a:cubicBezTo>
                      <a:pt x="171" y="21"/>
                      <a:pt x="174" y="28"/>
                      <a:pt x="175" y="35"/>
                    </a:cubicBezTo>
                    <a:lnTo>
                      <a:pt x="150" y="35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4" name="Freeform 8"/>
              <p:cNvSpPr>
                <a:spLocks noEditPoints="1"/>
              </p:cNvSpPr>
              <p:nvPr/>
            </p:nvSpPr>
            <p:spPr bwMode="auto">
              <a:xfrm>
                <a:off x="633" y="2213"/>
                <a:ext cx="131" cy="631"/>
              </a:xfrm>
              <a:custGeom>
                <a:avLst/>
                <a:gdLst/>
                <a:ahLst/>
                <a:cxnLst>
                  <a:cxn ang="0">
                    <a:pos x="60" y="315"/>
                  </a:cxn>
                  <a:cxn ang="0">
                    <a:pos x="60" y="369"/>
                  </a:cxn>
                  <a:cxn ang="0">
                    <a:pos x="42" y="330"/>
                  </a:cxn>
                  <a:cxn ang="0">
                    <a:pos x="9" y="342"/>
                  </a:cxn>
                  <a:cxn ang="0">
                    <a:pos x="60" y="309"/>
                  </a:cxn>
                  <a:cxn ang="0">
                    <a:pos x="21" y="290"/>
                  </a:cxn>
                  <a:cxn ang="0">
                    <a:pos x="60" y="275"/>
                  </a:cxn>
                  <a:cxn ang="0">
                    <a:pos x="32" y="257"/>
                  </a:cxn>
                  <a:cxn ang="0">
                    <a:pos x="30" y="249"/>
                  </a:cxn>
                  <a:cxn ang="0">
                    <a:pos x="15" y="288"/>
                  </a:cxn>
                  <a:cxn ang="0">
                    <a:pos x="16" y="302"/>
                  </a:cxn>
                  <a:cxn ang="0">
                    <a:pos x="40" y="232"/>
                  </a:cxn>
                  <a:cxn ang="0">
                    <a:pos x="55" y="220"/>
                  </a:cxn>
                  <a:cxn ang="0">
                    <a:pos x="77" y="232"/>
                  </a:cxn>
                  <a:cxn ang="0">
                    <a:pos x="61" y="220"/>
                  </a:cxn>
                  <a:cxn ang="0">
                    <a:pos x="22" y="232"/>
                  </a:cxn>
                  <a:cxn ang="0">
                    <a:pos x="16" y="239"/>
                  </a:cxn>
                  <a:cxn ang="0">
                    <a:pos x="0" y="192"/>
                  </a:cxn>
                  <a:cxn ang="0">
                    <a:pos x="0" y="184"/>
                  </a:cxn>
                  <a:cxn ang="0">
                    <a:pos x="60" y="173"/>
                  </a:cxn>
                  <a:cxn ang="0">
                    <a:pos x="8" y="166"/>
                  </a:cxn>
                  <a:cxn ang="0">
                    <a:pos x="8" y="173"/>
                  </a:cxn>
                  <a:cxn ang="0">
                    <a:pos x="16" y="138"/>
                  </a:cxn>
                  <a:cxn ang="0">
                    <a:pos x="4" y="153"/>
                  </a:cxn>
                  <a:cxn ang="0">
                    <a:pos x="22" y="159"/>
                  </a:cxn>
                  <a:cxn ang="0">
                    <a:pos x="61" y="144"/>
                  </a:cxn>
                  <a:cxn ang="0">
                    <a:pos x="54" y="141"/>
                  </a:cxn>
                  <a:cxn ang="0">
                    <a:pos x="22" y="138"/>
                  </a:cxn>
                  <a:cxn ang="0">
                    <a:pos x="16" y="103"/>
                  </a:cxn>
                  <a:cxn ang="0">
                    <a:pos x="45" y="124"/>
                  </a:cxn>
                  <a:cxn ang="0">
                    <a:pos x="48" y="131"/>
                  </a:cxn>
                  <a:cxn ang="0">
                    <a:pos x="54" y="103"/>
                  </a:cxn>
                  <a:cxn ang="0">
                    <a:pos x="0" y="48"/>
                  </a:cxn>
                  <a:cxn ang="0">
                    <a:pos x="22" y="56"/>
                  </a:cxn>
                  <a:cxn ang="0">
                    <a:pos x="61" y="68"/>
                  </a:cxn>
                  <a:cxn ang="0">
                    <a:pos x="60" y="55"/>
                  </a:cxn>
                  <a:cxn ang="0">
                    <a:pos x="38" y="79"/>
                  </a:cxn>
                  <a:cxn ang="0">
                    <a:pos x="55" y="68"/>
                  </a:cxn>
                  <a:cxn ang="0">
                    <a:pos x="55" y="19"/>
                  </a:cxn>
                  <a:cxn ang="0">
                    <a:pos x="15" y="19"/>
                  </a:cxn>
                  <a:cxn ang="0">
                    <a:pos x="58" y="8"/>
                  </a:cxn>
                  <a:cxn ang="0">
                    <a:pos x="35" y="32"/>
                  </a:cxn>
                  <a:cxn ang="0">
                    <a:pos x="35" y="32"/>
                  </a:cxn>
                </a:cxnLst>
                <a:rect l="0" t="0" r="r" b="b"/>
                <a:pathLst>
                  <a:path w="77" h="369">
                    <a:moveTo>
                      <a:pt x="42" y="330"/>
                    </a:moveTo>
                    <a:cubicBezTo>
                      <a:pt x="60" y="324"/>
                      <a:pt x="60" y="324"/>
                      <a:pt x="60" y="324"/>
                    </a:cubicBezTo>
                    <a:cubicBezTo>
                      <a:pt x="60" y="315"/>
                      <a:pt x="60" y="315"/>
                      <a:pt x="60" y="315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60" y="369"/>
                      <a:pt x="60" y="369"/>
                      <a:pt x="60" y="369"/>
                    </a:cubicBezTo>
                    <a:cubicBezTo>
                      <a:pt x="60" y="360"/>
                      <a:pt x="60" y="360"/>
                      <a:pt x="60" y="360"/>
                    </a:cubicBezTo>
                    <a:cubicBezTo>
                      <a:pt x="42" y="354"/>
                      <a:pt x="42" y="354"/>
                      <a:pt x="42" y="354"/>
                    </a:cubicBezTo>
                    <a:lnTo>
                      <a:pt x="42" y="330"/>
                    </a:lnTo>
                    <a:close/>
                    <a:moveTo>
                      <a:pt x="35" y="352"/>
                    </a:moveTo>
                    <a:cubicBezTo>
                      <a:pt x="9" y="342"/>
                      <a:pt x="9" y="342"/>
                      <a:pt x="9" y="342"/>
                    </a:cubicBezTo>
                    <a:cubicBezTo>
                      <a:pt x="9" y="342"/>
                      <a:pt x="9" y="342"/>
                      <a:pt x="9" y="342"/>
                    </a:cubicBezTo>
                    <a:cubicBezTo>
                      <a:pt x="35" y="333"/>
                      <a:pt x="35" y="333"/>
                      <a:pt x="35" y="333"/>
                    </a:cubicBezTo>
                    <a:lnTo>
                      <a:pt x="35" y="352"/>
                    </a:lnTo>
                    <a:close/>
                    <a:moveTo>
                      <a:pt x="60" y="309"/>
                    </a:moveTo>
                    <a:cubicBezTo>
                      <a:pt x="60" y="301"/>
                      <a:pt x="60" y="301"/>
                      <a:pt x="60" y="301"/>
                    </a:cubicBezTo>
                    <a:cubicBezTo>
                      <a:pt x="36" y="301"/>
                      <a:pt x="36" y="301"/>
                      <a:pt x="36" y="301"/>
                    </a:cubicBezTo>
                    <a:cubicBezTo>
                      <a:pt x="24" y="301"/>
                      <a:pt x="21" y="294"/>
                      <a:pt x="21" y="290"/>
                    </a:cubicBezTo>
                    <a:cubicBezTo>
                      <a:pt x="21" y="284"/>
                      <a:pt x="26" y="283"/>
                      <a:pt x="30" y="283"/>
                    </a:cubicBezTo>
                    <a:cubicBezTo>
                      <a:pt x="60" y="283"/>
                      <a:pt x="60" y="283"/>
                      <a:pt x="60" y="283"/>
                    </a:cubicBezTo>
                    <a:cubicBezTo>
                      <a:pt x="60" y="275"/>
                      <a:pt x="60" y="275"/>
                      <a:pt x="60" y="275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7" y="275"/>
                      <a:pt x="21" y="271"/>
                      <a:pt x="21" y="265"/>
                    </a:cubicBezTo>
                    <a:cubicBezTo>
                      <a:pt x="21" y="259"/>
                      <a:pt x="26" y="257"/>
                      <a:pt x="32" y="257"/>
                    </a:cubicBezTo>
                    <a:cubicBezTo>
                      <a:pt x="60" y="257"/>
                      <a:pt x="60" y="257"/>
                      <a:pt x="60" y="257"/>
                    </a:cubicBezTo>
                    <a:cubicBezTo>
                      <a:pt x="60" y="249"/>
                      <a:pt x="60" y="249"/>
                      <a:pt x="60" y="249"/>
                    </a:cubicBezTo>
                    <a:cubicBezTo>
                      <a:pt x="30" y="249"/>
                      <a:pt x="30" y="249"/>
                      <a:pt x="30" y="249"/>
                    </a:cubicBezTo>
                    <a:cubicBezTo>
                      <a:pt x="17" y="249"/>
                      <a:pt x="15" y="258"/>
                      <a:pt x="15" y="263"/>
                    </a:cubicBezTo>
                    <a:cubicBezTo>
                      <a:pt x="15" y="270"/>
                      <a:pt x="18" y="273"/>
                      <a:pt x="22" y="276"/>
                    </a:cubicBezTo>
                    <a:cubicBezTo>
                      <a:pt x="20" y="278"/>
                      <a:pt x="15" y="280"/>
                      <a:pt x="15" y="288"/>
                    </a:cubicBezTo>
                    <a:cubicBezTo>
                      <a:pt x="15" y="296"/>
                      <a:pt x="20" y="300"/>
                      <a:pt x="22" y="301"/>
                    </a:cubicBezTo>
                    <a:cubicBezTo>
                      <a:pt x="22" y="302"/>
                      <a:pt x="22" y="302"/>
                      <a:pt x="22" y="302"/>
                    </a:cubicBezTo>
                    <a:cubicBezTo>
                      <a:pt x="16" y="302"/>
                      <a:pt x="16" y="302"/>
                      <a:pt x="16" y="302"/>
                    </a:cubicBezTo>
                    <a:cubicBezTo>
                      <a:pt x="16" y="309"/>
                      <a:pt x="16" y="309"/>
                      <a:pt x="16" y="309"/>
                    </a:cubicBezTo>
                    <a:lnTo>
                      <a:pt x="60" y="309"/>
                    </a:lnTo>
                    <a:close/>
                    <a:moveTo>
                      <a:pt x="40" y="232"/>
                    </a:moveTo>
                    <a:cubicBezTo>
                      <a:pt x="33" y="232"/>
                      <a:pt x="21" y="231"/>
                      <a:pt x="21" y="220"/>
                    </a:cubicBezTo>
                    <a:cubicBezTo>
                      <a:pt x="21" y="209"/>
                      <a:pt x="32" y="208"/>
                      <a:pt x="38" y="208"/>
                    </a:cubicBezTo>
                    <a:cubicBezTo>
                      <a:pt x="48" y="208"/>
                      <a:pt x="55" y="212"/>
                      <a:pt x="55" y="220"/>
                    </a:cubicBezTo>
                    <a:cubicBezTo>
                      <a:pt x="55" y="225"/>
                      <a:pt x="52" y="232"/>
                      <a:pt x="40" y="232"/>
                    </a:cubicBezTo>
                    <a:close/>
                    <a:moveTo>
                      <a:pt x="77" y="239"/>
                    </a:moveTo>
                    <a:cubicBezTo>
                      <a:pt x="77" y="232"/>
                      <a:pt x="77" y="232"/>
                      <a:pt x="77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8" y="230"/>
                      <a:pt x="61" y="226"/>
                      <a:pt x="61" y="220"/>
                    </a:cubicBezTo>
                    <a:cubicBezTo>
                      <a:pt x="61" y="205"/>
                      <a:pt x="47" y="201"/>
                      <a:pt x="37" y="201"/>
                    </a:cubicBezTo>
                    <a:cubicBezTo>
                      <a:pt x="24" y="201"/>
                      <a:pt x="15" y="207"/>
                      <a:pt x="15" y="219"/>
                    </a:cubicBezTo>
                    <a:cubicBezTo>
                      <a:pt x="15" y="227"/>
                      <a:pt x="20" y="230"/>
                      <a:pt x="22" y="232"/>
                    </a:cubicBezTo>
                    <a:cubicBezTo>
                      <a:pt x="22" y="232"/>
                      <a:pt x="22" y="232"/>
                      <a:pt x="22" y="232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6" y="239"/>
                      <a:pt x="16" y="239"/>
                      <a:pt x="16" y="239"/>
                    </a:cubicBezTo>
                    <a:lnTo>
                      <a:pt x="77" y="239"/>
                    </a:lnTo>
                    <a:close/>
                    <a:moveTo>
                      <a:pt x="0" y="184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60" y="184"/>
                      <a:pt x="60" y="184"/>
                      <a:pt x="60" y="184"/>
                    </a:cubicBezTo>
                    <a:lnTo>
                      <a:pt x="0" y="184"/>
                    </a:lnTo>
                    <a:close/>
                    <a:moveTo>
                      <a:pt x="16" y="166"/>
                    </a:moveTo>
                    <a:cubicBezTo>
                      <a:pt x="16" y="173"/>
                      <a:pt x="16" y="173"/>
                      <a:pt x="16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66"/>
                      <a:pt x="60" y="166"/>
                      <a:pt x="60" y="166"/>
                    </a:cubicBezTo>
                    <a:lnTo>
                      <a:pt x="16" y="166"/>
                    </a:lnTo>
                    <a:close/>
                    <a:moveTo>
                      <a:pt x="8" y="166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173"/>
                      <a:pt x="8" y="173"/>
                      <a:pt x="8" y="173"/>
                    </a:cubicBezTo>
                    <a:lnTo>
                      <a:pt x="8" y="166"/>
                    </a:lnTo>
                    <a:close/>
                    <a:moveTo>
                      <a:pt x="22" y="138"/>
                    </a:move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4" y="146"/>
                      <a:pt x="4" y="146"/>
                      <a:pt x="4" y="146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6" y="153"/>
                      <a:pt x="61" y="151"/>
                      <a:pt x="61" y="144"/>
                    </a:cubicBezTo>
                    <a:cubicBezTo>
                      <a:pt x="61" y="143"/>
                      <a:pt x="60" y="141"/>
                      <a:pt x="60" y="138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54" y="143"/>
                      <a:pt x="54" y="146"/>
                      <a:pt x="51" y="146"/>
                    </a:cubicBezTo>
                    <a:cubicBezTo>
                      <a:pt x="22" y="146"/>
                      <a:pt x="22" y="146"/>
                      <a:pt x="22" y="146"/>
                    </a:cubicBezTo>
                    <a:lnTo>
                      <a:pt x="22" y="138"/>
                    </a:lnTo>
                    <a:close/>
                    <a:moveTo>
                      <a:pt x="60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7" y="103"/>
                      <a:pt x="55" y="106"/>
                      <a:pt x="55" y="115"/>
                    </a:cubicBezTo>
                    <a:cubicBezTo>
                      <a:pt x="55" y="120"/>
                      <a:pt x="52" y="124"/>
                      <a:pt x="45" y="124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58" y="131"/>
                      <a:pt x="61" y="123"/>
                      <a:pt x="61" y="117"/>
                    </a:cubicBezTo>
                    <a:cubicBezTo>
                      <a:pt x="61" y="110"/>
                      <a:pt x="59" y="106"/>
                      <a:pt x="53" y="103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60" y="103"/>
                      <a:pt x="60" y="103"/>
                      <a:pt x="60" y="103"/>
                    </a:cubicBezTo>
                    <a:lnTo>
                      <a:pt x="60" y="96"/>
                    </a:lnTo>
                    <a:close/>
                    <a:moveTo>
                      <a:pt x="0" y="48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0" y="57"/>
                      <a:pt x="15" y="61"/>
                      <a:pt x="15" y="69"/>
                    </a:cubicBezTo>
                    <a:cubicBezTo>
                      <a:pt x="15" y="80"/>
                      <a:pt x="24" y="87"/>
                      <a:pt x="37" y="87"/>
                    </a:cubicBezTo>
                    <a:cubicBezTo>
                      <a:pt x="47" y="87"/>
                      <a:pt x="61" y="83"/>
                      <a:pt x="61" y="68"/>
                    </a:cubicBezTo>
                    <a:cubicBezTo>
                      <a:pt x="61" y="63"/>
                      <a:pt x="60" y="58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48"/>
                      <a:pt x="60" y="48"/>
                      <a:pt x="60" y="48"/>
                    </a:cubicBezTo>
                    <a:lnTo>
                      <a:pt x="0" y="48"/>
                    </a:lnTo>
                    <a:close/>
                    <a:moveTo>
                      <a:pt x="38" y="79"/>
                    </a:moveTo>
                    <a:cubicBezTo>
                      <a:pt x="32" y="79"/>
                      <a:pt x="21" y="79"/>
                      <a:pt x="21" y="67"/>
                    </a:cubicBezTo>
                    <a:cubicBezTo>
                      <a:pt x="21" y="57"/>
                      <a:pt x="33" y="56"/>
                      <a:pt x="40" y="56"/>
                    </a:cubicBezTo>
                    <a:cubicBezTo>
                      <a:pt x="52" y="56"/>
                      <a:pt x="55" y="63"/>
                      <a:pt x="55" y="68"/>
                    </a:cubicBezTo>
                    <a:cubicBezTo>
                      <a:pt x="55" y="76"/>
                      <a:pt x="48" y="79"/>
                      <a:pt x="38" y="79"/>
                    </a:cubicBezTo>
                    <a:close/>
                    <a:moveTo>
                      <a:pt x="46" y="8"/>
                    </a:moveTo>
                    <a:cubicBezTo>
                      <a:pt x="50" y="8"/>
                      <a:pt x="55" y="12"/>
                      <a:pt x="55" y="19"/>
                    </a:cubicBezTo>
                    <a:cubicBezTo>
                      <a:pt x="55" y="28"/>
                      <a:pt x="50" y="32"/>
                      <a:pt x="40" y="32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5" y="0"/>
                      <a:pt x="15" y="6"/>
                      <a:pt x="15" y="19"/>
                    </a:cubicBezTo>
                    <a:cubicBezTo>
                      <a:pt x="15" y="33"/>
                      <a:pt x="26" y="40"/>
                      <a:pt x="39" y="40"/>
                    </a:cubicBezTo>
                    <a:cubicBezTo>
                      <a:pt x="52" y="40"/>
                      <a:pt x="61" y="33"/>
                      <a:pt x="61" y="20"/>
                    </a:cubicBezTo>
                    <a:cubicBezTo>
                      <a:pt x="61" y="13"/>
                      <a:pt x="60" y="10"/>
                      <a:pt x="58" y="8"/>
                    </a:cubicBezTo>
                    <a:cubicBezTo>
                      <a:pt x="55" y="3"/>
                      <a:pt x="48" y="1"/>
                      <a:pt x="46" y="1"/>
                    </a:cubicBezTo>
                    <a:lnTo>
                      <a:pt x="46" y="8"/>
                    </a:lnTo>
                    <a:close/>
                    <a:moveTo>
                      <a:pt x="35" y="32"/>
                    </a:moveTo>
                    <a:cubicBezTo>
                      <a:pt x="28" y="32"/>
                      <a:pt x="21" y="27"/>
                      <a:pt x="21" y="20"/>
                    </a:cubicBezTo>
                    <a:cubicBezTo>
                      <a:pt x="21" y="11"/>
                      <a:pt x="28" y="8"/>
                      <a:pt x="35" y="8"/>
                    </a:cubicBez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3" name="Group 9"/>
            <p:cNvGrpSpPr>
              <a:grpSpLocks/>
            </p:cNvGrpSpPr>
            <p:nvPr/>
          </p:nvGrpSpPr>
          <p:grpSpPr bwMode="auto">
            <a:xfrm>
              <a:off x="1436687" y="2903537"/>
              <a:ext cx="2128838" cy="1311274"/>
              <a:chOff x="1010" y="1979"/>
              <a:chExt cx="1341" cy="826"/>
            </a:xfrm>
          </p:grpSpPr>
          <p:sp>
            <p:nvSpPr>
              <p:cNvPr id="104" name="Oval 10"/>
              <p:cNvSpPr>
                <a:spLocks noChangeArrowheads="1"/>
              </p:cNvSpPr>
              <p:nvPr/>
            </p:nvSpPr>
            <p:spPr bwMode="auto">
              <a:xfrm>
                <a:off x="2073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" name="Rectangle 11"/>
              <p:cNvSpPr>
                <a:spLocks noChangeArrowheads="1"/>
              </p:cNvSpPr>
              <p:nvPr/>
            </p:nvSpPr>
            <p:spPr bwMode="auto">
              <a:xfrm>
                <a:off x="1010" y="2631"/>
                <a:ext cx="77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dirty="0" smtClean="0">
                    <a:solidFill>
                      <a:srgbClr val="000000"/>
                    </a:solidFill>
                    <a:latin typeface="Helvetica" pitchFamily="34" charset="0"/>
                  </a:rPr>
                  <a:t>Deb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Helvetica" pitchFamily="34" charset="0"/>
                  </a:rPr>
                  <a:t>unching</a:t>
                </a:r>
                <a:endParaRPr lang="en-US" dirty="0">
                  <a:latin typeface="Times New Roman" pitchFamily="18" charset="0"/>
                </a:endParaRPr>
              </a:p>
            </p:txBody>
          </p:sp>
          <p:sp>
            <p:nvSpPr>
              <p:cNvPr id="106" name="Line 12"/>
              <p:cNvSpPr>
                <a:spLocks noChangeShapeType="1"/>
              </p:cNvSpPr>
              <p:nvPr/>
            </p:nvSpPr>
            <p:spPr bwMode="auto">
              <a:xfrm flipV="1">
                <a:off x="2070" y="1979"/>
                <a:ext cx="1" cy="448"/>
              </a:xfrm>
              <a:prstGeom prst="line">
                <a:avLst/>
              </a:prstGeom>
              <a:noFill/>
              <a:ln w="22225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7" name="Line 13"/>
              <p:cNvSpPr>
                <a:spLocks noChangeShapeType="1"/>
              </p:cNvSpPr>
              <p:nvPr/>
            </p:nvSpPr>
            <p:spPr bwMode="auto">
              <a:xfrm flipV="1">
                <a:off x="2350" y="2259"/>
                <a:ext cx="1" cy="448"/>
              </a:xfrm>
              <a:prstGeom prst="line">
                <a:avLst/>
              </a:prstGeom>
              <a:noFill/>
              <a:ln w="22225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8" name="Line 14"/>
              <p:cNvSpPr>
                <a:spLocks noChangeShapeType="1"/>
              </p:cNvSpPr>
              <p:nvPr/>
            </p:nvSpPr>
            <p:spPr bwMode="auto">
              <a:xfrm flipV="1">
                <a:off x="1602" y="2454"/>
                <a:ext cx="336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896" y="2406"/>
                <a:ext cx="123" cy="112"/>
              </a:xfrm>
              <a:custGeom>
                <a:avLst/>
                <a:gdLst/>
                <a:ahLst/>
                <a:cxnLst>
                  <a:cxn ang="0">
                    <a:pos x="53" y="112"/>
                  </a:cxn>
                  <a:cxn ang="0">
                    <a:pos x="123" y="11"/>
                  </a:cxn>
                  <a:cxn ang="0">
                    <a:pos x="0" y="0"/>
                  </a:cxn>
                  <a:cxn ang="0">
                    <a:pos x="53" y="112"/>
                  </a:cxn>
                </a:cxnLst>
                <a:rect l="0" t="0" r="r" b="b"/>
                <a:pathLst>
                  <a:path w="123" h="112">
                    <a:moveTo>
                      <a:pt x="53" y="112"/>
                    </a:moveTo>
                    <a:lnTo>
                      <a:pt x="123" y="11"/>
                    </a:lnTo>
                    <a:lnTo>
                      <a:pt x="0" y="0"/>
                    </a:lnTo>
                    <a:lnTo>
                      <a:pt x="53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7" name="Group 16"/>
            <p:cNvGrpSpPr>
              <a:grpSpLocks/>
            </p:cNvGrpSpPr>
            <p:nvPr/>
          </p:nvGrpSpPr>
          <p:grpSpPr bwMode="auto">
            <a:xfrm>
              <a:off x="5359402" y="2903537"/>
              <a:ext cx="1944688" cy="1289049"/>
              <a:chOff x="3481" y="1979"/>
              <a:chExt cx="1225" cy="812"/>
            </a:xfrm>
          </p:grpSpPr>
          <p:sp>
            <p:nvSpPr>
              <p:cNvPr id="98" name="Oval 17"/>
              <p:cNvSpPr>
                <a:spLocks noChangeArrowheads="1"/>
              </p:cNvSpPr>
              <p:nvPr/>
            </p:nvSpPr>
            <p:spPr bwMode="auto">
              <a:xfrm>
                <a:off x="3481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9" name="Rectangle 18"/>
              <p:cNvSpPr>
                <a:spLocks noChangeArrowheads="1"/>
              </p:cNvSpPr>
              <p:nvPr/>
            </p:nvSpPr>
            <p:spPr bwMode="auto">
              <a:xfrm>
                <a:off x="4100" y="2617"/>
                <a:ext cx="60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dirty="0">
                    <a:solidFill>
                      <a:srgbClr val="000000"/>
                    </a:solidFill>
                    <a:latin typeface="Helvetica" pitchFamily="34" charset="0"/>
                  </a:rPr>
                  <a:t>B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Helvetica" pitchFamily="34" charset="0"/>
                  </a:rPr>
                  <a:t>unching</a:t>
                </a:r>
                <a:endParaRPr lang="en-US" dirty="0">
                  <a:latin typeface="Times New Roman" pitchFamily="18" charset="0"/>
                </a:endParaRPr>
              </a:p>
            </p:txBody>
          </p:sp>
          <p:sp>
            <p:nvSpPr>
              <p:cNvPr id="100" name="Line 19"/>
              <p:cNvSpPr>
                <a:spLocks noChangeShapeType="1"/>
              </p:cNvSpPr>
              <p:nvPr/>
            </p:nvSpPr>
            <p:spPr bwMode="auto">
              <a:xfrm flipV="1">
                <a:off x="3481" y="2259"/>
                <a:ext cx="1" cy="448"/>
              </a:xfrm>
              <a:prstGeom prst="line">
                <a:avLst/>
              </a:prstGeom>
              <a:noFill/>
              <a:ln w="22225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1" name="Line 20"/>
              <p:cNvSpPr>
                <a:spLocks noChangeShapeType="1"/>
              </p:cNvSpPr>
              <p:nvPr/>
            </p:nvSpPr>
            <p:spPr bwMode="auto">
              <a:xfrm flipV="1">
                <a:off x="3765" y="1979"/>
                <a:ext cx="1" cy="448"/>
              </a:xfrm>
              <a:prstGeom prst="line">
                <a:avLst/>
              </a:prstGeom>
              <a:noFill/>
              <a:ln w="22225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2" name="Line 21"/>
              <p:cNvSpPr>
                <a:spLocks noChangeShapeType="1"/>
              </p:cNvSpPr>
              <p:nvPr/>
            </p:nvSpPr>
            <p:spPr bwMode="auto">
              <a:xfrm flipH="1" flipV="1">
                <a:off x="3888" y="2454"/>
                <a:ext cx="339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" name="Freeform 22"/>
              <p:cNvSpPr>
                <a:spLocks/>
              </p:cNvSpPr>
              <p:nvPr/>
            </p:nvSpPr>
            <p:spPr bwMode="auto">
              <a:xfrm>
                <a:off x="3810" y="2406"/>
                <a:ext cx="121" cy="112"/>
              </a:xfrm>
              <a:custGeom>
                <a:avLst/>
                <a:gdLst/>
                <a:ahLst/>
                <a:cxnLst>
                  <a:cxn ang="0">
                    <a:pos x="68" y="112"/>
                  </a:cxn>
                  <a:cxn ang="0">
                    <a:pos x="0" y="11"/>
                  </a:cxn>
                  <a:cxn ang="0">
                    <a:pos x="121" y="0"/>
                  </a:cxn>
                  <a:cxn ang="0">
                    <a:pos x="68" y="112"/>
                  </a:cxn>
                </a:cxnLst>
                <a:rect l="0" t="0" r="r" b="b"/>
                <a:pathLst>
                  <a:path w="121" h="112">
                    <a:moveTo>
                      <a:pt x="68" y="112"/>
                    </a:moveTo>
                    <a:lnTo>
                      <a:pt x="0" y="11"/>
                    </a:lnTo>
                    <a:lnTo>
                      <a:pt x="121" y="0"/>
                    </a:lnTo>
                    <a:lnTo>
                      <a:pt x="68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8" name="Group 23"/>
            <p:cNvGrpSpPr>
              <a:grpSpLocks/>
            </p:cNvGrpSpPr>
            <p:nvPr/>
          </p:nvGrpSpPr>
          <p:grpSpPr bwMode="auto">
            <a:xfrm>
              <a:off x="2051050" y="1565275"/>
              <a:ext cx="4852987" cy="882650"/>
              <a:chOff x="1397" y="1136"/>
              <a:chExt cx="3057" cy="556"/>
            </a:xfrm>
          </p:grpSpPr>
          <p:sp>
            <p:nvSpPr>
              <p:cNvPr id="91" name="Oval 24"/>
              <p:cNvSpPr>
                <a:spLocks noChangeArrowheads="1"/>
              </p:cNvSpPr>
              <p:nvPr/>
            </p:nvSpPr>
            <p:spPr bwMode="auto">
              <a:xfrm>
                <a:off x="1397" y="1593"/>
                <a:ext cx="276" cy="9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" name="Oval 25"/>
              <p:cNvSpPr>
                <a:spLocks noChangeArrowheads="1"/>
              </p:cNvSpPr>
              <p:nvPr/>
            </p:nvSpPr>
            <p:spPr bwMode="auto">
              <a:xfrm>
                <a:off x="4175" y="1583"/>
                <a:ext cx="279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" name="Rectangle 26"/>
              <p:cNvSpPr>
                <a:spLocks noChangeArrowheads="1"/>
              </p:cNvSpPr>
              <p:nvPr/>
            </p:nvSpPr>
            <p:spPr bwMode="auto">
              <a:xfrm>
                <a:off x="2538" y="1136"/>
                <a:ext cx="81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dirty="0" smtClean="0">
                    <a:solidFill>
                      <a:srgbClr val="000000"/>
                    </a:solidFill>
                    <a:latin typeface="Helvetica" pitchFamily="34" charset="0"/>
                  </a:rPr>
                  <a:t>Decelerating</a:t>
                </a:r>
                <a:endParaRPr lang="en-US" dirty="0">
                  <a:latin typeface="Times New Roman" pitchFamily="18" charset="0"/>
                </a:endParaRPr>
              </a:p>
            </p:txBody>
          </p:sp>
          <p:sp>
            <p:nvSpPr>
              <p:cNvPr id="94" name="Freeform 27"/>
              <p:cNvSpPr>
                <a:spLocks/>
              </p:cNvSpPr>
              <p:nvPr/>
            </p:nvSpPr>
            <p:spPr bwMode="auto">
              <a:xfrm>
                <a:off x="1709" y="1472"/>
                <a:ext cx="120" cy="114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0" y="95"/>
                  </a:cxn>
                  <a:cxn ang="0">
                    <a:pos x="120" y="114"/>
                  </a:cxn>
                  <a:cxn ang="0">
                    <a:pos x="77" y="0"/>
                  </a:cxn>
                </a:cxnLst>
                <a:rect l="0" t="0" r="r" b="b"/>
                <a:pathLst>
                  <a:path w="120" h="114">
                    <a:moveTo>
                      <a:pt x="77" y="0"/>
                    </a:moveTo>
                    <a:lnTo>
                      <a:pt x="0" y="95"/>
                    </a:lnTo>
                    <a:lnTo>
                      <a:pt x="120" y="11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5" name="Line 28"/>
              <p:cNvSpPr>
                <a:spLocks noChangeShapeType="1"/>
              </p:cNvSpPr>
              <p:nvPr/>
            </p:nvSpPr>
            <p:spPr bwMode="auto">
              <a:xfrm flipV="1">
                <a:off x="1793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6" name="Freeform 29"/>
              <p:cNvSpPr>
                <a:spLocks/>
              </p:cNvSpPr>
              <p:nvPr/>
            </p:nvSpPr>
            <p:spPr bwMode="auto">
              <a:xfrm>
                <a:off x="4052" y="1472"/>
                <a:ext cx="122" cy="114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2" y="95"/>
                  </a:cxn>
                  <a:cxn ang="0">
                    <a:pos x="0" y="114"/>
                  </a:cxn>
                  <a:cxn ang="0">
                    <a:pos x="43" y="0"/>
                  </a:cxn>
                </a:cxnLst>
                <a:rect l="0" t="0" r="r" b="b"/>
                <a:pathLst>
                  <a:path w="122" h="114">
                    <a:moveTo>
                      <a:pt x="43" y="0"/>
                    </a:moveTo>
                    <a:lnTo>
                      <a:pt x="122" y="95"/>
                    </a:lnTo>
                    <a:lnTo>
                      <a:pt x="0" y="11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7" name="Line 30"/>
              <p:cNvSpPr>
                <a:spLocks noChangeShapeType="1"/>
              </p:cNvSpPr>
              <p:nvPr/>
            </p:nvSpPr>
            <p:spPr bwMode="auto">
              <a:xfrm flipH="1" flipV="1">
                <a:off x="3379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9" name="Oval 32"/>
            <p:cNvSpPr>
              <a:spLocks noChangeArrowheads="1"/>
            </p:cNvSpPr>
            <p:nvPr/>
          </p:nvSpPr>
          <p:spPr bwMode="auto">
            <a:xfrm>
              <a:off x="4256087" y="4597400"/>
              <a:ext cx="441325" cy="15875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3841960" y="4827588"/>
              <a:ext cx="12695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dirty="0" smtClean="0">
                  <a:solidFill>
                    <a:srgbClr val="000000"/>
                  </a:solidFill>
                  <a:latin typeface="Helvetica" pitchFamily="34" charset="0"/>
                </a:rPr>
                <a:t>Ac</a:t>
              </a:r>
              <a:r>
                <a:rPr lang="en-US" sz="1800" dirty="0" smtClean="0">
                  <a:solidFill>
                    <a:srgbClr val="000000"/>
                  </a:solidFill>
                  <a:latin typeface="Helvetica" pitchFamily="34" charset="0"/>
                </a:rPr>
                <a:t>celerating</a:t>
              </a: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211714" y="5634169"/>
            <a:ext cx="55626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So only a portion of the RF cycle is good for accelerating e-beam</a:t>
            </a:r>
            <a:endParaRPr lang="en-US" sz="2400" dirty="0">
              <a:solidFill>
                <a:srgbClr val="008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6" name="Picture 115" descr="91899_niobiumcav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64" y="4273551"/>
            <a:ext cx="2682368" cy="2145247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theme/theme1.xml><?xml version="1.0" encoding="utf-8"?>
<a:theme xmlns:a="http://schemas.openxmlformats.org/drawingml/2006/main" name="2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JLabPresentation_3</Template>
  <TotalTime>9862</TotalTime>
  <Words>4825</Words>
  <Application>Microsoft Office PowerPoint</Application>
  <PresentationFormat>On-screen Show (4:3)</PresentationFormat>
  <Paragraphs>1019</Paragraphs>
  <Slides>82</Slides>
  <Notes>75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2_JLabPresentation_3</vt:lpstr>
      <vt:lpstr>1_Custom Design</vt:lpstr>
      <vt:lpstr>JLabPresentation_3</vt:lpstr>
      <vt:lpstr>Custom Design</vt:lpstr>
      <vt:lpstr>1_JLabPresentation_3</vt:lpstr>
      <vt:lpstr>Electron Sources at JLab</vt:lpstr>
      <vt:lpstr>Things we’ve been Studying</vt:lpstr>
      <vt:lpstr>CEBAF – Just a big Microscope</vt:lpstr>
      <vt:lpstr>Energy Upgrade: 12 GeV CEBAF</vt:lpstr>
      <vt:lpstr>What do we do with CEBAF?</vt:lpstr>
      <vt:lpstr>The Standard Model</vt:lpstr>
      <vt:lpstr>Spin Polarized Electrons</vt:lpstr>
      <vt:lpstr>Scientific Capabilities by Hall</vt:lpstr>
      <vt:lpstr>How to make the electrons “powerful” ?</vt:lpstr>
      <vt:lpstr>The Canonical Emission Equations</vt:lpstr>
      <vt:lpstr>No Perfect Electron Source</vt:lpstr>
      <vt:lpstr>PowerPoint Presentation</vt:lpstr>
      <vt:lpstr>Key Features of a Polarized Photogun</vt:lpstr>
      <vt:lpstr>GaAs Energy Levels</vt:lpstr>
      <vt:lpstr>Photoemission:  a three step process</vt:lpstr>
      <vt:lpstr>Reducing the Work Function</vt:lpstr>
      <vt:lpstr>Breaking the 50% Barrier</vt:lpstr>
      <vt:lpstr>Getting the Recipe Right</vt:lpstr>
      <vt:lpstr>PowerPoint Presentation</vt:lpstr>
      <vt:lpstr>Imperfect Vacuum = Finite Lifetime</vt:lpstr>
      <vt:lpstr>What Does “Bake” Mean?</vt:lpstr>
      <vt:lpstr>Improve Vacuum and Improve Lifetime</vt:lpstr>
      <vt:lpstr>The CEBAF - ILC 200kV Inverted Gun</vt:lpstr>
      <vt:lpstr>Complicated Beamline</vt:lpstr>
      <vt:lpstr>The 350 kV Photogun at Jlab FEL</vt:lpstr>
      <vt:lpstr>Benefits of Higher Gun Voltage</vt:lpstr>
      <vt:lpstr>Field Emission</vt:lpstr>
      <vt:lpstr>Things we’ve been Studying</vt:lpstr>
      <vt:lpstr>Things we’ve been Studying</vt:lpstr>
      <vt:lpstr>Field Emission Test Stand</vt:lpstr>
      <vt:lpstr>Diamond-Paste Polishing</vt:lpstr>
      <vt:lpstr>Gas Conditioning</vt:lpstr>
      <vt:lpstr>A Powerful Technique</vt:lpstr>
      <vt:lpstr>What Does Gas Conditioning Do?</vt:lpstr>
      <vt:lpstr>What Does Gas Conditioning Do?</vt:lpstr>
      <vt:lpstr>PowerPoint Presentation</vt:lpstr>
      <vt:lpstr>Ti-Sapphire Lasers at CEBAF</vt:lpstr>
      <vt:lpstr>Fiber-Based Drive Laser</vt:lpstr>
      <vt:lpstr>JLab Energy Recovery Linac</vt:lpstr>
      <vt:lpstr>DarkLight Experiment</vt:lpstr>
      <vt:lpstr>DarkLight Experiment</vt:lpstr>
      <vt:lpstr>(unpolarized) Alternative to GaAs?  </vt:lpstr>
      <vt:lpstr>PowerPoint Presentation</vt:lpstr>
      <vt:lpstr>CsK2Sb Photocathode</vt:lpstr>
      <vt:lpstr>Ion Bombardment a Problem?</vt:lpstr>
      <vt:lpstr>How Hot Did the Surface Get?</vt:lpstr>
      <vt:lpstr>Making CsK2Sb Photocathodes at JLab</vt:lpstr>
      <vt:lpstr>QE: Baked vs. Unbaked System</vt:lpstr>
      <vt:lpstr>Sb growth: Baked vs. Unbaked System</vt:lpstr>
      <vt:lpstr>New Accelerators </vt:lpstr>
      <vt:lpstr>Electron Ion Collider at JLab</vt:lpstr>
      <vt:lpstr>MEIC Layout </vt:lpstr>
      <vt:lpstr>ERL Circulator Cooler Concept</vt:lpstr>
      <vt:lpstr>Backup Slides</vt:lpstr>
      <vt:lpstr>Ultra Fast Beam Kicker for ERL-CCR</vt:lpstr>
      <vt:lpstr>PowerPoint Presentation</vt:lpstr>
      <vt:lpstr>MEIC : Medium Energy EIC</vt:lpstr>
      <vt:lpstr>Diamond-Paste Polished Stainless Steel</vt:lpstr>
      <vt:lpstr>I to V curves for Niobium</vt:lpstr>
      <vt:lpstr>Buffered Chemical Polishing of Niobium </vt:lpstr>
      <vt:lpstr>FE results of BCP-ed Niobium</vt:lpstr>
      <vt:lpstr>Niobium Electrodes</vt:lpstr>
      <vt:lpstr>Electropolished Stainless Steel</vt:lpstr>
      <vt:lpstr>Electropolished Stainless Steel</vt:lpstr>
      <vt:lpstr>TiN-coated aluminum</vt:lpstr>
      <vt:lpstr>Surface Images Al and TiN-Al</vt:lpstr>
      <vt:lpstr>TiN-coated aluminum</vt:lpstr>
      <vt:lpstr>PowerPoint Presentation</vt:lpstr>
      <vt:lpstr>Fowler-Nordheim Line Plots</vt:lpstr>
      <vt:lpstr>Fowler-Nordheim Line Plots</vt:lpstr>
      <vt:lpstr>Building the 350 kV Gun</vt:lpstr>
      <vt:lpstr>Plan B</vt:lpstr>
      <vt:lpstr>Insulators and Screening electrode</vt:lpstr>
      <vt:lpstr>Breakdown</vt:lpstr>
      <vt:lpstr>Breakdown</vt:lpstr>
      <vt:lpstr>Summary of Tests</vt:lpstr>
      <vt:lpstr>Linear Potential Drop</vt:lpstr>
      <vt:lpstr>Barrel Polishing of Stainless Steel</vt:lpstr>
      <vt:lpstr>PowerPoint Presentation</vt:lpstr>
      <vt:lpstr>PowerPoint Presentation</vt:lpstr>
      <vt:lpstr>Polarized Source</vt:lpstr>
      <vt:lpstr>Stern-Gerlach Experiment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Mathew Poelker</dc:creator>
  <cp:lastModifiedBy>Mathew Poelker</cp:lastModifiedBy>
  <cp:revision>147</cp:revision>
  <dcterms:created xsi:type="dcterms:W3CDTF">2014-10-03T21:05:07Z</dcterms:created>
  <dcterms:modified xsi:type="dcterms:W3CDTF">2014-12-01T21:39:37Z</dcterms:modified>
</cp:coreProperties>
</file>