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56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241" autoAdjust="0"/>
  </p:normalViewPr>
  <p:slideViewPr>
    <p:cSldViewPr snapToGrid="0" snapToObjects="1">
      <p:cViewPr varScale="1">
        <p:scale>
          <a:sx n="111" d="100"/>
          <a:sy n="111" d="100"/>
        </p:scale>
        <p:origin x="-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9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1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2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5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1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9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7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0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8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741FF-9520-7A4E-944E-6360483AD316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EBAB6-7A9A-E14E-8157-456A3307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9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2299" y="1006889"/>
            <a:ext cx="5152973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Status of UITF MeV Layout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August 17, 2015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419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252472"/>
              </p:ext>
            </p:extLst>
          </p:nvPr>
        </p:nvGraphicFramePr>
        <p:xfrm>
          <a:off x="1337158" y="1415795"/>
          <a:ext cx="6713323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139306"/>
                <a:gridCol w="1578820"/>
                <a:gridCol w="24711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Assumed maximum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 spread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Assumed</a:t>
                      </a:r>
                      <a:r>
                        <a:rPr lang="en-US" baseline="0" dirty="0" smtClean="0"/>
                        <a:t> maximum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Meas. 7.2 MeV/c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Alphax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Meas. 7.2 MeV/c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Emitx_norm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meter-radian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Meas. 7.2 MeV/c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Meas. 7.2 MeV/c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Alphay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Meas. 7.2 MeV/c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Emity_norm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meter-radian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Meas. 7.2 MeV/c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Cave</a:t>
                      </a:r>
                      <a:r>
                        <a:rPr lang="en-US" baseline="0" dirty="0" smtClean="0"/>
                        <a:t> 1 height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HDIce</a:t>
                      </a:r>
                      <a:r>
                        <a:rPr lang="en-US" dirty="0" smtClean="0"/>
                        <a:t> height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2.2098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Chicane 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Z=</a:t>
                      </a:r>
                      <a:r>
                        <a:rPr lang="en-US" baseline="0" dirty="0" smtClean="0"/>
                        <a:t>2.45m, S=2.70m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QCM</a:t>
                      </a:r>
                      <a:r>
                        <a:rPr lang="en-US" baseline="0" dirty="0" smtClean="0"/>
                        <a:t> valve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9.3835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r>
                        <a:rPr lang="en-US" baseline="0" dirty="0" smtClean="0"/>
                        <a:t> position ME layout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442965" y="257993"/>
            <a:ext cx="64931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dirty="0" smtClean="0">
                <a:solidFill>
                  <a:prstClr val="black"/>
                </a:solidFill>
              </a:rPr>
              <a:t>Beam and Component Conditions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87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lot5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35"/>
          <a:stretch/>
        </p:blipFill>
        <p:spPr>
          <a:xfrm>
            <a:off x="766530" y="903911"/>
            <a:ext cx="7997067" cy="53604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6530" y="86363"/>
            <a:ext cx="7844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Elegant Layout (/</a:t>
            </a:r>
            <a:r>
              <a:rPr lang="en-US" sz="2400" dirty="0" err="1" smtClean="0">
                <a:solidFill>
                  <a:prstClr val="black"/>
                </a:solidFill>
              </a:rPr>
              <a:t>grames</a:t>
            </a:r>
            <a:r>
              <a:rPr lang="en-US" sz="2400" dirty="0" smtClean="0">
                <a:solidFill>
                  <a:prstClr val="black"/>
                </a:solidFill>
              </a:rPr>
              <a:t>/elegant/UITF/chicane/hd9/</a:t>
            </a:r>
            <a:r>
              <a:rPr lang="en-US" sz="2400" dirty="0" err="1" smtClean="0">
                <a:solidFill>
                  <a:prstClr val="black"/>
                </a:solidFill>
              </a:rPr>
              <a:t>mev.ele</a:t>
            </a:r>
            <a:r>
              <a:rPr lang="en-US" sz="2400" dirty="0" smtClean="0">
                <a:solidFill>
                  <a:prstClr val="black"/>
                </a:solidFill>
              </a:rPr>
              <a:t>)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8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261300"/>
              </p:ext>
            </p:extLst>
          </p:nvPr>
        </p:nvGraphicFramePr>
        <p:xfrm>
          <a:off x="675001" y="1090885"/>
          <a:ext cx="7763241" cy="4361180"/>
        </p:xfrm>
        <a:graphic>
          <a:graphicData uri="http://schemas.openxmlformats.org/drawingml/2006/table">
            <a:tbl>
              <a:tblPr/>
              <a:tblGrid>
                <a:gridCol w="591640"/>
                <a:gridCol w="734008"/>
                <a:gridCol w="946705"/>
                <a:gridCol w="1339951"/>
                <a:gridCol w="1310822"/>
                <a:gridCol w="946705"/>
                <a:gridCol w="946705"/>
                <a:gridCol w="946705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QJ @ 10 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QD @ 10A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594.0000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3214.0000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Qty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¼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 [m]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K1 [1/m2]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B'L [Gauss]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1.3727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68.6809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1.1562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0.2137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-4.3460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-217.4473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-3.6607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-0.6766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56.1080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0.9446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0.1746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41.6472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0.7011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0.1296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Chicane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QA: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-22.2295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-1112.2161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-18.7242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-3.4605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QB: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5.5574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278.0540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4.6810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0.8651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HDIce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QW: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0.8659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43.3239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0.7294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0.1348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QX: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-0.0029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-0.1471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-0.0025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-0.0005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QY: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-4.2807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-214.1762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-3.6057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-0.6664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QZ: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2.6826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134.2174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2.2596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0.4176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17555" y="86363"/>
            <a:ext cx="5342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</a:rPr>
              <a:t>Sizing 10 MeV </a:t>
            </a:r>
            <a:r>
              <a:rPr lang="en-US" sz="2400" dirty="0" err="1" smtClean="0">
                <a:solidFill>
                  <a:prstClr val="black"/>
                </a:solidFill>
              </a:rPr>
              <a:t>Quadrupoles</a:t>
            </a:r>
            <a:r>
              <a:rPr lang="en-US" sz="2400" dirty="0" smtClean="0">
                <a:solidFill>
                  <a:prstClr val="black"/>
                </a:solidFill>
              </a:rPr>
              <a:t> (</a:t>
            </a:r>
            <a:r>
              <a:rPr lang="en-US" sz="2400" dirty="0">
                <a:solidFill>
                  <a:prstClr val="black"/>
                </a:solidFill>
              </a:rPr>
              <a:t>QJ: 9, QD: </a:t>
            </a:r>
            <a:r>
              <a:rPr lang="en-US" sz="2400" dirty="0" smtClean="0">
                <a:solidFill>
                  <a:prstClr val="black"/>
                </a:solidFill>
              </a:rPr>
              <a:t>2)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28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358" y="235108"/>
            <a:ext cx="1734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</a:rPr>
              <a:t>Next steps…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610" y="1175328"/>
            <a:ext cx="8533105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Elegant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Incorporate and assess raster coils after final matching quad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Add interleaved beam line components (BPM, steering, DP, valves,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Incorporate 10 MeV/c QCM beam conditions from Bubble measurement</a:t>
            </a:r>
          </a:p>
          <a:p>
            <a:endParaRPr lang="en-US" sz="2000" dirty="0" smtClean="0"/>
          </a:p>
          <a:p>
            <a:r>
              <a:rPr lang="en-US" sz="2000" dirty="0" smtClean="0"/>
              <a:t>Magnets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Test DS air-core dipole at 4.2A, likely need to build w/ AWG14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Fabricate FD chopper solenoid steel and spare coils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Test FH, FA, FQ solenoids at higher 350 </a:t>
            </a:r>
            <a:r>
              <a:rPr lang="en-US" sz="2000" dirty="0" err="1" smtClean="0"/>
              <a:t>keV</a:t>
            </a:r>
            <a:endParaRPr lang="en-US" sz="2000" dirty="0" smtClean="0"/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Assemble Wien magnet and test for higher 350 </a:t>
            </a:r>
            <a:r>
              <a:rPr lang="en-US" sz="2000" dirty="0" err="1" smtClean="0"/>
              <a:t>keV</a:t>
            </a:r>
            <a:endParaRPr lang="en-US" sz="2000" dirty="0" smtClean="0"/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Test 2 iron quads found at ISB for Wien filter</a:t>
            </a:r>
            <a:endParaRPr lang="en-US" sz="2000" dirty="0"/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Test 2 dipoles for use in chicane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Test 3 dipoles for use in spectrometer</a:t>
            </a:r>
          </a:p>
        </p:txBody>
      </p:sp>
    </p:spTree>
    <p:extLst>
      <p:ext uri="{BB962C8B-B14F-4D97-AF65-F5344CB8AC3E}">
        <p14:creationId xmlns:p14="http://schemas.microsoft.com/office/powerpoint/2010/main" val="3881135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381</Words>
  <Application>Microsoft Macintosh PowerPoint</Application>
  <PresentationFormat>On-screen Show (4:3)</PresentationFormat>
  <Paragraphs>153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6</cp:revision>
  <dcterms:created xsi:type="dcterms:W3CDTF">2015-08-17T16:55:22Z</dcterms:created>
  <dcterms:modified xsi:type="dcterms:W3CDTF">2015-08-17T17:55:52Z</dcterms:modified>
</cp:coreProperties>
</file>