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62" r:id="rId2"/>
  </p:sldMasterIdLst>
  <p:notesMasterIdLst>
    <p:notesMasterId r:id="rId67"/>
  </p:notesMasterIdLst>
  <p:handoutMasterIdLst>
    <p:handoutMasterId r:id="rId68"/>
  </p:handoutMasterIdLst>
  <p:sldIdLst>
    <p:sldId id="447" r:id="rId3"/>
    <p:sldId id="571" r:id="rId4"/>
    <p:sldId id="480" r:id="rId5"/>
    <p:sldId id="481" r:id="rId6"/>
    <p:sldId id="619" r:id="rId7"/>
    <p:sldId id="590" r:id="rId8"/>
    <p:sldId id="591" r:id="rId9"/>
    <p:sldId id="583" r:id="rId10"/>
    <p:sldId id="457" r:id="rId11"/>
    <p:sldId id="423" r:id="rId12"/>
    <p:sldId id="459" r:id="rId13"/>
    <p:sldId id="584" r:id="rId14"/>
    <p:sldId id="501" r:id="rId15"/>
    <p:sldId id="587" r:id="rId16"/>
    <p:sldId id="585" r:id="rId17"/>
    <p:sldId id="586" r:id="rId18"/>
    <p:sldId id="596" r:id="rId19"/>
    <p:sldId id="597" r:id="rId20"/>
    <p:sldId id="567" r:id="rId21"/>
    <p:sldId id="421" r:id="rId22"/>
    <p:sldId id="588" r:id="rId23"/>
    <p:sldId id="500" r:id="rId24"/>
    <p:sldId id="499" r:id="rId25"/>
    <p:sldId id="422" r:id="rId26"/>
    <p:sldId id="599" r:id="rId27"/>
    <p:sldId id="453" r:id="rId28"/>
    <p:sldId id="502" r:id="rId29"/>
    <p:sldId id="598" r:id="rId30"/>
    <p:sldId id="482" r:id="rId31"/>
    <p:sldId id="547" r:id="rId32"/>
    <p:sldId id="592" r:id="rId33"/>
    <p:sldId id="621" r:id="rId34"/>
    <p:sldId id="622" r:id="rId35"/>
    <p:sldId id="623" r:id="rId36"/>
    <p:sldId id="624" r:id="rId37"/>
    <p:sldId id="625" r:id="rId38"/>
    <p:sldId id="626" r:id="rId39"/>
    <p:sldId id="627" r:id="rId40"/>
    <p:sldId id="600" r:id="rId41"/>
    <p:sldId id="595" r:id="rId42"/>
    <p:sldId id="593" r:id="rId43"/>
    <p:sldId id="628" r:id="rId44"/>
    <p:sldId id="594" r:id="rId45"/>
    <p:sldId id="572" r:id="rId46"/>
    <p:sldId id="574" r:id="rId47"/>
    <p:sldId id="564" r:id="rId48"/>
    <p:sldId id="615" r:id="rId49"/>
    <p:sldId id="630" r:id="rId50"/>
    <p:sldId id="607" r:id="rId51"/>
    <p:sldId id="608" r:id="rId52"/>
    <p:sldId id="609" r:id="rId53"/>
    <p:sldId id="610" r:id="rId54"/>
    <p:sldId id="611" r:id="rId55"/>
    <p:sldId id="603" r:id="rId56"/>
    <p:sldId id="604" r:id="rId57"/>
    <p:sldId id="605" r:id="rId58"/>
    <p:sldId id="606" r:id="rId59"/>
    <p:sldId id="633" r:id="rId60"/>
    <p:sldId id="632" r:id="rId61"/>
    <p:sldId id="620" r:id="rId62"/>
    <p:sldId id="617" r:id="rId63"/>
    <p:sldId id="616" r:id="rId64"/>
    <p:sldId id="631" r:id="rId65"/>
    <p:sldId id="618" r:id="rId66"/>
  </p:sldIdLst>
  <p:sldSz cx="9144000" cy="6858000" type="screen4x3"/>
  <p:notesSz cx="6858000" cy="9144000"/>
  <p:defaultTextStyle>
    <a:defPPr>
      <a:defRPr lang="en-US"/>
    </a:defPPr>
    <a:lvl1pPr algn="l" rtl="0" fontAlgn="base">
      <a:spcBef>
        <a:spcPct val="0"/>
      </a:spcBef>
      <a:spcAft>
        <a:spcPct val="0"/>
      </a:spcAft>
      <a:defRPr sz="3200" kern="1200">
        <a:solidFill>
          <a:schemeClr val="accent2"/>
        </a:solidFill>
        <a:latin typeface="Times New Roman" pitchFamily="18" charset="0"/>
        <a:ea typeface="+mn-ea"/>
        <a:cs typeface="+mn-cs"/>
      </a:defRPr>
    </a:lvl1pPr>
    <a:lvl2pPr marL="457200" algn="l" rtl="0" fontAlgn="base">
      <a:spcBef>
        <a:spcPct val="0"/>
      </a:spcBef>
      <a:spcAft>
        <a:spcPct val="0"/>
      </a:spcAft>
      <a:defRPr sz="3200" kern="1200">
        <a:solidFill>
          <a:schemeClr val="accent2"/>
        </a:solidFill>
        <a:latin typeface="Times New Roman" pitchFamily="18" charset="0"/>
        <a:ea typeface="+mn-ea"/>
        <a:cs typeface="+mn-cs"/>
      </a:defRPr>
    </a:lvl2pPr>
    <a:lvl3pPr marL="914400" algn="l" rtl="0" fontAlgn="base">
      <a:spcBef>
        <a:spcPct val="0"/>
      </a:spcBef>
      <a:spcAft>
        <a:spcPct val="0"/>
      </a:spcAft>
      <a:defRPr sz="3200" kern="1200">
        <a:solidFill>
          <a:schemeClr val="accent2"/>
        </a:solidFill>
        <a:latin typeface="Times New Roman" pitchFamily="18" charset="0"/>
        <a:ea typeface="+mn-ea"/>
        <a:cs typeface="+mn-cs"/>
      </a:defRPr>
    </a:lvl3pPr>
    <a:lvl4pPr marL="1371600" algn="l" rtl="0" fontAlgn="base">
      <a:spcBef>
        <a:spcPct val="0"/>
      </a:spcBef>
      <a:spcAft>
        <a:spcPct val="0"/>
      </a:spcAft>
      <a:defRPr sz="3200" kern="1200">
        <a:solidFill>
          <a:schemeClr val="accent2"/>
        </a:solidFill>
        <a:latin typeface="Times New Roman" pitchFamily="18" charset="0"/>
        <a:ea typeface="+mn-ea"/>
        <a:cs typeface="+mn-cs"/>
      </a:defRPr>
    </a:lvl4pPr>
    <a:lvl5pPr marL="1828800" algn="l" rtl="0" fontAlgn="base">
      <a:spcBef>
        <a:spcPct val="0"/>
      </a:spcBef>
      <a:spcAft>
        <a:spcPct val="0"/>
      </a:spcAft>
      <a:defRPr sz="3200" kern="1200">
        <a:solidFill>
          <a:schemeClr val="accent2"/>
        </a:solidFill>
        <a:latin typeface="Times New Roman" pitchFamily="18" charset="0"/>
        <a:ea typeface="+mn-ea"/>
        <a:cs typeface="+mn-cs"/>
      </a:defRPr>
    </a:lvl5pPr>
    <a:lvl6pPr marL="2286000" algn="l" defTabSz="914400" rtl="0" eaLnBrk="1" latinLnBrk="0" hangingPunct="1">
      <a:defRPr sz="3200" kern="1200">
        <a:solidFill>
          <a:schemeClr val="accent2"/>
        </a:solidFill>
        <a:latin typeface="Times New Roman" pitchFamily="18" charset="0"/>
        <a:ea typeface="+mn-ea"/>
        <a:cs typeface="+mn-cs"/>
      </a:defRPr>
    </a:lvl6pPr>
    <a:lvl7pPr marL="2743200" algn="l" defTabSz="914400" rtl="0" eaLnBrk="1" latinLnBrk="0" hangingPunct="1">
      <a:defRPr sz="3200" kern="1200">
        <a:solidFill>
          <a:schemeClr val="accent2"/>
        </a:solidFill>
        <a:latin typeface="Times New Roman" pitchFamily="18" charset="0"/>
        <a:ea typeface="+mn-ea"/>
        <a:cs typeface="+mn-cs"/>
      </a:defRPr>
    </a:lvl7pPr>
    <a:lvl8pPr marL="3200400" algn="l" defTabSz="914400" rtl="0" eaLnBrk="1" latinLnBrk="0" hangingPunct="1">
      <a:defRPr sz="3200" kern="1200">
        <a:solidFill>
          <a:schemeClr val="accent2"/>
        </a:solidFill>
        <a:latin typeface="Times New Roman" pitchFamily="18" charset="0"/>
        <a:ea typeface="+mn-ea"/>
        <a:cs typeface="+mn-cs"/>
      </a:defRPr>
    </a:lvl8pPr>
    <a:lvl9pPr marL="3657600" algn="l" defTabSz="914400" rtl="0" eaLnBrk="1" latinLnBrk="0" hangingPunct="1">
      <a:defRPr sz="3200" kern="1200">
        <a:solidFill>
          <a:schemeClr val="accent2"/>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F1C5"/>
    <a:srgbClr val="FFE389"/>
    <a:srgbClr val="9900CC"/>
    <a:srgbClr val="6611FF"/>
    <a:srgbClr val="FFF8E1"/>
    <a:srgbClr val="FFEBAB"/>
    <a:srgbClr val="FF5050"/>
    <a:srgbClr val="6600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6179" autoAdjust="0"/>
    <p:restoredTop sz="94680" autoAdjust="0"/>
  </p:normalViewPr>
  <p:slideViewPr>
    <p:cSldViewPr>
      <p:cViewPr varScale="1">
        <p:scale>
          <a:sx n="108" d="100"/>
          <a:sy n="108" d="100"/>
        </p:scale>
        <p:origin x="255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72"/>
    </p:cViewPr>
  </p:sorterViewPr>
  <p:notesViewPr>
    <p:cSldViewPr>
      <p:cViewPr varScale="1">
        <p:scale>
          <a:sx n="72" d="100"/>
          <a:sy n="72" d="100"/>
        </p:scale>
        <p:origin x="244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poelker\My%20Documents\injector\Gun%20Voltage%20Study\CEBAF%20transmission%20data%208_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poelker\My%20Documents\injector\Gun%20Voltage%20Study\CEBAF%20transmission%20data%208_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latin typeface="Arial" pitchFamily="34" charset="0"/>
                <a:cs typeface="Arial" pitchFamily="34" charset="0"/>
              </a:defRPr>
            </a:pPr>
            <a:r>
              <a:rPr lang="en-US" sz="1400" b="0" dirty="0">
                <a:latin typeface="Arial" pitchFamily="34" charset="0"/>
                <a:cs typeface="Arial" pitchFamily="34" charset="0"/>
              </a:rPr>
              <a:t>Electron Bunchlength vs. Gun Voltage</a:t>
            </a:r>
          </a:p>
        </c:rich>
      </c:tx>
      <c:overlay val="0"/>
    </c:title>
    <c:autoTitleDeleted val="0"/>
    <c:plotArea>
      <c:layout>
        <c:manualLayout>
          <c:layoutTarget val="inner"/>
          <c:xMode val="edge"/>
          <c:yMode val="edge"/>
          <c:x val="0.19054579115110862"/>
          <c:y val="0.19068627450980388"/>
          <c:w val="0.64984837832771825"/>
          <c:h val="0.57508144202562961"/>
        </c:manualLayout>
      </c:layout>
      <c:scatterChart>
        <c:scatterStyle val="smoothMarker"/>
        <c:varyColors val="0"/>
        <c:ser>
          <c:idx val="3"/>
          <c:order val="0"/>
          <c:tx>
            <c:v>115kV</c:v>
          </c:tx>
          <c:spPr>
            <a:ln>
              <a:solidFill>
                <a:srgbClr val="034ABD"/>
              </a:solidFill>
            </a:ln>
          </c:spPr>
          <c:marker>
            <c:symbol val="circle"/>
            <c:size val="7"/>
            <c:spPr>
              <a:solidFill>
                <a:srgbClr val="034ABD"/>
              </a:solidFill>
              <a:ln>
                <a:solidFill>
                  <a:srgbClr val="034ABD"/>
                </a:solidFill>
              </a:ln>
            </c:spPr>
          </c:marker>
          <c:xVal>
            <c:numRef>
              <c:f>'C:\Documents and Settings\poelker\My Documents\injector\Gun Voltage Study\[e-bunchlength vs gun voltage.xlsx]Sheet1'!$J$4:$J$9</c:f>
              <c:numCache>
                <c:formatCode>General</c:formatCode>
                <c:ptCount val="6"/>
                <c:pt idx="0">
                  <c:v>0.8</c:v>
                </c:pt>
                <c:pt idx="1">
                  <c:v>12</c:v>
                </c:pt>
                <c:pt idx="2">
                  <c:v>51</c:v>
                </c:pt>
                <c:pt idx="3">
                  <c:v>98</c:v>
                </c:pt>
                <c:pt idx="4">
                  <c:v>148</c:v>
                </c:pt>
                <c:pt idx="5">
                  <c:v>198</c:v>
                </c:pt>
              </c:numCache>
            </c:numRef>
          </c:xVal>
          <c:yVal>
            <c:numRef>
              <c:f>'C:\Documents and Settings\poelker\My Documents\injector\Gun Voltage Study\[e-bunchlength vs gun voltage.xlsx]Sheet1'!$L$4:$L$9</c:f>
              <c:numCache>
                <c:formatCode>General</c:formatCode>
                <c:ptCount val="6"/>
                <c:pt idx="0">
                  <c:v>43.77104377104304</c:v>
                </c:pt>
                <c:pt idx="1">
                  <c:v>60.606060606060595</c:v>
                </c:pt>
                <c:pt idx="2">
                  <c:v>104.37710437710435</c:v>
                </c:pt>
                <c:pt idx="3">
                  <c:v>138.04713804713847</c:v>
                </c:pt>
                <c:pt idx="4">
                  <c:v>161.61616161615916</c:v>
                </c:pt>
                <c:pt idx="5">
                  <c:v>188.55218855219135</c:v>
                </c:pt>
              </c:numCache>
            </c:numRef>
          </c:yVal>
          <c:smooth val="1"/>
          <c:extLst>
            <c:ext xmlns:c16="http://schemas.microsoft.com/office/drawing/2014/chart" uri="{C3380CC4-5D6E-409C-BE32-E72D297353CC}">
              <c16:uniqueId val="{00000000-D9EA-0349-BEEC-822AB18E6DBF}"/>
            </c:ext>
          </c:extLst>
        </c:ser>
        <c:ser>
          <c:idx val="2"/>
          <c:order val="1"/>
          <c:tx>
            <c:v>100kV</c:v>
          </c:tx>
          <c:spPr>
            <a:ln>
              <a:solidFill>
                <a:srgbClr val="40911F"/>
              </a:solidFill>
            </a:ln>
          </c:spPr>
          <c:marker>
            <c:spPr>
              <a:solidFill>
                <a:srgbClr val="40911F"/>
              </a:solidFill>
              <a:ln>
                <a:solidFill>
                  <a:srgbClr val="40911F"/>
                </a:solidFill>
              </a:ln>
            </c:spPr>
          </c:marker>
          <c:xVal>
            <c:numRef>
              <c:f>'C:\Documents and Settings\poelker\My Documents\injector\Gun Voltage Study\[e-bunchlength vs gun voltage.xlsx]Sheet1'!$G$4:$G$13</c:f>
              <c:numCache>
                <c:formatCode>General</c:formatCode>
                <c:ptCount val="10"/>
                <c:pt idx="0">
                  <c:v>1</c:v>
                </c:pt>
                <c:pt idx="1">
                  <c:v>10</c:v>
                </c:pt>
                <c:pt idx="2">
                  <c:v>25</c:v>
                </c:pt>
                <c:pt idx="3">
                  <c:v>51</c:v>
                </c:pt>
                <c:pt idx="4">
                  <c:v>75</c:v>
                </c:pt>
                <c:pt idx="5">
                  <c:v>100</c:v>
                </c:pt>
                <c:pt idx="6">
                  <c:v>125</c:v>
                </c:pt>
                <c:pt idx="7">
                  <c:v>153</c:v>
                </c:pt>
                <c:pt idx="8">
                  <c:v>175</c:v>
                </c:pt>
                <c:pt idx="9">
                  <c:v>202</c:v>
                </c:pt>
              </c:numCache>
            </c:numRef>
          </c:xVal>
          <c:yVal>
            <c:numRef>
              <c:f>'C:\Documents and Settings\poelker\My Documents\injector\Gun Voltage Study\[e-bunchlength vs gun voltage.xlsx]Sheet1'!$I$4:$I$13</c:f>
              <c:numCache>
                <c:formatCode>General</c:formatCode>
                <c:ptCount val="10"/>
                <c:pt idx="0">
                  <c:v>43.859649122806744</c:v>
                </c:pt>
                <c:pt idx="1">
                  <c:v>70.175438596487808</c:v>
                </c:pt>
                <c:pt idx="2">
                  <c:v>96.491228070176746</c:v>
                </c:pt>
                <c:pt idx="3">
                  <c:v>125.73099415204678</c:v>
                </c:pt>
                <c:pt idx="4">
                  <c:v>149.12280701754591</c:v>
                </c:pt>
                <c:pt idx="5">
                  <c:v>152.04678362572992</c:v>
                </c:pt>
                <c:pt idx="6">
                  <c:v>181.2865497076024</c:v>
                </c:pt>
                <c:pt idx="7">
                  <c:v>198.83040935672841</c:v>
                </c:pt>
                <c:pt idx="8">
                  <c:v>213.45029239766271</c:v>
                </c:pt>
                <c:pt idx="9">
                  <c:v>233.91812865497081</c:v>
                </c:pt>
              </c:numCache>
            </c:numRef>
          </c:yVal>
          <c:smooth val="1"/>
          <c:extLst>
            <c:ext xmlns:c16="http://schemas.microsoft.com/office/drawing/2014/chart" uri="{C3380CC4-5D6E-409C-BE32-E72D297353CC}">
              <c16:uniqueId val="{00000001-D9EA-0349-BEEC-822AB18E6DBF}"/>
            </c:ext>
          </c:extLst>
        </c:ser>
        <c:ser>
          <c:idx val="1"/>
          <c:order val="2"/>
          <c:tx>
            <c:v>85kV</c:v>
          </c:tx>
          <c:spPr>
            <a:ln>
              <a:solidFill>
                <a:schemeClr val="tx1"/>
              </a:solidFill>
            </a:ln>
          </c:spPr>
          <c:marker>
            <c:spPr>
              <a:solidFill>
                <a:schemeClr val="tx1"/>
              </a:solidFill>
              <a:ln>
                <a:solidFill>
                  <a:schemeClr val="tx1"/>
                </a:solidFill>
              </a:ln>
            </c:spPr>
          </c:marker>
          <c:xVal>
            <c:numRef>
              <c:f>'C:\Documents and Settings\poelker\My Documents\injector\Gun Voltage Study\[e-bunchlength vs gun voltage.xlsx]Sheet1'!$D$4:$D$13</c:f>
              <c:numCache>
                <c:formatCode>General</c:formatCode>
                <c:ptCount val="10"/>
                <c:pt idx="0">
                  <c:v>1</c:v>
                </c:pt>
                <c:pt idx="1">
                  <c:v>13.1</c:v>
                </c:pt>
                <c:pt idx="2">
                  <c:v>28</c:v>
                </c:pt>
                <c:pt idx="3">
                  <c:v>54</c:v>
                </c:pt>
                <c:pt idx="4">
                  <c:v>79</c:v>
                </c:pt>
                <c:pt idx="5">
                  <c:v>104</c:v>
                </c:pt>
                <c:pt idx="6">
                  <c:v>128</c:v>
                </c:pt>
                <c:pt idx="7">
                  <c:v>155</c:v>
                </c:pt>
                <c:pt idx="8">
                  <c:v>178</c:v>
                </c:pt>
                <c:pt idx="9">
                  <c:v>204</c:v>
                </c:pt>
              </c:numCache>
            </c:numRef>
          </c:xVal>
          <c:yVal>
            <c:numRef>
              <c:f>'C:\Documents and Settings\poelker\My Documents\injector\Gun Voltage Study\[e-bunchlength vs gun voltage.xlsx]Sheet1'!$F$4:$F$13</c:f>
              <c:numCache>
                <c:formatCode>General</c:formatCode>
                <c:ptCount val="10"/>
                <c:pt idx="0">
                  <c:v>53.872053872053883</c:v>
                </c:pt>
                <c:pt idx="1">
                  <c:v>77.441077441078789</c:v>
                </c:pt>
                <c:pt idx="2">
                  <c:v>107.74410774410906</c:v>
                </c:pt>
                <c:pt idx="3">
                  <c:v>144.78114478114475</c:v>
                </c:pt>
                <c:pt idx="4">
                  <c:v>158.24915824915394</c:v>
                </c:pt>
                <c:pt idx="5">
                  <c:v>181.81818181818181</c:v>
                </c:pt>
                <c:pt idx="6">
                  <c:v>208.75420875420875</c:v>
                </c:pt>
                <c:pt idx="7">
                  <c:v>232.32323232323247</c:v>
                </c:pt>
                <c:pt idx="8">
                  <c:v>255.89225589225597</c:v>
                </c:pt>
                <c:pt idx="9">
                  <c:v>269.3602693602694</c:v>
                </c:pt>
              </c:numCache>
            </c:numRef>
          </c:yVal>
          <c:smooth val="1"/>
          <c:extLst>
            <c:ext xmlns:c16="http://schemas.microsoft.com/office/drawing/2014/chart" uri="{C3380CC4-5D6E-409C-BE32-E72D297353CC}">
              <c16:uniqueId val="{00000002-D9EA-0349-BEEC-822AB18E6DBF}"/>
            </c:ext>
          </c:extLst>
        </c:ser>
        <c:ser>
          <c:idx val="0"/>
          <c:order val="3"/>
          <c:tx>
            <c:v>70kV</c:v>
          </c:tx>
          <c:spPr>
            <a:ln>
              <a:solidFill>
                <a:srgbClr val="C00000"/>
              </a:solidFill>
            </a:ln>
          </c:spPr>
          <c:marker>
            <c:symbol val="diamond"/>
            <c:size val="7"/>
            <c:spPr>
              <a:solidFill>
                <a:srgbClr val="C00000"/>
              </a:solidFill>
              <a:ln>
                <a:solidFill>
                  <a:srgbClr val="C00000"/>
                </a:solidFill>
              </a:ln>
            </c:spPr>
          </c:marker>
          <c:xVal>
            <c:numRef>
              <c:f>'C:\Documents and Settings\poelker\My Documents\injector\Gun Voltage Study\[e-bunchlength vs gun voltage.xlsx]Sheet1'!$A$4:$A$13</c:f>
              <c:numCache>
                <c:formatCode>General</c:formatCode>
                <c:ptCount val="10"/>
                <c:pt idx="0">
                  <c:v>0.8</c:v>
                </c:pt>
                <c:pt idx="1">
                  <c:v>11</c:v>
                </c:pt>
                <c:pt idx="2">
                  <c:v>24.5</c:v>
                </c:pt>
                <c:pt idx="3">
                  <c:v>48.4</c:v>
                </c:pt>
                <c:pt idx="4">
                  <c:v>69.5</c:v>
                </c:pt>
                <c:pt idx="5">
                  <c:v>90.5</c:v>
                </c:pt>
                <c:pt idx="6">
                  <c:v>111.3</c:v>
                </c:pt>
                <c:pt idx="7">
                  <c:v>131.80000000000001</c:v>
                </c:pt>
                <c:pt idx="8">
                  <c:v>148</c:v>
                </c:pt>
                <c:pt idx="9">
                  <c:v>168</c:v>
                </c:pt>
              </c:numCache>
            </c:numRef>
          </c:xVal>
          <c:yVal>
            <c:numRef>
              <c:f>'C:\Documents and Settings\poelker\My Documents\injector\Gun Voltage Study\[e-bunchlength vs gun voltage.xlsx]Sheet1'!$C$4:$C$13</c:f>
              <c:numCache>
                <c:formatCode>General</c:formatCode>
                <c:ptCount val="10"/>
                <c:pt idx="0">
                  <c:v>50.854700854700845</c:v>
                </c:pt>
                <c:pt idx="1">
                  <c:v>77.777777777777658</c:v>
                </c:pt>
                <c:pt idx="2">
                  <c:v>113.67521367521402</c:v>
                </c:pt>
                <c:pt idx="3">
                  <c:v>152.56410256409995</c:v>
                </c:pt>
                <c:pt idx="4">
                  <c:v>173.5042735042735</c:v>
                </c:pt>
                <c:pt idx="5">
                  <c:v>203.41880341880341</c:v>
                </c:pt>
                <c:pt idx="6">
                  <c:v>227.35042735043336</c:v>
                </c:pt>
                <c:pt idx="7">
                  <c:v>245.29914529914066</c:v>
                </c:pt>
                <c:pt idx="8">
                  <c:v>260.25641025640869</c:v>
                </c:pt>
                <c:pt idx="9">
                  <c:v>278.20512820512823</c:v>
                </c:pt>
              </c:numCache>
            </c:numRef>
          </c:yVal>
          <c:smooth val="1"/>
          <c:extLst>
            <c:ext xmlns:c16="http://schemas.microsoft.com/office/drawing/2014/chart" uri="{C3380CC4-5D6E-409C-BE32-E72D297353CC}">
              <c16:uniqueId val="{00000003-D9EA-0349-BEEC-822AB18E6DBF}"/>
            </c:ext>
          </c:extLst>
        </c:ser>
        <c:dLbls>
          <c:showLegendKey val="0"/>
          <c:showVal val="0"/>
          <c:showCatName val="0"/>
          <c:showSerName val="0"/>
          <c:showPercent val="0"/>
          <c:showBubbleSize val="0"/>
        </c:dLbls>
        <c:axId val="71293568"/>
        <c:axId val="71337088"/>
      </c:scatterChart>
      <c:valAx>
        <c:axId val="71293568"/>
        <c:scaling>
          <c:orientation val="minMax"/>
          <c:max val="210"/>
          <c:min val="0"/>
        </c:scaling>
        <c:delete val="0"/>
        <c:axPos val="b"/>
        <c:title>
          <c:tx>
            <c:rich>
              <a:bodyPr/>
              <a:lstStyle/>
              <a:p>
                <a:pPr>
                  <a:defRPr b="0"/>
                </a:pPr>
                <a:r>
                  <a:rPr lang="en-US" b="0" dirty="0"/>
                  <a:t>Ave. Gun Current (μA)</a:t>
                </a:r>
              </a:p>
            </c:rich>
          </c:tx>
          <c:layout>
            <c:manualLayout>
              <c:xMode val="edge"/>
              <c:yMode val="edge"/>
              <c:x val="0.35627343457067867"/>
              <c:y val="0.88406862745098214"/>
            </c:manualLayout>
          </c:layout>
          <c:overlay val="0"/>
        </c:title>
        <c:numFmt formatCode="General" sourceLinked="1"/>
        <c:majorTickMark val="out"/>
        <c:minorTickMark val="none"/>
        <c:tickLblPos val="nextTo"/>
        <c:crossAx val="71337088"/>
        <c:crosses val="autoZero"/>
        <c:crossBetween val="midCat"/>
        <c:majorUnit val="50"/>
        <c:minorUnit val="10"/>
      </c:valAx>
      <c:valAx>
        <c:axId val="71337088"/>
        <c:scaling>
          <c:orientation val="minMax"/>
        </c:scaling>
        <c:delete val="0"/>
        <c:axPos val="l"/>
        <c:majorGridlines/>
        <c:title>
          <c:tx>
            <c:rich>
              <a:bodyPr/>
              <a:lstStyle/>
              <a:p>
                <a:pPr>
                  <a:defRPr sz="1200" b="0">
                    <a:latin typeface="Arial" pitchFamily="34" charset="0"/>
                    <a:cs typeface="Arial" pitchFamily="34" charset="0"/>
                  </a:defRPr>
                </a:pPr>
                <a:r>
                  <a:rPr lang="en-US" sz="1200" b="0" dirty="0">
                    <a:latin typeface="Arial" pitchFamily="34" charset="0"/>
                    <a:cs typeface="Arial" pitchFamily="34" charset="0"/>
                  </a:rPr>
                  <a:t>Electron Bunchlength (ps)</a:t>
                </a:r>
              </a:p>
            </c:rich>
          </c:tx>
          <c:layout>
            <c:manualLayout>
              <c:xMode val="edge"/>
              <c:yMode val="edge"/>
              <c:x val="2.9307742782152545E-2"/>
              <c:y val="0.12521499150841586"/>
            </c:manualLayout>
          </c:layout>
          <c:overlay val="0"/>
        </c:title>
        <c:numFmt formatCode="General" sourceLinked="1"/>
        <c:majorTickMark val="out"/>
        <c:minorTickMark val="none"/>
        <c:tickLblPos val="nextTo"/>
        <c:crossAx val="71293568"/>
        <c:crosses val="autoZero"/>
        <c:crossBetween val="midCat"/>
      </c:valAx>
    </c:plotArea>
    <c:legend>
      <c:legendPos val="r"/>
      <c:layout>
        <c:manualLayout>
          <c:xMode val="edge"/>
          <c:yMode val="edge"/>
          <c:x val="0.83502976190476186"/>
          <c:y val="0.43687085070249204"/>
          <c:w val="0.16497023809524033"/>
          <c:h val="0.35456692913386639"/>
        </c:manualLayout>
      </c:layout>
      <c:overlay val="0"/>
      <c:txPr>
        <a:bodyPr/>
        <a:lstStyle/>
        <a:p>
          <a:pPr>
            <a:defRPr sz="1000" baseline="0"/>
          </a:pPr>
          <a:endParaRPr lang="en-US"/>
        </a:p>
      </c:txPr>
    </c:legend>
    <c:plotVisOnly val="1"/>
    <c:dispBlanksAs val="gap"/>
    <c:showDLblsOverMax val="0"/>
  </c:chart>
  <c:spPr>
    <a:ln>
      <a:solidFill>
        <a:schemeClr val="tx1"/>
      </a:solid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b="0" dirty="0"/>
              <a:t>Transmission vs. Gun Voltage</a:t>
            </a:r>
          </a:p>
        </c:rich>
      </c:tx>
      <c:layout>
        <c:manualLayout>
          <c:xMode val="edge"/>
          <c:yMode val="edge"/>
          <c:x val="0.16450417561441183"/>
          <c:y val="2.9917014049714401E-2"/>
        </c:manualLayout>
      </c:layout>
      <c:overlay val="0"/>
    </c:title>
    <c:autoTitleDeleted val="0"/>
    <c:plotArea>
      <c:layout>
        <c:manualLayout>
          <c:layoutTarget val="inner"/>
          <c:xMode val="edge"/>
          <c:yMode val="edge"/>
          <c:x val="0.16235099021713195"/>
          <c:y val="0.18826648346809499"/>
          <c:w val="0.65573228346458023"/>
          <c:h val="0.57529450362822365"/>
        </c:manualLayout>
      </c:layout>
      <c:scatterChart>
        <c:scatterStyle val="smoothMarker"/>
        <c:varyColors val="0"/>
        <c:ser>
          <c:idx val="1"/>
          <c:order val="0"/>
          <c:tx>
            <c:v>115kV</c:v>
          </c:tx>
          <c:spPr>
            <a:ln>
              <a:solidFill>
                <a:srgbClr val="034ABD"/>
              </a:solidFill>
            </a:ln>
          </c:spPr>
          <c:marker>
            <c:symbol val="circle"/>
            <c:size val="7"/>
            <c:spPr>
              <a:solidFill>
                <a:srgbClr val="034ABD"/>
              </a:solidFill>
              <a:ln>
                <a:solidFill>
                  <a:srgbClr val="034ABD"/>
                </a:solidFill>
              </a:ln>
            </c:spPr>
          </c:marker>
          <c:xVal>
            <c:numRef>
              <c:f>Sheet1!$D$87:$D$95</c:f>
              <c:numCache>
                <c:formatCode>General</c:formatCode>
                <c:ptCount val="9"/>
                <c:pt idx="0">
                  <c:v>11.7</c:v>
                </c:pt>
                <c:pt idx="1">
                  <c:v>26</c:v>
                </c:pt>
                <c:pt idx="2">
                  <c:v>51.4</c:v>
                </c:pt>
                <c:pt idx="3">
                  <c:v>74.8</c:v>
                </c:pt>
                <c:pt idx="4">
                  <c:v>98.2</c:v>
                </c:pt>
                <c:pt idx="5">
                  <c:v>122.2</c:v>
                </c:pt>
                <c:pt idx="6">
                  <c:v>148</c:v>
                </c:pt>
                <c:pt idx="7">
                  <c:v>170.5</c:v>
                </c:pt>
                <c:pt idx="8">
                  <c:v>198</c:v>
                </c:pt>
              </c:numCache>
            </c:numRef>
          </c:xVal>
          <c:yVal>
            <c:numRef>
              <c:f>Sheet1!$J$87:$J$95</c:f>
              <c:numCache>
                <c:formatCode>General</c:formatCode>
                <c:ptCount val="9"/>
                <c:pt idx="0">
                  <c:v>96.581196581196593</c:v>
                </c:pt>
                <c:pt idx="1">
                  <c:v>92.692307692307679</c:v>
                </c:pt>
                <c:pt idx="2">
                  <c:v>82.490272373540819</c:v>
                </c:pt>
                <c:pt idx="3">
                  <c:v>73.262032085561458</c:v>
                </c:pt>
                <c:pt idx="4">
                  <c:v>67.006109979633393</c:v>
                </c:pt>
                <c:pt idx="5">
                  <c:v>61.783960720130963</c:v>
                </c:pt>
                <c:pt idx="6">
                  <c:v>57.635135135136061</c:v>
                </c:pt>
                <c:pt idx="7">
                  <c:v>54.897360703811998</c:v>
                </c:pt>
                <c:pt idx="8">
                  <c:v>51.313131313131308</c:v>
                </c:pt>
              </c:numCache>
            </c:numRef>
          </c:yVal>
          <c:smooth val="1"/>
          <c:extLst>
            <c:ext xmlns:c16="http://schemas.microsoft.com/office/drawing/2014/chart" uri="{C3380CC4-5D6E-409C-BE32-E72D297353CC}">
              <c16:uniqueId val="{00000000-BAB3-C543-B03A-CB43C80B69D1}"/>
            </c:ext>
          </c:extLst>
        </c:ser>
        <c:ser>
          <c:idx val="2"/>
          <c:order val="1"/>
          <c:tx>
            <c:v>100kV</c:v>
          </c:tx>
          <c:spPr>
            <a:ln>
              <a:solidFill>
                <a:srgbClr val="40911F"/>
              </a:solidFill>
            </a:ln>
          </c:spPr>
          <c:marker>
            <c:spPr>
              <a:solidFill>
                <a:srgbClr val="40911F"/>
              </a:solidFill>
              <a:ln>
                <a:solidFill>
                  <a:srgbClr val="40911F"/>
                </a:solidFill>
              </a:ln>
            </c:spPr>
          </c:marker>
          <c:xVal>
            <c:numRef>
              <c:f>Sheet1!$D$3:$D$11</c:f>
              <c:numCache>
                <c:formatCode>General</c:formatCode>
                <c:ptCount val="9"/>
                <c:pt idx="0">
                  <c:v>10.1</c:v>
                </c:pt>
                <c:pt idx="1">
                  <c:v>24.8</c:v>
                </c:pt>
                <c:pt idx="2">
                  <c:v>51</c:v>
                </c:pt>
                <c:pt idx="3">
                  <c:v>75.2</c:v>
                </c:pt>
                <c:pt idx="4">
                  <c:v>100</c:v>
                </c:pt>
                <c:pt idx="5">
                  <c:v>125.4</c:v>
                </c:pt>
                <c:pt idx="6">
                  <c:v>153</c:v>
                </c:pt>
                <c:pt idx="7">
                  <c:v>174.6</c:v>
                </c:pt>
                <c:pt idx="8">
                  <c:v>202</c:v>
                </c:pt>
              </c:numCache>
            </c:numRef>
          </c:xVal>
          <c:yVal>
            <c:numRef>
              <c:f>Sheet1!$J$3:$J$11</c:f>
              <c:numCache>
                <c:formatCode>General</c:formatCode>
                <c:ptCount val="9"/>
                <c:pt idx="0">
                  <c:v>99.009900990099013</c:v>
                </c:pt>
                <c:pt idx="1">
                  <c:v>92.741935483871927</c:v>
                </c:pt>
                <c:pt idx="2">
                  <c:v>77.843137254901919</c:v>
                </c:pt>
                <c:pt idx="3">
                  <c:v>66.755319148936181</c:v>
                </c:pt>
                <c:pt idx="4">
                  <c:v>59.20000000000001</c:v>
                </c:pt>
                <c:pt idx="5">
                  <c:v>52.791068580542245</c:v>
                </c:pt>
                <c:pt idx="6">
                  <c:v>47.450980392156858</c:v>
                </c:pt>
                <c:pt idx="7">
                  <c:v>44.215349369988552</c:v>
                </c:pt>
                <c:pt idx="8">
                  <c:v>40.594059405940115</c:v>
                </c:pt>
              </c:numCache>
            </c:numRef>
          </c:yVal>
          <c:smooth val="1"/>
          <c:extLst>
            <c:ext xmlns:c16="http://schemas.microsoft.com/office/drawing/2014/chart" uri="{C3380CC4-5D6E-409C-BE32-E72D297353CC}">
              <c16:uniqueId val="{00000001-BAB3-C543-B03A-CB43C80B69D1}"/>
            </c:ext>
          </c:extLst>
        </c:ser>
        <c:ser>
          <c:idx val="3"/>
          <c:order val="2"/>
          <c:tx>
            <c:v>85kV</c:v>
          </c:tx>
          <c:spPr>
            <a:ln>
              <a:solidFill>
                <a:schemeClr val="tx1"/>
              </a:solidFill>
            </a:ln>
          </c:spPr>
          <c:marker>
            <c:spPr>
              <a:solidFill>
                <a:schemeClr val="tx1"/>
              </a:solidFill>
              <a:ln>
                <a:solidFill>
                  <a:schemeClr val="tx1"/>
                </a:solidFill>
              </a:ln>
            </c:spPr>
          </c:marker>
          <c:xVal>
            <c:numRef>
              <c:f>Sheet1!$D$63:$D$71</c:f>
              <c:numCache>
                <c:formatCode>General</c:formatCode>
                <c:ptCount val="9"/>
                <c:pt idx="0">
                  <c:v>13.1</c:v>
                </c:pt>
                <c:pt idx="1">
                  <c:v>28.1</c:v>
                </c:pt>
                <c:pt idx="2">
                  <c:v>54.7</c:v>
                </c:pt>
                <c:pt idx="3">
                  <c:v>79.3</c:v>
                </c:pt>
                <c:pt idx="4">
                  <c:v>104.1</c:v>
                </c:pt>
                <c:pt idx="5">
                  <c:v>128.80000000000001</c:v>
                </c:pt>
                <c:pt idx="6">
                  <c:v>155.80000000000001</c:v>
                </c:pt>
                <c:pt idx="7">
                  <c:v>178.5</c:v>
                </c:pt>
                <c:pt idx="8">
                  <c:v>204</c:v>
                </c:pt>
              </c:numCache>
            </c:numRef>
          </c:xVal>
          <c:yVal>
            <c:numRef>
              <c:f>Sheet1!$J$63:$J$71</c:f>
              <c:numCache>
                <c:formatCode>General</c:formatCode>
                <c:ptCount val="9"/>
                <c:pt idx="0">
                  <c:v>93.893129770993127</c:v>
                </c:pt>
                <c:pt idx="1">
                  <c:v>83.274021352313156</c:v>
                </c:pt>
                <c:pt idx="2">
                  <c:v>67.276051188299789</c:v>
                </c:pt>
                <c:pt idx="3">
                  <c:v>56.242118537200511</c:v>
                </c:pt>
                <c:pt idx="4">
                  <c:v>47.646493756003842</c:v>
                </c:pt>
                <c:pt idx="5">
                  <c:v>40.916149068322945</c:v>
                </c:pt>
                <c:pt idx="6">
                  <c:v>35.044929396661999</c:v>
                </c:pt>
                <c:pt idx="7">
                  <c:v>30.92436974789916</c:v>
                </c:pt>
                <c:pt idx="8">
                  <c:v>27.205882352941089</c:v>
                </c:pt>
              </c:numCache>
            </c:numRef>
          </c:yVal>
          <c:smooth val="1"/>
          <c:extLst>
            <c:ext xmlns:c16="http://schemas.microsoft.com/office/drawing/2014/chart" uri="{C3380CC4-5D6E-409C-BE32-E72D297353CC}">
              <c16:uniqueId val="{00000002-BAB3-C543-B03A-CB43C80B69D1}"/>
            </c:ext>
          </c:extLst>
        </c:ser>
        <c:ser>
          <c:idx val="0"/>
          <c:order val="3"/>
          <c:tx>
            <c:v>70kV</c:v>
          </c:tx>
          <c:spPr>
            <a:ln>
              <a:solidFill>
                <a:srgbClr val="C00000"/>
              </a:solidFill>
            </a:ln>
          </c:spPr>
          <c:marker>
            <c:symbol val="diamond"/>
            <c:size val="7"/>
            <c:spPr>
              <a:solidFill>
                <a:srgbClr val="C00000"/>
              </a:solidFill>
              <a:ln>
                <a:solidFill>
                  <a:srgbClr val="C00000"/>
                </a:solidFill>
              </a:ln>
            </c:spPr>
          </c:marker>
          <c:xVal>
            <c:numRef>
              <c:f>Sheet1!$D$39:$D$47</c:f>
              <c:numCache>
                <c:formatCode>General</c:formatCode>
                <c:ptCount val="9"/>
                <c:pt idx="0">
                  <c:v>11</c:v>
                </c:pt>
                <c:pt idx="1">
                  <c:v>24.5</c:v>
                </c:pt>
                <c:pt idx="2">
                  <c:v>48.4</c:v>
                </c:pt>
                <c:pt idx="3">
                  <c:v>69.5</c:v>
                </c:pt>
                <c:pt idx="4">
                  <c:v>90.5</c:v>
                </c:pt>
                <c:pt idx="5">
                  <c:v>111.3</c:v>
                </c:pt>
                <c:pt idx="6">
                  <c:v>131.80000000000001</c:v>
                </c:pt>
                <c:pt idx="7">
                  <c:v>148</c:v>
                </c:pt>
                <c:pt idx="8">
                  <c:v>168</c:v>
                </c:pt>
              </c:numCache>
            </c:numRef>
          </c:xVal>
          <c:yVal>
            <c:numRef>
              <c:f>Sheet1!$J$39:$J$47</c:f>
              <c:numCache>
                <c:formatCode>General</c:formatCode>
                <c:ptCount val="9"/>
                <c:pt idx="0">
                  <c:v>77.272727272725504</c:v>
                </c:pt>
                <c:pt idx="1">
                  <c:v>61.632653061224474</c:v>
                </c:pt>
                <c:pt idx="2">
                  <c:v>45.247933884297495</c:v>
                </c:pt>
                <c:pt idx="3">
                  <c:v>35.971223021582077</c:v>
                </c:pt>
                <c:pt idx="4">
                  <c:v>29.060773480662789</c:v>
                </c:pt>
                <c:pt idx="5">
                  <c:v>23.719676549864989</c:v>
                </c:pt>
                <c:pt idx="6">
                  <c:v>19.802731411229129</c:v>
                </c:pt>
                <c:pt idx="7">
                  <c:v>17.297297297297288</c:v>
                </c:pt>
                <c:pt idx="8">
                  <c:v>14.523809523809522</c:v>
                </c:pt>
              </c:numCache>
            </c:numRef>
          </c:yVal>
          <c:smooth val="1"/>
          <c:extLst>
            <c:ext xmlns:c16="http://schemas.microsoft.com/office/drawing/2014/chart" uri="{C3380CC4-5D6E-409C-BE32-E72D297353CC}">
              <c16:uniqueId val="{00000003-BAB3-C543-B03A-CB43C80B69D1}"/>
            </c:ext>
          </c:extLst>
        </c:ser>
        <c:dLbls>
          <c:showLegendKey val="0"/>
          <c:showVal val="0"/>
          <c:showCatName val="0"/>
          <c:showSerName val="0"/>
          <c:showPercent val="0"/>
          <c:showBubbleSize val="0"/>
        </c:dLbls>
        <c:axId val="71347584"/>
        <c:axId val="71440256"/>
      </c:scatterChart>
      <c:valAx>
        <c:axId val="71347584"/>
        <c:scaling>
          <c:orientation val="minMax"/>
          <c:max val="210"/>
          <c:min val="0"/>
        </c:scaling>
        <c:delete val="0"/>
        <c:axPos val="b"/>
        <c:title>
          <c:tx>
            <c:rich>
              <a:bodyPr/>
              <a:lstStyle/>
              <a:p>
                <a:pPr>
                  <a:defRPr sz="1200"/>
                </a:pPr>
                <a:r>
                  <a:rPr lang="en-US" sz="1200" b="0" dirty="0"/>
                  <a:t>Ave. Gun Current (μA)</a:t>
                </a:r>
              </a:p>
            </c:rich>
          </c:tx>
          <c:layout>
            <c:manualLayout>
              <c:xMode val="edge"/>
              <c:yMode val="edge"/>
              <c:x val="0.34803913147220233"/>
              <c:y val="0.87814806237457144"/>
            </c:manualLayout>
          </c:layout>
          <c:overlay val="0"/>
        </c:title>
        <c:numFmt formatCode="General" sourceLinked="1"/>
        <c:majorTickMark val="out"/>
        <c:minorTickMark val="none"/>
        <c:tickLblPos val="nextTo"/>
        <c:crossAx val="71440256"/>
        <c:crosses val="autoZero"/>
        <c:crossBetween val="midCat"/>
        <c:majorUnit val="50"/>
        <c:minorUnit val="10"/>
      </c:valAx>
      <c:valAx>
        <c:axId val="71440256"/>
        <c:scaling>
          <c:orientation val="minMax"/>
          <c:max val="100"/>
        </c:scaling>
        <c:delete val="0"/>
        <c:axPos val="l"/>
        <c:majorGridlines/>
        <c:title>
          <c:tx>
            <c:rich>
              <a:bodyPr/>
              <a:lstStyle/>
              <a:p>
                <a:pPr>
                  <a:defRPr/>
                </a:pPr>
                <a:r>
                  <a:rPr lang="en-US" sz="1400" b="0" dirty="0"/>
                  <a:t>Transmission (%)</a:t>
                </a:r>
              </a:p>
            </c:rich>
          </c:tx>
          <c:layout>
            <c:manualLayout>
              <c:xMode val="edge"/>
              <c:yMode val="edge"/>
              <c:x val="3.0303030303030311E-2"/>
              <c:y val="0.24283078585765044"/>
            </c:manualLayout>
          </c:layout>
          <c:overlay val="0"/>
        </c:title>
        <c:numFmt formatCode="General" sourceLinked="1"/>
        <c:majorTickMark val="out"/>
        <c:minorTickMark val="none"/>
        <c:tickLblPos val="nextTo"/>
        <c:crossAx val="71347584"/>
        <c:crosses val="autoZero"/>
        <c:crossBetween val="midCat"/>
      </c:valAx>
    </c:plotArea>
    <c:legend>
      <c:legendPos val="r"/>
      <c:layout>
        <c:manualLayout>
          <c:xMode val="edge"/>
          <c:yMode val="edge"/>
          <c:x val="0.79785349558578667"/>
          <c:y val="0.16174778488259792"/>
          <c:w val="0.20127606776425672"/>
          <c:h val="0.29224910522548331"/>
        </c:manualLayout>
      </c:layout>
      <c:overlay val="0"/>
    </c:legend>
    <c:plotVisOnly val="1"/>
    <c:dispBlanksAs val="gap"/>
    <c:showDLblsOverMax val="0"/>
  </c:chart>
  <c:spPr>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a:t>+</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dgm:spPr/>
    </dgm:pt>
  </dgm:ptLst>
  <dgm:cxnLst>
    <dgm:cxn modelId="{B9DA0A1C-B40A-4E54-B224-8C0A05112A55}" type="presOf" srcId="{E7DB4790-66F9-4FAE-B3A6-F5A89784EF34}" destId="{6E8ADBFD-1840-4149-A28A-32A73D667819}" srcOrd="0" destOrd="0" presId="urn:microsoft.com/office/officeart/2005/8/layout/radial3"/>
    <dgm:cxn modelId="{30010CB0-EE47-44E5-8BBA-B02DF563CED0}"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AD553548-D284-4337-990C-466F5D7C53C0}" type="presParOf" srcId="{6E8ADBFD-1840-4149-A28A-32A73D667819}" destId="{BB00C0C8-536A-4B6F-941A-A000C4AEFC52}" srcOrd="0" destOrd="0" presId="urn:microsoft.com/office/officeart/2005/8/layout/radial3"/>
    <dgm:cxn modelId="{7D8BA2A1-D0E1-492E-93AF-CC19DDD830FC}"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a:t>-</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dgm:spPr/>
    </dgm:pt>
  </dgm:ptLst>
  <dgm:cxnLst>
    <dgm:cxn modelId="{90F74381-E759-4A2B-B408-9CD421C65D73}"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99EE3BEF-F78D-42E0-88A3-E3DBCC671893}" type="presOf" srcId="{E7DB4790-66F9-4FAE-B3A6-F5A89784EF34}" destId="{6E8ADBFD-1840-4149-A28A-32A73D667819}" srcOrd="0" destOrd="0" presId="urn:microsoft.com/office/officeart/2005/8/layout/radial3"/>
    <dgm:cxn modelId="{CBA45EB1-6382-42F9-8DF7-36D8C4D5A385}" type="presParOf" srcId="{6E8ADBFD-1840-4149-A28A-32A73D667819}" destId="{BB00C0C8-536A-4B6F-941A-A000C4AEFC52}" srcOrd="0" destOrd="0" presId="urn:microsoft.com/office/officeart/2005/8/layout/radial3"/>
    <dgm:cxn modelId="{15277DD9-90AA-44B0-BCDB-41B4EA9493C1}"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a:t>-</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dgm:spPr/>
    </dgm:pt>
  </dgm:ptLst>
  <dgm:cxnLst>
    <dgm:cxn modelId="{9CA43727-558D-4493-8811-70B0846BC3D4}" type="presOf" srcId="{E7DB4790-66F9-4FAE-B3A6-F5A89784EF34}" destId="{6E8ADBFD-1840-4149-A28A-32A73D667819}" srcOrd="0" destOrd="0" presId="urn:microsoft.com/office/officeart/2005/8/layout/radial3"/>
    <dgm:cxn modelId="{D9DCFC9E-6923-4A64-A514-B897EA5EBF47}"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FA5AE5D4-32E0-43E8-AEB0-00FC5CF6B1AD}" type="presParOf" srcId="{6E8ADBFD-1840-4149-A28A-32A73D667819}" destId="{BB00C0C8-536A-4B6F-941A-A000C4AEFC52}" srcOrd="0" destOrd="0" presId="urn:microsoft.com/office/officeart/2005/8/layout/radial3"/>
    <dgm:cxn modelId="{C53C15B4-2CF5-4666-ACD8-95E1F2559A91}"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a:t>NEA Surface Activation</a:t>
          </a:r>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2CE6291A-B529-4A79-A994-2315912C473A}" type="presOf" srcId="{6F93D793-8290-452B-BADC-04138B1233B7}" destId="{E8919A34-F569-456C-AC0E-A8B7D56B85ED}" srcOrd="0" destOrd="0" presId="urn:microsoft.com/office/officeart/2005/8/layout/hProcess3"/>
    <dgm:cxn modelId="{F0DA49D6-CD8B-4DC3-8B21-2A9965A735B3}"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0B268091-E3E3-4272-AF08-249CB5EF4E06}" type="presParOf" srcId="{6AA33476-1E25-49D6-8333-A4329E68A908}" destId="{557B1103-050B-4035-9375-6474EEC0E124}" srcOrd="0" destOrd="0" presId="urn:microsoft.com/office/officeart/2005/8/layout/hProcess3"/>
    <dgm:cxn modelId="{90C39767-1DB4-4996-ACB4-B6F48424FF46}" type="presParOf" srcId="{6AA33476-1E25-49D6-8333-A4329E68A908}" destId="{364EB4B5-0ADB-4220-9978-8CD5B053E6D9}" srcOrd="1" destOrd="0" presId="urn:microsoft.com/office/officeart/2005/8/layout/hProcess3"/>
    <dgm:cxn modelId="{D8FA1640-93A2-41B2-B3B9-08390CD06979}" type="presParOf" srcId="{364EB4B5-0ADB-4220-9978-8CD5B053E6D9}" destId="{0303F2A8-9E57-4D49-8D83-50E27A840C47}" srcOrd="0" destOrd="0" presId="urn:microsoft.com/office/officeart/2005/8/layout/hProcess3"/>
    <dgm:cxn modelId="{FF9DB041-D60B-4B1D-B94A-3DCAA7067284}" type="presParOf" srcId="{364EB4B5-0ADB-4220-9978-8CD5B053E6D9}" destId="{F6A3549F-803A-4678-98E4-C47A95A75BAF}" srcOrd="1" destOrd="0" presId="urn:microsoft.com/office/officeart/2005/8/layout/hProcess3"/>
    <dgm:cxn modelId="{159F2F97-57E4-4036-8425-4D30BA1F36E6}" type="presParOf" srcId="{F6A3549F-803A-4678-98E4-C47A95A75BAF}" destId="{5076DCDF-352E-43B1-ABCC-C16810BC5018}" srcOrd="0" destOrd="0" presId="urn:microsoft.com/office/officeart/2005/8/layout/hProcess3"/>
    <dgm:cxn modelId="{D407CE2B-423F-4926-AD24-3E90A7CCDB8A}" type="presParOf" srcId="{F6A3549F-803A-4678-98E4-C47A95A75BAF}" destId="{E8919A34-F569-456C-AC0E-A8B7D56B85ED}" srcOrd="1" destOrd="0" presId="urn:microsoft.com/office/officeart/2005/8/layout/hProcess3"/>
    <dgm:cxn modelId="{915B8D63-0DF5-4D88-ABB5-8D9DEFF16325}" type="presParOf" srcId="{F6A3549F-803A-4678-98E4-C47A95A75BAF}" destId="{6737E6F5-A6C1-4863-8C6E-4D96A4FB5B7C}" srcOrd="2" destOrd="0" presId="urn:microsoft.com/office/officeart/2005/8/layout/hProcess3"/>
    <dgm:cxn modelId="{601B35E8-6F53-4DEB-A4F5-3A5D66A170CD}" type="presParOf" srcId="{F6A3549F-803A-4678-98E4-C47A95A75BAF}" destId="{C904A36F-3F6A-4363-AA08-D57BE9AF4758}" srcOrd="3" destOrd="0" presId="urn:microsoft.com/office/officeart/2005/8/layout/hProcess3"/>
    <dgm:cxn modelId="{A09222EB-5C6B-4FAC-A69F-FF23C7B67208}" type="presParOf" srcId="{364EB4B5-0ADB-4220-9978-8CD5B053E6D9}" destId="{A65CF6FF-A15D-4C76-9962-19D2C5E7E311}" srcOrd="2" destOrd="0" presId="urn:microsoft.com/office/officeart/2005/8/layout/hProcess3"/>
    <dgm:cxn modelId="{E3C9F3CF-C62A-4748-81AB-2CE7826FD3E5}" type="presParOf" srcId="{364EB4B5-0ADB-4220-9978-8CD5B053E6D9}" destId="{0E3DF5A0-320B-4B40-9736-DB2B19FF054E}" srcOrd="3" destOrd="0" presId="urn:microsoft.com/office/officeart/2005/8/layout/hProcess3"/>
    <dgm:cxn modelId="{6F5E4748-0BD7-4BC8-B3D1-1C54F1F05CC7}"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0_3" csCatId="mainScheme" phldr="1"/>
      <dgm:spPr/>
      <dgm:t>
        <a:bodyPr/>
        <a:lstStyle/>
        <a:p>
          <a:endParaRPr lang="en-US"/>
        </a:p>
      </dgm:t>
    </dgm:pt>
    <dgm:pt modelId="{32B379EE-C4C6-4DEB-BC6E-AA70418963DE}">
      <dgm:prSet phldrT="[Text]"/>
      <dgm:spPr>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a:solidFill>
            <a:schemeClr val="bg1"/>
          </a:solidFill>
        </a:ln>
        <a:effectLst/>
      </dgm:spPr>
      <dgm:t>
        <a:bodyPr/>
        <a:lstStyle/>
        <a:p>
          <a:r>
            <a:rPr lang="en-US" dirty="0">
              <a:solidFill>
                <a:srgbClr val="FF0000"/>
              </a:solidFill>
            </a:rPr>
            <a:t>3</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custLinFactNeighborX="-20324" custLinFactNeighborY="14162"/>
      <dgm:spPr/>
    </dgm:pt>
  </dgm:ptLst>
  <dgm:cxnLst>
    <dgm:cxn modelId="{370B7420-8047-4E77-AF4F-935D620EB38A}" type="presOf" srcId="{E7DB4790-66F9-4FAE-B3A6-F5A89784EF34}" destId="{6E8ADBFD-1840-4149-A28A-32A73D667819}" srcOrd="0" destOrd="0" presId="urn:microsoft.com/office/officeart/2005/8/layout/radial3"/>
    <dgm:cxn modelId="{EA4C8D5D-07F0-4C56-8508-79B5BE351196}"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ED4C904A-28DE-4E28-A56D-D2F603B8D52B}" type="presParOf" srcId="{6E8ADBFD-1840-4149-A28A-32A73D667819}" destId="{BB00C0C8-536A-4B6F-941A-A000C4AEFC52}" srcOrd="0" destOrd="0" presId="urn:microsoft.com/office/officeart/2005/8/layout/radial3"/>
    <dgm:cxn modelId="{C4A60BF9-E8E8-49F5-B187-6D91300AFB6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0_3" csCatId="mainScheme" phldr="1"/>
      <dgm:spPr/>
      <dgm:t>
        <a:bodyPr/>
        <a:lstStyle/>
        <a:p>
          <a:endParaRPr lang="en-US"/>
        </a:p>
      </dgm:t>
    </dgm:pt>
    <dgm:pt modelId="{32B379EE-C4C6-4DEB-BC6E-AA70418963DE}">
      <dgm:prSet phldrT="[Text]"/>
      <dgm:spPr>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a:solidFill>
            <a:schemeClr val="bg1"/>
          </a:solidFill>
        </a:ln>
        <a:effectLst/>
      </dgm:spPr>
      <dgm:t>
        <a:bodyPr/>
        <a:lstStyle/>
        <a:p>
          <a:r>
            <a:rPr lang="en-US" dirty="0">
              <a:solidFill>
                <a:srgbClr val="FF0000"/>
              </a:solidFill>
            </a:rPr>
            <a:t>1</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custLinFactNeighborY="1495"/>
      <dgm:spPr/>
    </dgm:pt>
  </dgm:ptLst>
  <dgm:cxnLst>
    <dgm:cxn modelId="{821EB411-4AC3-43AD-B297-66A14596AA5F}" type="presOf" srcId="{E7DB4790-66F9-4FAE-B3A6-F5A89784EF34}" destId="{6E8ADBFD-1840-4149-A28A-32A73D667819}" srcOrd="0" destOrd="0" presId="urn:microsoft.com/office/officeart/2005/8/layout/radial3"/>
    <dgm:cxn modelId="{477DEC57-A4BA-499D-BCFE-7E51FA15C4E4}"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6659E769-B324-4389-8A2B-E0093A755F13}" type="presParOf" srcId="{6E8ADBFD-1840-4149-A28A-32A73D667819}" destId="{BB00C0C8-536A-4B6F-941A-A000C4AEFC52}" srcOrd="0" destOrd="0" presId="urn:microsoft.com/office/officeart/2005/8/layout/radial3"/>
    <dgm:cxn modelId="{C4D5C8A3-BDF6-4865-91DA-83875494F0BD}"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0_3" csCatId="mainScheme" phldr="1"/>
      <dgm:spPr/>
      <dgm:t>
        <a:bodyPr/>
        <a:lstStyle/>
        <a:p>
          <a:endParaRPr lang="en-US"/>
        </a:p>
      </dgm:t>
    </dgm:pt>
    <dgm:pt modelId="{32B379EE-C4C6-4DEB-BC6E-AA70418963DE}">
      <dgm:prSet phldrT="[Text]"/>
      <dgm:spPr>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a:solidFill>
            <a:schemeClr val="bg1"/>
          </a:solidFill>
        </a:ln>
        <a:effectLst/>
      </dgm:spPr>
      <dgm:t>
        <a:bodyPr/>
        <a:lstStyle/>
        <a:p>
          <a:r>
            <a:rPr lang="en-US" dirty="0">
              <a:solidFill>
                <a:srgbClr val="FFC000"/>
              </a:solidFill>
            </a:rPr>
            <a:t>3</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custLinFactNeighborX="3117" custLinFactNeighborY="-2284"/>
      <dgm:spPr/>
    </dgm:pt>
  </dgm:ptLst>
  <dgm:cxnLst>
    <dgm:cxn modelId="{8B682538-8498-E94C-A046-77BA33FC1AD9}"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AE5551DA-F5D0-9448-B93C-7E249AAC2A05}" type="presOf" srcId="{E7DB4790-66F9-4FAE-B3A6-F5A89784EF34}" destId="{6E8ADBFD-1840-4149-A28A-32A73D667819}" srcOrd="0" destOrd="0" presId="urn:microsoft.com/office/officeart/2005/8/layout/radial3"/>
    <dgm:cxn modelId="{E2A08D52-6BEE-BC44-8E08-D318970EC6E4}" type="presParOf" srcId="{6E8ADBFD-1840-4149-A28A-32A73D667819}" destId="{BB00C0C8-536A-4B6F-941A-A000C4AEFC52}" srcOrd="0" destOrd="0" presId="urn:microsoft.com/office/officeart/2005/8/layout/radial3"/>
    <dgm:cxn modelId="{C328DB8A-05D3-D44F-A894-2E32281F13D6}"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0_3" csCatId="mainScheme" phldr="1"/>
      <dgm:spPr/>
      <dgm:t>
        <a:bodyPr/>
        <a:lstStyle/>
        <a:p>
          <a:endParaRPr lang="en-US"/>
        </a:p>
      </dgm:t>
    </dgm:pt>
    <dgm:pt modelId="{32B379EE-C4C6-4DEB-BC6E-AA70418963DE}">
      <dgm:prSet phldrT="[Text]"/>
      <dgm:spPr>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a:solidFill>
            <a:schemeClr val="bg1"/>
          </a:solidFill>
        </a:ln>
        <a:effectLst/>
      </dgm:spPr>
      <dgm:t>
        <a:bodyPr/>
        <a:lstStyle/>
        <a:p>
          <a:r>
            <a:rPr lang="en-US" dirty="0">
              <a:solidFill>
                <a:srgbClr val="FFC000"/>
              </a:solidFill>
            </a:rPr>
            <a:t>1</a:t>
          </a:r>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pt>
    <dgm:pt modelId="{BB00C0C8-536A-4B6F-941A-A000C4AEFC52}" type="pres">
      <dgm:prSet presAssocID="{E7DB4790-66F9-4FAE-B3A6-F5A89784EF34}" presName="radial" presStyleCnt="0">
        <dgm:presLayoutVars>
          <dgm:animLvl val="ctr"/>
        </dgm:presLayoutVars>
      </dgm:prSet>
      <dgm:spPr/>
    </dgm:pt>
    <dgm:pt modelId="{B4ACF52A-0C6C-4C74-9EA1-BAAFDB7CE6B3}" type="pres">
      <dgm:prSet presAssocID="{32B379EE-C4C6-4DEB-BC6E-AA70418963DE}" presName="centerShape" presStyleLbl="vennNode1" presStyleIdx="0" presStyleCnt="1" custLinFactNeighborY="1495"/>
      <dgm:spPr/>
    </dgm:pt>
  </dgm:ptLst>
  <dgm:cxnLst>
    <dgm:cxn modelId="{61BF7077-A332-9A4D-98C9-F78C6384C92A}"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A35EFCE1-1B76-D64B-A937-8E90287C36E9}" type="presOf" srcId="{E7DB4790-66F9-4FAE-B3A6-F5A89784EF34}" destId="{6E8ADBFD-1840-4149-A28A-32A73D667819}" srcOrd="0" destOrd="0" presId="urn:microsoft.com/office/officeart/2005/8/layout/radial3"/>
    <dgm:cxn modelId="{3709D9FF-DDA2-2E47-91C1-E2A429C8BDFA}" type="presParOf" srcId="{6E8ADBFD-1840-4149-A28A-32A73D667819}" destId="{BB00C0C8-536A-4B6F-941A-A000C4AEFC52}" srcOrd="0" destOrd="0" presId="urn:microsoft.com/office/officeart/2005/8/layout/radial3"/>
    <dgm:cxn modelId="{36C870E2-C665-B047-AE46-AEE21048B5B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t>
          </a:r>
        </a:p>
      </dsp:txBody>
      <dsp:txXfrm>
        <a:off x="71162" y="82370"/>
        <a:ext cx="343603" cy="343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t>
          </a:r>
        </a:p>
      </dsp:txBody>
      <dsp:txXfrm>
        <a:off x="71162" y="82370"/>
        <a:ext cx="343603" cy="343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t>
          </a:r>
        </a:p>
      </dsp:txBody>
      <dsp:txXfrm>
        <a:off x="71162" y="82370"/>
        <a:ext cx="343603" cy="343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8D243-FD8F-49D1-8B62-041CE16565FB}">
      <dsp:nvSpPr>
        <dsp:cNvPr id="0" name=""/>
        <dsp:cNvSpPr/>
      </dsp:nvSpPr>
      <dsp:spPr>
        <a:xfrm>
          <a:off x="0" y="13716"/>
          <a:ext cx="2122026" cy="1512000"/>
        </a:xfrm>
        <a:prstGeom prst="rightArrow">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919A34-F569-456C-AC0E-A8B7D56B85ED}">
      <dsp:nvSpPr>
        <dsp:cNvPr id="0" name=""/>
        <dsp:cNvSpPr/>
      </dsp:nvSpPr>
      <dsp:spPr>
        <a:xfrm>
          <a:off x="171171" y="391716"/>
          <a:ext cx="1738652"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kern="1200" dirty="0"/>
            <a:t>NEA Surface Activation</a:t>
          </a:r>
        </a:p>
      </dsp:txBody>
      <dsp:txXfrm>
        <a:off x="171171" y="391716"/>
        <a:ext cx="1738652" cy="75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0"/>
          <a:ext cx="449162" cy="449162"/>
        </a:xfrm>
        <a:prstGeom prst="ellipse">
          <a:avLst/>
        </a:prstGeom>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3</a:t>
          </a:r>
        </a:p>
      </dsp:txBody>
      <dsp:txXfrm>
        <a:off x="65778" y="65778"/>
        <a:ext cx="317606" cy="3176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4018" y="0"/>
          <a:ext cx="449162" cy="449162"/>
        </a:xfrm>
        <a:prstGeom prst="ellipse">
          <a:avLst/>
        </a:prstGeom>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rPr>
            <a:t>1</a:t>
          </a:r>
        </a:p>
      </dsp:txBody>
      <dsp:txXfrm>
        <a:off x="69796" y="65778"/>
        <a:ext cx="317606" cy="3176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8037" y="0"/>
          <a:ext cx="449162" cy="449162"/>
        </a:xfrm>
        <a:prstGeom prst="ellipse">
          <a:avLst/>
        </a:prstGeom>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C000"/>
              </a:solidFill>
            </a:rPr>
            <a:t>3</a:t>
          </a:r>
        </a:p>
      </dsp:txBody>
      <dsp:txXfrm>
        <a:off x="73815" y="65778"/>
        <a:ext cx="317606" cy="3176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4018" y="0"/>
          <a:ext cx="449162" cy="449162"/>
        </a:xfrm>
        <a:prstGeom prst="ellipse">
          <a:avLst/>
        </a:prstGeom>
        <a:gradFill flip="none" rotWithShape="0">
          <a:gsLst>
            <a:gs pos="0">
              <a:srgbClr val="CCECFF">
                <a:shade val="30000"/>
                <a:satMod val="115000"/>
              </a:srgbClr>
            </a:gs>
            <a:gs pos="50000">
              <a:srgbClr val="CCECFF">
                <a:shade val="67500"/>
                <a:satMod val="115000"/>
              </a:srgbClr>
            </a:gs>
            <a:gs pos="100000">
              <a:srgbClr val="CCECFF">
                <a:shade val="100000"/>
                <a:satMod val="115000"/>
              </a:srgbClr>
            </a:gs>
          </a:gsLst>
          <a:path path="circle">
            <a:fillToRect l="50000" t="50000" r="50000" b="50000"/>
          </a:path>
          <a:tileRect/>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C000"/>
              </a:solidFill>
            </a:rPr>
            <a:t>1</a:t>
          </a:r>
        </a:p>
      </dsp:txBody>
      <dsp:txXfrm>
        <a:off x="69796" y="65778"/>
        <a:ext cx="317606" cy="31760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11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714414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30639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A326071C-58E2-4639-9468-9ED4C873A94C}"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16885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42531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AD4B4-E55B-42E4-B3D5-FADB02D19EA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10</a:t>
            </a:fld>
            <a:endParaRPr lang="en-US"/>
          </a:p>
        </p:txBody>
      </p:sp>
    </p:spTree>
    <p:extLst>
      <p:ext uri="{BB962C8B-B14F-4D97-AF65-F5344CB8AC3E}">
        <p14:creationId xmlns:p14="http://schemas.microsoft.com/office/powerpoint/2010/main" val="50388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20</a:t>
            </a:fld>
            <a:endParaRPr lang="en-US" dirty="0"/>
          </a:p>
        </p:txBody>
      </p:sp>
    </p:spTree>
    <p:extLst>
      <p:ext uri="{BB962C8B-B14F-4D97-AF65-F5344CB8AC3E}">
        <p14:creationId xmlns:p14="http://schemas.microsoft.com/office/powerpoint/2010/main" val="2507528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03652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86446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AD4B4-E55B-42E4-B3D5-FADB02D19EAD}" type="slidenum">
              <a:rPr lang="en-US" smtClean="0"/>
              <a:pPr/>
              <a:t>24</a:t>
            </a:fld>
            <a:endParaRPr lang="en-US" dirty="0"/>
          </a:p>
        </p:txBody>
      </p:sp>
    </p:spTree>
    <p:extLst>
      <p:ext uri="{BB962C8B-B14F-4D97-AF65-F5344CB8AC3E}">
        <p14:creationId xmlns:p14="http://schemas.microsoft.com/office/powerpoint/2010/main" val="182912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Tree>
    <p:extLst>
      <p:ext uri="{BB962C8B-B14F-4D97-AF65-F5344CB8AC3E}">
        <p14:creationId xmlns:p14="http://schemas.microsoft.com/office/powerpoint/2010/main" val="107754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9909"/>
            <a:ext cx="7772400" cy="2580542"/>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41905" y="970672"/>
            <a:ext cx="40936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48200" y="970672"/>
            <a:ext cx="3810000" cy="255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648200" y="3523959"/>
            <a:ext cx="3810000" cy="2525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8" name="Rectangle 2"/>
          <p:cNvSpPr txBox="1">
            <a:spLocks noChangeArrowheads="1"/>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fontAlgn="auto">
              <a:spcBef>
                <a:spcPts val="0"/>
              </a:spcBef>
              <a:spcAft>
                <a:spcPts val="0"/>
              </a:spcAft>
            </a:pPr>
            <a:fld id="{5C8E3C3F-DBF8-46B2-AB8A-F1157E347456}" type="datetimeFigureOut">
              <a:rPr lang="en-US" sz="1800">
                <a:solidFill>
                  <a:srgbClr val="000000"/>
                </a:solidFill>
                <a:latin typeface="Arial"/>
              </a:rPr>
              <a:pPr defTabSz="457200" fontAlgn="auto">
                <a:spcBef>
                  <a:spcPts val="0"/>
                </a:spcBef>
                <a:spcAft>
                  <a:spcPts val="0"/>
                </a:spcAft>
              </a:pPr>
              <a:t>6/16/21</a:t>
            </a:fld>
            <a:endParaRPr lang="en-US" sz="1800" dirty="0">
              <a:solidFill>
                <a:srgbClr val="000000"/>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73E1DE0D-4D77-4509-A3FB-CFDB4AD4A443}" type="slidenum">
              <a:rPr lang="en-US" smtClean="0">
                <a:solidFill>
                  <a:srgbClr val="000000">
                    <a:tint val="75000"/>
                  </a:srgbClr>
                </a:solidFill>
              </a:rPr>
              <a:pPr/>
              <a:t>‹#›</a:t>
            </a:fld>
            <a:endParaRPr lang="en-US" dirty="0">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a:t>Click to edit Master title style</a:t>
            </a:r>
          </a:p>
        </p:txBody>
      </p:sp>
      <p:sp>
        <p:nvSpPr>
          <p:cNvPr id="3" name="Table Placeholder 2"/>
          <p:cNvSpPr>
            <a:spLocks noGrp="1"/>
          </p:cNvSpPr>
          <p:nvPr>
            <p:ph type="tbl" idx="1"/>
          </p:nvPr>
        </p:nvSpPr>
        <p:spPr>
          <a:xfrm>
            <a:off x="685800" y="1066800"/>
            <a:ext cx="7772400" cy="5181600"/>
          </a:xfrm>
        </p:spPr>
        <p:txBody>
          <a:bodyPr/>
          <a:lstStyle/>
          <a:p>
            <a:pPr lvl="0"/>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72739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1844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956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5523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4722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2624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1906" y="922323"/>
            <a:ext cx="8897440" cy="4367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643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1793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33874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120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38720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4DE78-4096-4237-8CFC-9CD68067F74F}" type="datetimeFigureOut">
              <a:rPr lang="en-US" smtClean="0">
                <a:solidFill>
                  <a:prstClr val="black">
                    <a:tint val="75000"/>
                  </a:prstClr>
                </a:solidFill>
              </a:rPr>
              <a:pPr/>
              <a:t>6/16/21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F7605E-E691-4FC9-816A-5E294128B4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5462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7341" y="921434"/>
            <a:ext cx="420501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5517" y="921434"/>
            <a:ext cx="411128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3682" y="907366"/>
            <a:ext cx="4135145" cy="7263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505650" y="907366"/>
            <a:ext cx="4181150" cy="72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8"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10"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600" b="1" kern="0" dirty="0">
                <a:solidFill>
                  <a:srgbClr val="000000"/>
                </a:solidFill>
                <a:latin typeface="Arial"/>
              </a:rPr>
              <a:t>Click to edit Master title style</a:t>
            </a:r>
          </a:p>
        </p:txBody>
      </p:sp>
      <p:sp>
        <p:nvSpPr>
          <p:cNvPr id="9" name="Content Placeholder 2"/>
          <p:cNvSpPr>
            <a:spLocks noGrp="1"/>
          </p:cNvSpPr>
          <p:nvPr>
            <p:ph sz="half" idx="12"/>
          </p:nvPr>
        </p:nvSpPr>
        <p:spPr>
          <a:xfrm>
            <a:off x="303682" y="1633673"/>
            <a:ext cx="4135145"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3"/>
          </p:nvPr>
        </p:nvSpPr>
        <p:spPr>
          <a:xfrm>
            <a:off x="4505651" y="1633673"/>
            <a:ext cx="4181150"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93213"/>
            <a:ext cx="3008313" cy="970952"/>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893213"/>
            <a:ext cx="5111750" cy="53173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64165"/>
            <a:ext cx="3008313" cy="3980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7"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881831"/>
            <a:ext cx="5486400" cy="3918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2271890" y="-1104270"/>
            <a:ext cx="4417342" cy="8412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67286" y="893298"/>
            <a:ext cx="8190914" cy="4705729"/>
          </a:xfrm>
        </p:spPr>
        <p:txBody>
          <a:bodyPr/>
          <a:lstStyle/>
          <a:p>
            <a:pPr lvl="0"/>
            <a:r>
              <a:rPr lang="en-US" noProof="0" dirty="0"/>
              <a:t>Click icon to add table</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Operations Review, July 19-21, 2010</a:t>
            </a: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Title 1"/>
          <p:cNvSpPr txBox="1">
            <a:spLocks/>
          </p:cNvSpPr>
          <p:nvPr userDrawn="1"/>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3600" b="1" kern="0" dirty="0">
                <a:solidFill>
                  <a:srgbClr val="000000"/>
                </a:solidFill>
                <a:latin typeface="Arial"/>
              </a:rPr>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099" name="Rectangle 3"/>
          <p:cNvSpPr>
            <a:spLocks noGrp="1" noChangeArrowheads="1"/>
          </p:cNvSpPr>
          <p:nvPr>
            <p:ph type="body" idx="1"/>
          </p:nvPr>
        </p:nvSpPr>
        <p:spPr bwMode="auto">
          <a:xfrm>
            <a:off x="141906" y="922323"/>
            <a:ext cx="8897440" cy="517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810000" y="6324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457200" fontAlgn="auto">
              <a:spcBef>
                <a:spcPts val="0"/>
              </a:spcBef>
              <a:spcAft>
                <a:spcPts val="0"/>
              </a:spcAft>
            </a:pPr>
            <a:r>
              <a:rPr lang="en-US" dirty="0">
                <a:solidFill>
                  <a:srgbClr val="000000">
                    <a:tint val="75000"/>
                  </a:srgbClr>
                </a:solidFill>
                <a:latin typeface="Arial"/>
              </a:rPr>
              <a:t>Slide </a:t>
            </a:r>
            <a:fld id="{2170E7E5-D759-E44D-99F5-2114FE40D280}" type="slidenum">
              <a:rPr lang="en-US" smtClean="0">
                <a:solidFill>
                  <a:srgbClr val="000000">
                    <a:tint val="75000"/>
                  </a:srgbClr>
                </a:solidFill>
                <a:latin typeface="Arial"/>
              </a:rPr>
              <a:pPr algn="ctr" defTabSz="457200" fontAlgn="auto">
                <a:spcBef>
                  <a:spcPts val="0"/>
                </a:spcBef>
                <a:spcAft>
                  <a:spcPts val="0"/>
                </a:spcAft>
              </a:pPr>
              <a:t>‹#›</a:t>
            </a:fld>
            <a:endParaRPr lang="en-US" dirty="0">
              <a:solidFill>
                <a:srgbClr val="000000">
                  <a:tint val="75000"/>
                </a:srgbClr>
              </a:solidFill>
              <a:latin typeface="Aria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774" r:id="rId14"/>
  </p:sldLayoutIdLst>
  <p:txStyles>
    <p:title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5C4DE78-4096-4237-8CFC-9CD68067F74F}" type="datetimeFigureOut">
              <a:rPr lang="en-US" smtClean="0">
                <a:solidFill>
                  <a:prstClr val="black">
                    <a:tint val="75000"/>
                  </a:prstClr>
                </a:solidFill>
                <a:latin typeface="Calibri"/>
              </a:rPr>
              <a:pPr fontAlgn="auto">
                <a:spcBef>
                  <a:spcPts val="0"/>
                </a:spcBef>
                <a:spcAft>
                  <a:spcPts val="0"/>
                </a:spcAft>
              </a:pPr>
              <a:t>6/16/21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6F7605E-E691-4FC9-816A-5E294128B4F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87219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18" Type="http://schemas.openxmlformats.org/officeDocument/2006/relationships/diagramColors" Target="../diagrams/colors7.xml"/><Relationship Id="rId3" Type="http://schemas.openxmlformats.org/officeDocument/2006/relationships/oleObject" Target="../embeddings/oleObject2.bin"/><Relationship Id="rId21" Type="http://schemas.openxmlformats.org/officeDocument/2006/relationships/diagramLayout" Target="../diagrams/layout8.xml"/><Relationship Id="rId7" Type="http://schemas.openxmlformats.org/officeDocument/2006/relationships/diagramQuickStyle" Target="../diagrams/quickStyle5.xml"/><Relationship Id="rId12" Type="http://schemas.openxmlformats.org/officeDocument/2006/relationships/diagramQuickStyle" Target="../diagrams/quickStyle6.xml"/><Relationship Id="rId17" Type="http://schemas.openxmlformats.org/officeDocument/2006/relationships/diagramQuickStyle" Target="../diagrams/quickStyle7.xml"/><Relationship Id="rId2" Type="http://schemas.openxmlformats.org/officeDocument/2006/relationships/slideLayout" Target="../slideLayouts/slideLayout12.xml"/><Relationship Id="rId16" Type="http://schemas.openxmlformats.org/officeDocument/2006/relationships/diagramLayout" Target="../diagrams/layout7.xml"/><Relationship Id="rId20" Type="http://schemas.openxmlformats.org/officeDocument/2006/relationships/diagramData" Target="../diagrams/data8.xml"/><Relationship Id="rId1" Type="http://schemas.openxmlformats.org/officeDocument/2006/relationships/vmlDrawing" Target="../drawings/vmlDrawing2.vml"/><Relationship Id="rId6" Type="http://schemas.openxmlformats.org/officeDocument/2006/relationships/diagramLayout" Target="../diagrams/layout5.xml"/><Relationship Id="rId11" Type="http://schemas.openxmlformats.org/officeDocument/2006/relationships/diagramLayout" Target="../diagrams/layout6.xml"/><Relationship Id="rId24" Type="http://schemas.microsoft.com/office/2007/relationships/diagramDrawing" Target="../diagrams/drawing8.xml"/><Relationship Id="rId5" Type="http://schemas.openxmlformats.org/officeDocument/2006/relationships/diagramData" Target="../diagrams/data5.xml"/><Relationship Id="rId15" Type="http://schemas.openxmlformats.org/officeDocument/2006/relationships/diagramData" Target="../diagrams/data7.xml"/><Relationship Id="rId23" Type="http://schemas.openxmlformats.org/officeDocument/2006/relationships/diagramColors" Target="../diagrams/colors8.xml"/><Relationship Id="rId10" Type="http://schemas.openxmlformats.org/officeDocument/2006/relationships/diagramData" Target="../diagrams/data6.xml"/><Relationship Id="rId19" Type="http://schemas.microsoft.com/office/2007/relationships/diagramDrawing" Target="../diagrams/drawing7.xml"/><Relationship Id="rId4" Type="http://schemas.openxmlformats.org/officeDocument/2006/relationships/image" Target="../media/image26.wmf"/><Relationship Id="rId9" Type="http://schemas.microsoft.com/office/2007/relationships/diagramDrawing" Target="../diagrams/drawing5.xml"/><Relationship Id="rId14" Type="http://schemas.microsoft.com/office/2007/relationships/diagramDrawing" Target="../diagrams/drawing6.xml"/><Relationship Id="rId22"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2.xml"/><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3.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3.bin"/><Relationship Id="rId7" Type="http://schemas.openxmlformats.org/officeDocument/2006/relationships/image" Target="../media/image72.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71.wmf"/><Relationship Id="rId5" Type="http://schemas.openxmlformats.org/officeDocument/2006/relationships/oleObject" Target="../embeddings/oleObject4.bin"/><Relationship Id="rId4" Type="http://schemas.openxmlformats.org/officeDocument/2006/relationships/image" Target="../media/image70.wmf"/><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76.wmf"/><Relationship Id="rId5" Type="http://schemas.openxmlformats.org/officeDocument/2006/relationships/oleObject" Target="../embeddings/oleObject6.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oleObject" Target="../embeddings/oleObject9.bin"/><Relationship Id="rId7" Type="http://schemas.openxmlformats.org/officeDocument/2006/relationships/image" Target="../media/image83.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82.wmf"/><Relationship Id="rId5" Type="http://schemas.openxmlformats.org/officeDocument/2006/relationships/oleObject" Target="../embeddings/oleObject10.bin"/><Relationship Id="rId4" Type="http://schemas.openxmlformats.org/officeDocument/2006/relationships/image" Target="../media/image81.wmf"/></Relationships>
</file>

<file path=ppt/slides/_rels/slide38.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86.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85.wmf"/><Relationship Id="rId4" Type="http://schemas.openxmlformats.org/officeDocument/2006/relationships/oleObject" Target="../embeddings/oleObject11.bin"/></Relationships>
</file>

<file path=ppt/slides/_rels/slide3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tiff"/><Relationship Id="rId1" Type="http://schemas.openxmlformats.org/officeDocument/2006/relationships/slideLayout" Target="../slideLayouts/slideLayout12.xml"/><Relationship Id="rId5" Type="http://schemas.openxmlformats.org/officeDocument/2006/relationships/image" Target="../media/image92.tiff"/><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microsoft.com/office/2007/relationships/media" Target="../media/media2.mp4"/><Relationship Id="rId7" Type="http://schemas.openxmlformats.org/officeDocument/2006/relationships/image" Target="../media/image94.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3.png"/><Relationship Id="rId5" Type="http://schemas.openxmlformats.org/officeDocument/2006/relationships/slideLayout" Target="../slideLayouts/slideLayout12.xml"/><Relationship Id="rId10" Type="http://schemas.openxmlformats.org/officeDocument/2006/relationships/image" Target="../media/image97.emf"/><Relationship Id="rId4" Type="http://schemas.openxmlformats.org/officeDocument/2006/relationships/video" Target="../media/media2.mp4"/><Relationship Id="rId9" Type="http://schemas.openxmlformats.org/officeDocument/2006/relationships/image" Target="../media/image96.emf"/></Relationships>
</file>

<file path=ppt/slides/_rels/slide4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12.xml"/><Relationship Id="rId4" Type="http://schemas.openxmlformats.org/officeDocument/2006/relationships/image" Target="../media/image100.gif"/></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66.jpeg"/><Relationship Id="rId2" Type="http://schemas.openxmlformats.org/officeDocument/2006/relationships/image" Target="../media/image104.jpeg"/><Relationship Id="rId1" Type="http://schemas.openxmlformats.org/officeDocument/2006/relationships/slideLayout" Target="../slideLayouts/slideLayout21.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3" Type="http://schemas.openxmlformats.org/officeDocument/2006/relationships/image" Target="../media/image740.png"/><Relationship Id="rId7" Type="http://schemas.openxmlformats.org/officeDocument/2006/relationships/image" Target="../media/image780.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60.png"/><Relationship Id="rId4" Type="http://schemas.openxmlformats.org/officeDocument/2006/relationships/image" Target="../media/image110.emf"/></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790.png"/><Relationship Id="rId1" Type="http://schemas.openxmlformats.org/officeDocument/2006/relationships/slideLayout" Target="../slideLayouts/slideLayout12.xml"/><Relationship Id="rId5" Type="http://schemas.openxmlformats.org/officeDocument/2006/relationships/image" Target="../media/image112.JP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emf"/><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18.emf"/></Relationships>
</file>

<file path=ppt/slides/_rels/slide5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134.emf"/><Relationship Id="rId4" Type="http://schemas.openxmlformats.org/officeDocument/2006/relationships/image" Target="../media/image133.emf"/></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40.emf"/><Relationship Id="rId5" Type="http://schemas.openxmlformats.org/officeDocument/2006/relationships/image" Target="../media/image139.jpeg"/><Relationship Id="rId4" Type="http://schemas.openxmlformats.org/officeDocument/2006/relationships/image" Target="../media/image138.emf"/></Relationships>
</file>

<file path=ppt/slides/_rels/slide6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jpg"/><Relationship Id="rId1" Type="http://schemas.openxmlformats.org/officeDocument/2006/relationships/slideLayout" Target="../slideLayouts/slideLayout12.xml"/><Relationship Id="rId4" Type="http://schemas.openxmlformats.org/officeDocument/2006/relationships/image" Target="../media/image144.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7800"/>
            <a:ext cx="7848600" cy="1143000"/>
          </a:xfrm>
        </p:spPr>
        <p:txBody>
          <a:bodyPr/>
          <a:lstStyle/>
          <a:p>
            <a:pPr algn="ctr"/>
            <a:r>
              <a:rPr lang="en-US" i="1" dirty="0">
                <a:solidFill>
                  <a:srgbClr val="FF0000"/>
                </a:solidFill>
                <a:latin typeface="+mn-lt"/>
              </a:rPr>
              <a:t>GaAs Polarized Electron Source:</a:t>
            </a:r>
            <a:br>
              <a:rPr lang="en-US" i="1" dirty="0">
                <a:solidFill>
                  <a:srgbClr val="FF0000"/>
                </a:solidFill>
                <a:latin typeface="+mn-lt"/>
              </a:rPr>
            </a:br>
            <a:r>
              <a:rPr lang="en-US" i="1" dirty="0">
                <a:solidFill>
                  <a:srgbClr val="FF0000"/>
                </a:solidFill>
                <a:latin typeface="+mn-lt"/>
              </a:rPr>
              <a:t>A brief tour</a:t>
            </a:r>
          </a:p>
        </p:txBody>
      </p:sp>
      <p:sp>
        <p:nvSpPr>
          <p:cNvPr id="5" name="TextBox 4"/>
          <p:cNvSpPr txBox="1"/>
          <p:nvPr/>
        </p:nvSpPr>
        <p:spPr>
          <a:xfrm>
            <a:off x="1031128" y="3429000"/>
            <a:ext cx="7048533" cy="1938992"/>
          </a:xfrm>
          <a:prstGeom prst="rect">
            <a:avLst/>
          </a:prstGeom>
          <a:noFill/>
        </p:spPr>
        <p:txBody>
          <a:bodyPr wrap="none" rtlCol="0">
            <a:spAutoFit/>
          </a:bodyPr>
          <a:lstStyle/>
          <a:p>
            <a:pPr algn="ctr"/>
            <a:r>
              <a:rPr lang="en-US" sz="2400" b="1" dirty="0">
                <a:solidFill>
                  <a:schemeClr val="tx1"/>
                </a:solidFill>
                <a:latin typeface="+mn-lt"/>
              </a:rPr>
              <a:t>Joe </a:t>
            </a:r>
            <a:r>
              <a:rPr lang="en-US" sz="2400" b="1" dirty="0" err="1">
                <a:solidFill>
                  <a:schemeClr val="tx1"/>
                </a:solidFill>
                <a:latin typeface="+mn-lt"/>
              </a:rPr>
              <a:t>Grames</a:t>
            </a:r>
            <a:endParaRPr lang="en-US" sz="2400" b="1" dirty="0">
              <a:solidFill>
                <a:schemeClr val="tx1"/>
              </a:solidFill>
              <a:latin typeface="+mn-lt"/>
            </a:endParaRPr>
          </a:p>
          <a:p>
            <a:pPr algn="ctr"/>
            <a:r>
              <a:rPr lang="en-US" sz="2400" b="1" dirty="0">
                <a:solidFill>
                  <a:schemeClr val="tx1"/>
                </a:solidFill>
                <a:latin typeface="+mn-lt"/>
              </a:rPr>
              <a:t>Center for Injectors and Sources</a:t>
            </a:r>
          </a:p>
          <a:p>
            <a:pPr algn="ctr"/>
            <a:r>
              <a:rPr lang="en-US" sz="2400" b="1" dirty="0">
                <a:solidFill>
                  <a:schemeClr val="tx1"/>
                </a:solidFill>
                <a:latin typeface="+mn-lt"/>
              </a:rPr>
              <a:t>Thomas Jefferson National Accelerator Facility</a:t>
            </a:r>
          </a:p>
          <a:p>
            <a:pPr algn="ctr"/>
            <a:endParaRPr lang="en-US" sz="2400" b="1" dirty="0">
              <a:solidFill>
                <a:schemeClr val="tx1"/>
              </a:solidFill>
              <a:latin typeface="+mn-lt"/>
            </a:endParaRPr>
          </a:p>
          <a:p>
            <a:pPr algn="ctr"/>
            <a:r>
              <a:rPr lang="en-US" sz="2400" b="1" dirty="0">
                <a:solidFill>
                  <a:schemeClr val="tx1"/>
                </a:solidFill>
                <a:latin typeface="+mn-lt"/>
              </a:rPr>
              <a:t>June 17,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a:xfrm>
            <a:off x="60697" y="0"/>
            <a:ext cx="6372646" cy="683172"/>
          </a:xfrm>
        </p:spPr>
        <p:txBody>
          <a:bodyPr/>
          <a:lstStyle/>
          <a:p>
            <a:r>
              <a:rPr lang="en-US" dirty="0">
                <a:solidFill>
                  <a:schemeClr val="tx1"/>
                </a:solidFill>
              </a:rPr>
              <a:t>NEA Activation of GaAs</a:t>
            </a:r>
          </a:p>
        </p:txBody>
      </p:sp>
      <p:graphicFrame>
        <p:nvGraphicFramePr>
          <p:cNvPr id="199681" name="Object 6"/>
          <p:cNvGraphicFramePr>
            <a:graphicFrameLocks noChangeAspect="1"/>
          </p:cNvGraphicFramePr>
          <p:nvPr/>
        </p:nvGraphicFramePr>
        <p:xfrm>
          <a:off x="1039813" y="4110038"/>
          <a:ext cx="4943475" cy="474662"/>
        </p:xfrm>
        <a:graphic>
          <a:graphicData uri="http://schemas.openxmlformats.org/presentationml/2006/ole">
            <mc:AlternateContent xmlns:mc="http://schemas.openxmlformats.org/markup-compatibility/2006">
              <mc:Choice xmlns:v="urn:schemas-microsoft-com:vml" Requires="v">
                <p:oleObj spid="_x0000_s89157" name="Equation" r:id="rId4" imgW="1917360" imgH="203040" progId="Equation.3">
                  <p:embed/>
                </p:oleObj>
              </mc:Choice>
              <mc:Fallback>
                <p:oleObj name="Equation" r:id="rId4" imgW="1917360" imgH="203040" progId="Equation.3">
                  <p:embed/>
                  <p:pic>
                    <p:nvPicPr>
                      <p:cNvPr id="19968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813" y="4110038"/>
                        <a:ext cx="4943475" cy="474662"/>
                      </a:xfrm>
                      <a:prstGeom prst="rect">
                        <a:avLst/>
                      </a:prstGeom>
                      <a:noFill/>
                      <a:ln>
                        <a:noFill/>
                      </a:ln>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2" name="Rounded Rectangular Callout 51"/>
          <p:cNvSpPr/>
          <p:nvPr/>
        </p:nvSpPr>
        <p:spPr bwMode="auto">
          <a:xfrm>
            <a:off x="335665" y="1088020"/>
            <a:ext cx="2639029" cy="2109884"/>
          </a:xfrm>
          <a:prstGeom prst="wedgeRoundRectCallout">
            <a:avLst>
              <a:gd name="adj1" fmla="val 69140"/>
              <a:gd name="adj2" fmla="val -2082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a:t>
            </a:r>
            <a:r>
              <a:rPr lang="en-US" sz="2000" b="1" dirty="0"/>
              <a:t>Activate</a:t>
            </a:r>
            <a:r>
              <a:rPr lang="en-US" sz="2000" dirty="0"/>
              <a:t>” GaAs photocathode by applying about one mono-layer of Cesium and NF</a:t>
            </a:r>
            <a:r>
              <a:rPr lang="en-US" sz="2000" baseline="-25000" dirty="0"/>
              <a:t>3</a:t>
            </a:r>
            <a:r>
              <a:rPr lang="en-US" sz="2000" dirty="0"/>
              <a:t> to very clean surface</a:t>
            </a:r>
          </a:p>
        </p:txBody>
      </p:sp>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91255" y="943866"/>
            <a:ext cx="518091" cy="369332"/>
          </a:xfrm>
          <a:prstGeom prst="rect">
            <a:avLst/>
          </a:prstGeom>
        </p:spPr>
        <p:txBody>
          <a:bodyPr wrap="none">
            <a:spAutoFit/>
          </a:bodyPr>
          <a:lstStyle/>
          <a:p>
            <a:r>
              <a:rPr lang="en-US" b="1" dirty="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a:solidFill>
                  <a:srgbClr val="FF3399"/>
                </a:solidFill>
              </a:rPr>
              <a:t>NF</a:t>
            </a:r>
            <a:r>
              <a:rPr lang="en-US" baseline="-25000" dirty="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graphicFrame>
        <p:nvGraphicFramePr>
          <p:cNvPr id="55" name="Table 54"/>
          <p:cNvGraphicFramePr>
            <a:graphicFrameLocks noGrp="1"/>
          </p:cNvGraphicFramePr>
          <p:nvPr/>
        </p:nvGraphicFramePr>
        <p:xfrm>
          <a:off x="1484918" y="4892634"/>
          <a:ext cx="6151939" cy="1483360"/>
        </p:xfrm>
        <a:graphic>
          <a:graphicData uri="http://schemas.openxmlformats.org/drawingml/2006/table">
            <a:tbl>
              <a:tblPr firstRow="1" bandRow="1">
                <a:tableStyleId>{2D5ABB26-0587-4C30-8999-92F81FD0307C}</a:tableStyleId>
              </a:tblPr>
              <a:tblGrid>
                <a:gridCol w="924779">
                  <a:extLst>
                    <a:ext uri="{9D8B030D-6E8A-4147-A177-3AD203B41FA5}">
                      <a16:colId xmlns:a16="http://schemas.microsoft.com/office/drawing/2014/main" val="20000"/>
                    </a:ext>
                  </a:extLst>
                </a:gridCol>
                <a:gridCol w="5227160">
                  <a:extLst>
                    <a:ext uri="{9D8B030D-6E8A-4147-A177-3AD203B41FA5}">
                      <a16:colId xmlns:a16="http://schemas.microsoft.com/office/drawing/2014/main" val="20001"/>
                    </a:ext>
                  </a:extLst>
                </a:gridCol>
              </a:tblGrid>
              <a:tr h="370840">
                <a:tc>
                  <a:txBody>
                    <a:bodyPr/>
                    <a:lstStyle/>
                    <a:p>
                      <a:r>
                        <a:rPr lang="en-US" b="0" i="1" dirty="0">
                          <a:latin typeface="Times New Roman" pitchFamily="18" charset="0"/>
                          <a:cs typeface="Times New Roman" pitchFamily="18" charset="0"/>
                        </a:rPr>
                        <a:t>R</a:t>
                      </a:r>
                    </a:p>
                  </a:txBody>
                  <a:tcPr/>
                </a:tc>
                <a:tc>
                  <a:txBody>
                    <a:bodyPr/>
                    <a:lstStyle/>
                    <a:p>
                      <a:r>
                        <a:rPr lang="en-US" dirty="0">
                          <a:latin typeface="Arial" pitchFamily="34" charset="0"/>
                          <a:cs typeface="Arial" pitchFamily="34" charset="0"/>
                        </a:rPr>
                        <a:t>GaAs</a:t>
                      </a:r>
                      <a:r>
                        <a:rPr lang="en-US" baseline="0" dirty="0">
                          <a:latin typeface="Arial" pitchFamily="34" charset="0"/>
                          <a:cs typeface="Arial" pitchFamily="34" charset="0"/>
                        </a:rPr>
                        <a:t> Light Reflection Coefficient (~ 0.3)</a:t>
                      </a:r>
                      <a:endParaRPr lang="en-US" dirty="0">
                        <a:latin typeface="Arial" pitchFamily="34" charset="0"/>
                        <a:cs typeface="Arial" pitchFamily="34" charset="0"/>
                      </a:endParaRPr>
                    </a:p>
                  </a:txBody>
                  <a:tcPr/>
                </a:tc>
                <a:extLst>
                  <a:ext uri="{0D108BD9-81ED-4DB2-BD59-A6C34878D82A}">
                    <a16:rowId xmlns:a16="http://schemas.microsoft.com/office/drawing/2014/main" val="10000"/>
                  </a:ext>
                </a:extLst>
              </a:tr>
              <a:tr h="370840">
                <a:tc>
                  <a:txBody>
                    <a:bodyPr/>
                    <a:lstStyle/>
                    <a:p>
                      <a:r>
                        <a:rPr lang="en-US" b="0" i="1" baseline="0" dirty="0">
                          <a:latin typeface="Times New Roman" pitchFamily="18" charset="0"/>
                          <a:cs typeface="Times New Roman" pitchFamily="18" charset="0"/>
                        </a:rPr>
                        <a:t>d</a:t>
                      </a:r>
                      <a:endParaRPr lang="en-US" b="0" i="1" baseline="-25000" dirty="0">
                        <a:latin typeface="Times New Roman" pitchFamily="18" charset="0"/>
                        <a:cs typeface="Times New Roman" pitchFamily="18" charset="0"/>
                      </a:endParaRPr>
                    </a:p>
                  </a:txBody>
                  <a:tcPr/>
                </a:tc>
                <a:tc>
                  <a:txBody>
                    <a:bodyPr/>
                    <a:lstStyle/>
                    <a:p>
                      <a:r>
                        <a:rPr lang="en-US" dirty="0">
                          <a:latin typeface="Arial" pitchFamily="34" charset="0"/>
                          <a:cs typeface="Arial" pitchFamily="34" charset="0"/>
                        </a:rPr>
                        <a:t>GaAs layer</a:t>
                      </a:r>
                      <a:r>
                        <a:rPr lang="en-US" baseline="0" dirty="0">
                          <a:latin typeface="Arial" pitchFamily="34" charset="0"/>
                          <a:cs typeface="Arial" pitchFamily="34" charset="0"/>
                        </a:rPr>
                        <a:t> thickness (~ 0.1 </a:t>
                      </a:r>
                      <a:r>
                        <a:rPr lang="el-GR" baseline="0" dirty="0">
                          <a:latin typeface="Arial" pitchFamily="34" charset="0"/>
                          <a:cs typeface="Arial" pitchFamily="34" charset="0"/>
                        </a:rPr>
                        <a:t>μ</a:t>
                      </a:r>
                      <a:r>
                        <a:rPr lang="en-US" baseline="0" dirty="0">
                          <a:latin typeface="Arial" pitchFamily="34" charset="0"/>
                          <a:cs typeface="Arial" pitchFamily="34" charset="0"/>
                        </a:rPr>
                        <a:t>m)</a:t>
                      </a:r>
                      <a:endParaRPr lang="en-US" dirty="0">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r>
                        <a:rPr lang="el-GR" b="0" i="1" baseline="0" dirty="0">
                          <a:latin typeface="Times New Roman" pitchFamily="18" charset="0"/>
                          <a:cs typeface="Times New Roman" pitchFamily="18" charset="0"/>
                        </a:rPr>
                        <a:t>α</a:t>
                      </a:r>
                      <a:r>
                        <a:rPr lang="en-US" b="0" i="1" baseline="0" dirty="0">
                          <a:latin typeface="Times New Roman" pitchFamily="18" charset="0"/>
                          <a:cs typeface="Times New Roman" pitchFamily="18" charset="0"/>
                        </a:rPr>
                        <a:t>(</a:t>
                      </a:r>
                      <a:r>
                        <a:rPr lang="az-Cyrl-AZ" b="0" i="1" baseline="0" dirty="0">
                          <a:latin typeface="Times New Roman" pitchFamily="18" charset="0"/>
                          <a:cs typeface="Times New Roman" pitchFamily="18" charset="0"/>
                        </a:rPr>
                        <a:t>Һ</a:t>
                      </a:r>
                      <a:r>
                        <a:rPr lang="el-GR" b="0" i="1" baseline="0" dirty="0">
                          <a:latin typeface="Times New Roman" pitchFamily="18" charset="0"/>
                          <a:cs typeface="Times New Roman" pitchFamily="18" charset="0"/>
                        </a:rPr>
                        <a:t>ω</a:t>
                      </a:r>
                      <a:r>
                        <a:rPr lang="en-US" b="0" i="1" baseline="0" dirty="0">
                          <a:latin typeface="Times New Roman" pitchFamily="18" charset="0"/>
                          <a:cs typeface="Times New Roman" pitchFamily="18" charset="0"/>
                        </a:rPr>
                        <a:t>)</a:t>
                      </a:r>
                      <a:endParaRPr lang="en-US" b="0" i="1" baseline="-25000" dirty="0">
                        <a:latin typeface="Times New Roman" pitchFamily="18" charset="0"/>
                        <a:cs typeface="Times New Roman" pitchFamily="18" charset="0"/>
                      </a:endParaRPr>
                    </a:p>
                  </a:txBody>
                  <a:tcPr/>
                </a:tc>
                <a:tc>
                  <a:txBody>
                    <a:bodyPr/>
                    <a:lstStyle/>
                    <a:p>
                      <a:r>
                        <a:rPr lang="en-US" dirty="0">
                          <a:latin typeface="Arial" pitchFamily="34" charset="0"/>
                          <a:cs typeface="Arial" pitchFamily="34" charset="0"/>
                        </a:rPr>
                        <a:t>Photo-absorption</a:t>
                      </a:r>
                      <a:r>
                        <a:rPr lang="en-US" baseline="0" dirty="0">
                          <a:latin typeface="Arial" pitchFamily="34" charset="0"/>
                          <a:cs typeface="Arial" pitchFamily="34" charset="0"/>
                        </a:rPr>
                        <a:t> Coefficient (~ 5x10</a:t>
                      </a:r>
                      <a:r>
                        <a:rPr lang="en-US" baseline="30000" dirty="0">
                          <a:latin typeface="Arial" pitchFamily="34" charset="0"/>
                          <a:cs typeface="Arial" pitchFamily="34" charset="0"/>
                        </a:rPr>
                        <a:t>3</a:t>
                      </a:r>
                      <a:r>
                        <a:rPr lang="en-US" baseline="0" dirty="0">
                          <a:latin typeface="Arial" pitchFamily="34" charset="0"/>
                          <a:cs typeface="Arial" pitchFamily="34" charset="0"/>
                        </a:rPr>
                        <a:t> cm</a:t>
                      </a:r>
                      <a:r>
                        <a:rPr lang="en-US" baseline="30000" dirty="0">
                          <a:latin typeface="Arial" pitchFamily="34" charset="0"/>
                          <a:cs typeface="Arial" pitchFamily="34" charset="0"/>
                        </a:rPr>
                        <a:t>-1</a:t>
                      </a:r>
                      <a:r>
                        <a:rPr lang="en-US" baseline="0" dirty="0">
                          <a:latin typeface="Arial" pitchFamily="34" charset="0"/>
                          <a:cs typeface="Arial" pitchFamily="34" charset="0"/>
                        </a:rPr>
                        <a:t>)</a:t>
                      </a:r>
                    </a:p>
                  </a:txBody>
                  <a:tcPr/>
                </a:tc>
                <a:extLst>
                  <a:ext uri="{0D108BD9-81ED-4DB2-BD59-A6C34878D82A}">
                    <a16:rowId xmlns:a16="http://schemas.microsoft.com/office/drawing/2014/main" val="10002"/>
                  </a:ext>
                </a:extLst>
              </a:tr>
              <a:tr h="370840">
                <a:tc>
                  <a:txBody>
                    <a:bodyPr/>
                    <a:lstStyle/>
                    <a:p>
                      <a:r>
                        <a:rPr lang="en-US" b="0" i="1" baseline="0" dirty="0">
                          <a:latin typeface="Times New Roman" pitchFamily="18" charset="0"/>
                          <a:cs typeface="Times New Roman" pitchFamily="18" charset="0"/>
                        </a:rPr>
                        <a:t>B(</a:t>
                      </a:r>
                      <a:r>
                        <a:rPr lang="el-GR" b="0" i="1" baseline="0" dirty="0">
                          <a:latin typeface="Times New Roman" pitchFamily="18" charset="0"/>
                          <a:cs typeface="Times New Roman" pitchFamily="18" charset="0"/>
                        </a:rPr>
                        <a:t>χ</a:t>
                      </a:r>
                      <a:r>
                        <a:rPr lang="en-US" b="0" i="1" baseline="0" dirty="0">
                          <a:latin typeface="Times New Roman" pitchFamily="18" charset="0"/>
                          <a:cs typeface="Times New Roman" pitchFamily="18" charset="0"/>
                        </a:rPr>
                        <a:t>)</a:t>
                      </a:r>
                      <a:endParaRPr lang="en-US" b="0" i="1" baseline="-25000" dirty="0">
                        <a:latin typeface="Times New Roman" pitchFamily="18" charset="0"/>
                        <a:cs typeface="Times New Roman" pitchFamily="18" charset="0"/>
                      </a:endParaRPr>
                    </a:p>
                  </a:txBody>
                  <a:tcPr/>
                </a:tc>
                <a:tc>
                  <a:txBody>
                    <a:bodyPr/>
                    <a:lstStyle/>
                    <a:p>
                      <a:r>
                        <a:rPr lang="en-US" dirty="0">
                          <a:latin typeface="Arial" pitchFamily="34" charset="0"/>
                          <a:cs typeface="Arial" pitchFamily="34" charset="0"/>
                        </a:rPr>
                        <a:t>Surface</a:t>
                      </a:r>
                      <a:r>
                        <a:rPr lang="en-US" baseline="0" dirty="0">
                          <a:latin typeface="Arial" pitchFamily="34" charset="0"/>
                          <a:cs typeface="Arial" pitchFamily="34" charset="0"/>
                        </a:rPr>
                        <a:t> Tunneling Probability(~ 0.2)</a:t>
                      </a:r>
                      <a:endParaRPr lang="en-US"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
        <p:nvSpPr>
          <p:cNvPr id="22" name="Rectangle 21"/>
          <p:cNvSpPr/>
          <p:nvPr/>
        </p:nvSpPr>
        <p:spPr>
          <a:xfrm>
            <a:off x="7636857" y="3670409"/>
            <a:ext cx="693460" cy="369332"/>
          </a:xfrm>
          <a:prstGeom prst="rect">
            <a:avLst/>
          </a:prstGeom>
        </p:spPr>
        <p:txBody>
          <a:bodyPr wrap="none">
            <a:spAutoFit/>
          </a:bodyPr>
          <a:lstStyle/>
          <a:p>
            <a:r>
              <a:rPr lang="en-US" b="1" dirty="0">
                <a:latin typeface="Times New Roman" pitchFamily="18" charset="0"/>
                <a:cs typeface="Times New Roman" pitchFamily="18" charset="0"/>
                <a:sym typeface="Symbol" pitchFamily="18" charset="2"/>
              </a:rPr>
              <a:t>Time</a:t>
            </a:r>
            <a:endParaRPr lang="en-US" b="1" dirty="0"/>
          </a:p>
        </p:txBody>
      </p:sp>
    </p:spTree>
    <p:extLst>
      <p:ext uri="{BB962C8B-B14F-4D97-AF65-F5344CB8AC3E}">
        <p14:creationId xmlns:p14="http://schemas.microsoft.com/office/powerpoint/2010/main" val="152160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7"/>
          <p:cNvSpPr>
            <a:spLocks noChangeArrowheads="1"/>
          </p:cNvSpPr>
          <p:nvPr/>
        </p:nvSpPr>
        <p:spPr bwMode="auto">
          <a:xfrm>
            <a:off x="25400" y="38100"/>
            <a:ext cx="8116888" cy="433927"/>
          </a:xfrm>
          <a:prstGeom prst="rect">
            <a:avLst/>
          </a:prstGeom>
          <a:noFill/>
          <a:ln w="12699">
            <a:noFill/>
            <a:miter lim="800000"/>
            <a:headEnd/>
            <a:tailEnd/>
          </a:ln>
        </p:spPr>
        <p:txBody>
          <a:bodyPr lIns="90488" tIns="44450" rIns="90488" bIns="44450" anchor="ctr"/>
          <a:lstStyle/>
          <a:p>
            <a:pPr algn="ctr" defTabSz="457200" fontAlgn="auto">
              <a:spcBef>
                <a:spcPts val="0"/>
              </a:spcBef>
              <a:spcAft>
                <a:spcPts val="0"/>
              </a:spcAft>
            </a:pPr>
            <a:r>
              <a:rPr lang="en-US" sz="2800" b="1" dirty="0">
                <a:solidFill>
                  <a:srgbClr val="000000"/>
                </a:solidFill>
                <a:latin typeface="Arial"/>
              </a:rPr>
              <a:t>Spin Polarized Photoemission from Bulk GaAs</a:t>
            </a:r>
          </a:p>
        </p:txBody>
      </p:sp>
      <p:grpSp>
        <p:nvGrpSpPr>
          <p:cNvPr id="7" name="Group 6"/>
          <p:cNvGrpSpPr/>
          <p:nvPr/>
        </p:nvGrpSpPr>
        <p:grpSpPr>
          <a:xfrm>
            <a:off x="1067956" y="4685613"/>
            <a:ext cx="7386054" cy="1382430"/>
            <a:chOff x="198786" y="736600"/>
            <a:chExt cx="8044673" cy="1382430"/>
          </a:xfrm>
          <a:solidFill>
            <a:srgbClr val="FFF1C5"/>
          </a:solidFill>
        </p:grpSpPr>
        <p:sp>
          <p:nvSpPr>
            <p:cNvPr id="50" name="TextBox 49"/>
            <p:cNvSpPr txBox="1"/>
            <p:nvPr/>
          </p:nvSpPr>
          <p:spPr>
            <a:xfrm>
              <a:off x="198786" y="736600"/>
              <a:ext cx="8044673" cy="1382430"/>
            </a:xfrm>
            <a:prstGeom prst="rect">
              <a:avLst/>
            </a:prstGeom>
            <a:grpFill/>
            <a:ln>
              <a:noFill/>
            </a:ln>
          </p:spPr>
          <p:txBody>
            <a:bodyPr wrap="square" rtlCol="0">
              <a:spAutoFit/>
            </a:bodyPr>
            <a:lstStyle/>
            <a:p>
              <a:pPr marL="514350" indent="-514350" defTabSz="457200" fontAlgn="auto">
                <a:spcBef>
                  <a:spcPts val="0"/>
                </a:spcBef>
                <a:spcAft>
                  <a:spcPts val="0"/>
                </a:spcAft>
                <a:buFont typeface="Wingdings" pitchFamily="2" charset="2"/>
                <a:buChar char="Ø"/>
              </a:pPr>
              <a:r>
                <a:rPr lang="en-US" sz="2000" dirty="0">
                  <a:solidFill>
                    <a:srgbClr val="000000"/>
                  </a:solidFill>
                  <a:latin typeface="Arial"/>
                </a:rPr>
                <a:t>Laser excitation from P</a:t>
              </a:r>
              <a:r>
                <a:rPr lang="en-US" sz="2000" baseline="-25000" dirty="0">
                  <a:solidFill>
                    <a:srgbClr val="000000"/>
                  </a:solidFill>
                  <a:latin typeface="Arial"/>
                </a:rPr>
                <a:t>3/2</a:t>
              </a:r>
              <a:r>
                <a:rPr lang="en-US" sz="2000" dirty="0">
                  <a:solidFill>
                    <a:srgbClr val="000000"/>
                  </a:solidFill>
                  <a:latin typeface="Arial"/>
                </a:rPr>
                <a:t> to S</a:t>
              </a:r>
              <a:r>
                <a:rPr lang="en-US" sz="2000" baseline="-25000" dirty="0">
                  <a:solidFill>
                    <a:srgbClr val="000000"/>
                  </a:solidFill>
                  <a:latin typeface="Arial"/>
                </a:rPr>
                <a:t>1/2</a:t>
              </a:r>
              <a:r>
                <a:rPr lang="en-US" sz="2000" dirty="0">
                  <a:solidFill>
                    <a:srgbClr val="000000"/>
                  </a:solidFill>
                  <a:latin typeface="Arial"/>
                </a:rPr>
                <a:t> : </a:t>
              </a:r>
              <a:r>
                <a:rPr lang="en-US" sz="2000" dirty="0">
                  <a:solidFill>
                    <a:srgbClr val="000000"/>
                  </a:solidFill>
                  <a:cs typeface="Times New Roman" pitchFamily="18" charset="0"/>
                </a:rPr>
                <a:t>E</a:t>
              </a:r>
              <a:r>
                <a:rPr lang="en-US" sz="2000" baseline="-25000" dirty="0">
                  <a:solidFill>
                    <a:srgbClr val="000000"/>
                  </a:solidFill>
                  <a:cs typeface="Times New Roman" pitchFamily="18" charset="0"/>
                </a:rPr>
                <a:t>gap </a:t>
              </a:r>
              <a:r>
                <a:rPr lang="en-US" sz="2000" dirty="0">
                  <a:solidFill>
                    <a:srgbClr val="000000"/>
                  </a:solidFill>
                  <a:cs typeface="Times New Roman" pitchFamily="18" charset="0"/>
                </a:rPr>
                <a:t>&lt; E</a:t>
              </a:r>
              <a:r>
                <a:rPr lang="en-US" sz="2000" b="1" baseline="-25000" dirty="0">
                  <a:solidFill>
                    <a:srgbClr val="000000"/>
                  </a:solidFill>
                  <a:cs typeface="Times New Roman" pitchFamily="18" charset="0"/>
                  <a:sym typeface="Symbol" pitchFamily="18" charset="2"/>
                </a:rPr>
                <a:t></a:t>
              </a:r>
              <a:r>
                <a:rPr lang="en-US" sz="2000" b="1" dirty="0">
                  <a:solidFill>
                    <a:srgbClr val="000000"/>
                  </a:solidFill>
                  <a:cs typeface="Times New Roman" pitchFamily="18" charset="0"/>
                  <a:sym typeface="Symbol" pitchFamily="18" charset="2"/>
                </a:rPr>
                <a:t> &lt; </a:t>
              </a:r>
              <a:r>
                <a:rPr lang="en-US" sz="2000" dirty="0">
                  <a:solidFill>
                    <a:srgbClr val="000000"/>
                  </a:solidFill>
                  <a:cs typeface="Times New Roman" pitchFamily="18" charset="0"/>
                  <a:sym typeface="Symbol" pitchFamily="18" charset="2"/>
                </a:rPr>
                <a:t>E</a:t>
              </a:r>
              <a:r>
                <a:rPr lang="en-US" sz="2000" baseline="-25000" dirty="0">
                  <a:solidFill>
                    <a:srgbClr val="000000"/>
                  </a:solidFill>
                  <a:cs typeface="Times New Roman" pitchFamily="18" charset="0"/>
                  <a:sym typeface="Symbol" pitchFamily="18" charset="2"/>
                </a:rPr>
                <a:t>gap</a:t>
              </a:r>
              <a:r>
                <a:rPr lang="en-US" sz="2000" b="1" dirty="0">
                  <a:solidFill>
                    <a:srgbClr val="000000"/>
                  </a:solidFill>
                  <a:cs typeface="Times New Roman" pitchFamily="18" charset="0"/>
                  <a:sym typeface="Symbol" pitchFamily="18" charset="2"/>
                </a:rPr>
                <a:t>+</a:t>
              </a:r>
              <a:r>
                <a:rPr lang="en-US" sz="2000" dirty="0">
                  <a:solidFill>
                    <a:srgbClr val="000000"/>
                  </a:solidFill>
                  <a:cs typeface="Times New Roman" pitchFamily="18" charset="0"/>
                  <a:sym typeface="Symbol" pitchFamily="18" charset="2"/>
                </a:rPr>
                <a:t>Δ</a:t>
              </a:r>
            </a:p>
            <a:p>
              <a:pPr marL="514350" indent="-514350" defTabSz="457200" fontAlgn="auto">
                <a:spcBef>
                  <a:spcPts val="0"/>
                </a:spcBef>
                <a:spcAft>
                  <a:spcPts val="0"/>
                </a:spcAft>
                <a:buFont typeface="Wingdings" pitchFamily="2" charset="2"/>
                <a:buChar char="Ø"/>
              </a:pPr>
              <a:endParaRPr lang="en-US" sz="2000" baseline="-25000" dirty="0">
                <a:solidFill>
                  <a:srgbClr val="000000"/>
                </a:solidFill>
                <a:cs typeface="Times New Roman" pitchFamily="18" charset="0"/>
              </a:endParaRPr>
            </a:p>
            <a:p>
              <a:pPr marL="514350" indent="-514350" defTabSz="457200" fontAlgn="auto">
                <a:spcBef>
                  <a:spcPts val="0"/>
                </a:spcBef>
                <a:spcAft>
                  <a:spcPts val="0"/>
                </a:spcAft>
                <a:buFont typeface="Wingdings" pitchFamily="2" charset="2"/>
                <a:buChar char="Ø"/>
              </a:pPr>
              <a:r>
                <a:rPr lang="en-US" sz="2000" dirty="0">
                  <a:solidFill>
                    <a:srgbClr val="000000"/>
                  </a:solidFill>
                  <a:latin typeface="Arial" pitchFamily="34" charset="0"/>
                </a:rPr>
                <a:t>Electron Polarization:</a:t>
              </a:r>
            </a:p>
            <a:p>
              <a:pPr marL="514350" indent="-514350" defTabSz="457200" fontAlgn="auto">
                <a:spcBef>
                  <a:spcPts val="0"/>
                </a:spcBef>
                <a:spcAft>
                  <a:spcPts val="0"/>
                </a:spcAft>
                <a:buFont typeface="Wingdings" pitchFamily="2" charset="2"/>
                <a:buChar char="Ø"/>
              </a:pPr>
              <a:endParaRPr lang="en-US" sz="1050" dirty="0">
                <a:solidFill>
                  <a:srgbClr val="000000"/>
                </a:solidFill>
                <a:latin typeface="Arial" pitchFamily="34" charset="0"/>
              </a:endParaRPr>
            </a:p>
            <a:p>
              <a:pPr marL="514350" indent="-514350" defTabSz="457200" fontAlgn="auto">
                <a:spcBef>
                  <a:spcPts val="0"/>
                </a:spcBef>
                <a:spcAft>
                  <a:spcPts val="0"/>
                </a:spcAft>
                <a:buFont typeface="Wingdings" pitchFamily="2" charset="2"/>
                <a:buChar char="Ø"/>
              </a:pPr>
              <a:r>
                <a:rPr lang="en-US" sz="2000" dirty="0">
                  <a:solidFill>
                    <a:srgbClr val="000000"/>
                  </a:solidFill>
                  <a:latin typeface="Arial"/>
                </a:rPr>
                <a:t>Reverse electron polarization by reversing light polarization</a:t>
              </a:r>
            </a:p>
          </p:txBody>
        </p:sp>
        <p:graphicFrame>
          <p:nvGraphicFramePr>
            <p:cNvPr id="197634" name="Object 3"/>
            <p:cNvGraphicFramePr>
              <a:graphicFrameLocks noChangeAspect="1"/>
            </p:cNvGraphicFramePr>
            <p:nvPr>
              <p:extLst>
                <p:ext uri="{D42A27DB-BD31-4B8C-83A1-F6EECF244321}">
                  <p14:modId xmlns:p14="http://schemas.microsoft.com/office/powerpoint/2010/main" val="181245227"/>
                </p:ext>
              </p:extLst>
            </p:nvPr>
          </p:nvGraphicFramePr>
          <p:xfrm>
            <a:off x="3557655" y="1111248"/>
            <a:ext cx="1941050" cy="655819"/>
          </p:xfrm>
          <a:graphic>
            <a:graphicData uri="http://schemas.openxmlformats.org/presentationml/2006/ole">
              <mc:AlternateContent xmlns:mc="http://schemas.openxmlformats.org/markup-compatibility/2006">
                <mc:Choice xmlns:v="urn:schemas-microsoft-com:vml" Requires="v">
                  <p:oleObj spid="_x0000_s88376" name="Equation" r:id="rId3" imgW="1066680" imgH="393480" progId="Equation.3">
                    <p:embed/>
                  </p:oleObj>
                </mc:Choice>
                <mc:Fallback>
                  <p:oleObj name="Equation" r:id="rId3" imgW="1066680" imgH="3934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655" y="1111248"/>
                          <a:ext cx="1941050" cy="65581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sp>
        <p:nvSpPr>
          <p:cNvPr id="105" name="TextBox 104"/>
          <p:cNvSpPr txBox="1"/>
          <p:nvPr/>
        </p:nvSpPr>
        <p:spPr>
          <a:xfrm>
            <a:off x="4351428" y="3751279"/>
            <a:ext cx="3577147" cy="584775"/>
          </a:xfrm>
          <a:prstGeom prst="rect">
            <a:avLst/>
          </a:prstGeom>
          <a:noFill/>
          <a:ln>
            <a:noFill/>
          </a:ln>
        </p:spPr>
        <p:txBody>
          <a:bodyPr wrap="square" rtlCol="0">
            <a:spAutoFit/>
          </a:bodyPr>
          <a:lstStyle/>
          <a:p>
            <a:pPr marL="514350" indent="-514350" algn="ctr" defTabSz="457200" fontAlgn="auto">
              <a:spcBef>
                <a:spcPts val="0"/>
              </a:spcBef>
              <a:spcAft>
                <a:spcPts val="0"/>
              </a:spcAft>
            </a:pPr>
            <a:r>
              <a:rPr lang="en-US" sz="1600" b="1" dirty="0">
                <a:solidFill>
                  <a:srgbClr val="FF0000"/>
                </a:solidFill>
                <a:cs typeface="Times New Roman" pitchFamily="18" charset="0"/>
              </a:rPr>
              <a:t>σ+</a:t>
            </a:r>
            <a:r>
              <a:rPr lang="en-US" sz="1600" dirty="0">
                <a:solidFill>
                  <a:srgbClr val="FF0000"/>
                </a:solidFill>
                <a:cs typeface="Times New Roman" pitchFamily="18" charset="0"/>
              </a:rPr>
              <a:t>: </a:t>
            </a:r>
            <a:r>
              <a:rPr lang="en-US" sz="1600" dirty="0">
                <a:solidFill>
                  <a:srgbClr val="FF0000"/>
                </a:solidFill>
                <a:latin typeface="Arial"/>
                <a:cs typeface="Times New Roman" pitchFamily="18" charset="0"/>
              </a:rPr>
              <a:t>Right circularly polarized light</a:t>
            </a:r>
            <a:endParaRPr lang="en-US" sz="1600" dirty="0">
              <a:solidFill>
                <a:srgbClr val="FF0000"/>
              </a:solidFill>
              <a:latin typeface="Arial"/>
            </a:endParaRPr>
          </a:p>
          <a:p>
            <a:pPr marL="514350" indent="-514350" algn="ctr" defTabSz="457200" fontAlgn="auto">
              <a:spcBef>
                <a:spcPts val="0"/>
              </a:spcBef>
              <a:spcAft>
                <a:spcPts val="0"/>
              </a:spcAft>
            </a:pPr>
            <a:r>
              <a:rPr lang="en-US" sz="1600" b="1" dirty="0">
                <a:solidFill>
                  <a:srgbClr val="FFC000"/>
                </a:solidFill>
                <a:cs typeface="Times New Roman" pitchFamily="18" charset="0"/>
              </a:rPr>
              <a:t>σ-</a:t>
            </a:r>
            <a:r>
              <a:rPr lang="en-US" sz="1600" dirty="0">
                <a:solidFill>
                  <a:srgbClr val="000000"/>
                </a:solidFill>
                <a:latin typeface="Arial"/>
              </a:rPr>
              <a:t> </a:t>
            </a:r>
            <a:r>
              <a:rPr lang="en-US" sz="1600" dirty="0">
                <a:solidFill>
                  <a:srgbClr val="FFC000"/>
                </a:solidFill>
                <a:latin typeface="Arial"/>
              </a:rPr>
              <a:t>: Left circularly polarized light</a:t>
            </a:r>
          </a:p>
        </p:txBody>
      </p:sp>
      <p:grpSp>
        <p:nvGrpSpPr>
          <p:cNvPr id="6" name="Group 5"/>
          <p:cNvGrpSpPr/>
          <p:nvPr/>
        </p:nvGrpSpPr>
        <p:grpSpPr>
          <a:xfrm>
            <a:off x="3949643" y="886288"/>
            <a:ext cx="4834557" cy="3229603"/>
            <a:chOff x="4112941" y="2639425"/>
            <a:chExt cx="4834557" cy="3229603"/>
          </a:xfrm>
        </p:grpSpPr>
        <p:grpSp>
          <p:nvGrpSpPr>
            <p:cNvPr id="2" name="Group 108"/>
            <p:cNvGrpSpPr/>
            <p:nvPr/>
          </p:nvGrpSpPr>
          <p:grpSpPr>
            <a:xfrm>
              <a:off x="4112941" y="2639425"/>
              <a:ext cx="4834557" cy="3229603"/>
              <a:chOff x="4140601" y="2500926"/>
              <a:chExt cx="4834557" cy="3229603"/>
            </a:xfrm>
          </p:grpSpPr>
          <p:cxnSp>
            <p:nvCxnSpPr>
              <p:cNvPr id="53" name="Straight Arrow Connector 52"/>
              <p:cNvCxnSpPr/>
              <p:nvPr/>
            </p:nvCxnSpPr>
            <p:spPr bwMode="auto">
              <a:xfrm rot="5400000" flipH="1" flipV="1">
                <a:off x="3191207" y="3883307"/>
                <a:ext cx="2766349"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5" name="Straight Arrow Connector 54"/>
              <p:cNvCxnSpPr/>
              <p:nvPr/>
            </p:nvCxnSpPr>
            <p:spPr bwMode="auto">
              <a:xfrm flipV="1">
                <a:off x="4573588" y="5267276"/>
                <a:ext cx="4049551"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9" name="Rectangle 58"/>
              <p:cNvSpPr/>
              <p:nvPr/>
            </p:nvSpPr>
            <p:spPr>
              <a:xfrm>
                <a:off x="8127490" y="5268864"/>
                <a:ext cx="495649" cy="461665"/>
              </a:xfrm>
              <a:prstGeom prst="rect">
                <a:avLst/>
              </a:prstGeom>
            </p:spPr>
            <p:txBody>
              <a:bodyPr wrap="none">
                <a:spAutoFit/>
              </a:bodyPr>
              <a:lstStyle/>
              <a:p>
                <a:pPr defTabSz="457200" fontAlgn="auto">
                  <a:spcBef>
                    <a:spcPts val="0"/>
                  </a:spcBef>
                  <a:spcAft>
                    <a:spcPts val="0"/>
                  </a:spcAft>
                </a:pPr>
                <a:r>
                  <a:rPr lang="en-US" sz="2400" dirty="0">
                    <a:solidFill>
                      <a:srgbClr val="000000"/>
                    </a:solidFill>
                    <a:latin typeface="Arial"/>
                  </a:rPr>
                  <a:t> </a:t>
                </a:r>
                <a:r>
                  <a:rPr lang="en-US" sz="1800" dirty="0">
                    <a:solidFill>
                      <a:srgbClr val="000000"/>
                    </a:solidFill>
                    <a:latin typeface="Arial"/>
                    <a:cs typeface="Times New Roman" pitchFamily="18" charset="0"/>
                  </a:rPr>
                  <a:t>m</a:t>
                </a:r>
                <a:r>
                  <a:rPr lang="en-US" sz="1800" baseline="-25000" dirty="0">
                    <a:solidFill>
                      <a:srgbClr val="000000"/>
                    </a:solidFill>
                    <a:latin typeface="Arial"/>
                    <a:cs typeface="Times New Roman" pitchFamily="18" charset="0"/>
                  </a:rPr>
                  <a:t>j</a:t>
                </a:r>
                <a:endParaRPr lang="en-US" sz="1800" dirty="0">
                  <a:solidFill>
                    <a:srgbClr val="000000"/>
                  </a:solidFill>
                  <a:latin typeface="Arial"/>
                </a:endParaRPr>
              </a:p>
            </p:txBody>
          </p:sp>
          <p:sp>
            <p:nvSpPr>
              <p:cNvPr id="60" name="Rectangle 59"/>
              <p:cNvSpPr/>
              <p:nvPr/>
            </p:nvSpPr>
            <p:spPr>
              <a:xfrm>
                <a:off x="4140601" y="2500929"/>
                <a:ext cx="325730" cy="369332"/>
              </a:xfrm>
              <a:prstGeom prst="rect">
                <a:avLst/>
              </a:prstGeom>
            </p:spPr>
            <p:txBody>
              <a:bodyPr wrap="none">
                <a:spAutoFit/>
              </a:bodyPr>
              <a:lstStyle/>
              <a:p>
                <a:pPr defTabSz="457200" fontAlgn="auto">
                  <a:spcBef>
                    <a:spcPts val="0"/>
                  </a:spcBef>
                  <a:spcAft>
                    <a:spcPts val="0"/>
                  </a:spcAft>
                </a:pPr>
                <a:r>
                  <a:rPr lang="en-US" sz="1800" dirty="0">
                    <a:solidFill>
                      <a:srgbClr val="000000"/>
                    </a:solidFill>
                    <a:cs typeface="Times New Roman" pitchFamily="18" charset="0"/>
                    <a:sym typeface="Symbol" pitchFamily="18" charset="2"/>
                  </a:rPr>
                  <a:t>E</a:t>
                </a:r>
                <a:endParaRPr lang="en-US" sz="1800" dirty="0">
                  <a:solidFill>
                    <a:srgbClr val="000000"/>
                  </a:solidFill>
                  <a:latin typeface="Arial"/>
                </a:endParaRPr>
              </a:p>
            </p:txBody>
          </p:sp>
          <p:cxnSp>
            <p:nvCxnSpPr>
              <p:cNvPr id="62" name="Straight Connector 61"/>
              <p:cNvCxnSpPr/>
              <p:nvPr/>
            </p:nvCxnSpPr>
            <p:spPr bwMode="auto">
              <a:xfrm>
                <a:off x="5579114" y="4803497"/>
                <a:ext cx="520861" cy="0"/>
              </a:xfrm>
              <a:prstGeom prst="line">
                <a:avLst/>
              </a:prstGeom>
              <a:ln>
                <a:solidFill>
                  <a:srgbClr val="7030A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bwMode="auto">
              <a:xfrm>
                <a:off x="6805500" y="4803497"/>
                <a:ext cx="520861" cy="0"/>
              </a:xfrm>
              <a:prstGeom prst="line">
                <a:avLst/>
              </a:prstGeom>
              <a:ln>
                <a:solidFill>
                  <a:srgbClr val="7030A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65" name="Rectangle 64"/>
              <p:cNvSpPr/>
              <p:nvPr/>
            </p:nvSpPr>
            <p:spPr>
              <a:xfrm>
                <a:off x="5517764" y="4803497"/>
                <a:ext cx="582211" cy="369332"/>
              </a:xfrm>
              <a:prstGeom prst="rect">
                <a:avLst/>
              </a:prstGeom>
            </p:spPr>
            <p:txBody>
              <a:bodyPr wrap="none">
                <a:spAutoFit/>
              </a:bodyPr>
              <a:lstStyle/>
              <a:p>
                <a:pPr defTabSz="457200" fontAlgn="auto">
                  <a:spcBef>
                    <a:spcPts val="0"/>
                  </a:spcBef>
                  <a:spcAft>
                    <a:spcPts val="0"/>
                  </a:spcAft>
                </a:pPr>
                <a:r>
                  <a:rPr lang="en-US" sz="1800" dirty="0">
                    <a:solidFill>
                      <a:srgbClr val="7030A0"/>
                    </a:solidFill>
                    <a:latin typeface="Arial"/>
                  </a:rPr>
                  <a:t>-1</a:t>
                </a:r>
                <a:r>
                  <a:rPr lang="en-US" sz="1800" dirty="0">
                    <a:solidFill>
                      <a:srgbClr val="7030A0"/>
                    </a:solidFill>
                    <a:latin typeface="Arial"/>
                    <a:cs typeface="Times New Roman" pitchFamily="18" charset="0"/>
                  </a:rPr>
                  <a:t>/2</a:t>
                </a:r>
                <a:endParaRPr lang="en-US" sz="1800" dirty="0">
                  <a:solidFill>
                    <a:srgbClr val="7030A0"/>
                  </a:solidFill>
                  <a:latin typeface="Arial"/>
                </a:endParaRPr>
              </a:p>
            </p:txBody>
          </p:sp>
          <p:sp>
            <p:nvSpPr>
              <p:cNvPr id="66" name="Rectangle 65"/>
              <p:cNvSpPr/>
              <p:nvPr/>
            </p:nvSpPr>
            <p:spPr>
              <a:xfrm>
                <a:off x="6751372" y="4803497"/>
                <a:ext cx="639919" cy="369332"/>
              </a:xfrm>
              <a:prstGeom prst="rect">
                <a:avLst/>
              </a:prstGeom>
            </p:spPr>
            <p:txBody>
              <a:bodyPr wrap="none">
                <a:spAutoFit/>
              </a:bodyPr>
              <a:lstStyle/>
              <a:p>
                <a:pPr defTabSz="457200" fontAlgn="auto">
                  <a:spcBef>
                    <a:spcPts val="0"/>
                  </a:spcBef>
                  <a:spcAft>
                    <a:spcPts val="0"/>
                  </a:spcAft>
                </a:pPr>
                <a:r>
                  <a:rPr lang="en-US" sz="1800" dirty="0">
                    <a:solidFill>
                      <a:srgbClr val="7030A0"/>
                    </a:solidFill>
                    <a:latin typeface="Arial"/>
                  </a:rPr>
                  <a:t>+1</a:t>
                </a:r>
                <a:r>
                  <a:rPr lang="en-US" sz="1800" dirty="0">
                    <a:solidFill>
                      <a:srgbClr val="7030A0"/>
                    </a:solidFill>
                    <a:latin typeface="Arial"/>
                    <a:cs typeface="Times New Roman" pitchFamily="18" charset="0"/>
                  </a:rPr>
                  <a:t>/2</a:t>
                </a:r>
                <a:endParaRPr lang="en-US" sz="1800" dirty="0">
                  <a:solidFill>
                    <a:srgbClr val="7030A0"/>
                  </a:solidFill>
                  <a:latin typeface="Arial"/>
                </a:endParaRPr>
              </a:p>
            </p:txBody>
          </p:sp>
          <p:cxnSp>
            <p:nvCxnSpPr>
              <p:cNvPr id="68" name="Straight Arrow Connector 67"/>
              <p:cNvCxnSpPr/>
              <p:nvPr/>
            </p:nvCxnSpPr>
            <p:spPr bwMode="auto">
              <a:xfrm rot="5400000" flipH="1" flipV="1">
                <a:off x="6855736" y="3884895"/>
                <a:ext cx="2766349"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9" name="Rectangle 68"/>
              <p:cNvSpPr/>
              <p:nvPr/>
            </p:nvSpPr>
            <p:spPr>
              <a:xfrm>
                <a:off x="8239705" y="2502514"/>
                <a:ext cx="274434" cy="369332"/>
              </a:xfrm>
              <a:prstGeom prst="rect">
                <a:avLst/>
              </a:prstGeom>
            </p:spPr>
            <p:txBody>
              <a:bodyPr wrap="none">
                <a:spAutoFit/>
              </a:bodyPr>
              <a:lstStyle/>
              <a:p>
                <a:pPr defTabSz="457200" fontAlgn="auto">
                  <a:spcBef>
                    <a:spcPts val="0"/>
                  </a:spcBef>
                  <a:spcAft>
                    <a:spcPts val="0"/>
                  </a:spcAft>
                </a:pPr>
                <a:r>
                  <a:rPr lang="en-US" sz="1800" dirty="0">
                    <a:solidFill>
                      <a:srgbClr val="000000"/>
                    </a:solidFill>
                    <a:cs typeface="Times New Roman" pitchFamily="18" charset="0"/>
                    <a:sym typeface="Symbol" pitchFamily="18" charset="2"/>
                  </a:rPr>
                  <a:t>J</a:t>
                </a:r>
                <a:endParaRPr lang="en-US" sz="1800" dirty="0">
                  <a:solidFill>
                    <a:srgbClr val="000000"/>
                  </a:solidFill>
                  <a:latin typeface="Arial"/>
                </a:endParaRPr>
              </a:p>
            </p:txBody>
          </p:sp>
          <p:sp>
            <p:nvSpPr>
              <p:cNvPr id="70" name="Rectangle 69"/>
              <p:cNvSpPr/>
              <p:nvPr/>
            </p:nvSpPr>
            <p:spPr>
              <a:xfrm>
                <a:off x="8239704" y="4714408"/>
                <a:ext cx="704039" cy="461665"/>
              </a:xfrm>
              <a:prstGeom prst="rect">
                <a:avLst/>
              </a:prstGeom>
            </p:spPr>
            <p:txBody>
              <a:bodyPr wrap="none">
                <a:spAutoFit/>
              </a:bodyPr>
              <a:lstStyle/>
              <a:p>
                <a:pPr defTabSz="457200" fontAlgn="auto">
                  <a:spcBef>
                    <a:spcPts val="0"/>
                  </a:spcBef>
                  <a:spcAft>
                    <a:spcPts val="0"/>
                  </a:spcAft>
                </a:pPr>
                <a:r>
                  <a:rPr lang="en-US" sz="2400" dirty="0">
                    <a:solidFill>
                      <a:srgbClr val="7030A0"/>
                    </a:solidFill>
                    <a:latin typeface="Arial"/>
                  </a:rPr>
                  <a:t> </a:t>
                </a:r>
                <a:r>
                  <a:rPr lang="en-US" sz="2400" dirty="0">
                    <a:solidFill>
                      <a:srgbClr val="7030A0"/>
                    </a:solidFill>
                    <a:cs typeface="Times New Roman" pitchFamily="18" charset="0"/>
                  </a:rPr>
                  <a:t>P</a:t>
                </a:r>
                <a:r>
                  <a:rPr lang="en-US" sz="2400" baseline="-25000" dirty="0">
                    <a:solidFill>
                      <a:srgbClr val="7030A0"/>
                    </a:solidFill>
                    <a:cs typeface="Times New Roman" pitchFamily="18" charset="0"/>
                  </a:rPr>
                  <a:t>1/2</a:t>
                </a:r>
                <a:endParaRPr lang="en-US" sz="2400" dirty="0">
                  <a:solidFill>
                    <a:srgbClr val="7030A0"/>
                  </a:solidFill>
                  <a:latin typeface="Arial"/>
                </a:endParaRPr>
              </a:p>
            </p:txBody>
          </p:sp>
          <p:cxnSp>
            <p:nvCxnSpPr>
              <p:cNvPr id="74" name="Straight Connector 73"/>
              <p:cNvCxnSpPr/>
              <p:nvPr/>
            </p:nvCxnSpPr>
            <p:spPr bwMode="auto">
              <a:xfrm>
                <a:off x="4872942" y="4109013"/>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78" name="Rectangle 77"/>
              <p:cNvSpPr/>
              <p:nvPr/>
            </p:nvSpPr>
            <p:spPr>
              <a:xfrm>
                <a:off x="4872942" y="4109013"/>
                <a:ext cx="582211" cy="369332"/>
              </a:xfrm>
              <a:prstGeom prst="rect">
                <a:avLst/>
              </a:prstGeom>
            </p:spPr>
            <p:txBody>
              <a:bodyPr wrap="none">
                <a:spAutoFit/>
              </a:bodyPr>
              <a:lstStyle/>
              <a:p>
                <a:pPr defTabSz="457200" fontAlgn="auto">
                  <a:spcBef>
                    <a:spcPts val="0"/>
                  </a:spcBef>
                  <a:spcAft>
                    <a:spcPts val="0"/>
                  </a:spcAft>
                </a:pPr>
                <a:r>
                  <a:rPr lang="en-US" sz="1800" dirty="0">
                    <a:solidFill>
                      <a:srgbClr val="40911F"/>
                    </a:solidFill>
                    <a:latin typeface="Arial"/>
                  </a:rPr>
                  <a:t>-3</a:t>
                </a:r>
                <a:r>
                  <a:rPr lang="en-US" sz="1800" dirty="0">
                    <a:solidFill>
                      <a:srgbClr val="40911F"/>
                    </a:solidFill>
                    <a:latin typeface="Arial"/>
                    <a:cs typeface="Times New Roman" pitchFamily="18" charset="0"/>
                  </a:rPr>
                  <a:t>/2</a:t>
                </a:r>
                <a:endParaRPr lang="en-US" sz="1800" dirty="0">
                  <a:solidFill>
                    <a:srgbClr val="40911F"/>
                  </a:solidFill>
                  <a:latin typeface="Arial"/>
                </a:endParaRPr>
              </a:p>
            </p:txBody>
          </p:sp>
          <p:cxnSp>
            <p:nvCxnSpPr>
              <p:cNvPr id="81" name="Straight Connector 80"/>
              <p:cNvCxnSpPr/>
              <p:nvPr/>
            </p:nvCxnSpPr>
            <p:spPr bwMode="auto">
              <a:xfrm>
                <a:off x="5803966" y="4109013"/>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82" name="Rectangle 81"/>
              <p:cNvSpPr/>
              <p:nvPr/>
            </p:nvSpPr>
            <p:spPr>
              <a:xfrm>
                <a:off x="5803966" y="4109013"/>
                <a:ext cx="582211" cy="369332"/>
              </a:xfrm>
              <a:prstGeom prst="rect">
                <a:avLst/>
              </a:prstGeom>
            </p:spPr>
            <p:txBody>
              <a:bodyPr wrap="none">
                <a:spAutoFit/>
              </a:bodyPr>
              <a:lstStyle/>
              <a:p>
                <a:pPr defTabSz="457200" fontAlgn="auto">
                  <a:spcBef>
                    <a:spcPts val="0"/>
                  </a:spcBef>
                  <a:spcAft>
                    <a:spcPts val="0"/>
                  </a:spcAft>
                </a:pPr>
                <a:r>
                  <a:rPr lang="en-US" sz="1800" dirty="0">
                    <a:solidFill>
                      <a:srgbClr val="40911F"/>
                    </a:solidFill>
                    <a:latin typeface="Arial"/>
                  </a:rPr>
                  <a:t>-1</a:t>
                </a:r>
                <a:r>
                  <a:rPr lang="en-US" sz="1800" dirty="0">
                    <a:solidFill>
                      <a:srgbClr val="40911F"/>
                    </a:solidFill>
                    <a:latin typeface="Arial"/>
                    <a:cs typeface="Times New Roman" pitchFamily="18" charset="0"/>
                  </a:rPr>
                  <a:t>/2</a:t>
                </a:r>
                <a:endParaRPr lang="en-US" sz="1800" dirty="0">
                  <a:solidFill>
                    <a:srgbClr val="40911F"/>
                  </a:solidFill>
                  <a:latin typeface="Arial"/>
                </a:endParaRPr>
              </a:p>
            </p:txBody>
          </p:sp>
          <p:cxnSp>
            <p:nvCxnSpPr>
              <p:cNvPr id="84" name="Straight Connector 83"/>
              <p:cNvCxnSpPr/>
              <p:nvPr/>
            </p:nvCxnSpPr>
            <p:spPr bwMode="auto">
              <a:xfrm>
                <a:off x="6690023" y="4109013"/>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7" name="Straight Connector 86"/>
              <p:cNvCxnSpPr/>
              <p:nvPr/>
            </p:nvCxnSpPr>
            <p:spPr bwMode="auto">
              <a:xfrm>
                <a:off x="7538066" y="4109013"/>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88" name="Rectangle 87"/>
              <p:cNvSpPr/>
              <p:nvPr/>
            </p:nvSpPr>
            <p:spPr>
              <a:xfrm>
                <a:off x="7538066" y="4109013"/>
                <a:ext cx="639919" cy="369332"/>
              </a:xfrm>
              <a:prstGeom prst="rect">
                <a:avLst/>
              </a:prstGeom>
            </p:spPr>
            <p:txBody>
              <a:bodyPr wrap="none">
                <a:spAutoFit/>
              </a:bodyPr>
              <a:lstStyle/>
              <a:p>
                <a:pPr defTabSz="457200" fontAlgn="auto">
                  <a:spcBef>
                    <a:spcPts val="0"/>
                  </a:spcBef>
                  <a:spcAft>
                    <a:spcPts val="0"/>
                  </a:spcAft>
                </a:pPr>
                <a:r>
                  <a:rPr lang="en-US" sz="1800" dirty="0">
                    <a:solidFill>
                      <a:srgbClr val="40911F"/>
                    </a:solidFill>
                    <a:latin typeface="Arial"/>
                  </a:rPr>
                  <a:t>+3</a:t>
                </a:r>
                <a:r>
                  <a:rPr lang="en-US" sz="1800" dirty="0">
                    <a:solidFill>
                      <a:srgbClr val="40911F"/>
                    </a:solidFill>
                    <a:latin typeface="Arial"/>
                    <a:cs typeface="Times New Roman" pitchFamily="18" charset="0"/>
                  </a:rPr>
                  <a:t>/2</a:t>
                </a:r>
                <a:endParaRPr lang="en-US" sz="1800" dirty="0">
                  <a:solidFill>
                    <a:srgbClr val="40911F"/>
                  </a:solidFill>
                  <a:latin typeface="Arial"/>
                </a:endParaRPr>
              </a:p>
            </p:txBody>
          </p:sp>
          <p:sp>
            <p:nvSpPr>
              <p:cNvPr id="90" name="Rectangle 89"/>
              <p:cNvSpPr/>
              <p:nvPr/>
            </p:nvSpPr>
            <p:spPr>
              <a:xfrm>
                <a:off x="6690023" y="4109013"/>
                <a:ext cx="639919" cy="369332"/>
              </a:xfrm>
              <a:prstGeom prst="rect">
                <a:avLst/>
              </a:prstGeom>
            </p:spPr>
            <p:txBody>
              <a:bodyPr wrap="none">
                <a:spAutoFit/>
              </a:bodyPr>
              <a:lstStyle/>
              <a:p>
                <a:pPr defTabSz="457200" fontAlgn="auto">
                  <a:spcBef>
                    <a:spcPts val="0"/>
                  </a:spcBef>
                  <a:spcAft>
                    <a:spcPts val="0"/>
                  </a:spcAft>
                </a:pPr>
                <a:r>
                  <a:rPr lang="en-US" sz="1800" dirty="0">
                    <a:solidFill>
                      <a:srgbClr val="40911F"/>
                    </a:solidFill>
                    <a:latin typeface="Arial"/>
                  </a:rPr>
                  <a:t>+1</a:t>
                </a:r>
                <a:r>
                  <a:rPr lang="en-US" sz="1800" dirty="0">
                    <a:solidFill>
                      <a:srgbClr val="40911F"/>
                    </a:solidFill>
                    <a:latin typeface="Arial"/>
                    <a:cs typeface="Times New Roman" pitchFamily="18" charset="0"/>
                  </a:rPr>
                  <a:t>/2</a:t>
                </a:r>
                <a:endParaRPr lang="en-US" sz="1800" dirty="0">
                  <a:solidFill>
                    <a:srgbClr val="40911F"/>
                  </a:solidFill>
                  <a:latin typeface="Arial"/>
                </a:endParaRPr>
              </a:p>
            </p:txBody>
          </p:sp>
          <p:sp>
            <p:nvSpPr>
              <p:cNvPr id="91" name="Rectangle 90"/>
              <p:cNvSpPr/>
              <p:nvPr/>
            </p:nvSpPr>
            <p:spPr>
              <a:xfrm>
                <a:off x="8257289" y="3996607"/>
                <a:ext cx="704039" cy="461665"/>
              </a:xfrm>
              <a:prstGeom prst="rect">
                <a:avLst/>
              </a:prstGeom>
            </p:spPr>
            <p:txBody>
              <a:bodyPr wrap="none">
                <a:spAutoFit/>
              </a:bodyPr>
              <a:lstStyle/>
              <a:p>
                <a:pPr defTabSz="457200" fontAlgn="auto">
                  <a:spcBef>
                    <a:spcPts val="0"/>
                  </a:spcBef>
                  <a:spcAft>
                    <a:spcPts val="0"/>
                  </a:spcAft>
                </a:pPr>
                <a:r>
                  <a:rPr lang="en-US" sz="2400" dirty="0">
                    <a:solidFill>
                      <a:srgbClr val="40911F"/>
                    </a:solidFill>
                    <a:latin typeface="Arial"/>
                  </a:rPr>
                  <a:t> </a:t>
                </a:r>
                <a:r>
                  <a:rPr lang="en-US" sz="2400" dirty="0">
                    <a:solidFill>
                      <a:srgbClr val="40911F"/>
                    </a:solidFill>
                    <a:cs typeface="Times New Roman" pitchFamily="18" charset="0"/>
                  </a:rPr>
                  <a:t>P</a:t>
                </a:r>
                <a:r>
                  <a:rPr lang="en-US" sz="2400" baseline="-25000" dirty="0">
                    <a:solidFill>
                      <a:srgbClr val="40911F"/>
                    </a:solidFill>
                    <a:cs typeface="Times New Roman" pitchFamily="18" charset="0"/>
                  </a:rPr>
                  <a:t>3/2</a:t>
                </a:r>
                <a:endParaRPr lang="en-US" sz="2400" dirty="0">
                  <a:solidFill>
                    <a:srgbClr val="40911F"/>
                  </a:solidFill>
                  <a:latin typeface="Arial"/>
                </a:endParaRPr>
              </a:p>
            </p:txBody>
          </p:sp>
          <p:sp>
            <p:nvSpPr>
              <p:cNvPr id="92" name="Rectangle 91"/>
              <p:cNvSpPr/>
              <p:nvPr/>
            </p:nvSpPr>
            <p:spPr>
              <a:xfrm>
                <a:off x="5821830" y="2722700"/>
                <a:ext cx="582211" cy="369332"/>
              </a:xfrm>
              <a:prstGeom prst="rect">
                <a:avLst/>
              </a:prstGeom>
            </p:spPr>
            <p:txBody>
              <a:bodyPr wrap="none">
                <a:spAutoFit/>
              </a:bodyPr>
              <a:lstStyle/>
              <a:p>
                <a:pPr defTabSz="457200" fontAlgn="auto">
                  <a:spcBef>
                    <a:spcPts val="0"/>
                  </a:spcBef>
                  <a:spcAft>
                    <a:spcPts val="0"/>
                  </a:spcAft>
                </a:pPr>
                <a:r>
                  <a:rPr lang="en-US" sz="1800" dirty="0">
                    <a:solidFill>
                      <a:srgbClr val="034ABD"/>
                    </a:solidFill>
                    <a:latin typeface="Arial"/>
                  </a:rPr>
                  <a:t>-1</a:t>
                </a:r>
                <a:r>
                  <a:rPr lang="en-US" sz="1800" dirty="0">
                    <a:solidFill>
                      <a:srgbClr val="034ABD"/>
                    </a:solidFill>
                    <a:latin typeface="Arial"/>
                    <a:cs typeface="Times New Roman" pitchFamily="18" charset="0"/>
                  </a:rPr>
                  <a:t>/2</a:t>
                </a:r>
                <a:endParaRPr lang="en-US" sz="1800" dirty="0">
                  <a:solidFill>
                    <a:srgbClr val="034ABD"/>
                  </a:solidFill>
                  <a:latin typeface="Arial"/>
                </a:endParaRPr>
              </a:p>
            </p:txBody>
          </p:sp>
          <p:cxnSp>
            <p:nvCxnSpPr>
              <p:cNvPr id="93" name="Straight Connector 92"/>
              <p:cNvCxnSpPr/>
              <p:nvPr/>
            </p:nvCxnSpPr>
            <p:spPr bwMode="auto">
              <a:xfrm>
                <a:off x="5799063" y="3092029"/>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4" name="Straight Connector 93"/>
              <p:cNvCxnSpPr/>
              <p:nvPr/>
            </p:nvCxnSpPr>
            <p:spPr bwMode="auto">
              <a:xfrm>
                <a:off x="6704837" y="3092032"/>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5" name="Rectangle 94"/>
              <p:cNvSpPr/>
              <p:nvPr/>
            </p:nvSpPr>
            <p:spPr>
              <a:xfrm>
                <a:off x="6637218" y="2722700"/>
                <a:ext cx="639919" cy="369332"/>
              </a:xfrm>
              <a:prstGeom prst="rect">
                <a:avLst/>
              </a:prstGeom>
            </p:spPr>
            <p:txBody>
              <a:bodyPr wrap="none">
                <a:spAutoFit/>
              </a:bodyPr>
              <a:lstStyle/>
              <a:p>
                <a:pPr defTabSz="457200" fontAlgn="auto">
                  <a:spcBef>
                    <a:spcPts val="0"/>
                  </a:spcBef>
                  <a:spcAft>
                    <a:spcPts val="0"/>
                  </a:spcAft>
                </a:pPr>
                <a:r>
                  <a:rPr lang="en-US" sz="1800" dirty="0">
                    <a:solidFill>
                      <a:srgbClr val="034ABD"/>
                    </a:solidFill>
                    <a:latin typeface="Arial"/>
                  </a:rPr>
                  <a:t>+1</a:t>
                </a:r>
                <a:r>
                  <a:rPr lang="en-US" sz="1800" dirty="0">
                    <a:solidFill>
                      <a:srgbClr val="034ABD"/>
                    </a:solidFill>
                    <a:latin typeface="Arial"/>
                    <a:cs typeface="Times New Roman" pitchFamily="18" charset="0"/>
                  </a:rPr>
                  <a:t>/2</a:t>
                </a:r>
                <a:endParaRPr lang="en-US" sz="1800" dirty="0">
                  <a:solidFill>
                    <a:srgbClr val="034ABD"/>
                  </a:solidFill>
                  <a:latin typeface="Arial"/>
                </a:endParaRPr>
              </a:p>
            </p:txBody>
          </p:sp>
          <p:sp>
            <p:nvSpPr>
              <p:cNvPr id="96" name="Rectangle 95"/>
              <p:cNvSpPr/>
              <p:nvPr/>
            </p:nvSpPr>
            <p:spPr>
              <a:xfrm>
                <a:off x="8271119" y="2824091"/>
                <a:ext cx="704039" cy="461665"/>
              </a:xfrm>
              <a:prstGeom prst="rect">
                <a:avLst/>
              </a:prstGeom>
            </p:spPr>
            <p:txBody>
              <a:bodyPr wrap="none">
                <a:spAutoFit/>
              </a:bodyPr>
              <a:lstStyle/>
              <a:p>
                <a:pPr defTabSz="457200" fontAlgn="auto">
                  <a:spcBef>
                    <a:spcPts val="0"/>
                  </a:spcBef>
                  <a:spcAft>
                    <a:spcPts val="0"/>
                  </a:spcAft>
                </a:pPr>
                <a:r>
                  <a:rPr lang="en-US" sz="2400" dirty="0">
                    <a:solidFill>
                      <a:srgbClr val="034ABD"/>
                    </a:solidFill>
                    <a:latin typeface="Arial"/>
                  </a:rPr>
                  <a:t> </a:t>
                </a:r>
                <a:r>
                  <a:rPr lang="en-US" sz="2400" dirty="0">
                    <a:solidFill>
                      <a:srgbClr val="034ABD"/>
                    </a:solidFill>
                    <a:cs typeface="Times New Roman" pitchFamily="18" charset="0"/>
                  </a:rPr>
                  <a:t>S</a:t>
                </a:r>
                <a:r>
                  <a:rPr lang="en-US" sz="2400" baseline="-25000" dirty="0">
                    <a:solidFill>
                      <a:srgbClr val="034ABD"/>
                    </a:solidFill>
                    <a:cs typeface="Times New Roman" pitchFamily="18" charset="0"/>
                  </a:rPr>
                  <a:t>1/2</a:t>
                </a:r>
                <a:endParaRPr lang="en-US" sz="2400" dirty="0">
                  <a:solidFill>
                    <a:srgbClr val="034ABD"/>
                  </a:solidFill>
                  <a:latin typeface="Arial"/>
                </a:endParaRPr>
              </a:p>
            </p:txBody>
          </p:sp>
          <p:cxnSp>
            <p:nvCxnSpPr>
              <p:cNvPr id="97" name="Straight Arrow Connector 96"/>
              <p:cNvCxnSpPr/>
              <p:nvPr/>
            </p:nvCxnSpPr>
            <p:spPr bwMode="auto">
              <a:xfrm rot="5400000" flipH="1" flipV="1">
                <a:off x="5122091" y="3131131"/>
                <a:ext cx="1016982" cy="93878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99" name="Straight Arrow Connector 98"/>
              <p:cNvCxnSpPr/>
              <p:nvPr/>
            </p:nvCxnSpPr>
            <p:spPr bwMode="auto">
              <a:xfrm rot="5400000" flipH="1" flipV="1">
                <a:off x="6060877" y="3131127"/>
                <a:ext cx="1016982" cy="93878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00" name="Rectangle 99"/>
              <p:cNvSpPr/>
              <p:nvPr/>
            </p:nvSpPr>
            <p:spPr>
              <a:xfrm>
                <a:off x="4775331" y="3138857"/>
                <a:ext cx="609462" cy="461665"/>
              </a:xfrm>
              <a:prstGeom prst="rect">
                <a:avLst/>
              </a:prstGeom>
            </p:spPr>
            <p:txBody>
              <a:bodyPr wrap="none">
                <a:spAutoFit/>
              </a:bodyPr>
              <a:lstStyle/>
              <a:p>
                <a:pPr defTabSz="457200" fontAlgn="auto">
                  <a:spcBef>
                    <a:spcPts val="0"/>
                  </a:spcBef>
                  <a:spcAft>
                    <a:spcPts val="0"/>
                  </a:spcAft>
                </a:pPr>
                <a:r>
                  <a:rPr lang="en-US" sz="2400" b="1" dirty="0">
                    <a:solidFill>
                      <a:srgbClr val="FF0000"/>
                    </a:solidFill>
                    <a:latin typeface="Arial"/>
                  </a:rPr>
                  <a:t> </a:t>
                </a:r>
                <a:r>
                  <a:rPr lang="en-US" sz="2400" b="1" dirty="0">
                    <a:solidFill>
                      <a:srgbClr val="FF0000"/>
                    </a:solidFill>
                    <a:cs typeface="Times New Roman" pitchFamily="18" charset="0"/>
                  </a:rPr>
                  <a:t>σ+</a:t>
                </a:r>
                <a:endParaRPr lang="en-US" sz="2400" b="1" dirty="0">
                  <a:solidFill>
                    <a:srgbClr val="FF0000"/>
                  </a:solidFill>
                  <a:latin typeface="Arial"/>
                </a:endParaRPr>
              </a:p>
            </p:txBody>
          </p:sp>
          <p:cxnSp>
            <p:nvCxnSpPr>
              <p:cNvPr id="101" name="Straight Arrow Connector 100"/>
              <p:cNvCxnSpPr/>
              <p:nvPr/>
            </p:nvCxnSpPr>
            <p:spPr bwMode="auto">
              <a:xfrm rot="16200000" flipV="1">
                <a:off x="6031324" y="3173644"/>
                <a:ext cx="1016983" cy="853759"/>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03" name="Straight Arrow Connector 102"/>
              <p:cNvCxnSpPr/>
              <p:nvPr/>
            </p:nvCxnSpPr>
            <p:spPr bwMode="auto">
              <a:xfrm rot="16200000" flipV="1">
                <a:off x="6957149" y="3173640"/>
                <a:ext cx="1016983" cy="853759"/>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04" name="Rectangle 103"/>
              <p:cNvSpPr/>
              <p:nvPr/>
            </p:nvSpPr>
            <p:spPr>
              <a:xfrm>
                <a:off x="7639055" y="3056810"/>
                <a:ext cx="538930" cy="461665"/>
              </a:xfrm>
              <a:prstGeom prst="rect">
                <a:avLst/>
              </a:prstGeom>
            </p:spPr>
            <p:txBody>
              <a:bodyPr wrap="none">
                <a:spAutoFit/>
              </a:bodyPr>
              <a:lstStyle/>
              <a:p>
                <a:pPr defTabSz="457200" fontAlgn="auto">
                  <a:spcBef>
                    <a:spcPts val="0"/>
                  </a:spcBef>
                  <a:spcAft>
                    <a:spcPts val="0"/>
                  </a:spcAft>
                </a:pPr>
                <a:r>
                  <a:rPr lang="en-US" sz="2400" b="1" dirty="0">
                    <a:solidFill>
                      <a:srgbClr val="FFC000"/>
                    </a:solidFill>
                    <a:latin typeface="Arial"/>
                  </a:rPr>
                  <a:t> </a:t>
                </a:r>
                <a:r>
                  <a:rPr lang="en-US" sz="2400" b="1" dirty="0">
                    <a:solidFill>
                      <a:srgbClr val="FFC000"/>
                    </a:solidFill>
                    <a:cs typeface="Times New Roman" pitchFamily="18" charset="0"/>
                  </a:rPr>
                  <a:t>σ-</a:t>
                </a:r>
                <a:endParaRPr lang="en-US" sz="2400" b="1" dirty="0">
                  <a:solidFill>
                    <a:srgbClr val="FFC000"/>
                  </a:solidFill>
                  <a:latin typeface="Arial"/>
                </a:endParaRPr>
              </a:p>
            </p:txBody>
          </p:sp>
          <p:graphicFrame>
            <p:nvGraphicFramePr>
              <p:cNvPr id="106" name="Diagram 105"/>
              <p:cNvGraphicFramePr/>
              <p:nvPr>
                <p:extLst>
                  <p:ext uri="{D42A27DB-BD31-4B8C-83A1-F6EECF244321}">
                    <p14:modId xmlns:p14="http://schemas.microsoft.com/office/powerpoint/2010/main" val="1854033037"/>
                  </p:ext>
                </p:extLst>
              </p:nvPr>
            </p:nvGraphicFramePr>
            <p:xfrm>
              <a:off x="5170966" y="3565294"/>
              <a:ext cx="457200" cy="449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aphicFrame>
          <p:nvGraphicFramePr>
            <p:cNvPr id="140" name="Diagram 139"/>
            <p:cNvGraphicFramePr/>
            <p:nvPr>
              <p:extLst>
                <p:ext uri="{D42A27DB-BD31-4B8C-83A1-F6EECF244321}">
                  <p14:modId xmlns:p14="http://schemas.microsoft.com/office/powerpoint/2010/main" val="745534889"/>
                </p:ext>
              </p:extLst>
            </p:nvPr>
          </p:nvGraphicFramePr>
          <p:xfrm>
            <a:off x="6033113" y="3700110"/>
            <a:ext cx="457200" cy="44916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grpSp>
        <p:nvGrpSpPr>
          <p:cNvPr id="4" name="Group 3"/>
          <p:cNvGrpSpPr/>
          <p:nvPr/>
        </p:nvGrpSpPr>
        <p:grpSpPr>
          <a:xfrm>
            <a:off x="387456" y="736600"/>
            <a:ext cx="3667308" cy="3044479"/>
            <a:chOff x="198786" y="2500926"/>
            <a:chExt cx="3667308" cy="3044479"/>
          </a:xfrm>
        </p:grpSpPr>
        <p:sp>
          <p:nvSpPr>
            <p:cNvPr id="113" name="Freeform 112"/>
            <p:cNvSpPr/>
            <p:nvPr/>
          </p:nvSpPr>
          <p:spPr bwMode="auto">
            <a:xfrm>
              <a:off x="795528" y="2500926"/>
              <a:ext cx="1159397" cy="784829"/>
            </a:xfrm>
            <a:custGeom>
              <a:avLst/>
              <a:gdLst>
                <a:gd name="connsiteX0" fmla="*/ 0 w 995422"/>
                <a:gd name="connsiteY0" fmla="*/ 0 h 532435"/>
                <a:gd name="connsiteX1" fmla="*/ 509286 w 995422"/>
                <a:gd name="connsiteY1" fmla="*/ 532435 h 532435"/>
                <a:gd name="connsiteX2" fmla="*/ 995422 w 995422"/>
                <a:gd name="connsiteY2" fmla="*/ 0 h 532435"/>
              </a:gdLst>
              <a:ahLst/>
              <a:cxnLst>
                <a:cxn ang="0">
                  <a:pos x="connsiteX0" y="connsiteY0"/>
                </a:cxn>
                <a:cxn ang="0">
                  <a:pos x="connsiteX1" y="connsiteY1"/>
                </a:cxn>
                <a:cxn ang="0">
                  <a:pos x="connsiteX2" y="connsiteY2"/>
                </a:cxn>
              </a:cxnLst>
              <a:rect l="l" t="t" r="r" b="b"/>
              <a:pathLst>
                <a:path w="995422" h="532435">
                  <a:moveTo>
                    <a:pt x="0" y="0"/>
                  </a:moveTo>
                  <a:cubicBezTo>
                    <a:pt x="171691" y="266217"/>
                    <a:pt x="343382" y="532435"/>
                    <a:pt x="509286" y="532435"/>
                  </a:cubicBezTo>
                  <a:cubicBezTo>
                    <a:pt x="675190" y="532435"/>
                    <a:pt x="835306" y="266217"/>
                    <a:pt x="995422" y="0"/>
                  </a:cubicBezTo>
                </a:path>
              </a:pathLst>
            </a:custGeom>
            <a:ln>
              <a:solidFill>
                <a:srgbClr val="034ABD"/>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dirty="0">
                <a:solidFill>
                  <a:srgbClr val="034ABD"/>
                </a:solidFill>
                <a:latin typeface="Times" pitchFamily="18" charset="0"/>
              </a:endParaRPr>
            </a:p>
          </p:txBody>
        </p:sp>
        <p:sp>
          <p:nvSpPr>
            <p:cNvPr id="114" name="Freeform 113"/>
            <p:cNvSpPr/>
            <p:nvPr/>
          </p:nvSpPr>
          <p:spPr bwMode="auto">
            <a:xfrm>
              <a:off x="902825" y="4327003"/>
              <a:ext cx="925975" cy="395468"/>
            </a:xfrm>
            <a:custGeom>
              <a:avLst/>
              <a:gdLst>
                <a:gd name="connsiteX0" fmla="*/ 0 w 925975"/>
                <a:gd name="connsiteY0" fmla="*/ 383893 h 395468"/>
                <a:gd name="connsiteX1" fmla="*/ 462988 w 925975"/>
                <a:gd name="connsiteY1" fmla="*/ 1929 h 395468"/>
                <a:gd name="connsiteX2" fmla="*/ 925975 w 925975"/>
                <a:gd name="connsiteY2" fmla="*/ 395468 h 395468"/>
              </a:gdLst>
              <a:ahLst/>
              <a:cxnLst>
                <a:cxn ang="0">
                  <a:pos x="connsiteX0" y="connsiteY0"/>
                </a:cxn>
                <a:cxn ang="0">
                  <a:pos x="connsiteX1" y="connsiteY1"/>
                </a:cxn>
                <a:cxn ang="0">
                  <a:pos x="connsiteX2" y="connsiteY2"/>
                </a:cxn>
              </a:cxnLst>
              <a:rect l="l" t="t" r="r" b="b"/>
              <a:pathLst>
                <a:path w="925975" h="395468">
                  <a:moveTo>
                    <a:pt x="0" y="383893"/>
                  </a:moveTo>
                  <a:cubicBezTo>
                    <a:pt x="154329" y="191946"/>
                    <a:pt x="308659" y="0"/>
                    <a:pt x="462988" y="1929"/>
                  </a:cubicBezTo>
                  <a:cubicBezTo>
                    <a:pt x="617317" y="3858"/>
                    <a:pt x="771646" y="199663"/>
                    <a:pt x="925975" y="395468"/>
                  </a:cubicBezTo>
                </a:path>
              </a:pathLst>
            </a:custGeom>
            <a:ln>
              <a:solidFill>
                <a:srgbClr val="40911F"/>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sp>
          <p:nvSpPr>
            <p:cNvPr id="115" name="Freeform 114"/>
            <p:cNvSpPr/>
            <p:nvPr/>
          </p:nvSpPr>
          <p:spPr bwMode="auto">
            <a:xfrm>
              <a:off x="902825" y="4339845"/>
              <a:ext cx="925975" cy="567066"/>
            </a:xfrm>
            <a:custGeom>
              <a:avLst/>
              <a:gdLst>
                <a:gd name="connsiteX0" fmla="*/ 0 w 925975"/>
                <a:gd name="connsiteY0" fmla="*/ 383893 h 395468"/>
                <a:gd name="connsiteX1" fmla="*/ 462988 w 925975"/>
                <a:gd name="connsiteY1" fmla="*/ 1929 h 395468"/>
                <a:gd name="connsiteX2" fmla="*/ 925975 w 925975"/>
                <a:gd name="connsiteY2" fmla="*/ 395468 h 395468"/>
              </a:gdLst>
              <a:ahLst/>
              <a:cxnLst>
                <a:cxn ang="0">
                  <a:pos x="connsiteX0" y="connsiteY0"/>
                </a:cxn>
                <a:cxn ang="0">
                  <a:pos x="connsiteX1" y="connsiteY1"/>
                </a:cxn>
                <a:cxn ang="0">
                  <a:pos x="connsiteX2" y="connsiteY2"/>
                </a:cxn>
              </a:cxnLst>
              <a:rect l="l" t="t" r="r" b="b"/>
              <a:pathLst>
                <a:path w="925975" h="395468">
                  <a:moveTo>
                    <a:pt x="0" y="383893"/>
                  </a:moveTo>
                  <a:cubicBezTo>
                    <a:pt x="154329" y="191946"/>
                    <a:pt x="308659" y="0"/>
                    <a:pt x="462988" y="1929"/>
                  </a:cubicBezTo>
                  <a:cubicBezTo>
                    <a:pt x="617317" y="3858"/>
                    <a:pt x="771646" y="199663"/>
                    <a:pt x="925975" y="395468"/>
                  </a:cubicBezTo>
                </a:path>
              </a:pathLst>
            </a:custGeom>
            <a:ln>
              <a:solidFill>
                <a:srgbClr val="40911F"/>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sp>
          <p:nvSpPr>
            <p:cNvPr id="116" name="Freeform 115"/>
            <p:cNvSpPr/>
            <p:nvPr/>
          </p:nvSpPr>
          <p:spPr bwMode="auto">
            <a:xfrm>
              <a:off x="902825" y="4873396"/>
              <a:ext cx="925975" cy="395468"/>
            </a:xfrm>
            <a:custGeom>
              <a:avLst/>
              <a:gdLst>
                <a:gd name="connsiteX0" fmla="*/ 0 w 925975"/>
                <a:gd name="connsiteY0" fmla="*/ 383893 h 395468"/>
                <a:gd name="connsiteX1" fmla="*/ 462988 w 925975"/>
                <a:gd name="connsiteY1" fmla="*/ 1929 h 395468"/>
                <a:gd name="connsiteX2" fmla="*/ 925975 w 925975"/>
                <a:gd name="connsiteY2" fmla="*/ 395468 h 395468"/>
              </a:gdLst>
              <a:ahLst/>
              <a:cxnLst>
                <a:cxn ang="0">
                  <a:pos x="connsiteX0" y="connsiteY0"/>
                </a:cxn>
                <a:cxn ang="0">
                  <a:pos x="connsiteX1" y="connsiteY1"/>
                </a:cxn>
                <a:cxn ang="0">
                  <a:pos x="connsiteX2" y="connsiteY2"/>
                </a:cxn>
              </a:cxnLst>
              <a:rect l="l" t="t" r="r" b="b"/>
              <a:pathLst>
                <a:path w="925975" h="395468">
                  <a:moveTo>
                    <a:pt x="0" y="383893"/>
                  </a:moveTo>
                  <a:cubicBezTo>
                    <a:pt x="154329" y="191946"/>
                    <a:pt x="308659" y="0"/>
                    <a:pt x="462988" y="1929"/>
                  </a:cubicBezTo>
                  <a:cubicBezTo>
                    <a:pt x="617317" y="3858"/>
                    <a:pt x="771646" y="199663"/>
                    <a:pt x="925975" y="395468"/>
                  </a:cubicBezTo>
                </a:path>
              </a:pathLst>
            </a:custGeom>
            <a:ln>
              <a:solidFill>
                <a:srgbClr val="7030A0"/>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sp>
          <p:nvSpPr>
            <p:cNvPr id="117" name="Rectangle 116"/>
            <p:cNvSpPr/>
            <p:nvPr/>
          </p:nvSpPr>
          <p:spPr>
            <a:xfrm>
              <a:off x="198786" y="2962590"/>
              <a:ext cx="704039" cy="461665"/>
            </a:xfrm>
            <a:prstGeom prst="rect">
              <a:avLst/>
            </a:prstGeom>
          </p:spPr>
          <p:txBody>
            <a:bodyPr wrap="none">
              <a:spAutoFit/>
            </a:bodyPr>
            <a:lstStyle/>
            <a:p>
              <a:pPr defTabSz="457200" fontAlgn="auto">
                <a:spcBef>
                  <a:spcPts val="0"/>
                </a:spcBef>
                <a:spcAft>
                  <a:spcPts val="0"/>
                </a:spcAft>
              </a:pPr>
              <a:r>
                <a:rPr lang="en-US" sz="2400" dirty="0">
                  <a:solidFill>
                    <a:srgbClr val="034ABD"/>
                  </a:solidFill>
                  <a:latin typeface="Arial"/>
                </a:rPr>
                <a:t> </a:t>
              </a:r>
              <a:r>
                <a:rPr lang="en-US" sz="2400" dirty="0">
                  <a:solidFill>
                    <a:srgbClr val="034ABD"/>
                  </a:solidFill>
                  <a:cs typeface="Times New Roman" pitchFamily="18" charset="0"/>
                </a:rPr>
                <a:t>S</a:t>
              </a:r>
              <a:r>
                <a:rPr lang="en-US" sz="2400" baseline="-25000" dirty="0">
                  <a:solidFill>
                    <a:srgbClr val="034ABD"/>
                  </a:solidFill>
                  <a:cs typeface="Times New Roman" pitchFamily="18" charset="0"/>
                </a:rPr>
                <a:t>1/2</a:t>
              </a:r>
              <a:endParaRPr lang="en-US" sz="2400" dirty="0">
                <a:solidFill>
                  <a:srgbClr val="034ABD"/>
                </a:solidFill>
                <a:latin typeface="Arial"/>
              </a:endParaRPr>
            </a:p>
          </p:txBody>
        </p:sp>
        <p:sp>
          <p:nvSpPr>
            <p:cNvPr id="118" name="Rectangle 117"/>
            <p:cNvSpPr/>
            <p:nvPr/>
          </p:nvSpPr>
          <p:spPr>
            <a:xfrm>
              <a:off x="198786" y="4165963"/>
              <a:ext cx="704039" cy="461665"/>
            </a:xfrm>
            <a:prstGeom prst="rect">
              <a:avLst/>
            </a:prstGeom>
          </p:spPr>
          <p:txBody>
            <a:bodyPr wrap="none">
              <a:spAutoFit/>
            </a:bodyPr>
            <a:lstStyle/>
            <a:p>
              <a:pPr defTabSz="457200" fontAlgn="auto">
                <a:spcBef>
                  <a:spcPts val="0"/>
                </a:spcBef>
                <a:spcAft>
                  <a:spcPts val="0"/>
                </a:spcAft>
              </a:pPr>
              <a:r>
                <a:rPr lang="en-US" sz="2400" dirty="0">
                  <a:solidFill>
                    <a:srgbClr val="40911F"/>
                  </a:solidFill>
                  <a:latin typeface="Arial"/>
                </a:rPr>
                <a:t> </a:t>
              </a:r>
              <a:r>
                <a:rPr lang="en-US" sz="2400" dirty="0">
                  <a:solidFill>
                    <a:srgbClr val="40911F"/>
                  </a:solidFill>
                  <a:cs typeface="Times New Roman" pitchFamily="18" charset="0"/>
                </a:rPr>
                <a:t>P</a:t>
              </a:r>
              <a:r>
                <a:rPr lang="en-US" sz="2400" baseline="-25000" dirty="0">
                  <a:solidFill>
                    <a:srgbClr val="40911F"/>
                  </a:solidFill>
                  <a:cs typeface="Times New Roman" pitchFamily="18" charset="0"/>
                </a:rPr>
                <a:t>3/2</a:t>
              </a:r>
              <a:endParaRPr lang="en-US" sz="2400" dirty="0">
                <a:solidFill>
                  <a:srgbClr val="40911F"/>
                </a:solidFill>
                <a:latin typeface="Arial"/>
              </a:endParaRPr>
            </a:p>
          </p:txBody>
        </p:sp>
        <p:sp>
          <p:nvSpPr>
            <p:cNvPr id="119" name="Rectangle 118"/>
            <p:cNvSpPr/>
            <p:nvPr/>
          </p:nvSpPr>
          <p:spPr>
            <a:xfrm>
              <a:off x="198786" y="4906911"/>
              <a:ext cx="704039" cy="461665"/>
            </a:xfrm>
            <a:prstGeom prst="rect">
              <a:avLst/>
            </a:prstGeom>
          </p:spPr>
          <p:txBody>
            <a:bodyPr wrap="none">
              <a:spAutoFit/>
            </a:bodyPr>
            <a:lstStyle/>
            <a:p>
              <a:pPr defTabSz="457200" fontAlgn="auto">
                <a:spcBef>
                  <a:spcPts val="0"/>
                </a:spcBef>
                <a:spcAft>
                  <a:spcPts val="0"/>
                </a:spcAft>
              </a:pPr>
              <a:r>
                <a:rPr lang="en-US" sz="2400" dirty="0">
                  <a:solidFill>
                    <a:srgbClr val="7030A0"/>
                  </a:solidFill>
                  <a:latin typeface="Arial"/>
                </a:rPr>
                <a:t> </a:t>
              </a:r>
              <a:r>
                <a:rPr lang="en-US" sz="2400" dirty="0">
                  <a:solidFill>
                    <a:srgbClr val="7030A0"/>
                  </a:solidFill>
                  <a:cs typeface="Times New Roman" pitchFamily="18" charset="0"/>
                </a:rPr>
                <a:t>P</a:t>
              </a:r>
              <a:r>
                <a:rPr lang="en-US" sz="2400" baseline="-25000" dirty="0">
                  <a:solidFill>
                    <a:srgbClr val="7030A0"/>
                  </a:solidFill>
                  <a:cs typeface="Times New Roman" pitchFamily="18" charset="0"/>
                </a:rPr>
                <a:t>1/2</a:t>
              </a:r>
              <a:endParaRPr lang="en-US" sz="2400" dirty="0">
                <a:solidFill>
                  <a:srgbClr val="7030A0"/>
                </a:solidFill>
                <a:latin typeface="Arial"/>
              </a:endParaRPr>
            </a:p>
          </p:txBody>
        </p:sp>
        <p:cxnSp>
          <p:nvCxnSpPr>
            <p:cNvPr id="120" name="Straight Arrow Connector 119"/>
            <p:cNvCxnSpPr/>
            <p:nvPr/>
          </p:nvCxnSpPr>
          <p:spPr bwMode="auto">
            <a:xfrm rot="5400000">
              <a:off x="1643944" y="3806379"/>
              <a:ext cx="1041248" cy="1588"/>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21" name="Straight Arrow Connector 120"/>
            <p:cNvCxnSpPr/>
            <p:nvPr/>
          </p:nvCxnSpPr>
          <p:spPr bwMode="auto">
            <a:xfrm rot="5400000">
              <a:off x="1897196" y="4606820"/>
              <a:ext cx="531568" cy="1589"/>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cxnSp>
          <p:nvCxnSpPr>
            <p:cNvPr id="123" name="Straight Connector 122"/>
            <p:cNvCxnSpPr/>
            <p:nvPr/>
          </p:nvCxnSpPr>
          <p:spPr bwMode="auto">
            <a:xfrm>
              <a:off x="1382380" y="3286549"/>
              <a:ext cx="129349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25" name="Straight Connector 124"/>
            <p:cNvCxnSpPr/>
            <p:nvPr/>
          </p:nvCxnSpPr>
          <p:spPr bwMode="auto">
            <a:xfrm>
              <a:off x="1382380" y="4327003"/>
              <a:ext cx="129349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27" name="Straight Connector 126"/>
            <p:cNvCxnSpPr/>
            <p:nvPr/>
          </p:nvCxnSpPr>
          <p:spPr bwMode="auto">
            <a:xfrm>
              <a:off x="1387501" y="4873399"/>
              <a:ext cx="129349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9" name="Rectangle 128"/>
            <p:cNvSpPr/>
            <p:nvPr/>
          </p:nvSpPr>
          <p:spPr>
            <a:xfrm>
              <a:off x="2055983" y="3534942"/>
              <a:ext cx="1810111" cy="461665"/>
            </a:xfrm>
            <a:prstGeom prst="rect">
              <a:avLst/>
            </a:prstGeom>
          </p:spPr>
          <p:txBody>
            <a:bodyPr wrap="none">
              <a:spAutoFit/>
            </a:bodyPr>
            <a:lstStyle/>
            <a:p>
              <a:pPr defTabSz="457200" fontAlgn="auto">
                <a:spcBef>
                  <a:spcPts val="0"/>
                </a:spcBef>
                <a:spcAft>
                  <a:spcPts val="0"/>
                </a:spcAft>
              </a:pPr>
              <a:r>
                <a:rPr lang="en-US" sz="2400" dirty="0">
                  <a:solidFill>
                    <a:srgbClr val="000000"/>
                  </a:solidFill>
                  <a:latin typeface="Arial"/>
                </a:rPr>
                <a:t> </a:t>
              </a:r>
              <a:r>
                <a:rPr lang="en-US" sz="2400" dirty="0">
                  <a:solidFill>
                    <a:srgbClr val="000000"/>
                  </a:solidFill>
                  <a:cs typeface="Times New Roman" pitchFamily="18" charset="0"/>
                </a:rPr>
                <a:t>E</a:t>
              </a:r>
              <a:r>
                <a:rPr lang="en-US" sz="2400" baseline="-25000" dirty="0">
                  <a:solidFill>
                    <a:srgbClr val="000000"/>
                  </a:solidFill>
                  <a:cs typeface="Times New Roman" pitchFamily="18" charset="0"/>
                </a:rPr>
                <a:t>gap</a:t>
              </a:r>
              <a:r>
                <a:rPr lang="en-US" sz="2400" dirty="0">
                  <a:solidFill>
                    <a:srgbClr val="000000"/>
                  </a:solidFill>
                  <a:cs typeface="Times New Roman" pitchFamily="18" charset="0"/>
                </a:rPr>
                <a:t>=</a:t>
              </a:r>
              <a:r>
                <a:rPr lang="en-US" sz="2000" dirty="0">
                  <a:solidFill>
                    <a:srgbClr val="000000"/>
                  </a:solidFill>
                  <a:latin typeface="Arial"/>
                  <a:cs typeface="Times New Roman" pitchFamily="18" charset="0"/>
                </a:rPr>
                <a:t>1.42 eV</a:t>
              </a:r>
              <a:endParaRPr lang="en-US" sz="2000" dirty="0">
                <a:solidFill>
                  <a:srgbClr val="000000"/>
                </a:solidFill>
                <a:latin typeface="Arial"/>
              </a:endParaRPr>
            </a:p>
          </p:txBody>
        </p:sp>
        <p:sp>
          <p:nvSpPr>
            <p:cNvPr id="130" name="Rectangle 129"/>
            <p:cNvSpPr/>
            <p:nvPr/>
          </p:nvSpPr>
          <p:spPr>
            <a:xfrm>
              <a:off x="2165362" y="4341832"/>
              <a:ext cx="1523174" cy="461665"/>
            </a:xfrm>
            <a:prstGeom prst="rect">
              <a:avLst/>
            </a:prstGeom>
          </p:spPr>
          <p:txBody>
            <a:bodyPr wrap="none">
              <a:spAutoFit/>
            </a:bodyPr>
            <a:lstStyle/>
            <a:p>
              <a:pPr defTabSz="457200" fontAlgn="auto">
                <a:spcBef>
                  <a:spcPts val="0"/>
                </a:spcBef>
                <a:spcAft>
                  <a:spcPts val="0"/>
                </a:spcAft>
              </a:pPr>
              <a:r>
                <a:rPr lang="en-US" sz="2400" dirty="0">
                  <a:solidFill>
                    <a:srgbClr val="000000"/>
                  </a:solidFill>
                  <a:latin typeface="Arial"/>
                </a:rPr>
                <a:t> </a:t>
              </a:r>
              <a:r>
                <a:rPr lang="en-US" sz="2400" dirty="0">
                  <a:solidFill>
                    <a:srgbClr val="000000"/>
                  </a:solidFill>
                  <a:cs typeface="Times New Roman" pitchFamily="18" charset="0"/>
                </a:rPr>
                <a:t>Δ=</a:t>
              </a:r>
              <a:r>
                <a:rPr lang="en-US" sz="2000" dirty="0">
                  <a:solidFill>
                    <a:srgbClr val="000000"/>
                  </a:solidFill>
                  <a:latin typeface="Arial"/>
                  <a:cs typeface="Times New Roman" pitchFamily="18" charset="0"/>
                </a:rPr>
                <a:t>0.34 eV</a:t>
              </a:r>
              <a:endParaRPr lang="en-US" sz="2000" dirty="0">
                <a:solidFill>
                  <a:srgbClr val="000000"/>
                </a:solidFill>
                <a:latin typeface="Arial"/>
              </a:endParaRPr>
            </a:p>
          </p:txBody>
        </p:sp>
        <p:cxnSp>
          <p:nvCxnSpPr>
            <p:cNvPr id="131" name="Straight Arrow Connector 130"/>
            <p:cNvCxnSpPr/>
            <p:nvPr/>
          </p:nvCxnSpPr>
          <p:spPr bwMode="auto">
            <a:xfrm rot="5400000" flipH="1" flipV="1">
              <a:off x="0" y="3984608"/>
              <a:ext cx="2766349"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2" name="Straight Arrow Connector 131"/>
            <p:cNvCxnSpPr/>
            <p:nvPr/>
          </p:nvCxnSpPr>
          <p:spPr bwMode="auto">
            <a:xfrm>
              <a:off x="1387501" y="5366988"/>
              <a:ext cx="129349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5" name="Rectangle 134"/>
            <p:cNvSpPr/>
            <p:nvPr/>
          </p:nvSpPr>
          <p:spPr>
            <a:xfrm>
              <a:off x="1414982" y="2639425"/>
              <a:ext cx="325730" cy="369332"/>
            </a:xfrm>
            <a:prstGeom prst="rect">
              <a:avLst/>
            </a:prstGeom>
          </p:spPr>
          <p:txBody>
            <a:bodyPr wrap="none">
              <a:spAutoFit/>
            </a:bodyPr>
            <a:lstStyle/>
            <a:p>
              <a:pPr defTabSz="457200" fontAlgn="auto">
                <a:spcBef>
                  <a:spcPts val="0"/>
                </a:spcBef>
                <a:spcAft>
                  <a:spcPts val="0"/>
                </a:spcAft>
              </a:pPr>
              <a:r>
                <a:rPr lang="en-US" sz="1800" dirty="0">
                  <a:solidFill>
                    <a:srgbClr val="000000"/>
                  </a:solidFill>
                  <a:cs typeface="Times New Roman" pitchFamily="18" charset="0"/>
                  <a:sym typeface="Symbol" pitchFamily="18" charset="2"/>
                </a:rPr>
                <a:t>E</a:t>
              </a:r>
              <a:endParaRPr lang="en-US" sz="1800" dirty="0">
                <a:solidFill>
                  <a:srgbClr val="000000"/>
                </a:solidFill>
                <a:latin typeface="Arial"/>
              </a:endParaRPr>
            </a:p>
          </p:txBody>
        </p:sp>
        <p:sp>
          <p:nvSpPr>
            <p:cNvPr id="136" name="Rectangle 135"/>
            <p:cNvSpPr/>
            <p:nvPr/>
          </p:nvSpPr>
          <p:spPr>
            <a:xfrm>
              <a:off x="2680995" y="5176073"/>
              <a:ext cx="300082" cy="369332"/>
            </a:xfrm>
            <a:prstGeom prst="rect">
              <a:avLst/>
            </a:prstGeom>
          </p:spPr>
          <p:txBody>
            <a:bodyPr wrap="none">
              <a:spAutoFit/>
            </a:bodyPr>
            <a:lstStyle/>
            <a:p>
              <a:pPr defTabSz="457200" fontAlgn="auto">
                <a:spcBef>
                  <a:spcPts val="0"/>
                </a:spcBef>
                <a:spcAft>
                  <a:spcPts val="0"/>
                </a:spcAft>
              </a:pPr>
              <a:r>
                <a:rPr lang="en-US" sz="1800" dirty="0">
                  <a:solidFill>
                    <a:srgbClr val="000000"/>
                  </a:solidFill>
                  <a:cs typeface="Times New Roman" pitchFamily="18" charset="0"/>
                  <a:sym typeface="Symbol" pitchFamily="18" charset="2"/>
                </a:rPr>
                <a:t>k</a:t>
              </a:r>
              <a:endParaRPr lang="en-US" sz="1800" dirty="0">
                <a:solidFill>
                  <a:srgbClr val="000000"/>
                </a:solidFill>
                <a:latin typeface="Arial"/>
              </a:endParaRPr>
            </a:p>
          </p:txBody>
        </p:sp>
        <p:sp>
          <p:nvSpPr>
            <p:cNvPr id="141" name="Rectangle 140"/>
            <p:cNvSpPr/>
            <p:nvPr/>
          </p:nvSpPr>
          <p:spPr>
            <a:xfrm>
              <a:off x="902825" y="4062848"/>
              <a:ext cx="410690" cy="369332"/>
            </a:xfrm>
            <a:prstGeom prst="rect">
              <a:avLst/>
            </a:prstGeom>
          </p:spPr>
          <p:txBody>
            <a:bodyPr wrap="none">
              <a:spAutoFit/>
            </a:bodyPr>
            <a:lstStyle/>
            <a:p>
              <a:pPr defTabSz="457200" fontAlgn="auto">
                <a:spcBef>
                  <a:spcPts val="0"/>
                </a:spcBef>
                <a:spcAft>
                  <a:spcPts val="0"/>
                </a:spcAft>
              </a:pPr>
              <a:r>
                <a:rPr lang="en-US" sz="1800" dirty="0">
                  <a:solidFill>
                    <a:srgbClr val="000000"/>
                  </a:solidFill>
                  <a:cs typeface="Times New Roman" pitchFamily="18" charset="0"/>
                </a:rPr>
                <a:t>E</a:t>
              </a:r>
              <a:r>
                <a:rPr lang="en-US" sz="1800" baseline="-25000" dirty="0">
                  <a:solidFill>
                    <a:srgbClr val="000000"/>
                  </a:solidFill>
                  <a:cs typeface="Times New Roman" pitchFamily="18" charset="0"/>
                </a:rPr>
                <a:t>F</a:t>
              </a:r>
              <a:endParaRPr lang="en-US" sz="1800" dirty="0">
                <a:solidFill>
                  <a:srgbClr val="000000"/>
                </a:solidFill>
                <a:latin typeface="Arial"/>
              </a:endParaRPr>
            </a:p>
          </p:txBody>
        </p:sp>
      </p:grpSp>
      <p:graphicFrame>
        <p:nvGraphicFramePr>
          <p:cNvPr id="67" name="Diagram 66"/>
          <p:cNvGraphicFramePr/>
          <p:nvPr>
            <p:extLst>
              <p:ext uri="{D42A27DB-BD31-4B8C-83A1-F6EECF244321}">
                <p14:modId xmlns:p14="http://schemas.microsoft.com/office/powerpoint/2010/main" val="694571869"/>
              </p:ext>
            </p:extLst>
          </p:nvPr>
        </p:nvGraphicFramePr>
        <p:xfrm>
          <a:off x="7180438" y="1946798"/>
          <a:ext cx="457200" cy="44916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71" name="Diagram 70"/>
          <p:cNvGraphicFramePr/>
          <p:nvPr>
            <p:extLst>
              <p:ext uri="{D42A27DB-BD31-4B8C-83A1-F6EECF244321}">
                <p14:modId xmlns:p14="http://schemas.microsoft.com/office/powerpoint/2010/main" val="821367255"/>
              </p:ext>
            </p:extLst>
          </p:nvPr>
        </p:nvGraphicFramePr>
        <p:xfrm>
          <a:off x="6368469" y="1946798"/>
          <a:ext cx="457200" cy="44916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BD4096A-85BA-FE4F-A8C5-05AF324B4B03}"/>
              </a:ext>
            </a:extLst>
          </p:cNvPr>
          <p:cNvSpPr txBox="1">
            <a:spLocks noChangeArrowheads="1"/>
          </p:cNvSpPr>
          <p:nvPr/>
        </p:nvSpPr>
        <p:spPr>
          <a:xfrm>
            <a:off x="60697" y="0"/>
            <a:ext cx="7208254" cy="683172"/>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solidFill>
                  <a:schemeClr val="tx1"/>
                </a:solidFill>
              </a:rPr>
              <a:t>Beam Polarization</a:t>
            </a:r>
          </a:p>
        </p:txBody>
      </p:sp>
      <p:pic>
        <p:nvPicPr>
          <p:cNvPr id="16" name="Picture 15">
            <a:extLst>
              <a:ext uri="{FF2B5EF4-FFF2-40B4-BE49-F238E27FC236}">
                <a16:creationId xmlns:a16="http://schemas.microsoft.com/office/drawing/2014/main" id="{1800750C-4154-8A42-AB0F-9E15FDE03A68}"/>
              </a:ext>
            </a:extLst>
          </p:cNvPr>
          <p:cNvPicPr>
            <a:picLocks noChangeAspect="1"/>
          </p:cNvPicPr>
          <p:nvPr/>
        </p:nvPicPr>
        <p:blipFill>
          <a:blip r:embed="rId2"/>
          <a:stretch>
            <a:fillRect/>
          </a:stretch>
        </p:blipFill>
        <p:spPr>
          <a:xfrm>
            <a:off x="457200" y="3048000"/>
            <a:ext cx="3822700" cy="1367838"/>
          </a:xfrm>
          <a:prstGeom prst="rect">
            <a:avLst/>
          </a:prstGeom>
        </p:spPr>
      </p:pic>
      <p:pic>
        <p:nvPicPr>
          <p:cNvPr id="39" name="Picture 38">
            <a:extLst>
              <a:ext uri="{FF2B5EF4-FFF2-40B4-BE49-F238E27FC236}">
                <a16:creationId xmlns:a16="http://schemas.microsoft.com/office/drawing/2014/main" id="{FF402B05-B906-F543-9F45-4959AAD86EC0}"/>
              </a:ext>
            </a:extLst>
          </p:cNvPr>
          <p:cNvPicPr>
            <a:picLocks noChangeAspect="1"/>
          </p:cNvPicPr>
          <p:nvPr/>
        </p:nvPicPr>
        <p:blipFill>
          <a:blip r:embed="rId3"/>
          <a:stretch>
            <a:fillRect/>
          </a:stretch>
        </p:blipFill>
        <p:spPr>
          <a:xfrm>
            <a:off x="4876800" y="3048000"/>
            <a:ext cx="3822700" cy="1367838"/>
          </a:xfrm>
          <a:prstGeom prst="rect">
            <a:avLst/>
          </a:prstGeom>
        </p:spPr>
      </p:pic>
      <p:sp>
        <p:nvSpPr>
          <p:cNvPr id="40" name="TextBox 39">
            <a:extLst>
              <a:ext uri="{FF2B5EF4-FFF2-40B4-BE49-F238E27FC236}">
                <a16:creationId xmlns:a16="http://schemas.microsoft.com/office/drawing/2014/main" id="{C35F5DD9-82E0-B840-A554-50551B1FB09F}"/>
              </a:ext>
            </a:extLst>
          </p:cNvPr>
          <p:cNvSpPr txBox="1"/>
          <p:nvPr/>
        </p:nvSpPr>
        <p:spPr>
          <a:xfrm>
            <a:off x="152400" y="1167493"/>
            <a:ext cx="3711209" cy="523220"/>
          </a:xfrm>
          <a:prstGeom prst="rect">
            <a:avLst/>
          </a:prstGeom>
          <a:noFill/>
        </p:spPr>
        <p:txBody>
          <a:bodyPr wrap="none" rtlCol="0">
            <a:spAutoFit/>
          </a:bodyPr>
          <a:lstStyle/>
          <a:p>
            <a:r>
              <a:rPr lang="en-US" sz="2800" dirty="0">
                <a:solidFill>
                  <a:schemeClr val="tx1"/>
                </a:solidFill>
                <a:latin typeface="+mn-lt"/>
              </a:rPr>
              <a:t>P  = (</a:t>
            </a:r>
            <a:r>
              <a:rPr lang="en-US" sz="2800" dirty="0">
                <a:solidFill>
                  <a:srgbClr val="FF0000"/>
                </a:solidFill>
                <a:latin typeface="+mn-lt"/>
              </a:rPr>
              <a:t>N</a:t>
            </a:r>
            <a:r>
              <a:rPr lang="en-US" sz="2800" baseline="30000" dirty="0">
                <a:solidFill>
                  <a:srgbClr val="FF0000"/>
                </a:solidFill>
                <a:latin typeface="+mn-lt"/>
              </a:rPr>
              <a:t>+</a:t>
            </a:r>
            <a:r>
              <a:rPr lang="en-US" sz="2800" dirty="0">
                <a:solidFill>
                  <a:srgbClr val="FF0000"/>
                </a:solidFill>
                <a:latin typeface="+mn-lt"/>
              </a:rPr>
              <a:t> </a:t>
            </a:r>
            <a:r>
              <a:rPr lang="en-US" sz="2800" dirty="0">
                <a:solidFill>
                  <a:schemeClr val="tx1"/>
                </a:solidFill>
                <a:latin typeface="+mn-lt"/>
              </a:rPr>
              <a:t>- </a:t>
            </a:r>
            <a:r>
              <a:rPr lang="en-US" sz="2800" dirty="0">
                <a:solidFill>
                  <a:srgbClr val="6611FF"/>
                </a:solidFill>
                <a:latin typeface="+mn-lt"/>
              </a:rPr>
              <a:t>N</a:t>
            </a:r>
            <a:r>
              <a:rPr lang="en-US" sz="2800" baseline="30000" dirty="0">
                <a:solidFill>
                  <a:srgbClr val="6611FF"/>
                </a:solidFill>
                <a:latin typeface="+mn-lt"/>
              </a:rPr>
              <a:t>-</a:t>
            </a:r>
            <a:r>
              <a:rPr lang="en-US" sz="2800" dirty="0">
                <a:solidFill>
                  <a:schemeClr val="tx1"/>
                </a:solidFill>
                <a:latin typeface="+mn-lt"/>
              </a:rPr>
              <a:t>)/(</a:t>
            </a:r>
            <a:r>
              <a:rPr lang="en-US" sz="2800" dirty="0">
                <a:solidFill>
                  <a:srgbClr val="FF0000"/>
                </a:solidFill>
                <a:latin typeface="+mn-lt"/>
              </a:rPr>
              <a:t>N</a:t>
            </a:r>
            <a:r>
              <a:rPr lang="en-US" sz="2800" baseline="30000" dirty="0">
                <a:solidFill>
                  <a:srgbClr val="FF0000"/>
                </a:solidFill>
                <a:latin typeface="+mn-lt"/>
              </a:rPr>
              <a:t>+</a:t>
            </a:r>
            <a:r>
              <a:rPr lang="en-US" sz="2800" dirty="0">
                <a:solidFill>
                  <a:schemeClr val="tx1"/>
                </a:solidFill>
                <a:latin typeface="+mn-lt"/>
              </a:rPr>
              <a:t> + </a:t>
            </a:r>
            <a:r>
              <a:rPr lang="en-US" sz="2800" dirty="0">
                <a:solidFill>
                  <a:srgbClr val="6611FF"/>
                </a:solidFill>
                <a:latin typeface="+mn-lt"/>
              </a:rPr>
              <a:t>N</a:t>
            </a:r>
            <a:r>
              <a:rPr lang="en-US" sz="2800" baseline="30000" dirty="0">
                <a:solidFill>
                  <a:srgbClr val="6611FF"/>
                </a:solidFill>
                <a:latin typeface="+mn-lt"/>
              </a:rPr>
              <a:t>-</a:t>
            </a:r>
            <a:r>
              <a:rPr lang="en-US" sz="2800" dirty="0">
                <a:solidFill>
                  <a:schemeClr val="tx1"/>
                </a:solidFill>
                <a:latin typeface="+mn-lt"/>
              </a:rPr>
              <a:t>)</a:t>
            </a:r>
          </a:p>
        </p:txBody>
      </p:sp>
      <p:sp>
        <p:nvSpPr>
          <p:cNvPr id="41" name="TextBox 40">
            <a:extLst>
              <a:ext uri="{FF2B5EF4-FFF2-40B4-BE49-F238E27FC236}">
                <a16:creationId xmlns:a16="http://schemas.microsoft.com/office/drawing/2014/main" id="{B430786E-BDF0-154D-A508-800CE80E3FD0}"/>
              </a:ext>
            </a:extLst>
          </p:cNvPr>
          <p:cNvSpPr txBox="1"/>
          <p:nvPr/>
        </p:nvSpPr>
        <p:spPr>
          <a:xfrm>
            <a:off x="4279900" y="1143000"/>
            <a:ext cx="4724400" cy="1569660"/>
          </a:xfrm>
          <a:prstGeom prst="rect">
            <a:avLst/>
          </a:prstGeom>
          <a:noFill/>
        </p:spPr>
        <p:txBody>
          <a:bodyPr wrap="square" rtlCol="0">
            <a:spAutoFit/>
          </a:bodyPr>
          <a:lstStyle/>
          <a:p>
            <a:r>
              <a:rPr lang="en-US" sz="2400" dirty="0">
                <a:solidFill>
                  <a:schemeClr val="tx1"/>
                </a:solidFill>
              </a:rPr>
              <a:t>The polarization is defined as the net fraction of spin states along a preferred direction; photoemission is oriented along the beam helicity. </a:t>
            </a:r>
          </a:p>
        </p:txBody>
      </p:sp>
      <p:sp>
        <p:nvSpPr>
          <p:cNvPr id="42" name="TextBox 41">
            <a:extLst>
              <a:ext uri="{FF2B5EF4-FFF2-40B4-BE49-F238E27FC236}">
                <a16:creationId xmlns:a16="http://schemas.microsoft.com/office/drawing/2014/main" id="{7E20EAAB-700F-2149-B365-0D4394CB0B88}"/>
              </a:ext>
            </a:extLst>
          </p:cNvPr>
          <p:cNvSpPr txBox="1"/>
          <p:nvPr/>
        </p:nvSpPr>
        <p:spPr>
          <a:xfrm>
            <a:off x="711771" y="4572000"/>
            <a:ext cx="2953053" cy="461665"/>
          </a:xfrm>
          <a:prstGeom prst="rect">
            <a:avLst/>
          </a:prstGeom>
          <a:noFill/>
        </p:spPr>
        <p:txBody>
          <a:bodyPr wrap="none" rtlCol="0">
            <a:spAutoFit/>
          </a:bodyPr>
          <a:lstStyle/>
          <a:p>
            <a:r>
              <a:rPr lang="en-US" sz="2400" dirty="0">
                <a:solidFill>
                  <a:schemeClr val="tx1"/>
                </a:solidFill>
                <a:latin typeface="+mn-lt"/>
              </a:rPr>
              <a:t>(</a:t>
            </a:r>
            <a:r>
              <a:rPr lang="en-US" sz="2400" dirty="0">
                <a:solidFill>
                  <a:srgbClr val="FF0000"/>
                </a:solidFill>
                <a:latin typeface="+mn-lt"/>
              </a:rPr>
              <a:t>2</a:t>
            </a:r>
            <a:r>
              <a:rPr lang="en-US" sz="2400" dirty="0">
                <a:solidFill>
                  <a:schemeClr val="tx1"/>
                </a:solidFill>
                <a:latin typeface="+mn-lt"/>
              </a:rPr>
              <a:t> - </a:t>
            </a:r>
            <a:r>
              <a:rPr lang="en-US" sz="2400" dirty="0">
                <a:solidFill>
                  <a:srgbClr val="6611FF"/>
                </a:solidFill>
                <a:latin typeface="+mn-lt"/>
              </a:rPr>
              <a:t>2</a:t>
            </a:r>
            <a:r>
              <a:rPr lang="en-US" sz="2400" dirty="0">
                <a:solidFill>
                  <a:schemeClr val="tx1"/>
                </a:solidFill>
                <a:latin typeface="+mn-lt"/>
              </a:rPr>
              <a:t>) / (</a:t>
            </a:r>
            <a:r>
              <a:rPr lang="en-US" sz="2400" dirty="0">
                <a:solidFill>
                  <a:srgbClr val="FF0000"/>
                </a:solidFill>
                <a:latin typeface="+mn-lt"/>
              </a:rPr>
              <a:t>2</a:t>
            </a:r>
            <a:r>
              <a:rPr lang="en-US" sz="2400" dirty="0">
                <a:solidFill>
                  <a:schemeClr val="tx1"/>
                </a:solidFill>
                <a:latin typeface="+mn-lt"/>
              </a:rPr>
              <a:t> + </a:t>
            </a:r>
            <a:r>
              <a:rPr lang="en-US" sz="2400" dirty="0">
                <a:solidFill>
                  <a:srgbClr val="6611FF"/>
                </a:solidFill>
                <a:latin typeface="+mn-lt"/>
              </a:rPr>
              <a:t>2</a:t>
            </a:r>
            <a:r>
              <a:rPr lang="en-US" sz="2400" dirty="0">
                <a:solidFill>
                  <a:schemeClr val="tx1"/>
                </a:solidFill>
                <a:latin typeface="+mn-lt"/>
              </a:rPr>
              <a:t>) = 0%</a:t>
            </a:r>
          </a:p>
        </p:txBody>
      </p:sp>
      <p:sp>
        <p:nvSpPr>
          <p:cNvPr id="43" name="TextBox 42">
            <a:extLst>
              <a:ext uri="{FF2B5EF4-FFF2-40B4-BE49-F238E27FC236}">
                <a16:creationId xmlns:a16="http://schemas.microsoft.com/office/drawing/2014/main" id="{B29E8C5C-D51E-E84B-A4BA-651FC785682E}"/>
              </a:ext>
            </a:extLst>
          </p:cNvPr>
          <p:cNvSpPr txBox="1"/>
          <p:nvPr/>
        </p:nvSpPr>
        <p:spPr>
          <a:xfrm>
            <a:off x="5079813" y="4520345"/>
            <a:ext cx="3124573" cy="461665"/>
          </a:xfrm>
          <a:prstGeom prst="rect">
            <a:avLst/>
          </a:prstGeom>
          <a:noFill/>
        </p:spPr>
        <p:txBody>
          <a:bodyPr wrap="none" rtlCol="0">
            <a:spAutoFit/>
          </a:bodyPr>
          <a:lstStyle/>
          <a:p>
            <a:r>
              <a:rPr lang="en-US" sz="2400" dirty="0">
                <a:solidFill>
                  <a:schemeClr val="tx1"/>
                </a:solidFill>
                <a:latin typeface="+mn-lt"/>
              </a:rPr>
              <a:t>(</a:t>
            </a:r>
            <a:r>
              <a:rPr lang="en-US" sz="2400" dirty="0">
                <a:solidFill>
                  <a:srgbClr val="FF0000"/>
                </a:solidFill>
                <a:latin typeface="+mn-lt"/>
              </a:rPr>
              <a:t>3</a:t>
            </a:r>
            <a:r>
              <a:rPr lang="en-US" sz="2400" dirty="0">
                <a:solidFill>
                  <a:schemeClr val="tx1"/>
                </a:solidFill>
                <a:latin typeface="+mn-lt"/>
              </a:rPr>
              <a:t> - </a:t>
            </a:r>
            <a:r>
              <a:rPr lang="en-US" sz="2400" dirty="0">
                <a:solidFill>
                  <a:srgbClr val="6611FF"/>
                </a:solidFill>
                <a:latin typeface="+mn-lt"/>
              </a:rPr>
              <a:t>1</a:t>
            </a:r>
            <a:r>
              <a:rPr lang="en-US" sz="2400" dirty="0">
                <a:solidFill>
                  <a:schemeClr val="tx1"/>
                </a:solidFill>
                <a:latin typeface="+mn-lt"/>
              </a:rPr>
              <a:t>) / (</a:t>
            </a:r>
            <a:r>
              <a:rPr lang="en-US" sz="2400" dirty="0">
                <a:solidFill>
                  <a:srgbClr val="FF0000"/>
                </a:solidFill>
                <a:latin typeface="+mn-lt"/>
              </a:rPr>
              <a:t>3</a:t>
            </a:r>
            <a:r>
              <a:rPr lang="en-US" sz="2400" dirty="0">
                <a:solidFill>
                  <a:schemeClr val="tx1"/>
                </a:solidFill>
                <a:latin typeface="+mn-lt"/>
              </a:rPr>
              <a:t> + </a:t>
            </a:r>
            <a:r>
              <a:rPr lang="en-US" sz="2400" dirty="0">
                <a:solidFill>
                  <a:srgbClr val="6611FF"/>
                </a:solidFill>
                <a:latin typeface="+mn-lt"/>
              </a:rPr>
              <a:t>1</a:t>
            </a:r>
            <a:r>
              <a:rPr lang="en-US" sz="2400" dirty="0">
                <a:solidFill>
                  <a:schemeClr val="tx1"/>
                </a:solidFill>
                <a:latin typeface="+mn-lt"/>
              </a:rPr>
              <a:t>) = 50%</a:t>
            </a:r>
          </a:p>
        </p:txBody>
      </p:sp>
      <p:sp>
        <p:nvSpPr>
          <p:cNvPr id="44" name="TextBox 43">
            <a:extLst>
              <a:ext uri="{FF2B5EF4-FFF2-40B4-BE49-F238E27FC236}">
                <a16:creationId xmlns:a16="http://schemas.microsoft.com/office/drawing/2014/main" id="{EC7049A5-D85C-5B44-A53E-5DB9490B8BA5}"/>
              </a:ext>
            </a:extLst>
          </p:cNvPr>
          <p:cNvSpPr txBox="1"/>
          <p:nvPr/>
        </p:nvSpPr>
        <p:spPr>
          <a:xfrm>
            <a:off x="1371600" y="5562600"/>
            <a:ext cx="6553200" cy="830997"/>
          </a:xfrm>
          <a:prstGeom prst="rect">
            <a:avLst/>
          </a:prstGeom>
          <a:noFill/>
        </p:spPr>
        <p:txBody>
          <a:bodyPr wrap="square" rtlCol="0">
            <a:spAutoFit/>
          </a:bodyPr>
          <a:lstStyle/>
          <a:p>
            <a:pPr algn="ctr"/>
            <a:r>
              <a:rPr lang="en-US" sz="2400" dirty="0"/>
              <a:t>Modern high polarization photocathodes provide spin alignment of about 19 out of 20 electrons</a:t>
            </a:r>
          </a:p>
        </p:txBody>
      </p:sp>
    </p:spTree>
    <p:extLst>
      <p:ext uri="{BB962C8B-B14F-4D97-AF65-F5344CB8AC3E}">
        <p14:creationId xmlns:p14="http://schemas.microsoft.com/office/powerpoint/2010/main" val="427920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9002095" cy="577202"/>
          </a:xfrm>
        </p:spPr>
        <p:txBody>
          <a:bodyPr/>
          <a:lstStyle/>
          <a:p>
            <a:r>
              <a:rPr lang="en-US" sz="2800" dirty="0"/>
              <a:t>Who wants polarized beams?</a:t>
            </a:r>
          </a:p>
        </p:txBody>
      </p:sp>
      <p:sp>
        <p:nvSpPr>
          <p:cNvPr id="3" name="Explosion 2 2"/>
          <p:cNvSpPr/>
          <p:nvPr/>
        </p:nvSpPr>
        <p:spPr bwMode="auto">
          <a:xfrm>
            <a:off x="4495800" y="2438400"/>
            <a:ext cx="2286000" cy="1828800"/>
          </a:xfrm>
          <a:prstGeom prst="irregularSeal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8" charset="0"/>
              </a:rPr>
              <a:t>Target</a:t>
            </a:r>
          </a:p>
        </p:txBody>
      </p:sp>
      <p:grpSp>
        <p:nvGrpSpPr>
          <p:cNvPr id="75" name="Group 74"/>
          <p:cNvGrpSpPr/>
          <p:nvPr/>
        </p:nvGrpSpPr>
        <p:grpSpPr>
          <a:xfrm>
            <a:off x="304800" y="2819400"/>
            <a:ext cx="2514600" cy="1219200"/>
            <a:chOff x="685800" y="2971800"/>
            <a:chExt cx="2514600" cy="1219200"/>
          </a:xfrm>
        </p:grpSpPr>
        <p:grpSp>
          <p:nvGrpSpPr>
            <p:cNvPr id="17" name="Group 16"/>
            <p:cNvGrpSpPr/>
            <p:nvPr/>
          </p:nvGrpSpPr>
          <p:grpSpPr>
            <a:xfrm>
              <a:off x="1905000" y="3657600"/>
              <a:ext cx="457200" cy="152400"/>
              <a:chOff x="1752600" y="4572000"/>
              <a:chExt cx="457200" cy="152400"/>
            </a:xfrm>
          </p:grpSpPr>
          <p:cxnSp>
            <p:nvCxnSpPr>
              <p:cNvPr id="16" name="Straight Arrow Connector 15"/>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Oval 10"/>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14" name="Oval 13"/>
            <p:cNvSpPr/>
            <p:nvPr/>
          </p:nvSpPr>
          <p:spPr bwMode="auto">
            <a:xfrm>
              <a:off x="685800" y="2971800"/>
              <a:ext cx="2514600" cy="1219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18" name="Group 17"/>
            <p:cNvGrpSpPr/>
            <p:nvPr/>
          </p:nvGrpSpPr>
          <p:grpSpPr>
            <a:xfrm>
              <a:off x="990600" y="3581400"/>
              <a:ext cx="457200" cy="152400"/>
              <a:chOff x="1752600" y="4572000"/>
              <a:chExt cx="457200" cy="152400"/>
            </a:xfrm>
          </p:grpSpPr>
          <p:cxnSp>
            <p:nvCxnSpPr>
              <p:cNvPr id="19" name="Straight Arrow Connector 18"/>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Oval 19"/>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21" name="Group 20"/>
            <p:cNvGrpSpPr/>
            <p:nvPr/>
          </p:nvGrpSpPr>
          <p:grpSpPr>
            <a:xfrm>
              <a:off x="1447800" y="3810000"/>
              <a:ext cx="457200" cy="152400"/>
              <a:chOff x="1752600" y="4572000"/>
              <a:chExt cx="457200" cy="152400"/>
            </a:xfrm>
          </p:grpSpPr>
          <p:cxnSp>
            <p:nvCxnSpPr>
              <p:cNvPr id="22" name="Straight Arrow Connector 21"/>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 name="Oval 22"/>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24" name="Group 23"/>
            <p:cNvGrpSpPr/>
            <p:nvPr/>
          </p:nvGrpSpPr>
          <p:grpSpPr>
            <a:xfrm>
              <a:off x="2286000" y="3505200"/>
              <a:ext cx="457200" cy="152400"/>
              <a:chOff x="1752600" y="4572000"/>
              <a:chExt cx="457200" cy="152400"/>
            </a:xfrm>
          </p:grpSpPr>
          <p:cxnSp>
            <p:nvCxnSpPr>
              <p:cNvPr id="25" name="Straight Arrow Connector 24"/>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Oval 25"/>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27" name="Group 26"/>
            <p:cNvGrpSpPr/>
            <p:nvPr/>
          </p:nvGrpSpPr>
          <p:grpSpPr>
            <a:xfrm>
              <a:off x="2514600" y="3352800"/>
              <a:ext cx="457200" cy="152400"/>
              <a:chOff x="1752600" y="4572000"/>
              <a:chExt cx="457200" cy="152400"/>
            </a:xfrm>
          </p:grpSpPr>
          <p:cxnSp>
            <p:nvCxnSpPr>
              <p:cNvPr id="28" name="Straight Arrow Connector 27"/>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Oval 28"/>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30" name="Group 29"/>
            <p:cNvGrpSpPr/>
            <p:nvPr/>
          </p:nvGrpSpPr>
          <p:grpSpPr>
            <a:xfrm>
              <a:off x="1143000" y="3276600"/>
              <a:ext cx="457200" cy="152400"/>
              <a:chOff x="1752600" y="4572000"/>
              <a:chExt cx="457200" cy="152400"/>
            </a:xfrm>
          </p:grpSpPr>
          <p:cxnSp>
            <p:nvCxnSpPr>
              <p:cNvPr id="31" name="Straight Arrow Connector 30"/>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Oval 31"/>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33" name="Group 32"/>
            <p:cNvGrpSpPr/>
            <p:nvPr/>
          </p:nvGrpSpPr>
          <p:grpSpPr>
            <a:xfrm>
              <a:off x="1524000" y="3124200"/>
              <a:ext cx="457200" cy="152400"/>
              <a:chOff x="1752600" y="4572000"/>
              <a:chExt cx="457200" cy="152400"/>
            </a:xfrm>
          </p:grpSpPr>
          <p:cxnSp>
            <p:nvCxnSpPr>
              <p:cNvPr id="34" name="Straight Arrow Connector 33"/>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Oval 34"/>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36" name="Group 35"/>
            <p:cNvGrpSpPr/>
            <p:nvPr/>
          </p:nvGrpSpPr>
          <p:grpSpPr>
            <a:xfrm>
              <a:off x="1524000" y="3429000"/>
              <a:ext cx="457200" cy="152400"/>
              <a:chOff x="1752600" y="4572000"/>
              <a:chExt cx="457200" cy="152400"/>
            </a:xfrm>
          </p:grpSpPr>
          <p:cxnSp>
            <p:nvCxnSpPr>
              <p:cNvPr id="37" name="Straight Arrow Connector 36"/>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8" name="Oval 37"/>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39" name="Group 38"/>
            <p:cNvGrpSpPr/>
            <p:nvPr/>
          </p:nvGrpSpPr>
          <p:grpSpPr>
            <a:xfrm>
              <a:off x="1905000" y="3276600"/>
              <a:ext cx="457200" cy="152400"/>
              <a:chOff x="1752600" y="4572000"/>
              <a:chExt cx="457200" cy="152400"/>
            </a:xfrm>
          </p:grpSpPr>
          <p:cxnSp>
            <p:nvCxnSpPr>
              <p:cNvPr id="40" name="Straight Arrow Connector 39"/>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Oval 40"/>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42" name="Group 41"/>
            <p:cNvGrpSpPr/>
            <p:nvPr/>
          </p:nvGrpSpPr>
          <p:grpSpPr>
            <a:xfrm>
              <a:off x="2286000" y="3810000"/>
              <a:ext cx="457200" cy="152400"/>
              <a:chOff x="1752600" y="4572000"/>
              <a:chExt cx="457200" cy="152400"/>
            </a:xfrm>
          </p:grpSpPr>
          <p:cxnSp>
            <p:nvCxnSpPr>
              <p:cNvPr id="43" name="Straight Arrow Connector 42"/>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4" name="Oval 43"/>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sp>
        <p:nvSpPr>
          <p:cNvPr id="77" name="Striped Right Arrow 76"/>
          <p:cNvSpPr/>
          <p:nvPr/>
        </p:nvSpPr>
        <p:spPr bwMode="auto">
          <a:xfrm>
            <a:off x="3048000" y="3200400"/>
            <a:ext cx="1219200" cy="381000"/>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4" name="Group 3">
            <a:extLst>
              <a:ext uri="{FF2B5EF4-FFF2-40B4-BE49-F238E27FC236}">
                <a16:creationId xmlns:a16="http://schemas.microsoft.com/office/drawing/2014/main" id="{85573CA2-7044-8546-9D79-82CA4F8AD239}"/>
              </a:ext>
            </a:extLst>
          </p:cNvPr>
          <p:cNvGrpSpPr/>
          <p:nvPr/>
        </p:nvGrpSpPr>
        <p:grpSpPr>
          <a:xfrm>
            <a:off x="2209800" y="1600200"/>
            <a:ext cx="2467367" cy="1173240"/>
            <a:chOff x="2209800" y="1600200"/>
            <a:chExt cx="2467367" cy="1173240"/>
          </a:xfrm>
        </p:grpSpPr>
        <p:grpSp>
          <p:nvGrpSpPr>
            <p:cNvPr id="48" name="Group 47"/>
            <p:cNvGrpSpPr/>
            <p:nvPr/>
          </p:nvGrpSpPr>
          <p:grpSpPr>
            <a:xfrm>
              <a:off x="2209800" y="2057400"/>
              <a:ext cx="457200" cy="152400"/>
              <a:chOff x="1752600" y="4572000"/>
              <a:chExt cx="457200" cy="152400"/>
            </a:xfrm>
          </p:grpSpPr>
          <p:cxnSp>
            <p:nvCxnSpPr>
              <p:cNvPr id="49" name="Straight Arrow Connector 48"/>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0" name="Oval 49"/>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1" name="Group 50"/>
            <p:cNvGrpSpPr/>
            <p:nvPr/>
          </p:nvGrpSpPr>
          <p:grpSpPr>
            <a:xfrm>
              <a:off x="2667000" y="2286000"/>
              <a:ext cx="457200" cy="152400"/>
              <a:chOff x="1752600" y="4572000"/>
              <a:chExt cx="457200" cy="152400"/>
            </a:xfrm>
          </p:grpSpPr>
          <p:cxnSp>
            <p:nvCxnSpPr>
              <p:cNvPr id="52" name="Straight Arrow Connector 51"/>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3" name="Oval 52"/>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7" name="Group 56"/>
            <p:cNvGrpSpPr/>
            <p:nvPr/>
          </p:nvGrpSpPr>
          <p:grpSpPr>
            <a:xfrm>
              <a:off x="3124200" y="2133600"/>
              <a:ext cx="457200" cy="152400"/>
              <a:chOff x="1752600" y="4572000"/>
              <a:chExt cx="457200" cy="152400"/>
            </a:xfrm>
          </p:grpSpPr>
          <p:cxnSp>
            <p:nvCxnSpPr>
              <p:cNvPr id="58" name="Straight Arrow Connector 57"/>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9" name="Oval 58"/>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0" name="Group 59"/>
            <p:cNvGrpSpPr/>
            <p:nvPr/>
          </p:nvGrpSpPr>
          <p:grpSpPr>
            <a:xfrm>
              <a:off x="2362200" y="1752600"/>
              <a:ext cx="457200" cy="152400"/>
              <a:chOff x="1752600" y="4572000"/>
              <a:chExt cx="457200" cy="152400"/>
            </a:xfrm>
          </p:grpSpPr>
          <p:cxnSp>
            <p:nvCxnSpPr>
              <p:cNvPr id="61" name="Straight Arrow Connector 60"/>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2" name="Oval 61"/>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3" name="Group 62"/>
            <p:cNvGrpSpPr/>
            <p:nvPr/>
          </p:nvGrpSpPr>
          <p:grpSpPr>
            <a:xfrm>
              <a:off x="2743200" y="1600200"/>
              <a:ext cx="457200" cy="152400"/>
              <a:chOff x="1752600" y="4572000"/>
              <a:chExt cx="457200" cy="152400"/>
            </a:xfrm>
          </p:grpSpPr>
          <p:cxnSp>
            <p:nvCxnSpPr>
              <p:cNvPr id="64" name="Straight Arrow Connector 63"/>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5" name="Oval 64"/>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6" name="Group 65"/>
            <p:cNvGrpSpPr/>
            <p:nvPr/>
          </p:nvGrpSpPr>
          <p:grpSpPr>
            <a:xfrm>
              <a:off x="2743200" y="1905000"/>
              <a:ext cx="457200" cy="152400"/>
              <a:chOff x="1752600" y="4572000"/>
              <a:chExt cx="457200" cy="152400"/>
            </a:xfrm>
          </p:grpSpPr>
          <p:cxnSp>
            <p:nvCxnSpPr>
              <p:cNvPr id="67" name="Straight Arrow Connector 66"/>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8" name="Oval 67"/>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9" name="Group 68"/>
            <p:cNvGrpSpPr/>
            <p:nvPr/>
          </p:nvGrpSpPr>
          <p:grpSpPr>
            <a:xfrm>
              <a:off x="3124200" y="1752600"/>
              <a:ext cx="457200" cy="152400"/>
              <a:chOff x="1752600" y="4572000"/>
              <a:chExt cx="457200" cy="152400"/>
            </a:xfrm>
          </p:grpSpPr>
          <p:cxnSp>
            <p:nvCxnSpPr>
              <p:cNvPr id="70" name="Straight Arrow Connector 69"/>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1" name="Oval 70"/>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78" name="Striped Right Arrow 77"/>
            <p:cNvSpPr/>
            <p:nvPr/>
          </p:nvSpPr>
          <p:spPr bwMode="auto">
            <a:xfrm rot="11903730">
              <a:off x="3457967" y="2392440"/>
              <a:ext cx="1219200" cy="381000"/>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 name="Group 4">
            <a:extLst>
              <a:ext uri="{FF2B5EF4-FFF2-40B4-BE49-F238E27FC236}">
                <a16:creationId xmlns:a16="http://schemas.microsoft.com/office/drawing/2014/main" id="{17631CE2-1B30-2F48-9300-46597255DA1E}"/>
              </a:ext>
            </a:extLst>
          </p:cNvPr>
          <p:cNvGrpSpPr/>
          <p:nvPr/>
        </p:nvGrpSpPr>
        <p:grpSpPr>
          <a:xfrm>
            <a:off x="2590800" y="4202124"/>
            <a:ext cx="2157004" cy="979476"/>
            <a:chOff x="2590800" y="4202124"/>
            <a:chExt cx="2157004" cy="979476"/>
          </a:xfrm>
        </p:grpSpPr>
        <p:grpSp>
          <p:nvGrpSpPr>
            <p:cNvPr id="45" name="Group 44"/>
            <p:cNvGrpSpPr/>
            <p:nvPr/>
          </p:nvGrpSpPr>
          <p:grpSpPr>
            <a:xfrm>
              <a:off x="2590800" y="4876800"/>
              <a:ext cx="457200" cy="152400"/>
              <a:chOff x="1752600" y="4572000"/>
              <a:chExt cx="457200" cy="152400"/>
            </a:xfrm>
          </p:grpSpPr>
          <p:cxnSp>
            <p:nvCxnSpPr>
              <p:cNvPr id="46" name="Straight Arrow Connector 45"/>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4" name="Group 53"/>
            <p:cNvGrpSpPr/>
            <p:nvPr/>
          </p:nvGrpSpPr>
          <p:grpSpPr>
            <a:xfrm>
              <a:off x="2971800" y="4724400"/>
              <a:ext cx="457200" cy="152400"/>
              <a:chOff x="1752600" y="4572000"/>
              <a:chExt cx="457200" cy="152400"/>
            </a:xfrm>
          </p:grpSpPr>
          <p:cxnSp>
            <p:nvCxnSpPr>
              <p:cNvPr id="55" name="Straight Arrow Connector 54"/>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6" name="Oval 55"/>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72" name="Group 71"/>
            <p:cNvGrpSpPr/>
            <p:nvPr/>
          </p:nvGrpSpPr>
          <p:grpSpPr>
            <a:xfrm>
              <a:off x="2971800" y="5029200"/>
              <a:ext cx="457200" cy="152400"/>
              <a:chOff x="1752600" y="4572000"/>
              <a:chExt cx="457200" cy="152400"/>
            </a:xfrm>
          </p:grpSpPr>
          <p:cxnSp>
            <p:nvCxnSpPr>
              <p:cNvPr id="73" name="Straight Arrow Connector 72"/>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4" name="Oval 73"/>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79" name="Striped Right Arrow 78"/>
            <p:cNvSpPr/>
            <p:nvPr/>
          </p:nvSpPr>
          <p:spPr bwMode="auto">
            <a:xfrm rot="9300402">
              <a:off x="3528604" y="4202124"/>
              <a:ext cx="1219200" cy="381000"/>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80" name="TextBox 79"/>
          <p:cNvSpPr txBox="1"/>
          <p:nvPr/>
        </p:nvSpPr>
        <p:spPr>
          <a:xfrm>
            <a:off x="5673969" y="4630614"/>
            <a:ext cx="2939401" cy="1569660"/>
          </a:xfrm>
          <a:prstGeom prst="rect">
            <a:avLst/>
          </a:prstGeom>
          <a:noFill/>
        </p:spPr>
        <p:txBody>
          <a:bodyPr wrap="square" rtlCol="0">
            <a:spAutoFit/>
          </a:bodyPr>
          <a:lstStyle/>
          <a:p>
            <a:pPr algn="ctr"/>
            <a:r>
              <a:rPr lang="en-US" dirty="0"/>
              <a:t>You measure</a:t>
            </a:r>
          </a:p>
          <a:p>
            <a:pPr algn="ctr"/>
            <a:r>
              <a:rPr lang="en-US" dirty="0"/>
              <a:t>an experimental</a:t>
            </a:r>
          </a:p>
          <a:p>
            <a:pPr algn="ctr"/>
            <a:r>
              <a:rPr lang="en-US" dirty="0"/>
              <a:t>asymmetry !</a:t>
            </a:r>
          </a:p>
        </p:txBody>
      </p:sp>
      <p:pic>
        <p:nvPicPr>
          <p:cNvPr id="89090" name="Picture 2"/>
          <p:cNvPicPr>
            <a:picLocks noChangeAspect="1" noChangeArrowheads="1"/>
          </p:cNvPicPr>
          <p:nvPr/>
        </p:nvPicPr>
        <p:blipFill>
          <a:blip r:embed="rId2" cstate="print"/>
          <a:srcRect/>
          <a:stretch>
            <a:fillRect/>
          </a:stretch>
        </p:blipFill>
        <p:spPr bwMode="auto">
          <a:xfrm rot="3990953">
            <a:off x="1338852" y="4844053"/>
            <a:ext cx="1240891" cy="1240891"/>
          </a:xfrm>
          <a:prstGeom prst="rect">
            <a:avLst/>
          </a:prstGeom>
          <a:noFill/>
          <a:ln w="9525">
            <a:noFill/>
            <a:miter lim="800000"/>
            <a:headEnd/>
            <a:tailEnd/>
          </a:ln>
        </p:spPr>
      </p:pic>
      <p:pic>
        <p:nvPicPr>
          <p:cNvPr id="82" name="Picture 2"/>
          <p:cNvPicPr>
            <a:picLocks noChangeAspect="1" noChangeArrowheads="1"/>
          </p:cNvPicPr>
          <p:nvPr/>
        </p:nvPicPr>
        <p:blipFill>
          <a:blip r:embed="rId2" cstate="print"/>
          <a:srcRect/>
          <a:stretch>
            <a:fillRect/>
          </a:stretch>
        </p:blipFill>
        <p:spPr bwMode="auto">
          <a:xfrm rot="6947143">
            <a:off x="1198719" y="893919"/>
            <a:ext cx="1240891" cy="12408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dissolv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E2A0-E5D9-5245-BD29-CF5719F502DF}"/>
              </a:ext>
            </a:extLst>
          </p:cNvPr>
          <p:cNvSpPr txBox="1">
            <a:spLocks/>
          </p:cNvSpPr>
          <p:nvPr/>
        </p:nvSpPr>
        <p:spPr>
          <a:xfrm>
            <a:off x="76200" y="0"/>
            <a:ext cx="8316295" cy="5334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Polarized source figure of merit (FOM)</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A6A43F-4C99-2F44-98BC-F1577278307A}"/>
                  </a:ext>
                </a:extLst>
              </p:cNvPr>
              <p:cNvSpPr txBox="1"/>
              <p:nvPr/>
            </p:nvSpPr>
            <p:spPr>
              <a:xfrm>
                <a:off x="4876800" y="1003298"/>
                <a:ext cx="4162934" cy="2287293"/>
              </a:xfrm>
              <a:prstGeom prst="rect">
                <a:avLst/>
              </a:prstGeom>
              <a:noFill/>
            </p:spPr>
            <p:txBody>
              <a:bodyPr wrap="none" rtlCol="0">
                <a:spAutoFit/>
              </a:bodyPr>
              <a:lstStyle/>
              <a:p>
                <a:pPr marL="457200" indent="-457200">
                  <a:buFont typeface="Symbol" pitchFamily="2" charset="2"/>
                  <a:buChar char="e"/>
                </a:pPr>
                <a:r>
                  <a:rPr lang="en-US" sz="2800" dirty="0">
                    <a:solidFill>
                      <a:schemeClr val="tx1"/>
                    </a:solidFill>
                    <a:latin typeface="+mn-lt"/>
                  </a:rPr>
                  <a:t>= (L – R)/(L + R)</a:t>
                </a:r>
              </a:p>
              <a:p>
                <a:endParaRPr lang="en-US" sz="2800" dirty="0">
                  <a:solidFill>
                    <a:schemeClr val="tx1"/>
                  </a:solidFill>
                  <a:latin typeface="+mn-lt"/>
                </a:endParaRPr>
              </a:p>
              <a:p>
                <a:pPr marL="457200" indent="-457200">
                  <a:buFont typeface="Symbol" pitchFamily="2" charset="2"/>
                  <a:buChar char="e"/>
                </a:pPr>
                <a:r>
                  <a:rPr lang="en-US" sz="2800" dirty="0">
                    <a:solidFill>
                      <a:schemeClr val="tx1"/>
                    </a:solidFill>
                    <a:latin typeface="+mn-lt"/>
                  </a:rPr>
                  <a:t>= P * A</a:t>
                </a:r>
              </a:p>
              <a:p>
                <a:pPr marL="457200" indent="-457200">
                  <a:buFont typeface="Symbol" pitchFamily="2" charset="2"/>
                  <a:buChar char="e"/>
                </a:pPr>
                <a:endParaRPr lang="en-US" sz="2800" dirty="0">
                  <a:solidFill>
                    <a:schemeClr val="tx1"/>
                  </a:solidFill>
                  <a:latin typeface="+mn-lt"/>
                </a:endParaRPr>
              </a:p>
              <a:p>
                <a:r>
                  <a:rPr lang="en-US" sz="2800" dirty="0">
                    <a:solidFill>
                      <a:schemeClr val="tx1"/>
                    </a:solidFill>
                    <a:latin typeface="Symbol" pitchFamily="2" charset="2"/>
                  </a:rPr>
                  <a:t>D</a:t>
                </a:r>
                <a:r>
                  <a:rPr lang="en-US" sz="2800" dirty="0">
                    <a:solidFill>
                      <a:schemeClr val="tx1"/>
                    </a:solidFill>
                    <a:latin typeface="+mn-lt"/>
                  </a:rPr>
                  <a:t>A ~ 1/</a:t>
                </a:r>
                <a14:m>
                  <m:oMath xmlns:m="http://schemas.openxmlformats.org/officeDocument/2006/math">
                    <m:rad>
                      <m:radPr>
                        <m:degHide m:val="on"/>
                        <m:ctrlPr>
                          <a:rPr lang="en-US" sz="2800" b="0" i="1" smtClean="0">
                            <a:solidFill>
                              <a:schemeClr val="tx1"/>
                            </a:solidFill>
                            <a:latin typeface="Cambria Math" panose="02040503050406030204" pitchFamily="18" charset="0"/>
                            <a:ea typeface="Cambria Math" panose="02040503050406030204" pitchFamily="18" charset="0"/>
                          </a:rPr>
                        </m:ctrlPr>
                      </m:radPr>
                      <m:deg/>
                      <m:e>
                        <m:r>
                          <a:rPr lang="en-US" sz="2800" b="0" i="1" smtClean="0">
                            <a:solidFill>
                              <a:schemeClr val="tx1"/>
                            </a:solidFill>
                            <a:latin typeface="Cambria Math" panose="02040503050406030204" pitchFamily="18" charset="0"/>
                            <a:ea typeface="Cambria Math" panose="02040503050406030204" pitchFamily="18" charset="0"/>
                          </a:rPr>
                          <m:t>𝑁𝑃</m:t>
                        </m:r>
                        <m:r>
                          <a:rPr lang="en-US" sz="2800" b="0" i="1" baseline="30000" smtClean="0">
                            <a:solidFill>
                              <a:schemeClr val="tx1"/>
                            </a:solidFill>
                            <a:latin typeface="Cambria Math" panose="02040503050406030204" pitchFamily="18" charset="0"/>
                            <a:ea typeface="Cambria Math" panose="02040503050406030204" pitchFamily="18" charset="0"/>
                          </a:rPr>
                          <m:t>2</m:t>
                        </m:r>
                      </m:e>
                    </m:rad>
                  </m:oMath>
                </a14:m>
                <a:r>
                  <a:rPr lang="en-US" sz="2800" dirty="0">
                    <a:solidFill>
                      <a:schemeClr val="tx1"/>
                    </a:solidFill>
                    <a:latin typeface="+mn-lt"/>
                  </a:rPr>
                  <a:t>      N=(L+R)</a:t>
                </a:r>
              </a:p>
            </p:txBody>
          </p:sp>
        </mc:Choice>
        <mc:Fallback xmlns="">
          <p:sp>
            <p:nvSpPr>
              <p:cNvPr id="3" name="TextBox 2">
                <a:extLst>
                  <a:ext uri="{FF2B5EF4-FFF2-40B4-BE49-F238E27FC236}">
                    <a16:creationId xmlns:a16="http://schemas.microsoft.com/office/drawing/2014/main" id="{C2A6A43F-4C99-2F44-98BC-F1577278307A}"/>
                  </a:ext>
                </a:extLst>
              </p:cNvPr>
              <p:cNvSpPr txBox="1">
                <a:spLocks noRot="1" noChangeAspect="1" noMove="1" noResize="1" noEditPoints="1" noAdjustHandles="1" noChangeArrowheads="1" noChangeShapeType="1" noTextEdit="1"/>
              </p:cNvSpPr>
              <p:nvPr/>
            </p:nvSpPr>
            <p:spPr>
              <a:xfrm>
                <a:off x="4876800" y="1003298"/>
                <a:ext cx="4162934" cy="2287293"/>
              </a:xfrm>
              <a:prstGeom prst="rect">
                <a:avLst/>
              </a:prstGeom>
              <a:blipFill>
                <a:blip r:embed="rId2"/>
                <a:stretch>
                  <a:fillRect l="-3354" t="-3315" r="-1829" b="-60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EE1AB23-DBAF-8542-AD26-0A447F7A60B1}"/>
              </a:ext>
            </a:extLst>
          </p:cNvPr>
          <p:cNvSpPr txBox="1"/>
          <p:nvPr/>
        </p:nvSpPr>
        <p:spPr>
          <a:xfrm>
            <a:off x="228600" y="1010861"/>
            <a:ext cx="4185761" cy="2246769"/>
          </a:xfrm>
          <a:prstGeom prst="rect">
            <a:avLst/>
          </a:prstGeom>
          <a:noFill/>
        </p:spPr>
        <p:txBody>
          <a:bodyPr wrap="none" rtlCol="0">
            <a:spAutoFit/>
          </a:bodyPr>
          <a:lstStyle/>
          <a:p>
            <a:r>
              <a:rPr lang="en-US" sz="2800" dirty="0">
                <a:solidFill>
                  <a:schemeClr val="tx1"/>
                </a:solidFill>
                <a:latin typeface="+mn-lt"/>
              </a:rPr>
              <a:t>Measured asymmetry</a:t>
            </a:r>
          </a:p>
          <a:p>
            <a:endParaRPr lang="en-US" sz="2800" dirty="0">
              <a:solidFill>
                <a:schemeClr val="tx1"/>
              </a:solidFill>
              <a:latin typeface="+mn-lt"/>
            </a:endParaRPr>
          </a:p>
          <a:p>
            <a:r>
              <a:rPr lang="en-US" sz="2800" dirty="0">
                <a:solidFill>
                  <a:schemeClr val="tx1"/>
                </a:solidFill>
                <a:latin typeface="+mn-lt"/>
              </a:rPr>
              <a:t>Physics asymmetry</a:t>
            </a:r>
          </a:p>
          <a:p>
            <a:endParaRPr lang="en-US" sz="2800" dirty="0">
              <a:solidFill>
                <a:schemeClr val="tx1"/>
              </a:solidFill>
              <a:latin typeface="+mn-lt"/>
            </a:endParaRPr>
          </a:p>
          <a:p>
            <a:r>
              <a:rPr lang="en-US" sz="2800" dirty="0">
                <a:solidFill>
                  <a:schemeClr val="tx1"/>
                </a:solidFill>
                <a:latin typeface="+mn-lt"/>
              </a:rPr>
              <a:t>Error on analyzing power</a:t>
            </a:r>
          </a:p>
        </p:txBody>
      </p:sp>
      <p:sp>
        <p:nvSpPr>
          <p:cNvPr id="5" name="TextBox 4">
            <a:extLst>
              <a:ext uri="{FF2B5EF4-FFF2-40B4-BE49-F238E27FC236}">
                <a16:creationId xmlns:a16="http://schemas.microsoft.com/office/drawing/2014/main" id="{59C24C8E-2DB4-A949-A60B-9E7460156CB8}"/>
              </a:ext>
            </a:extLst>
          </p:cNvPr>
          <p:cNvSpPr txBox="1"/>
          <p:nvPr/>
        </p:nvSpPr>
        <p:spPr>
          <a:xfrm>
            <a:off x="924895" y="3735091"/>
            <a:ext cx="7467600" cy="2677656"/>
          </a:xfrm>
          <a:prstGeom prst="rect">
            <a:avLst/>
          </a:prstGeom>
          <a:noFill/>
        </p:spPr>
        <p:txBody>
          <a:bodyPr wrap="square" rtlCol="0">
            <a:spAutoFit/>
          </a:bodyPr>
          <a:lstStyle/>
          <a:p>
            <a:pPr algn="ctr"/>
            <a:r>
              <a:rPr lang="en-US" sz="2800" dirty="0"/>
              <a:t>For example, increasing the beam polarization from 30% to 90% achieves the same uncertainty</a:t>
            </a:r>
          </a:p>
          <a:p>
            <a:pPr algn="ctr"/>
            <a:r>
              <a:rPr lang="en-US" sz="2800" dirty="0"/>
              <a:t>in (30/90)</a:t>
            </a:r>
            <a:r>
              <a:rPr lang="en-US" sz="2800" baseline="30000" dirty="0"/>
              <a:t>2</a:t>
            </a:r>
            <a:r>
              <a:rPr lang="en-US" sz="2800" dirty="0"/>
              <a:t> ~ 11% of the time.</a:t>
            </a:r>
          </a:p>
          <a:p>
            <a:pPr algn="ctr"/>
            <a:endParaRPr lang="en-US" sz="2800" dirty="0"/>
          </a:p>
          <a:p>
            <a:pPr algn="ctr"/>
            <a:r>
              <a:rPr lang="en-US" sz="2800" dirty="0"/>
              <a:t>Experiments might be completed in one month,</a:t>
            </a:r>
          </a:p>
          <a:p>
            <a:pPr algn="ctr"/>
            <a:r>
              <a:rPr lang="en-US" sz="2800" dirty="0"/>
              <a:t>instead of one year.</a:t>
            </a:r>
          </a:p>
        </p:txBody>
      </p:sp>
    </p:spTree>
    <p:extLst>
      <p:ext uri="{BB962C8B-B14F-4D97-AF65-F5344CB8AC3E}">
        <p14:creationId xmlns:p14="http://schemas.microsoft.com/office/powerpoint/2010/main" val="380734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A6F5-C7E7-9444-87FE-F2389717251F}"/>
              </a:ext>
            </a:extLst>
          </p:cNvPr>
          <p:cNvSpPr txBox="1">
            <a:spLocks/>
          </p:cNvSpPr>
          <p:nvPr/>
        </p:nvSpPr>
        <p:spPr>
          <a:xfrm>
            <a:off x="38100" y="-25400"/>
            <a:ext cx="7907438" cy="515164"/>
          </a:xfrm>
          <a:prstGeom prst="rect">
            <a:avLst/>
          </a:prstGeom>
        </p:spPr>
        <p:txBody>
          <a:bodyPr>
            <a:noAutofit/>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First Observation of Polarization from GaAs</a:t>
            </a:r>
          </a:p>
        </p:txBody>
      </p:sp>
      <p:pic>
        <p:nvPicPr>
          <p:cNvPr id="3" name="Picture 2">
            <a:extLst>
              <a:ext uri="{FF2B5EF4-FFF2-40B4-BE49-F238E27FC236}">
                <a16:creationId xmlns:a16="http://schemas.microsoft.com/office/drawing/2014/main" id="{2FC361C6-F642-EF45-87D7-8A277871A57B}"/>
              </a:ext>
            </a:extLst>
          </p:cNvPr>
          <p:cNvPicPr>
            <a:picLocks noChangeAspect="1" noChangeArrowheads="1"/>
          </p:cNvPicPr>
          <p:nvPr/>
        </p:nvPicPr>
        <p:blipFill>
          <a:blip r:embed="rId2" cstate="print"/>
          <a:srcRect/>
          <a:stretch>
            <a:fillRect/>
          </a:stretch>
        </p:blipFill>
        <p:spPr bwMode="auto">
          <a:xfrm>
            <a:off x="5410200" y="2179864"/>
            <a:ext cx="3354870" cy="3926711"/>
          </a:xfrm>
          <a:prstGeom prst="rect">
            <a:avLst/>
          </a:prstGeom>
          <a:noFill/>
          <a:ln w="9525">
            <a:noFill/>
            <a:miter lim="800000"/>
            <a:headEnd/>
            <a:tailEnd/>
          </a:ln>
        </p:spPr>
      </p:pic>
      <p:pic>
        <p:nvPicPr>
          <p:cNvPr id="4" name="Picture 2">
            <a:extLst>
              <a:ext uri="{FF2B5EF4-FFF2-40B4-BE49-F238E27FC236}">
                <a16:creationId xmlns:a16="http://schemas.microsoft.com/office/drawing/2014/main" id="{3DDE745A-8D6E-1D40-87F6-A66FC04CA97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937" y="609600"/>
            <a:ext cx="7789863" cy="1317756"/>
          </a:xfrm>
          <a:prstGeom prst="rect">
            <a:avLst/>
          </a:prstGeom>
          <a:noFill/>
          <a:ln w="9525">
            <a:noFill/>
            <a:miter lim="800000"/>
            <a:headEnd/>
            <a:tailEnd/>
          </a:ln>
        </p:spPr>
      </p:pic>
      <p:pic>
        <p:nvPicPr>
          <p:cNvPr id="5" name="Picture 2">
            <a:extLst>
              <a:ext uri="{FF2B5EF4-FFF2-40B4-BE49-F238E27FC236}">
                <a16:creationId xmlns:a16="http://schemas.microsoft.com/office/drawing/2014/main" id="{45863381-9136-E54B-8ABA-EB276AFD6729}"/>
              </a:ext>
            </a:extLst>
          </p:cNvPr>
          <p:cNvPicPr>
            <a:picLocks noChangeAspect="1" noChangeArrowheads="1"/>
          </p:cNvPicPr>
          <p:nvPr/>
        </p:nvPicPr>
        <p:blipFill>
          <a:blip r:embed="rId4" cstate="print"/>
          <a:srcRect/>
          <a:stretch>
            <a:fillRect/>
          </a:stretch>
        </p:blipFill>
        <p:spPr bwMode="auto">
          <a:xfrm>
            <a:off x="250594" y="2209800"/>
            <a:ext cx="4854806" cy="3148013"/>
          </a:xfrm>
          <a:prstGeom prst="rect">
            <a:avLst/>
          </a:prstGeom>
          <a:noFill/>
          <a:ln w="9525">
            <a:noFill/>
            <a:miter lim="800000"/>
            <a:headEnd/>
            <a:tailEnd/>
          </a:ln>
        </p:spPr>
      </p:pic>
    </p:spTree>
    <p:extLst>
      <p:ext uri="{BB962C8B-B14F-4D97-AF65-F5344CB8AC3E}">
        <p14:creationId xmlns:p14="http://schemas.microsoft.com/office/powerpoint/2010/main" val="364438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2151B2-0A2E-4041-9BFA-3C502C52CC83}"/>
              </a:ext>
            </a:extLst>
          </p:cNvPr>
          <p:cNvSpPr>
            <a:spLocks noChangeArrowheads="1"/>
          </p:cNvSpPr>
          <p:nvPr/>
        </p:nvSpPr>
        <p:spPr bwMode="auto">
          <a:xfrm>
            <a:off x="76200" y="0"/>
            <a:ext cx="9144000" cy="523220"/>
          </a:xfrm>
          <a:prstGeom prst="rect">
            <a:avLst/>
          </a:prstGeom>
          <a:noFill/>
          <a:ln w="9525">
            <a:noFill/>
            <a:miter lim="800000"/>
            <a:headEnd/>
            <a:tailEnd/>
          </a:ln>
          <a:effectLst/>
        </p:spPr>
        <p:txBody>
          <a:bodyPr wrap="square">
            <a:spAutoFit/>
          </a:bodyPr>
          <a:lstStyle/>
          <a:p>
            <a:pPr fontAlgn="auto">
              <a:spcBef>
                <a:spcPts val="0"/>
              </a:spcBef>
              <a:spcAft>
                <a:spcPts val="0"/>
              </a:spcAft>
            </a:pPr>
            <a:r>
              <a:rPr lang="en-US" sz="2800" b="1" dirty="0">
                <a:solidFill>
                  <a:prstClr val="black"/>
                </a:solidFill>
                <a:latin typeface="+mn-lt"/>
              </a:rPr>
              <a:t>First HV GaAs </a:t>
            </a:r>
            <a:r>
              <a:rPr lang="en-US" sz="2800" b="1" dirty="0" err="1">
                <a:solidFill>
                  <a:prstClr val="black"/>
                </a:solidFill>
                <a:latin typeface="+mn-lt"/>
              </a:rPr>
              <a:t>photogun</a:t>
            </a:r>
            <a:r>
              <a:rPr lang="en-US" sz="2800" b="1" dirty="0">
                <a:solidFill>
                  <a:prstClr val="black"/>
                </a:solidFill>
                <a:latin typeface="+mn-lt"/>
              </a:rPr>
              <a:t> used on an accelerator</a:t>
            </a:r>
          </a:p>
        </p:txBody>
      </p:sp>
      <p:sp>
        <p:nvSpPr>
          <p:cNvPr id="3" name="TextBox 2">
            <a:extLst>
              <a:ext uri="{FF2B5EF4-FFF2-40B4-BE49-F238E27FC236}">
                <a16:creationId xmlns:a16="http://schemas.microsoft.com/office/drawing/2014/main" id="{389CFC81-97A8-234D-99BC-A78841FA7E73}"/>
              </a:ext>
            </a:extLst>
          </p:cNvPr>
          <p:cNvSpPr txBox="1"/>
          <p:nvPr/>
        </p:nvSpPr>
        <p:spPr>
          <a:xfrm>
            <a:off x="228600" y="762000"/>
            <a:ext cx="8305800" cy="1200329"/>
          </a:xfrm>
          <a:prstGeom prst="rect">
            <a:avLst/>
          </a:prstGeom>
          <a:solidFill>
            <a:srgbClr val="FFF8E1"/>
          </a:solidFill>
        </p:spPr>
        <p:txBody>
          <a:bodyPr wrap="square" rtlCol="0">
            <a:spAutoFit/>
          </a:bodyPr>
          <a:lstStyle/>
          <a:p>
            <a:pPr marL="228600" indent="-228600" fontAlgn="auto">
              <a:spcBef>
                <a:spcPts val="0"/>
              </a:spcBef>
              <a:spcAft>
                <a:spcPts val="0"/>
              </a:spcAft>
              <a:buFontTx/>
              <a:buChar char="•"/>
            </a:pPr>
            <a:r>
              <a:rPr lang="en-US" sz="2400" dirty="0">
                <a:solidFill>
                  <a:srgbClr val="FF5050"/>
                </a:solidFill>
                <a:latin typeface="Calibri"/>
              </a:rPr>
              <a:t>Built for SLAC parity-violation experiment E122</a:t>
            </a:r>
          </a:p>
          <a:p>
            <a:pPr marL="228600" indent="-228600" fontAlgn="auto">
              <a:spcBef>
                <a:spcPts val="0"/>
              </a:spcBef>
              <a:spcAft>
                <a:spcPts val="0"/>
              </a:spcAft>
              <a:buFontTx/>
              <a:buChar char="•"/>
            </a:pPr>
            <a:r>
              <a:rPr lang="en-US" sz="2400" dirty="0">
                <a:solidFill>
                  <a:srgbClr val="FF5050"/>
                </a:solidFill>
                <a:latin typeface="Calibri"/>
              </a:rPr>
              <a:t>December 1977 - Polarized electrons accelerated at SLAC</a:t>
            </a:r>
          </a:p>
          <a:p>
            <a:pPr marL="228600" indent="-228600" fontAlgn="auto">
              <a:spcBef>
                <a:spcPts val="0"/>
              </a:spcBef>
              <a:spcAft>
                <a:spcPts val="0"/>
              </a:spcAft>
              <a:buFontTx/>
              <a:buChar char="•"/>
            </a:pPr>
            <a:r>
              <a:rPr lang="en-US" sz="2400" dirty="0">
                <a:solidFill>
                  <a:srgbClr val="FF5050"/>
                </a:solidFill>
                <a:latin typeface="Calibri"/>
              </a:rPr>
              <a:t>June 1978 - E122 announces parity violation (Standard Model)</a:t>
            </a:r>
          </a:p>
        </p:txBody>
      </p:sp>
      <p:pic>
        <p:nvPicPr>
          <p:cNvPr id="4" name="Picture 2">
            <a:extLst>
              <a:ext uri="{FF2B5EF4-FFF2-40B4-BE49-F238E27FC236}">
                <a16:creationId xmlns:a16="http://schemas.microsoft.com/office/drawing/2014/main" id="{04600132-5FCC-1F43-BA16-C8B62F7D033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2600" y="2150440"/>
            <a:ext cx="5418857" cy="4131879"/>
          </a:xfrm>
          <a:prstGeom prst="rect">
            <a:avLst/>
          </a:prstGeom>
          <a:noFill/>
          <a:ln w="9525">
            <a:noFill/>
            <a:miter lim="800000"/>
            <a:headEnd/>
            <a:tailEnd/>
          </a:ln>
          <a:effectLst/>
        </p:spPr>
      </p:pic>
    </p:spTree>
    <p:extLst>
      <p:ext uri="{BB962C8B-B14F-4D97-AF65-F5344CB8AC3E}">
        <p14:creationId xmlns:p14="http://schemas.microsoft.com/office/powerpoint/2010/main" val="212236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4698-D622-9E4F-A020-0928BF529EA8}"/>
              </a:ext>
            </a:extLst>
          </p:cNvPr>
          <p:cNvSpPr txBox="1">
            <a:spLocks/>
          </p:cNvSpPr>
          <p:nvPr/>
        </p:nvSpPr>
        <p:spPr>
          <a:xfrm>
            <a:off x="76200" y="0"/>
            <a:ext cx="8316295" cy="5334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Breaking the P=50% barrier</a:t>
            </a:r>
          </a:p>
        </p:txBody>
      </p:sp>
      <p:sp>
        <p:nvSpPr>
          <p:cNvPr id="3" name="TextBox 2">
            <a:extLst>
              <a:ext uri="{FF2B5EF4-FFF2-40B4-BE49-F238E27FC236}">
                <a16:creationId xmlns:a16="http://schemas.microsoft.com/office/drawing/2014/main" id="{9A06196C-1785-8747-A19B-8929C166889C}"/>
              </a:ext>
            </a:extLst>
          </p:cNvPr>
          <p:cNvSpPr txBox="1"/>
          <p:nvPr/>
        </p:nvSpPr>
        <p:spPr>
          <a:xfrm>
            <a:off x="5638393" y="1295400"/>
            <a:ext cx="3507174" cy="4154984"/>
          </a:xfrm>
          <a:prstGeom prst="rect">
            <a:avLst/>
          </a:prstGeom>
          <a:solidFill>
            <a:schemeClr val="accent3">
              <a:lumMod val="20000"/>
              <a:lumOff val="80000"/>
            </a:schemeClr>
          </a:solidFill>
        </p:spPr>
        <p:txBody>
          <a:bodyPr wrap="square" rtlCol="0">
            <a:spAutoFit/>
          </a:bodyPr>
          <a:lstStyle/>
          <a:p>
            <a:pPr marL="176213" indent="-176213">
              <a:buFont typeface="Arial" pitchFamily="34" charset="0"/>
              <a:buChar char="•"/>
            </a:pPr>
            <a:r>
              <a:rPr lang="en-US" sz="2200" dirty="0">
                <a:latin typeface="Century Gothic" panose="020B0502020202020204" pitchFamily="34" charset="0"/>
              </a:rPr>
              <a:t>The band gap of the substrate layer must be larger than surface layer</a:t>
            </a:r>
          </a:p>
          <a:p>
            <a:pPr marL="176213" indent="-176213">
              <a:buFont typeface="Arial" pitchFamily="34" charset="0"/>
              <a:buChar char="•"/>
            </a:pPr>
            <a:r>
              <a:rPr lang="en-US" sz="2200" dirty="0">
                <a:latin typeface="Century Gothic" panose="020B0502020202020204" pitchFamily="34" charset="0"/>
              </a:rPr>
              <a:t>Lattice constants must differ enough to introduce suitable strain</a:t>
            </a:r>
          </a:p>
          <a:p>
            <a:pPr marL="176213" indent="-176213">
              <a:buFont typeface="Arial" pitchFamily="34" charset="0"/>
              <a:buChar char="•"/>
            </a:pPr>
            <a:r>
              <a:rPr lang="en-US" sz="2200" dirty="0">
                <a:latin typeface="Century Gothic" panose="020B0502020202020204" pitchFamily="34" charset="0"/>
              </a:rPr>
              <a:t>Adjust lattice constant of substrate by varying concentration of third element</a:t>
            </a:r>
          </a:p>
        </p:txBody>
      </p:sp>
      <p:sp>
        <p:nvSpPr>
          <p:cNvPr id="4" name="Rectangle 3">
            <a:extLst>
              <a:ext uri="{FF2B5EF4-FFF2-40B4-BE49-F238E27FC236}">
                <a16:creationId xmlns:a16="http://schemas.microsoft.com/office/drawing/2014/main" id="{BDD06680-A11A-6A4F-A63A-4F7EA2A79552}"/>
              </a:ext>
            </a:extLst>
          </p:cNvPr>
          <p:cNvSpPr/>
          <p:nvPr/>
        </p:nvSpPr>
        <p:spPr>
          <a:xfrm>
            <a:off x="914400" y="565958"/>
            <a:ext cx="7330853" cy="646331"/>
          </a:xfrm>
          <a:prstGeom prst="rect">
            <a:avLst/>
          </a:prstGeom>
          <a:solidFill>
            <a:schemeClr val="accent3">
              <a:lumMod val="20000"/>
              <a:lumOff val="80000"/>
            </a:schemeClr>
          </a:solidFill>
        </p:spPr>
        <p:txBody>
          <a:bodyPr wrap="none">
            <a:spAutoFit/>
          </a:bodyPr>
          <a:lstStyle/>
          <a:p>
            <a:r>
              <a:rPr lang="en-US" sz="3600" dirty="0">
                <a:latin typeface="Century Gothic" panose="020B0502020202020204" pitchFamily="34" charset="0"/>
              </a:rPr>
              <a:t>Lattice mismatch provides stress</a:t>
            </a:r>
          </a:p>
        </p:txBody>
      </p:sp>
      <p:pic>
        <p:nvPicPr>
          <p:cNvPr id="5" name="Picture 2">
            <a:extLst>
              <a:ext uri="{FF2B5EF4-FFF2-40B4-BE49-F238E27FC236}">
                <a16:creationId xmlns:a16="http://schemas.microsoft.com/office/drawing/2014/main" id="{AAF5D292-197E-BC4B-91C6-C948C8762A1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2857" t="3916" r="1429"/>
          <a:stretch>
            <a:fillRect/>
          </a:stretch>
        </p:blipFill>
        <p:spPr bwMode="auto">
          <a:xfrm>
            <a:off x="439475" y="1401975"/>
            <a:ext cx="5105400" cy="3739072"/>
          </a:xfrm>
          <a:prstGeom prst="rect">
            <a:avLst/>
          </a:prstGeom>
          <a:noFill/>
          <a:ln w="9525">
            <a:noFill/>
            <a:miter lim="800000"/>
            <a:headEnd/>
            <a:tailEnd/>
          </a:ln>
        </p:spPr>
      </p:pic>
      <p:sp>
        <p:nvSpPr>
          <p:cNvPr id="6" name="TextBox 5">
            <a:extLst>
              <a:ext uri="{FF2B5EF4-FFF2-40B4-BE49-F238E27FC236}">
                <a16:creationId xmlns:a16="http://schemas.microsoft.com/office/drawing/2014/main" id="{12B4A0BB-75BE-1B4D-A719-C4E2E8E4980A}"/>
              </a:ext>
            </a:extLst>
          </p:cNvPr>
          <p:cNvSpPr txBox="1"/>
          <p:nvPr/>
        </p:nvSpPr>
        <p:spPr>
          <a:xfrm>
            <a:off x="581900" y="5330733"/>
            <a:ext cx="4820550" cy="338554"/>
          </a:xfrm>
          <a:prstGeom prst="rect">
            <a:avLst/>
          </a:prstGeom>
          <a:noFill/>
        </p:spPr>
        <p:txBody>
          <a:bodyPr wrap="none" rtlCol="0">
            <a:spAutoFit/>
          </a:bodyPr>
          <a:lstStyle/>
          <a:p>
            <a:r>
              <a:rPr lang="en-US" sz="1600" dirty="0">
                <a:latin typeface="Century Gothic" panose="020B0502020202020204" pitchFamily="34" charset="0"/>
              </a:rPr>
              <a:t>Pablo Saez,  PhD Thesis, SLAC Report  501, 1997</a:t>
            </a:r>
          </a:p>
        </p:txBody>
      </p:sp>
      <p:sp>
        <p:nvSpPr>
          <p:cNvPr id="7" name="TextBox 6">
            <a:extLst>
              <a:ext uri="{FF2B5EF4-FFF2-40B4-BE49-F238E27FC236}">
                <a16:creationId xmlns:a16="http://schemas.microsoft.com/office/drawing/2014/main" id="{D3CCF2A5-28EF-1343-AC86-16E56959B7B1}"/>
              </a:ext>
            </a:extLst>
          </p:cNvPr>
          <p:cNvSpPr txBox="1"/>
          <p:nvPr/>
        </p:nvSpPr>
        <p:spPr>
          <a:xfrm>
            <a:off x="1398810" y="5860911"/>
            <a:ext cx="6644768" cy="338554"/>
          </a:xfrm>
          <a:prstGeom prst="rect">
            <a:avLst/>
          </a:prstGeom>
          <a:solidFill>
            <a:schemeClr val="accent4">
              <a:lumMod val="20000"/>
              <a:lumOff val="80000"/>
            </a:schemeClr>
          </a:solidFill>
          <a:ln w="19050">
            <a:solidFill>
              <a:schemeClr val="accent1"/>
            </a:solidFill>
          </a:ln>
        </p:spPr>
        <p:txBody>
          <a:bodyPr wrap="none" rtlCol="0">
            <a:spAutoFit/>
          </a:bodyPr>
          <a:lstStyle/>
          <a:p>
            <a:r>
              <a:rPr lang="en-US" sz="1600" dirty="0">
                <a:latin typeface="Century Gothic" panose="020B0502020202020204" pitchFamily="34" charset="0"/>
              </a:rPr>
              <a:t>1% lattice mismatch provides equivalent force as hydraulic press</a:t>
            </a:r>
            <a:r>
              <a:rPr lang="en-US" sz="1600" dirty="0"/>
              <a:t>!</a:t>
            </a:r>
          </a:p>
        </p:txBody>
      </p:sp>
    </p:spTree>
    <p:extLst>
      <p:ext uri="{BB962C8B-B14F-4D97-AF65-F5344CB8AC3E}">
        <p14:creationId xmlns:p14="http://schemas.microsoft.com/office/powerpoint/2010/main" val="9210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796A-32D4-0141-B044-5167D8F2309B}"/>
              </a:ext>
            </a:extLst>
          </p:cNvPr>
          <p:cNvSpPr txBox="1">
            <a:spLocks/>
          </p:cNvSpPr>
          <p:nvPr/>
        </p:nvSpPr>
        <p:spPr>
          <a:xfrm>
            <a:off x="76200" y="0"/>
            <a:ext cx="8316295" cy="5334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Strained layer GaAs</a:t>
            </a:r>
          </a:p>
        </p:txBody>
      </p:sp>
      <p:sp>
        <p:nvSpPr>
          <p:cNvPr id="49" name="Rectangle 24">
            <a:extLst>
              <a:ext uri="{FF2B5EF4-FFF2-40B4-BE49-F238E27FC236}">
                <a16:creationId xmlns:a16="http://schemas.microsoft.com/office/drawing/2014/main" id="{9DE88CF6-78F6-6B48-AFE3-1B90243FBAEA}"/>
              </a:ext>
            </a:extLst>
          </p:cNvPr>
          <p:cNvSpPr>
            <a:spLocks noChangeArrowheads="1"/>
          </p:cNvSpPr>
          <p:nvPr/>
        </p:nvSpPr>
        <p:spPr bwMode="auto">
          <a:xfrm>
            <a:off x="4688032" y="5126357"/>
            <a:ext cx="4125065" cy="740842"/>
          </a:xfrm>
          <a:prstGeom prst="rect">
            <a:avLst/>
          </a:prstGeom>
          <a:noFill/>
          <a:ln w="12699">
            <a:noFill/>
            <a:miter lim="800000"/>
            <a:headEnd/>
            <a:tailEnd/>
          </a:ln>
        </p:spPr>
        <p:txBody>
          <a:bodyPr wrap="square" lIns="90488" tIns="44450" rIns="90488" bIns="44450">
            <a:spAutoFit/>
          </a:bodyPr>
          <a:lstStyle/>
          <a:p>
            <a:pPr algn="ctr" eaLnBrk="0" hangingPunct="0">
              <a:lnSpc>
                <a:spcPct val="85000"/>
              </a:lnSpc>
            </a:pPr>
            <a:r>
              <a:rPr lang="en-US" sz="2400" b="1" dirty="0">
                <a:solidFill>
                  <a:srgbClr val="00279F"/>
                </a:solidFill>
                <a:latin typeface="Comic Sans MS" pitchFamily="66" charset="0"/>
              </a:rPr>
              <a:t> </a:t>
            </a:r>
            <a:r>
              <a:rPr lang="en-US" sz="2400" dirty="0">
                <a:solidFill>
                  <a:srgbClr val="0057D6"/>
                </a:solidFill>
                <a:latin typeface="Comic Sans MS" pitchFamily="66" charset="0"/>
              </a:rPr>
              <a:t>MOCVD-grown epitaxial spin-polarizer wafer</a:t>
            </a:r>
          </a:p>
        </p:txBody>
      </p:sp>
      <p:grpSp>
        <p:nvGrpSpPr>
          <p:cNvPr id="50" name="Group 49">
            <a:extLst>
              <a:ext uri="{FF2B5EF4-FFF2-40B4-BE49-F238E27FC236}">
                <a16:creationId xmlns:a16="http://schemas.microsoft.com/office/drawing/2014/main" id="{FF257995-05A1-2E41-97B4-E7C77828E6A1}"/>
              </a:ext>
            </a:extLst>
          </p:cNvPr>
          <p:cNvGrpSpPr/>
          <p:nvPr/>
        </p:nvGrpSpPr>
        <p:grpSpPr>
          <a:xfrm>
            <a:off x="73220" y="990600"/>
            <a:ext cx="3869213" cy="2313120"/>
            <a:chOff x="1991900" y="3789974"/>
            <a:chExt cx="3498095" cy="2313120"/>
          </a:xfrm>
        </p:grpSpPr>
        <p:cxnSp>
          <p:nvCxnSpPr>
            <p:cNvPr id="51" name="Straight Connector 50">
              <a:extLst>
                <a:ext uri="{FF2B5EF4-FFF2-40B4-BE49-F238E27FC236}">
                  <a16:creationId xmlns:a16="http://schemas.microsoft.com/office/drawing/2014/main" id="{D2FD2868-1679-D240-A956-6841D286DB34}"/>
                </a:ext>
              </a:extLst>
            </p:cNvPr>
            <p:cNvCxnSpPr/>
            <p:nvPr/>
          </p:nvCxnSpPr>
          <p:spPr bwMode="auto">
            <a:xfrm>
              <a:off x="4923806" y="5363633"/>
              <a:ext cx="562594" cy="0"/>
            </a:xfrm>
            <a:prstGeom prst="line">
              <a:avLst/>
            </a:prstGeom>
            <a:noFill/>
            <a:ln w="38100" cap="flat" cmpd="sng" algn="ctr">
              <a:solidFill>
                <a:srgbClr val="40911F"/>
              </a:solidFill>
              <a:prstDash val="solid"/>
              <a:headEnd type="none" w="med" len="med"/>
              <a:tailEnd type="none" w="med" len="med"/>
            </a:ln>
            <a:effectLst>
              <a:outerShdw blurRad="40000" dist="23000" dir="5400000" rotWithShape="0">
                <a:srgbClr val="000000">
                  <a:alpha val="35000"/>
                </a:srgbClr>
              </a:outerShdw>
            </a:effectLst>
          </p:spPr>
        </p:cxnSp>
        <p:cxnSp>
          <p:nvCxnSpPr>
            <p:cNvPr id="52" name="Straight Connector 51">
              <a:extLst>
                <a:ext uri="{FF2B5EF4-FFF2-40B4-BE49-F238E27FC236}">
                  <a16:creationId xmlns:a16="http://schemas.microsoft.com/office/drawing/2014/main" id="{FAD60A8F-E39A-7D4F-8D8F-7104E8F30866}"/>
                </a:ext>
              </a:extLst>
            </p:cNvPr>
            <p:cNvCxnSpPr/>
            <p:nvPr/>
          </p:nvCxnSpPr>
          <p:spPr bwMode="auto">
            <a:xfrm>
              <a:off x="2757922" y="5363633"/>
              <a:ext cx="671078" cy="0"/>
            </a:xfrm>
            <a:prstGeom prst="line">
              <a:avLst/>
            </a:prstGeom>
            <a:noFill/>
            <a:ln w="38100" cap="flat" cmpd="sng" algn="ctr">
              <a:solidFill>
                <a:srgbClr val="40911F"/>
              </a:solidFill>
              <a:prstDash val="solid"/>
              <a:headEnd type="none" w="med" len="med"/>
              <a:tailEnd type="none" w="med" len="med"/>
            </a:ln>
            <a:effectLst>
              <a:outerShdw blurRad="40000" dist="23000" dir="5400000" rotWithShape="0">
                <a:srgbClr val="000000">
                  <a:alpha val="35000"/>
                </a:srgbClr>
              </a:outerShdw>
            </a:effectLst>
          </p:spPr>
        </p:cxnSp>
        <p:cxnSp>
          <p:nvCxnSpPr>
            <p:cNvPr id="53" name="Straight Connector 52">
              <a:extLst>
                <a:ext uri="{FF2B5EF4-FFF2-40B4-BE49-F238E27FC236}">
                  <a16:creationId xmlns:a16="http://schemas.microsoft.com/office/drawing/2014/main" id="{51CFB93D-5E2D-874C-8AAB-68605405168F}"/>
                </a:ext>
              </a:extLst>
            </p:cNvPr>
            <p:cNvCxnSpPr/>
            <p:nvPr/>
          </p:nvCxnSpPr>
          <p:spPr bwMode="auto">
            <a:xfrm>
              <a:off x="3505200" y="4243185"/>
              <a:ext cx="562594" cy="0"/>
            </a:xfrm>
            <a:prstGeom prst="line">
              <a:avLst/>
            </a:prstGeom>
            <a:noFill/>
            <a:ln w="38100" cap="flat" cmpd="sng" algn="ctr">
              <a:solidFill>
                <a:srgbClr val="034ABD"/>
              </a:solidFill>
              <a:prstDash val="solid"/>
              <a:headEnd type="none" w="med" len="med"/>
              <a:tailEnd type="none" w="med" len="med"/>
            </a:ln>
            <a:effectLst>
              <a:outerShdw blurRad="40000" dist="23000" dir="5400000" rotWithShape="0">
                <a:srgbClr val="000000">
                  <a:alpha val="35000"/>
                </a:srgbClr>
              </a:outerShdw>
            </a:effectLst>
          </p:spPr>
        </p:cxnSp>
        <p:cxnSp>
          <p:nvCxnSpPr>
            <p:cNvPr id="54" name="Straight Connector 53">
              <a:extLst>
                <a:ext uri="{FF2B5EF4-FFF2-40B4-BE49-F238E27FC236}">
                  <a16:creationId xmlns:a16="http://schemas.microsoft.com/office/drawing/2014/main" id="{6FD0D1B6-24A4-704F-85EC-72368B2E22EE}"/>
                </a:ext>
              </a:extLst>
            </p:cNvPr>
            <p:cNvCxnSpPr/>
            <p:nvPr/>
          </p:nvCxnSpPr>
          <p:spPr bwMode="auto">
            <a:xfrm>
              <a:off x="4329552" y="4244127"/>
              <a:ext cx="562594" cy="0"/>
            </a:xfrm>
            <a:prstGeom prst="line">
              <a:avLst/>
            </a:prstGeom>
            <a:noFill/>
            <a:ln w="38100" cap="flat" cmpd="sng" algn="ctr">
              <a:solidFill>
                <a:srgbClr val="034ABD"/>
              </a:solidFill>
              <a:prstDash val="solid"/>
              <a:headEnd type="none" w="med" len="med"/>
              <a:tailEnd type="none" w="med" len="med"/>
            </a:ln>
            <a:effectLst>
              <a:outerShdw blurRad="40000" dist="23000" dir="5400000" rotWithShape="0">
                <a:srgbClr val="000000">
                  <a:alpha val="35000"/>
                </a:srgbClr>
              </a:outerShdw>
            </a:effectLst>
          </p:spPr>
        </p:cxnSp>
        <p:grpSp>
          <p:nvGrpSpPr>
            <p:cNvPr id="55" name="Group 65">
              <a:extLst>
                <a:ext uri="{FF2B5EF4-FFF2-40B4-BE49-F238E27FC236}">
                  <a16:creationId xmlns:a16="http://schemas.microsoft.com/office/drawing/2014/main" id="{38261E8A-5164-F447-9105-E6577B114DFE}"/>
                </a:ext>
              </a:extLst>
            </p:cNvPr>
            <p:cNvGrpSpPr/>
            <p:nvPr/>
          </p:nvGrpSpPr>
          <p:grpSpPr>
            <a:xfrm>
              <a:off x="1991900" y="3789974"/>
              <a:ext cx="3498095" cy="2313120"/>
              <a:chOff x="3275571" y="2938167"/>
              <a:chExt cx="3650557" cy="2313120"/>
            </a:xfrm>
          </p:grpSpPr>
          <p:sp>
            <p:nvSpPr>
              <p:cNvPr id="58" name="Rectangle 57">
                <a:extLst>
                  <a:ext uri="{FF2B5EF4-FFF2-40B4-BE49-F238E27FC236}">
                    <a16:creationId xmlns:a16="http://schemas.microsoft.com/office/drawing/2014/main" id="{0ACA3DF1-F5EC-7D45-98C8-B6D69A3C6AA8}"/>
                  </a:ext>
                </a:extLst>
              </p:cNvPr>
              <p:cNvSpPr/>
              <p:nvPr/>
            </p:nvSpPr>
            <p:spPr>
              <a:xfrm>
                <a:off x="6286209" y="4513420"/>
                <a:ext cx="639919"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0911F"/>
                    </a:solidFill>
                    <a:effectLst/>
                    <a:uLnTx/>
                    <a:uFillTx/>
                    <a:latin typeface="Arial"/>
                    <a:cs typeface="Times New Roman" pitchFamily="18" charset="0"/>
                  </a:rPr>
                  <a:t>+3/2</a:t>
                </a:r>
                <a:endParaRPr kumimoji="0" lang="en-US" sz="1800" b="0" i="0" u="none" strike="noStrike" kern="0" cap="none" spc="0" normalizeH="0" baseline="0" noProof="0" dirty="0">
                  <a:ln>
                    <a:noFill/>
                  </a:ln>
                  <a:solidFill>
                    <a:srgbClr val="40911F"/>
                  </a:solidFill>
                  <a:effectLst/>
                  <a:uLnTx/>
                  <a:uFillTx/>
                  <a:latin typeface="Arial"/>
                </a:endParaRPr>
              </a:p>
            </p:txBody>
          </p:sp>
          <p:sp>
            <p:nvSpPr>
              <p:cNvPr id="59" name="Rectangle 58">
                <a:extLst>
                  <a:ext uri="{FF2B5EF4-FFF2-40B4-BE49-F238E27FC236}">
                    <a16:creationId xmlns:a16="http://schemas.microsoft.com/office/drawing/2014/main" id="{0071D64A-1BCF-BB45-B3D9-18B9F0ABD668}"/>
                  </a:ext>
                </a:extLst>
              </p:cNvPr>
              <p:cNvSpPr/>
              <p:nvPr/>
            </p:nvSpPr>
            <p:spPr>
              <a:xfrm>
                <a:off x="4237757" y="2938167"/>
                <a:ext cx="1173719"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34ABD"/>
                    </a:solidFill>
                    <a:effectLst/>
                    <a:uLnTx/>
                    <a:uFillTx/>
                    <a:latin typeface="Arial"/>
                  </a:rPr>
                  <a:t> </a:t>
                </a:r>
                <a:r>
                  <a:rPr kumimoji="0" lang="en-US" sz="1800" b="0" i="0" u="none" strike="noStrike" kern="0" cap="none" spc="0" normalizeH="0" baseline="0" noProof="0" dirty="0">
                    <a:ln>
                      <a:noFill/>
                    </a:ln>
                    <a:solidFill>
                      <a:srgbClr val="034ABD"/>
                    </a:solidFill>
                    <a:effectLst/>
                    <a:uLnTx/>
                    <a:uFillTx/>
                    <a:latin typeface="Arial"/>
                    <a:cs typeface="Times New Roman" pitchFamily="18" charset="0"/>
                  </a:rPr>
                  <a:t>m</a:t>
                </a:r>
                <a:r>
                  <a:rPr kumimoji="0" lang="en-US" sz="1800" b="0" i="0" u="none" strike="noStrike" kern="0" cap="none" spc="0" normalizeH="0" baseline="-25000" noProof="0" dirty="0">
                    <a:ln>
                      <a:noFill/>
                    </a:ln>
                    <a:solidFill>
                      <a:srgbClr val="034ABD"/>
                    </a:solidFill>
                    <a:effectLst/>
                    <a:uLnTx/>
                    <a:uFillTx/>
                    <a:latin typeface="Arial"/>
                    <a:cs typeface="Times New Roman" pitchFamily="18" charset="0"/>
                  </a:rPr>
                  <a:t>j</a:t>
                </a:r>
                <a:r>
                  <a:rPr kumimoji="0" lang="en-US" sz="1800" b="0" i="0" u="none" strike="noStrike" kern="0" cap="none" spc="0" normalizeH="0" baseline="0" noProof="0" dirty="0">
                    <a:ln>
                      <a:noFill/>
                    </a:ln>
                    <a:solidFill>
                      <a:srgbClr val="034ABD"/>
                    </a:solidFill>
                    <a:effectLst/>
                    <a:uLnTx/>
                    <a:uFillTx/>
                    <a:latin typeface="Arial"/>
                    <a:cs typeface="Times New Roman" pitchFamily="18" charset="0"/>
                  </a:rPr>
                  <a:t> = -1/2</a:t>
                </a:r>
                <a:endParaRPr kumimoji="0" lang="en-US" sz="1800" b="0" i="0" u="none" strike="noStrike" kern="0" cap="none" spc="0" normalizeH="0" baseline="0" noProof="0" dirty="0">
                  <a:ln>
                    <a:noFill/>
                  </a:ln>
                  <a:solidFill>
                    <a:srgbClr val="034ABD"/>
                  </a:solidFill>
                  <a:effectLst/>
                  <a:uLnTx/>
                  <a:uFillTx/>
                  <a:latin typeface="Arial"/>
                </a:endParaRPr>
              </a:p>
            </p:txBody>
          </p:sp>
          <p:sp>
            <p:nvSpPr>
              <p:cNvPr id="60" name="Rectangle 59">
                <a:extLst>
                  <a:ext uri="{FF2B5EF4-FFF2-40B4-BE49-F238E27FC236}">
                    <a16:creationId xmlns:a16="http://schemas.microsoft.com/office/drawing/2014/main" id="{A1DDBB72-96FA-D147-AE2E-627ED9B7F933}"/>
                  </a:ext>
                </a:extLst>
              </p:cNvPr>
              <p:cNvSpPr/>
              <p:nvPr/>
            </p:nvSpPr>
            <p:spPr>
              <a:xfrm>
                <a:off x="5646290" y="3022046"/>
                <a:ext cx="639919"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34ABD"/>
                    </a:solidFill>
                    <a:effectLst/>
                    <a:uLnTx/>
                    <a:uFillTx/>
                    <a:latin typeface="Arial"/>
                    <a:cs typeface="Times New Roman" pitchFamily="18" charset="0"/>
                  </a:rPr>
                  <a:t>+1/2</a:t>
                </a:r>
                <a:endParaRPr kumimoji="0" lang="en-US" sz="1800" b="0" i="0" u="none" strike="noStrike" kern="0" cap="none" spc="0" normalizeH="0" baseline="0" noProof="0" dirty="0">
                  <a:ln>
                    <a:noFill/>
                  </a:ln>
                  <a:solidFill>
                    <a:srgbClr val="034ABD"/>
                  </a:solidFill>
                  <a:effectLst/>
                  <a:uLnTx/>
                  <a:uFillTx/>
                  <a:latin typeface="Arial"/>
                </a:endParaRPr>
              </a:p>
            </p:txBody>
          </p:sp>
          <p:sp>
            <p:nvSpPr>
              <p:cNvPr id="61" name="Rectangle 60">
                <a:extLst>
                  <a:ext uri="{FF2B5EF4-FFF2-40B4-BE49-F238E27FC236}">
                    <a16:creationId xmlns:a16="http://schemas.microsoft.com/office/drawing/2014/main" id="{28E0D9A4-3E18-1F4B-874D-26AAD8FA682B}"/>
                  </a:ext>
                </a:extLst>
              </p:cNvPr>
              <p:cNvSpPr/>
              <p:nvPr/>
            </p:nvSpPr>
            <p:spPr>
              <a:xfrm>
                <a:off x="3291704" y="3045558"/>
                <a:ext cx="704039"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34ABD"/>
                    </a:solidFill>
                    <a:effectLst/>
                    <a:uLnTx/>
                    <a:uFillTx/>
                    <a:latin typeface="Arial"/>
                  </a:rPr>
                  <a:t> </a:t>
                </a:r>
                <a:r>
                  <a:rPr kumimoji="0" lang="en-US" sz="2400" b="0" i="0" u="none" strike="noStrike" kern="0" cap="none" spc="0" normalizeH="0" baseline="0" noProof="0" dirty="0">
                    <a:ln>
                      <a:noFill/>
                    </a:ln>
                    <a:solidFill>
                      <a:srgbClr val="034ABD"/>
                    </a:solidFill>
                    <a:effectLst/>
                    <a:uLnTx/>
                    <a:uFillTx/>
                    <a:cs typeface="Times New Roman" pitchFamily="18" charset="0"/>
                  </a:rPr>
                  <a:t>S</a:t>
                </a:r>
                <a:r>
                  <a:rPr kumimoji="0" lang="en-US" sz="2400" b="0" i="0" u="none" strike="noStrike" kern="0" cap="none" spc="0" normalizeH="0" baseline="-25000" noProof="0" dirty="0">
                    <a:ln>
                      <a:noFill/>
                    </a:ln>
                    <a:solidFill>
                      <a:srgbClr val="034ABD"/>
                    </a:solidFill>
                    <a:effectLst/>
                    <a:uLnTx/>
                    <a:uFillTx/>
                    <a:cs typeface="Times New Roman" pitchFamily="18" charset="0"/>
                  </a:rPr>
                  <a:t>1/2</a:t>
                </a:r>
                <a:endParaRPr kumimoji="0" lang="en-US" sz="2400" b="0" i="0" u="none" strike="noStrike" kern="0" cap="none" spc="0" normalizeH="0" baseline="0" noProof="0" dirty="0">
                  <a:ln>
                    <a:noFill/>
                  </a:ln>
                  <a:solidFill>
                    <a:srgbClr val="034ABD"/>
                  </a:solidFill>
                  <a:effectLst/>
                  <a:uLnTx/>
                  <a:uFillTx/>
                  <a:latin typeface="Arial"/>
                </a:endParaRPr>
              </a:p>
            </p:txBody>
          </p:sp>
          <p:sp>
            <p:nvSpPr>
              <p:cNvPr id="62" name="Rectangle 61">
                <a:extLst>
                  <a:ext uri="{FF2B5EF4-FFF2-40B4-BE49-F238E27FC236}">
                    <a16:creationId xmlns:a16="http://schemas.microsoft.com/office/drawing/2014/main" id="{8C5F75FF-AB07-0947-AF58-4B92A5C8969C}"/>
                  </a:ext>
                </a:extLst>
              </p:cNvPr>
              <p:cNvSpPr/>
              <p:nvPr/>
            </p:nvSpPr>
            <p:spPr>
              <a:xfrm>
                <a:off x="3275571" y="4200047"/>
                <a:ext cx="704039"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0911F"/>
                    </a:solidFill>
                    <a:effectLst/>
                    <a:uLnTx/>
                    <a:uFillTx/>
                    <a:latin typeface="Arial"/>
                  </a:rPr>
                  <a:t> </a:t>
                </a:r>
                <a:r>
                  <a:rPr kumimoji="0" lang="en-US" sz="2400" b="0" i="0" u="none" strike="noStrike" kern="0" cap="none" spc="0" normalizeH="0" baseline="0" noProof="0" dirty="0">
                    <a:ln>
                      <a:noFill/>
                    </a:ln>
                    <a:solidFill>
                      <a:srgbClr val="40911F"/>
                    </a:solidFill>
                    <a:effectLst/>
                    <a:uLnTx/>
                    <a:uFillTx/>
                    <a:cs typeface="Times New Roman" pitchFamily="18" charset="0"/>
                  </a:rPr>
                  <a:t>P</a:t>
                </a:r>
                <a:r>
                  <a:rPr kumimoji="0" lang="en-US" sz="2400" b="0" i="0" u="none" strike="noStrike" kern="0" cap="none" spc="0" normalizeH="0" baseline="-25000" noProof="0" dirty="0">
                    <a:ln>
                      <a:noFill/>
                    </a:ln>
                    <a:solidFill>
                      <a:srgbClr val="40911F"/>
                    </a:solidFill>
                    <a:effectLst/>
                    <a:uLnTx/>
                    <a:uFillTx/>
                    <a:cs typeface="Times New Roman" pitchFamily="18" charset="0"/>
                  </a:rPr>
                  <a:t>3/2</a:t>
                </a:r>
                <a:endParaRPr kumimoji="0" lang="en-US" sz="2400" b="0" i="0" u="none" strike="noStrike" kern="0" cap="none" spc="0" normalizeH="0" baseline="0" noProof="0" dirty="0">
                  <a:ln>
                    <a:noFill/>
                  </a:ln>
                  <a:solidFill>
                    <a:srgbClr val="40911F"/>
                  </a:solidFill>
                  <a:effectLst/>
                  <a:uLnTx/>
                  <a:uFillTx/>
                  <a:latin typeface="Arial"/>
                </a:endParaRPr>
              </a:p>
            </p:txBody>
          </p:sp>
          <p:sp>
            <p:nvSpPr>
              <p:cNvPr id="63" name="Rectangle 62">
                <a:extLst>
                  <a:ext uri="{FF2B5EF4-FFF2-40B4-BE49-F238E27FC236}">
                    <a16:creationId xmlns:a16="http://schemas.microsoft.com/office/drawing/2014/main" id="{BE1D25AD-89DA-3740-9432-55085B8362F4}"/>
                  </a:ext>
                </a:extLst>
              </p:cNvPr>
              <p:cNvSpPr/>
              <p:nvPr/>
            </p:nvSpPr>
            <p:spPr>
              <a:xfrm>
                <a:off x="3739358" y="4513419"/>
                <a:ext cx="1338184" cy="461665"/>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0911F"/>
                    </a:solidFill>
                    <a:effectLst/>
                    <a:uLnTx/>
                    <a:uFillTx/>
                    <a:latin typeface="Arial"/>
                  </a:rPr>
                  <a:t> </a:t>
                </a:r>
                <a:r>
                  <a:rPr kumimoji="0" lang="en-US" sz="1800" b="0" i="0" u="none" strike="noStrike" kern="0" cap="none" spc="0" normalizeH="0" baseline="0" noProof="0" dirty="0">
                    <a:ln>
                      <a:noFill/>
                    </a:ln>
                    <a:solidFill>
                      <a:srgbClr val="40911F"/>
                    </a:solidFill>
                    <a:effectLst/>
                    <a:uLnTx/>
                    <a:uFillTx/>
                    <a:latin typeface="Arial"/>
                    <a:cs typeface="Times New Roman" pitchFamily="18" charset="0"/>
                  </a:rPr>
                  <a:t>m</a:t>
                </a:r>
                <a:r>
                  <a:rPr kumimoji="0" lang="en-US" sz="1800" b="0" i="0" u="none" strike="noStrike" kern="0" cap="none" spc="0" normalizeH="0" baseline="-25000" noProof="0" dirty="0">
                    <a:ln>
                      <a:noFill/>
                    </a:ln>
                    <a:solidFill>
                      <a:srgbClr val="40911F"/>
                    </a:solidFill>
                    <a:effectLst/>
                    <a:uLnTx/>
                    <a:uFillTx/>
                    <a:latin typeface="Arial"/>
                    <a:cs typeface="Times New Roman" pitchFamily="18" charset="0"/>
                  </a:rPr>
                  <a:t>j</a:t>
                </a:r>
                <a:r>
                  <a:rPr kumimoji="0" lang="en-US" sz="1800" b="0" i="0" u="none" strike="noStrike" kern="0" cap="none" spc="0" normalizeH="0" baseline="0" noProof="0" dirty="0">
                    <a:ln>
                      <a:noFill/>
                    </a:ln>
                    <a:solidFill>
                      <a:srgbClr val="40911F"/>
                    </a:solidFill>
                    <a:effectLst/>
                    <a:uLnTx/>
                    <a:uFillTx/>
                    <a:latin typeface="Arial"/>
                    <a:cs typeface="Times New Roman" pitchFamily="18" charset="0"/>
                  </a:rPr>
                  <a:t> = -3/2</a:t>
                </a:r>
                <a:endParaRPr kumimoji="0" lang="en-US" sz="1800" b="0" i="0" u="none" strike="noStrike" kern="0" cap="none" spc="0" normalizeH="0" baseline="0" noProof="0" dirty="0">
                  <a:ln>
                    <a:noFill/>
                  </a:ln>
                  <a:solidFill>
                    <a:srgbClr val="40911F"/>
                  </a:solidFill>
                  <a:effectLst/>
                  <a:uLnTx/>
                  <a:uFillTx/>
                  <a:latin typeface="Arial"/>
                </a:endParaRPr>
              </a:p>
            </p:txBody>
          </p:sp>
          <p:sp>
            <p:nvSpPr>
              <p:cNvPr id="64" name="Rectangle 63">
                <a:extLst>
                  <a:ext uri="{FF2B5EF4-FFF2-40B4-BE49-F238E27FC236}">
                    <a16:creationId xmlns:a16="http://schemas.microsoft.com/office/drawing/2014/main" id="{2CCF7EA0-3CA0-D644-8472-810A75D55C6A}"/>
                  </a:ext>
                </a:extLst>
              </p:cNvPr>
              <p:cNvSpPr/>
              <p:nvPr/>
            </p:nvSpPr>
            <p:spPr>
              <a:xfrm>
                <a:off x="4917723" y="4881955"/>
                <a:ext cx="582211"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0911F"/>
                    </a:solidFill>
                    <a:effectLst/>
                    <a:uLnTx/>
                    <a:uFillTx/>
                    <a:latin typeface="Arial"/>
                    <a:cs typeface="Times New Roman" pitchFamily="18" charset="0"/>
                  </a:rPr>
                  <a:t>-1/2</a:t>
                </a:r>
                <a:endParaRPr kumimoji="0" lang="en-US" sz="1800" b="0" i="0" u="none" strike="noStrike" kern="0" cap="none" spc="0" normalizeH="0" baseline="0" noProof="0" dirty="0">
                  <a:ln>
                    <a:noFill/>
                  </a:ln>
                  <a:solidFill>
                    <a:srgbClr val="40911F"/>
                  </a:solidFill>
                  <a:effectLst/>
                  <a:uLnTx/>
                  <a:uFillTx/>
                  <a:latin typeface="Arial"/>
                </a:endParaRPr>
              </a:p>
            </p:txBody>
          </p:sp>
          <p:sp>
            <p:nvSpPr>
              <p:cNvPr id="65" name="Rectangle 64">
                <a:extLst>
                  <a:ext uri="{FF2B5EF4-FFF2-40B4-BE49-F238E27FC236}">
                    <a16:creationId xmlns:a16="http://schemas.microsoft.com/office/drawing/2014/main" id="{8C8577EA-C5BE-DC4B-AF62-0912FDF27667}"/>
                  </a:ext>
                </a:extLst>
              </p:cNvPr>
              <p:cNvSpPr/>
              <p:nvPr/>
            </p:nvSpPr>
            <p:spPr>
              <a:xfrm>
                <a:off x="5729561" y="4881158"/>
                <a:ext cx="639919" cy="369332"/>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0911F"/>
                    </a:solidFill>
                    <a:effectLst/>
                    <a:uLnTx/>
                    <a:uFillTx/>
                    <a:latin typeface="Arial"/>
                  </a:rPr>
                  <a:t>+1</a:t>
                </a:r>
                <a:r>
                  <a:rPr kumimoji="0" lang="en-US" sz="1800" b="0" i="0" u="none" strike="noStrike" kern="0" cap="none" spc="0" normalizeH="0" baseline="0" noProof="0" dirty="0">
                    <a:ln>
                      <a:noFill/>
                    </a:ln>
                    <a:solidFill>
                      <a:srgbClr val="40911F"/>
                    </a:solidFill>
                    <a:effectLst/>
                    <a:uLnTx/>
                    <a:uFillTx/>
                    <a:latin typeface="Arial"/>
                    <a:cs typeface="Times New Roman" pitchFamily="18" charset="0"/>
                  </a:rPr>
                  <a:t>/2</a:t>
                </a:r>
                <a:endParaRPr kumimoji="0" lang="en-US" sz="1800" b="0" i="0" u="none" strike="noStrike" kern="0" cap="none" spc="0" normalizeH="0" baseline="0" noProof="0" dirty="0">
                  <a:ln>
                    <a:noFill/>
                  </a:ln>
                  <a:solidFill>
                    <a:srgbClr val="40911F"/>
                  </a:solidFill>
                  <a:effectLst/>
                  <a:uLnTx/>
                  <a:uFillTx/>
                  <a:latin typeface="Arial"/>
                </a:endParaRPr>
              </a:p>
            </p:txBody>
          </p:sp>
          <p:sp>
            <p:nvSpPr>
              <p:cNvPr id="66" name="Rectangle 65">
                <a:extLst>
                  <a:ext uri="{FF2B5EF4-FFF2-40B4-BE49-F238E27FC236}">
                    <a16:creationId xmlns:a16="http://schemas.microsoft.com/office/drawing/2014/main" id="{D32EFF0C-A609-6E42-AE6A-D06714C5F43D}"/>
                  </a:ext>
                </a:extLst>
              </p:cNvPr>
              <p:cNvSpPr/>
              <p:nvPr/>
            </p:nvSpPr>
            <p:spPr>
              <a:xfrm>
                <a:off x="4135366" y="3507223"/>
                <a:ext cx="609462"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a:rPr>
                  <a:t> </a:t>
                </a:r>
                <a:r>
                  <a:rPr kumimoji="0" lang="en-US" sz="2400" b="1" i="0" u="none" strike="noStrike" kern="0" cap="none" spc="0" normalizeH="0" baseline="0" noProof="0" dirty="0">
                    <a:ln>
                      <a:noFill/>
                    </a:ln>
                    <a:solidFill>
                      <a:srgbClr val="FF0000"/>
                    </a:solidFill>
                    <a:effectLst/>
                    <a:uLnTx/>
                    <a:uFillTx/>
                    <a:cs typeface="Times New Roman" pitchFamily="18" charset="0"/>
                  </a:rPr>
                  <a:t>σ+</a:t>
                </a:r>
                <a:endParaRPr kumimoji="0" lang="en-US" sz="2400" b="1" i="0" u="none" strike="noStrike" kern="0" cap="none" spc="0" normalizeH="0" baseline="0" noProof="0" dirty="0">
                  <a:ln>
                    <a:noFill/>
                  </a:ln>
                  <a:solidFill>
                    <a:srgbClr val="FF0000"/>
                  </a:solidFill>
                  <a:effectLst/>
                  <a:uLnTx/>
                  <a:uFillTx/>
                  <a:latin typeface="Arial"/>
                </a:endParaRPr>
              </a:p>
            </p:txBody>
          </p:sp>
          <p:sp>
            <p:nvSpPr>
              <p:cNvPr id="67" name="Rectangle 66">
                <a:extLst>
                  <a:ext uri="{FF2B5EF4-FFF2-40B4-BE49-F238E27FC236}">
                    <a16:creationId xmlns:a16="http://schemas.microsoft.com/office/drawing/2014/main" id="{FC5991D5-ADB3-C443-BAA7-5F89E0C3FDCD}"/>
                  </a:ext>
                </a:extLst>
              </p:cNvPr>
              <p:cNvSpPr/>
              <p:nvPr/>
            </p:nvSpPr>
            <p:spPr>
              <a:xfrm>
                <a:off x="6256691" y="3544469"/>
                <a:ext cx="538930" cy="46166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C000"/>
                    </a:solidFill>
                    <a:effectLst/>
                    <a:uLnTx/>
                    <a:uFillTx/>
                    <a:latin typeface="Arial"/>
                  </a:rPr>
                  <a:t> </a:t>
                </a:r>
                <a:r>
                  <a:rPr kumimoji="0" lang="en-US" sz="2400" b="1" i="0" u="none" strike="noStrike" kern="0" cap="none" spc="0" normalizeH="0" baseline="0" noProof="0" dirty="0">
                    <a:ln>
                      <a:noFill/>
                    </a:ln>
                    <a:solidFill>
                      <a:srgbClr val="FFC000"/>
                    </a:solidFill>
                    <a:effectLst/>
                    <a:uLnTx/>
                    <a:uFillTx/>
                    <a:cs typeface="Times New Roman" pitchFamily="18" charset="0"/>
                  </a:rPr>
                  <a:t>σ-</a:t>
                </a:r>
                <a:endParaRPr kumimoji="0" lang="en-US" sz="2400" b="1" i="0" u="none" strike="noStrike" kern="0" cap="none" spc="0" normalizeH="0" baseline="0" noProof="0" dirty="0">
                  <a:ln>
                    <a:noFill/>
                  </a:ln>
                  <a:solidFill>
                    <a:srgbClr val="FFC000"/>
                  </a:solidFill>
                  <a:effectLst/>
                  <a:uLnTx/>
                  <a:uFillTx/>
                  <a:latin typeface="Arial"/>
                </a:endParaRPr>
              </a:p>
            </p:txBody>
          </p:sp>
          <p:cxnSp>
            <p:nvCxnSpPr>
              <p:cNvPr id="68" name="Straight Arrow Connector 67">
                <a:extLst>
                  <a:ext uri="{FF2B5EF4-FFF2-40B4-BE49-F238E27FC236}">
                    <a16:creationId xmlns:a16="http://schemas.microsoft.com/office/drawing/2014/main" id="{1ABD33CD-E4CB-9E49-BF2E-8C82AA630AE9}"/>
                  </a:ext>
                </a:extLst>
              </p:cNvPr>
              <p:cNvCxnSpPr/>
              <p:nvPr/>
            </p:nvCxnSpPr>
            <p:spPr bwMode="auto">
              <a:xfrm flipV="1">
                <a:off x="4408450" y="3399832"/>
                <a:ext cx="669092" cy="1113587"/>
              </a:xfrm>
              <a:prstGeom prst="straightConnector1">
                <a:avLst/>
              </a:prstGeom>
              <a:noFill/>
              <a:ln w="38100" cap="flat" cmpd="sng" algn="ctr">
                <a:solidFill>
                  <a:srgbClr val="FF0000"/>
                </a:solidFill>
                <a:prstDash val="solid"/>
                <a:headEnd type="none" w="med" len="med"/>
                <a:tailEnd type="arrow"/>
              </a:ln>
              <a:effectLst>
                <a:outerShdw blurRad="40000" dist="23000" dir="5400000" rotWithShape="0">
                  <a:srgbClr val="000000">
                    <a:alpha val="35000"/>
                  </a:srgbClr>
                </a:outerShdw>
              </a:effectLst>
            </p:spPr>
          </p:cxnSp>
          <p:cxnSp>
            <p:nvCxnSpPr>
              <p:cNvPr id="69" name="Straight Arrow Connector 68">
                <a:extLst>
                  <a:ext uri="{FF2B5EF4-FFF2-40B4-BE49-F238E27FC236}">
                    <a16:creationId xmlns:a16="http://schemas.microsoft.com/office/drawing/2014/main" id="{A74FAA0B-1033-734F-82EC-C50210C65307}"/>
                  </a:ext>
                </a:extLst>
              </p:cNvPr>
              <p:cNvCxnSpPr/>
              <p:nvPr/>
            </p:nvCxnSpPr>
            <p:spPr bwMode="auto">
              <a:xfrm flipH="1" flipV="1">
                <a:off x="5966250" y="3391378"/>
                <a:ext cx="604749" cy="1105856"/>
              </a:xfrm>
              <a:prstGeom prst="straightConnector1">
                <a:avLst/>
              </a:prstGeom>
              <a:noFill/>
              <a:ln w="38100" cap="flat" cmpd="sng" algn="ctr">
                <a:solidFill>
                  <a:srgbClr val="FFC000"/>
                </a:solidFill>
                <a:prstDash val="solid"/>
                <a:headEnd type="none" w="med" len="med"/>
                <a:tailEnd type="arrow"/>
              </a:ln>
              <a:effectLst>
                <a:outerShdw blurRad="40000" dist="23000" dir="5400000" rotWithShape="0">
                  <a:srgbClr val="000000">
                    <a:alpha val="35000"/>
                  </a:srgbClr>
                </a:outerShdw>
              </a:effectLst>
            </p:spPr>
          </p:cxnSp>
        </p:grpSp>
        <p:cxnSp>
          <p:nvCxnSpPr>
            <p:cNvPr id="56" name="Straight Connector 55">
              <a:extLst>
                <a:ext uri="{FF2B5EF4-FFF2-40B4-BE49-F238E27FC236}">
                  <a16:creationId xmlns:a16="http://schemas.microsoft.com/office/drawing/2014/main" id="{C4DDB87E-A88E-7A4B-A4F4-47BCFC0F6649}"/>
                </a:ext>
              </a:extLst>
            </p:cNvPr>
            <p:cNvCxnSpPr/>
            <p:nvPr/>
          </p:nvCxnSpPr>
          <p:spPr bwMode="auto">
            <a:xfrm>
              <a:off x="3560770" y="5733762"/>
              <a:ext cx="562594" cy="0"/>
            </a:xfrm>
            <a:prstGeom prst="line">
              <a:avLst/>
            </a:prstGeom>
            <a:noFill/>
            <a:ln w="38100" cap="flat" cmpd="sng" algn="ctr">
              <a:solidFill>
                <a:srgbClr val="40911F"/>
              </a:solidFill>
              <a:prstDash val="solid"/>
              <a:headEnd type="none" w="med" len="med"/>
              <a:tailEnd type="none" w="med" len="med"/>
            </a:ln>
            <a:effectLst>
              <a:outerShdw blurRad="40000" dist="23000" dir="5400000" rotWithShape="0">
                <a:srgbClr val="000000">
                  <a:alpha val="35000"/>
                </a:srgbClr>
              </a:outerShdw>
            </a:effectLst>
          </p:spPr>
        </p:cxnSp>
        <p:cxnSp>
          <p:nvCxnSpPr>
            <p:cNvPr id="57" name="Straight Connector 56">
              <a:extLst>
                <a:ext uri="{FF2B5EF4-FFF2-40B4-BE49-F238E27FC236}">
                  <a16:creationId xmlns:a16="http://schemas.microsoft.com/office/drawing/2014/main" id="{C93E284E-E6B8-BF40-A2F2-009174788ABD}"/>
                </a:ext>
              </a:extLst>
            </p:cNvPr>
            <p:cNvCxnSpPr/>
            <p:nvPr/>
          </p:nvCxnSpPr>
          <p:spPr bwMode="auto">
            <a:xfrm>
              <a:off x="4390406" y="5733762"/>
              <a:ext cx="562594" cy="0"/>
            </a:xfrm>
            <a:prstGeom prst="line">
              <a:avLst/>
            </a:prstGeom>
            <a:noFill/>
            <a:ln w="38100" cap="flat" cmpd="sng" algn="ctr">
              <a:solidFill>
                <a:srgbClr val="40911F"/>
              </a:solidFill>
              <a:prstDash val="solid"/>
              <a:headEnd type="none" w="med" len="med"/>
              <a:tailEnd type="none" w="med" len="med"/>
            </a:ln>
            <a:effectLst>
              <a:outerShdw blurRad="40000" dist="23000" dir="5400000" rotWithShape="0">
                <a:srgbClr val="000000">
                  <a:alpha val="35000"/>
                </a:srgbClr>
              </a:outerShdw>
            </a:effectLst>
          </p:spPr>
        </p:cxnSp>
      </p:grpSp>
      <p:grpSp>
        <p:nvGrpSpPr>
          <p:cNvPr id="70" name="Group 69">
            <a:extLst>
              <a:ext uri="{FF2B5EF4-FFF2-40B4-BE49-F238E27FC236}">
                <a16:creationId xmlns:a16="http://schemas.microsoft.com/office/drawing/2014/main" id="{F2743D7E-8409-C044-BE69-C31C3524EF7E}"/>
              </a:ext>
            </a:extLst>
          </p:cNvPr>
          <p:cNvGrpSpPr/>
          <p:nvPr/>
        </p:nvGrpSpPr>
        <p:grpSpPr>
          <a:xfrm>
            <a:off x="5052400" y="1328823"/>
            <a:ext cx="4270380" cy="3471862"/>
            <a:chOff x="4338827" y="1569235"/>
            <a:chExt cx="4270380" cy="3471862"/>
          </a:xfrm>
        </p:grpSpPr>
        <p:sp>
          <p:nvSpPr>
            <p:cNvPr id="71" name="Rectangle 5">
              <a:extLst>
                <a:ext uri="{FF2B5EF4-FFF2-40B4-BE49-F238E27FC236}">
                  <a16:creationId xmlns:a16="http://schemas.microsoft.com/office/drawing/2014/main" id="{FE9267B4-5634-964C-B81D-30749EAA897F}"/>
                </a:ext>
              </a:extLst>
            </p:cNvPr>
            <p:cNvSpPr>
              <a:spLocks noChangeArrowheads="1"/>
            </p:cNvSpPr>
            <p:nvPr/>
          </p:nvSpPr>
          <p:spPr bwMode="auto">
            <a:xfrm>
              <a:off x="6036992" y="1589872"/>
              <a:ext cx="1816946" cy="325217"/>
            </a:xfrm>
            <a:prstGeom prst="rect">
              <a:avLst/>
            </a:prstGeom>
            <a:noFill/>
            <a:ln w="12699">
              <a:noFill/>
              <a:miter lim="800000"/>
              <a:headEnd/>
              <a:tailEnd/>
            </a:ln>
          </p:spPr>
          <p:txBody>
            <a:bodyPr wrap="squar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C0128"/>
                  </a:solidFill>
                  <a:effectLst/>
                  <a:uLnTx/>
                  <a:uFillTx/>
                  <a:latin typeface="Comic Sans MS" pitchFamily="66" charset="0"/>
                </a:rPr>
                <a:t>Strained </a:t>
              </a:r>
              <a:r>
                <a:rPr kumimoji="0" lang="en-US" sz="1800" b="0" i="0" u="none" strike="noStrike" kern="0" cap="none" spc="0" normalizeH="0" baseline="0" noProof="0" dirty="0" err="1">
                  <a:ln>
                    <a:noFill/>
                  </a:ln>
                  <a:solidFill>
                    <a:srgbClr val="FC0128"/>
                  </a:solidFill>
                  <a:effectLst/>
                  <a:uLnTx/>
                  <a:uFillTx/>
                  <a:latin typeface="Comic Sans MS" pitchFamily="66" charset="0"/>
                </a:rPr>
                <a:t>GaAs</a:t>
              </a:r>
              <a:endParaRPr kumimoji="0" lang="en-US" sz="1800" b="0" i="0" u="none" strike="noStrike" kern="0" cap="none" spc="0" normalizeH="0" baseline="0" noProof="0" dirty="0">
                <a:ln>
                  <a:noFill/>
                </a:ln>
                <a:solidFill>
                  <a:srgbClr val="FC0128"/>
                </a:solidFill>
                <a:effectLst/>
                <a:uLnTx/>
                <a:uFillTx/>
                <a:latin typeface="Comic Sans MS" pitchFamily="66" charset="0"/>
              </a:endParaRPr>
            </a:p>
          </p:txBody>
        </p:sp>
        <p:grpSp>
          <p:nvGrpSpPr>
            <p:cNvPr id="72" name="Group 10">
              <a:extLst>
                <a:ext uri="{FF2B5EF4-FFF2-40B4-BE49-F238E27FC236}">
                  <a16:creationId xmlns:a16="http://schemas.microsoft.com/office/drawing/2014/main" id="{6BE71FBA-C2E8-FD41-8C99-B5F292ACF159}"/>
                </a:ext>
              </a:extLst>
            </p:cNvPr>
            <p:cNvGrpSpPr>
              <a:grpSpLocks/>
            </p:cNvGrpSpPr>
            <p:nvPr/>
          </p:nvGrpSpPr>
          <p:grpSpPr bwMode="auto">
            <a:xfrm>
              <a:off x="5832668" y="2161348"/>
              <a:ext cx="2776539" cy="2403083"/>
              <a:chOff x="3282" y="1485"/>
              <a:chExt cx="1749" cy="1426"/>
            </a:xfrm>
          </p:grpSpPr>
          <p:sp>
            <p:nvSpPr>
              <p:cNvPr id="87" name="Rectangle 16">
                <a:extLst>
                  <a:ext uri="{FF2B5EF4-FFF2-40B4-BE49-F238E27FC236}">
                    <a16:creationId xmlns:a16="http://schemas.microsoft.com/office/drawing/2014/main" id="{935B796C-785E-3B41-801A-C839B9423F70}"/>
                  </a:ext>
                </a:extLst>
              </p:cNvPr>
              <p:cNvSpPr>
                <a:spLocks noChangeArrowheads="1"/>
              </p:cNvSpPr>
              <p:nvPr/>
            </p:nvSpPr>
            <p:spPr bwMode="auto">
              <a:xfrm>
                <a:off x="4916" y="1947"/>
                <a:ext cx="115" cy="193"/>
              </a:xfrm>
              <a:prstGeom prst="rect">
                <a:avLst/>
              </a:prstGeom>
              <a:noFill/>
              <a:ln w="12699">
                <a:noFill/>
                <a:miter lim="800000"/>
                <a:headEnd/>
                <a:tailEnd/>
              </a:ln>
            </p:spPr>
            <p:txBody>
              <a:bodyPr wrap="none" lIns="90488" tIns="44450" rIns="90488" bIns="44450">
                <a:spAutoFit/>
              </a:bodyPr>
              <a:lstStyle/>
              <a:p>
                <a:pPr marL="0" marR="0" lvl="0" indent="0" algn="ctr" defTabSz="914400" eaLnBrk="0" fontAlgn="auto" latinLnBrk="0" hangingPunct="0">
                  <a:lnSpc>
                    <a:spcPct val="8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latin typeface="Comic Sans MS" pitchFamily="66" charset="0"/>
                </a:endParaRPr>
              </a:p>
            </p:txBody>
          </p:sp>
          <p:grpSp>
            <p:nvGrpSpPr>
              <p:cNvPr id="88" name="Group 17">
                <a:extLst>
                  <a:ext uri="{FF2B5EF4-FFF2-40B4-BE49-F238E27FC236}">
                    <a16:creationId xmlns:a16="http://schemas.microsoft.com/office/drawing/2014/main" id="{A35762F1-933F-6342-831F-199332EA9EA4}"/>
                  </a:ext>
                </a:extLst>
              </p:cNvPr>
              <p:cNvGrpSpPr>
                <a:grpSpLocks/>
              </p:cNvGrpSpPr>
              <p:nvPr/>
            </p:nvGrpSpPr>
            <p:grpSpPr bwMode="auto">
              <a:xfrm>
                <a:off x="3413" y="1485"/>
                <a:ext cx="1353" cy="247"/>
                <a:chOff x="3412" y="2599"/>
                <a:chExt cx="1531" cy="297"/>
              </a:xfrm>
            </p:grpSpPr>
            <p:sp>
              <p:nvSpPr>
                <p:cNvPr id="90" name="Rectangle 18">
                  <a:extLst>
                    <a:ext uri="{FF2B5EF4-FFF2-40B4-BE49-F238E27FC236}">
                      <a16:creationId xmlns:a16="http://schemas.microsoft.com/office/drawing/2014/main" id="{AABA668C-5149-4A47-8D08-5C6DE8974393}"/>
                    </a:ext>
                  </a:extLst>
                </p:cNvPr>
                <p:cNvSpPr>
                  <a:spLocks noChangeArrowheads="1"/>
                </p:cNvSpPr>
                <p:nvPr/>
              </p:nvSpPr>
              <p:spPr bwMode="auto">
                <a:xfrm>
                  <a:off x="3412" y="2619"/>
                  <a:ext cx="1531" cy="232"/>
                </a:xfrm>
                <a:prstGeom prst="rect">
                  <a:avLst/>
                </a:prstGeom>
                <a:noFill/>
                <a:ln w="12699">
                  <a:noFill/>
                  <a:miter lim="800000"/>
                  <a:headEnd/>
                  <a:tailEnd/>
                </a:ln>
              </p:spPr>
              <p:txBody>
                <a:bodyPr wrap="none" lIns="90488" tIns="44450" rIns="90488" bIns="44450">
                  <a:spAutoFit/>
                </a:bodyP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57D6"/>
                      </a:solidFill>
                      <a:effectLst/>
                      <a:uLnTx/>
                      <a:uFillTx/>
                      <a:latin typeface="Comic Sans MS" pitchFamily="66" charset="0"/>
                    </a:rPr>
                    <a:t>GaAs</a:t>
                  </a:r>
                  <a:r>
                    <a:rPr kumimoji="0" lang="en-US" sz="1800" b="0" i="0" u="none" strike="noStrike" kern="0" cap="none" spc="0" normalizeH="0" baseline="-25000" noProof="0" dirty="0">
                      <a:ln>
                        <a:noFill/>
                      </a:ln>
                      <a:solidFill>
                        <a:srgbClr val="0057D6"/>
                      </a:solidFill>
                      <a:effectLst/>
                      <a:uLnTx/>
                      <a:uFillTx/>
                      <a:latin typeface="Comic Sans MS" pitchFamily="66" charset="0"/>
                    </a:rPr>
                    <a:t>1-x</a:t>
                  </a:r>
                  <a:r>
                    <a:rPr kumimoji="0" lang="en-US" sz="1800" b="0" i="0" u="none" strike="noStrike" kern="0" cap="none" spc="0" normalizeH="0" baseline="0" noProof="0" dirty="0">
                      <a:ln>
                        <a:noFill/>
                      </a:ln>
                      <a:solidFill>
                        <a:srgbClr val="0057D6"/>
                      </a:solidFill>
                      <a:effectLst/>
                      <a:uLnTx/>
                      <a:uFillTx/>
                      <a:latin typeface="Comic Sans MS" pitchFamily="66" charset="0"/>
                    </a:rPr>
                    <a:t>P</a:t>
                  </a:r>
                  <a:r>
                    <a:rPr kumimoji="0" lang="en-US" sz="1800" b="0" i="0" u="none" strike="noStrike" kern="0" cap="none" spc="0" normalizeH="0" baseline="-25000" noProof="0" dirty="0">
                      <a:ln>
                        <a:noFill/>
                      </a:ln>
                      <a:solidFill>
                        <a:srgbClr val="0057D6"/>
                      </a:solidFill>
                      <a:effectLst/>
                      <a:uLnTx/>
                      <a:uFillTx/>
                      <a:latin typeface="Comic Sans MS" pitchFamily="66" charset="0"/>
                    </a:rPr>
                    <a:t>x</a:t>
                  </a:r>
                  <a:r>
                    <a:rPr kumimoji="0" lang="en-US" sz="1800" b="0" i="0" u="none" strike="noStrike" kern="0" cap="none" spc="0" normalizeH="0" baseline="0" noProof="0" dirty="0">
                      <a:ln>
                        <a:noFill/>
                      </a:ln>
                      <a:solidFill>
                        <a:srgbClr val="0057D6"/>
                      </a:solidFill>
                      <a:effectLst/>
                      <a:uLnTx/>
                      <a:uFillTx/>
                      <a:latin typeface="Comic Sans MS" pitchFamily="66" charset="0"/>
                    </a:rPr>
                    <a:t> (x=0.29)</a:t>
                  </a:r>
                  <a:endParaRPr kumimoji="0" lang="en-US" sz="1800" b="0" i="0" u="none" strike="noStrike" kern="0" cap="none" spc="0" normalizeH="0" baseline="-25000" noProof="0" dirty="0">
                    <a:ln>
                      <a:noFill/>
                    </a:ln>
                    <a:solidFill>
                      <a:srgbClr val="0057D6"/>
                    </a:solidFill>
                    <a:effectLst/>
                    <a:uLnTx/>
                    <a:uFillTx/>
                    <a:latin typeface="Comic Sans MS" pitchFamily="66" charset="0"/>
                  </a:endParaRPr>
                </a:p>
              </p:txBody>
            </p:sp>
            <p:sp>
              <p:nvSpPr>
                <p:cNvPr id="91" name="Rectangle 20">
                  <a:extLst>
                    <a:ext uri="{FF2B5EF4-FFF2-40B4-BE49-F238E27FC236}">
                      <a16:creationId xmlns:a16="http://schemas.microsoft.com/office/drawing/2014/main" id="{8ECDEE8E-DD81-4944-816B-B2F8E242C85A}"/>
                    </a:ext>
                  </a:extLst>
                </p:cNvPr>
                <p:cNvSpPr>
                  <a:spLocks noChangeArrowheads="1"/>
                </p:cNvSpPr>
                <p:nvPr/>
              </p:nvSpPr>
              <p:spPr bwMode="auto">
                <a:xfrm>
                  <a:off x="4337" y="2599"/>
                  <a:ext cx="130" cy="232"/>
                </a:xfrm>
                <a:prstGeom prst="rect">
                  <a:avLst/>
                </a:prstGeom>
                <a:noFill/>
                <a:ln w="12699">
                  <a:noFill/>
                  <a:miter lim="800000"/>
                  <a:headEnd/>
                  <a:tailEnd/>
                </a:ln>
              </p:spPr>
              <p:txBody>
                <a:bodyPr wrap="none" lIns="90488" tIns="44450" rIns="90488" bIns="44450">
                  <a:spAutoFit/>
                </a:bodyPr>
                <a:lstStyle/>
                <a:p>
                  <a:pPr marL="0" marR="0" lvl="0" indent="0" algn="ctr" defTabSz="914400" eaLnBrk="0" fontAlgn="auto" latinLnBrk="0" hangingPunct="0">
                    <a:lnSpc>
                      <a:spcPct val="85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7D6"/>
                    </a:solidFill>
                    <a:effectLst/>
                    <a:uLnTx/>
                    <a:uFillTx/>
                    <a:latin typeface="Comic Sans MS" pitchFamily="66" charset="0"/>
                  </a:endParaRPr>
                </a:p>
              </p:txBody>
            </p:sp>
            <p:sp>
              <p:nvSpPr>
                <p:cNvPr id="92" name="Rectangle 21">
                  <a:extLst>
                    <a:ext uri="{FF2B5EF4-FFF2-40B4-BE49-F238E27FC236}">
                      <a16:creationId xmlns:a16="http://schemas.microsoft.com/office/drawing/2014/main" id="{1D0D9821-BD82-8049-92DF-FE71E9AE3A6E}"/>
                    </a:ext>
                  </a:extLst>
                </p:cNvPr>
                <p:cNvSpPr>
                  <a:spLocks noChangeArrowheads="1"/>
                </p:cNvSpPr>
                <p:nvPr/>
              </p:nvSpPr>
              <p:spPr bwMode="auto">
                <a:xfrm>
                  <a:off x="4447" y="2683"/>
                  <a:ext cx="130" cy="213"/>
                </a:xfrm>
                <a:prstGeom prst="rect">
                  <a:avLst/>
                </a:prstGeom>
                <a:noFill/>
                <a:ln w="12699">
                  <a:noFill/>
                  <a:miter lim="800000"/>
                  <a:headEnd/>
                  <a:tailEnd/>
                </a:ln>
              </p:spPr>
              <p:txBody>
                <a:bodyPr wrap="none" lIns="90488" tIns="44450" rIns="90488" bIns="44450">
                  <a:spAutoFit/>
                </a:bodyPr>
                <a:lstStyle/>
                <a:p>
                  <a:pPr marL="0" marR="0" lvl="0" indent="0" algn="ctr" defTabSz="914400" eaLnBrk="0" fontAlgn="auto" latinLnBrk="0" hangingPunct="0">
                    <a:lnSpc>
                      <a:spcPct val="85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57D6"/>
                    </a:solidFill>
                    <a:effectLst/>
                    <a:uLnTx/>
                    <a:uFillTx/>
                    <a:latin typeface="Comic Sans MS" pitchFamily="66" charset="0"/>
                  </a:endParaRPr>
                </a:p>
              </p:txBody>
            </p:sp>
          </p:grpSp>
          <p:sp>
            <p:nvSpPr>
              <p:cNvPr id="89" name="Rectangle 23">
                <a:extLst>
                  <a:ext uri="{FF2B5EF4-FFF2-40B4-BE49-F238E27FC236}">
                    <a16:creationId xmlns:a16="http://schemas.microsoft.com/office/drawing/2014/main" id="{F278FEE1-69C1-CD46-91EC-1E5C32FF083E}"/>
                  </a:ext>
                </a:extLst>
              </p:cNvPr>
              <p:cNvSpPr>
                <a:spLocks noChangeArrowheads="1"/>
              </p:cNvSpPr>
              <p:nvPr/>
            </p:nvSpPr>
            <p:spPr bwMode="auto">
              <a:xfrm>
                <a:off x="3282" y="2578"/>
                <a:ext cx="1166" cy="333"/>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19191"/>
                    </a:solidFill>
                    <a:effectLst/>
                    <a:uLnTx/>
                    <a:uFillTx/>
                    <a:latin typeface="Comic Sans MS" pitchFamily="66" charset="0"/>
                  </a:rPr>
                  <a:t>    p-type GaAs </a:t>
                </a:r>
              </a:p>
              <a:p>
                <a:pPr marL="0" marR="0" lvl="0" indent="0" defTabSz="914400" eaLnBrk="0" fontAlgn="auto" latinLnBrk="0" hangingPunct="0">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19191"/>
                    </a:solidFill>
                    <a:effectLst/>
                    <a:uLnTx/>
                    <a:uFillTx/>
                    <a:latin typeface="Comic Sans MS" pitchFamily="66" charset="0"/>
                  </a:rPr>
                  <a:t>    substrate</a:t>
                </a:r>
              </a:p>
            </p:txBody>
          </p:sp>
        </p:grpSp>
        <p:grpSp>
          <p:nvGrpSpPr>
            <p:cNvPr id="73" name="Group 26">
              <a:extLst>
                <a:ext uri="{FF2B5EF4-FFF2-40B4-BE49-F238E27FC236}">
                  <a16:creationId xmlns:a16="http://schemas.microsoft.com/office/drawing/2014/main" id="{F3363CEE-3E31-B94E-BE46-F7567380680A}"/>
                </a:ext>
              </a:extLst>
            </p:cNvPr>
            <p:cNvGrpSpPr>
              <a:grpSpLocks/>
            </p:cNvGrpSpPr>
            <p:nvPr/>
          </p:nvGrpSpPr>
          <p:grpSpPr bwMode="auto">
            <a:xfrm>
              <a:off x="4338827" y="1569235"/>
              <a:ext cx="1514475" cy="3471862"/>
              <a:chOff x="2929" y="1281"/>
              <a:chExt cx="954" cy="2187"/>
            </a:xfrm>
          </p:grpSpPr>
          <p:grpSp>
            <p:nvGrpSpPr>
              <p:cNvPr id="75" name="Group 27">
                <a:extLst>
                  <a:ext uri="{FF2B5EF4-FFF2-40B4-BE49-F238E27FC236}">
                    <a16:creationId xmlns:a16="http://schemas.microsoft.com/office/drawing/2014/main" id="{5FAD4DD0-3FAE-1344-8E4F-D2860C18A57C}"/>
                  </a:ext>
                </a:extLst>
              </p:cNvPr>
              <p:cNvGrpSpPr>
                <a:grpSpLocks/>
              </p:cNvGrpSpPr>
              <p:nvPr/>
            </p:nvGrpSpPr>
            <p:grpSpPr bwMode="auto">
              <a:xfrm>
                <a:off x="2929" y="1294"/>
                <a:ext cx="954" cy="2174"/>
                <a:chOff x="252" y="840"/>
                <a:chExt cx="1644" cy="2616"/>
              </a:xfrm>
            </p:grpSpPr>
            <p:sp>
              <p:nvSpPr>
                <p:cNvPr id="82" name="Rectangle 28">
                  <a:extLst>
                    <a:ext uri="{FF2B5EF4-FFF2-40B4-BE49-F238E27FC236}">
                      <a16:creationId xmlns:a16="http://schemas.microsoft.com/office/drawing/2014/main" id="{7C1BDA75-7A34-2545-AC20-84D36FF6E46C}"/>
                    </a:ext>
                  </a:extLst>
                </p:cNvPr>
                <p:cNvSpPr>
                  <a:spLocks noChangeArrowheads="1"/>
                </p:cNvSpPr>
                <p:nvPr/>
              </p:nvSpPr>
              <p:spPr bwMode="auto">
                <a:xfrm rot="-5401871">
                  <a:off x="966" y="141"/>
                  <a:ext cx="213" cy="1642"/>
                </a:xfrm>
                <a:prstGeom prst="rect">
                  <a:avLst/>
                </a:prstGeom>
                <a:solidFill>
                  <a:srgbClr val="FC0128"/>
                </a:solidFill>
                <a:ln w="12700">
                  <a:solidFill>
                    <a:srgbClr val="FC0128"/>
                  </a:solidFill>
                  <a:miter lim="800000"/>
                  <a:headEnd/>
                  <a:tailEnd/>
                </a:ln>
              </p:spPr>
              <p:txBody>
                <a:bodyPr wrap="none" lIns="90488" tIns="44450" rIns="90488" bIns="4445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endParaRPr>
                </a:p>
              </p:txBody>
            </p:sp>
            <p:sp>
              <p:nvSpPr>
                <p:cNvPr id="83" name="Rectangle 29">
                  <a:extLst>
                    <a:ext uri="{FF2B5EF4-FFF2-40B4-BE49-F238E27FC236}">
                      <a16:creationId xmlns:a16="http://schemas.microsoft.com/office/drawing/2014/main" id="{B168D283-6FAB-194D-8B0A-0C85BAEDF270}"/>
                    </a:ext>
                  </a:extLst>
                </p:cNvPr>
                <p:cNvSpPr>
                  <a:spLocks noChangeArrowheads="1"/>
                </p:cNvSpPr>
                <p:nvPr/>
              </p:nvSpPr>
              <p:spPr bwMode="auto">
                <a:xfrm>
                  <a:off x="252" y="2388"/>
                  <a:ext cx="1632" cy="1056"/>
                </a:xfrm>
                <a:prstGeom prst="rect">
                  <a:avLst/>
                </a:prstGeom>
                <a:solidFill>
                  <a:srgbClr val="919191"/>
                </a:solidFill>
                <a:ln w="12700">
                  <a:solidFill>
                    <a:srgbClr val="919191"/>
                  </a:solidFill>
                  <a:miter lim="800000"/>
                  <a:headEnd/>
                  <a:tailEnd/>
                </a:ln>
              </p:spPr>
              <p:txBody>
                <a:bodyPr wrap="none" lIns="90488" tIns="44450" rIns="90488" bIns="4445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endParaRPr>
                </a:p>
              </p:txBody>
            </p:sp>
            <p:sp>
              <p:nvSpPr>
                <p:cNvPr id="84" name="Rectangle 30">
                  <a:extLst>
                    <a:ext uri="{FF2B5EF4-FFF2-40B4-BE49-F238E27FC236}">
                      <a16:creationId xmlns:a16="http://schemas.microsoft.com/office/drawing/2014/main" id="{B763AE19-E272-FD44-8FFE-B2C36628AD4B}"/>
                    </a:ext>
                  </a:extLst>
                </p:cNvPr>
                <p:cNvSpPr>
                  <a:spLocks noChangeArrowheads="1"/>
                </p:cNvSpPr>
                <p:nvPr/>
              </p:nvSpPr>
              <p:spPr bwMode="auto">
                <a:xfrm>
                  <a:off x="264" y="1728"/>
                  <a:ext cx="1632" cy="648"/>
                </a:xfrm>
                <a:prstGeom prst="rect">
                  <a:avLst/>
                </a:prstGeom>
                <a:solidFill>
                  <a:srgbClr val="00AE00"/>
                </a:solidFill>
                <a:ln w="12700">
                  <a:solidFill>
                    <a:srgbClr val="00AE00"/>
                  </a:solidFill>
                  <a:miter lim="800000"/>
                  <a:headEnd/>
                  <a:tailEnd/>
                </a:ln>
              </p:spPr>
              <p:txBody>
                <a:bodyPr wrap="none" lIns="90488" tIns="44450" rIns="90488" bIns="4445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endParaRPr>
                </a:p>
              </p:txBody>
            </p:sp>
            <p:sp>
              <p:nvSpPr>
                <p:cNvPr id="85" name="Rectangle 31">
                  <a:extLst>
                    <a:ext uri="{FF2B5EF4-FFF2-40B4-BE49-F238E27FC236}">
                      <a16:creationId xmlns:a16="http://schemas.microsoft.com/office/drawing/2014/main" id="{922B0987-E12D-094F-BE83-0806233BA314}"/>
                    </a:ext>
                  </a:extLst>
                </p:cNvPr>
                <p:cNvSpPr>
                  <a:spLocks noChangeArrowheads="1"/>
                </p:cNvSpPr>
                <p:nvPr/>
              </p:nvSpPr>
              <p:spPr bwMode="auto">
                <a:xfrm>
                  <a:off x="264" y="1080"/>
                  <a:ext cx="1632" cy="648"/>
                </a:xfrm>
                <a:prstGeom prst="rect">
                  <a:avLst/>
                </a:prstGeom>
                <a:solidFill>
                  <a:srgbClr val="0057D6"/>
                </a:solidFill>
                <a:ln w="12700">
                  <a:solidFill>
                    <a:srgbClr val="0057D6"/>
                  </a:solidFill>
                  <a:miter lim="800000"/>
                  <a:headEnd/>
                  <a:tailEnd/>
                </a:ln>
              </p:spPr>
              <p:txBody>
                <a:bodyPr wrap="none" lIns="90488" tIns="44450" rIns="90488" bIns="4445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endParaRPr>
                </a:p>
              </p:txBody>
            </p:sp>
            <p:sp>
              <p:nvSpPr>
                <p:cNvPr id="86" name="Rectangle 32">
                  <a:extLst>
                    <a:ext uri="{FF2B5EF4-FFF2-40B4-BE49-F238E27FC236}">
                      <a16:creationId xmlns:a16="http://schemas.microsoft.com/office/drawing/2014/main" id="{EEE81600-6BAF-6743-97F7-1FCF9B680AFE}"/>
                    </a:ext>
                  </a:extLst>
                </p:cNvPr>
                <p:cNvSpPr>
                  <a:spLocks noChangeArrowheads="1"/>
                </p:cNvSpPr>
                <p:nvPr/>
              </p:nvSpPr>
              <p:spPr bwMode="auto">
                <a:xfrm>
                  <a:off x="252" y="840"/>
                  <a:ext cx="1644" cy="2616"/>
                </a:xfrm>
                <a:prstGeom prst="rect">
                  <a:avLst/>
                </a:prstGeom>
                <a:noFill/>
                <a:ln w="38100">
                  <a:solidFill>
                    <a:srgbClr val="000000"/>
                  </a:solidFill>
                  <a:miter lim="800000"/>
                  <a:headEnd/>
                  <a:tailEnd/>
                </a:ln>
              </p:spPr>
              <p:txBody>
                <a:bodyPr wrap="none" lIns="90488" tIns="44450" rIns="90488" bIns="4445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CC"/>
                    </a:solidFill>
                    <a:effectLst/>
                    <a:uLnTx/>
                    <a:uFillTx/>
                  </a:endParaRPr>
                </a:p>
              </p:txBody>
            </p:sp>
          </p:grpSp>
          <p:grpSp>
            <p:nvGrpSpPr>
              <p:cNvPr id="76" name="Group 33">
                <a:extLst>
                  <a:ext uri="{FF2B5EF4-FFF2-40B4-BE49-F238E27FC236}">
                    <a16:creationId xmlns:a16="http://schemas.microsoft.com/office/drawing/2014/main" id="{EC40E12C-3957-3741-B1FE-888F3E62AAC8}"/>
                  </a:ext>
                </a:extLst>
              </p:cNvPr>
              <p:cNvGrpSpPr>
                <a:grpSpLocks/>
              </p:cNvGrpSpPr>
              <p:nvPr/>
            </p:nvGrpSpPr>
            <p:grpSpPr bwMode="auto">
              <a:xfrm>
                <a:off x="2938" y="1281"/>
                <a:ext cx="916" cy="1909"/>
                <a:chOff x="2938" y="1281"/>
                <a:chExt cx="916" cy="1909"/>
              </a:xfrm>
            </p:grpSpPr>
            <p:sp>
              <p:nvSpPr>
                <p:cNvPr id="77" name="Rectangle 34">
                  <a:extLst>
                    <a:ext uri="{FF2B5EF4-FFF2-40B4-BE49-F238E27FC236}">
                      <a16:creationId xmlns:a16="http://schemas.microsoft.com/office/drawing/2014/main" id="{306EA40C-DC95-FF49-8DEF-3B92F3B2323F}"/>
                    </a:ext>
                  </a:extLst>
                </p:cNvPr>
                <p:cNvSpPr>
                  <a:spLocks noChangeArrowheads="1"/>
                </p:cNvSpPr>
                <p:nvPr/>
              </p:nvSpPr>
              <p:spPr bwMode="auto">
                <a:xfrm>
                  <a:off x="2959" y="2905"/>
                  <a:ext cx="895" cy="285"/>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Comic Sans MS" pitchFamily="66" charset="0"/>
                    </a:rPr>
                    <a:t>600 </a:t>
                  </a:r>
                  <a:r>
                    <a:rPr kumimoji="0" lang="en-US" sz="2800" b="0" i="0" u="none" strike="noStrike" kern="0" cap="none" spc="0" normalizeH="0" baseline="0" noProof="0">
                      <a:ln>
                        <a:noFill/>
                      </a:ln>
                      <a:solidFill>
                        <a:srgbClr val="000000"/>
                      </a:solidFill>
                      <a:effectLst/>
                      <a:uLnTx/>
                      <a:uFillTx/>
                      <a:latin typeface="Comic Sans MS" pitchFamily="66" charset="0"/>
                      <a:cs typeface="Arial" pitchFamily="34" charset="0"/>
                    </a:rPr>
                    <a:t>μ</a:t>
                  </a:r>
                  <a:r>
                    <a:rPr kumimoji="0" lang="en-US" sz="2800" b="0" i="0" u="none" strike="noStrike" kern="0" cap="none" spc="0" normalizeH="0" baseline="0" noProof="0">
                      <a:ln>
                        <a:noFill/>
                      </a:ln>
                      <a:solidFill>
                        <a:srgbClr val="000000"/>
                      </a:solidFill>
                      <a:effectLst/>
                      <a:uLnTx/>
                      <a:uFillTx/>
                      <a:latin typeface="Comic Sans MS" pitchFamily="66" charset="0"/>
                    </a:rPr>
                    <a:t>m</a:t>
                  </a:r>
                </a:p>
              </p:txBody>
            </p:sp>
            <p:sp>
              <p:nvSpPr>
                <p:cNvPr id="78" name="Rectangle 35">
                  <a:extLst>
                    <a:ext uri="{FF2B5EF4-FFF2-40B4-BE49-F238E27FC236}">
                      <a16:creationId xmlns:a16="http://schemas.microsoft.com/office/drawing/2014/main" id="{4C88C770-82AE-B449-97F9-E5A852EEC29C}"/>
                    </a:ext>
                  </a:extLst>
                </p:cNvPr>
                <p:cNvSpPr>
                  <a:spLocks noChangeArrowheads="1"/>
                </p:cNvSpPr>
                <p:nvPr/>
              </p:nvSpPr>
              <p:spPr bwMode="auto">
                <a:xfrm>
                  <a:off x="2938" y="2227"/>
                  <a:ext cx="895" cy="285"/>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Comic Sans MS" pitchFamily="66" charset="0"/>
                    </a:rPr>
                    <a:t>250 </a:t>
                  </a:r>
                  <a:r>
                    <a:rPr kumimoji="0" lang="en-US" sz="2800" b="0" i="0" u="none" strike="noStrike" kern="0" cap="none" spc="0" normalizeH="0" baseline="0" noProof="0">
                      <a:ln>
                        <a:noFill/>
                      </a:ln>
                      <a:solidFill>
                        <a:srgbClr val="000000"/>
                      </a:solidFill>
                      <a:effectLst/>
                      <a:uLnTx/>
                      <a:uFillTx/>
                      <a:latin typeface="Comic Sans MS" pitchFamily="66" charset="0"/>
                      <a:cs typeface="Arial" pitchFamily="34" charset="0"/>
                    </a:rPr>
                    <a:t>μ</a:t>
                  </a:r>
                  <a:r>
                    <a:rPr kumimoji="0" lang="en-US" sz="2800" b="0" i="0" u="none" strike="noStrike" kern="0" cap="none" spc="0" normalizeH="0" baseline="0" noProof="0">
                      <a:ln>
                        <a:noFill/>
                      </a:ln>
                      <a:solidFill>
                        <a:srgbClr val="000000"/>
                      </a:solidFill>
                      <a:effectLst/>
                      <a:uLnTx/>
                      <a:uFillTx/>
                      <a:latin typeface="Comic Sans MS" pitchFamily="66" charset="0"/>
                    </a:rPr>
                    <a:t>m</a:t>
                  </a:r>
                </a:p>
              </p:txBody>
            </p:sp>
            <p:sp>
              <p:nvSpPr>
                <p:cNvPr id="79" name="Rectangle 36">
                  <a:extLst>
                    <a:ext uri="{FF2B5EF4-FFF2-40B4-BE49-F238E27FC236}">
                      <a16:creationId xmlns:a16="http://schemas.microsoft.com/office/drawing/2014/main" id="{946EDD1A-F9AA-0E49-AF11-B484387EBE45}"/>
                    </a:ext>
                  </a:extLst>
                </p:cNvPr>
                <p:cNvSpPr>
                  <a:spLocks noChangeArrowheads="1"/>
                </p:cNvSpPr>
                <p:nvPr/>
              </p:nvSpPr>
              <p:spPr bwMode="auto">
                <a:xfrm>
                  <a:off x="2949" y="1659"/>
                  <a:ext cx="895" cy="285"/>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Comic Sans MS" pitchFamily="66" charset="0"/>
                    </a:rPr>
                    <a:t>250 </a:t>
                  </a:r>
                  <a:r>
                    <a:rPr kumimoji="0" lang="en-US" sz="2800" b="0" i="0" u="none" strike="noStrike" kern="0" cap="none" spc="0" normalizeH="0" baseline="0" noProof="0">
                      <a:ln>
                        <a:noFill/>
                      </a:ln>
                      <a:solidFill>
                        <a:srgbClr val="000000"/>
                      </a:solidFill>
                      <a:effectLst/>
                      <a:uLnTx/>
                      <a:uFillTx/>
                      <a:latin typeface="Comic Sans MS" pitchFamily="66" charset="0"/>
                      <a:cs typeface="Arial" pitchFamily="34" charset="0"/>
                    </a:rPr>
                    <a:t>μ</a:t>
                  </a:r>
                  <a:r>
                    <a:rPr kumimoji="0" lang="en-US" sz="2800" b="0" i="0" u="none" strike="noStrike" kern="0" cap="none" spc="0" normalizeH="0" baseline="0" noProof="0">
                      <a:ln>
                        <a:noFill/>
                      </a:ln>
                      <a:solidFill>
                        <a:srgbClr val="000000"/>
                      </a:solidFill>
                      <a:effectLst/>
                      <a:uLnTx/>
                      <a:uFillTx/>
                      <a:latin typeface="Comic Sans MS" pitchFamily="66" charset="0"/>
                    </a:rPr>
                    <a:t>m</a:t>
                  </a:r>
                </a:p>
              </p:txBody>
            </p:sp>
            <p:sp>
              <p:nvSpPr>
                <p:cNvPr id="80" name="Rectangle 37">
                  <a:extLst>
                    <a:ext uri="{FF2B5EF4-FFF2-40B4-BE49-F238E27FC236}">
                      <a16:creationId xmlns:a16="http://schemas.microsoft.com/office/drawing/2014/main" id="{A1D3EF2A-BAE0-4F41-82C2-21F19E7C2B1B}"/>
                    </a:ext>
                  </a:extLst>
                </p:cNvPr>
                <p:cNvSpPr>
                  <a:spLocks noChangeArrowheads="1"/>
                </p:cNvSpPr>
                <p:nvPr/>
              </p:nvSpPr>
              <p:spPr bwMode="auto">
                <a:xfrm>
                  <a:off x="2955" y="1316"/>
                  <a:ext cx="114" cy="252"/>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66" charset="0"/>
                  </a:endParaRPr>
                </a:p>
              </p:txBody>
            </p:sp>
            <p:sp>
              <p:nvSpPr>
                <p:cNvPr id="81" name="Rectangle 38">
                  <a:extLst>
                    <a:ext uri="{FF2B5EF4-FFF2-40B4-BE49-F238E27FC236}">
                      <a16:creationId xmlns:a16="http://schemas.microsoft.com/office/drawing/2014/main" id="{414A559A-FC00-B54C-85CD-44D26816A3FF}"/>
                    </a:ext>
                  </a:extLst>
                </p:cNvPr>
                <p:cNvSpPr>
                  <a:spLocks noChangeArrowheads="1"/>
                </p:cNvSpPr>
                <p:nvPr/>
              </p:nvSpPr>
              <p:spPr bwMode="auto">
                <a:xfrm>
                  <a:off x="2987" y="1281"/>
                  <a:ext cx="725" cy="235"/>
                </a:xfrm>
                <a:prstGeom prst="rect">
                  <a:avLst/>
                </a:prstGeom>
                <a:noFill/>
                <a:ln w="12699">
                  <a:noFill/>
                  <a:miter lim="800000"/>
                  <a:headEnd/>
                  <a:tailEnd/>
                </a:ln>
              </p:spPr>
              <p:txBody>
                <a:bodyPr wrap="none" lIns="90488" tIns="44450" rIns="90488" bIns="44450">
                  <a:spAutoFit/>
                </a:bodyPr>
                <a:lstStyle/>
                <a:p>
                  <a:pPr marL="0" marR="0" lvl="0" indent="0" defTabSz="914400" eaLnBrk="0" fontAlgn="auto" latinLnBrk="0" hangingPunct="0">
                    <a:lnSpc>
                      <a:spcPct val="85000"/>
                    </a:lnSpc>
                    <a:spcBef>
                      <a:spcPts val="0"/>
                    </a:spcBef>
                    <a:spcAft>
                      <a:spcPts val="0"/>
                    </a:spcAft>
                    <a:buClrTx/>
                    <a:buSzTx/>
                    <a:buFontTx/>
                    <a:buNone/>
                    <a:tabLst/>
                    <a:defRPr/>
                  </a:pPr>
                  <a:r>
                    <a:rPr kumimoji="0" lang="en-US" sz="2200" b="1" i="0" u="none" strike="noStrike" kern="0" cap="none" spc="0" normalizeH="0" baseline="0" noProof="0">
                      <a:ln>
                        <a:noFill/>
                      </a:ln>
                      <a:solidFill>
                        <a:srgbClr val="000000"/>
                      </a:solidFill>
                      <a:effectLst/>
                      <a:uLnTx/>
                      <a:uFillTx/>
                      <a:latin typeface="Comic Sans MS" pitchFamily="66" charset="0"/>
                    </a:rPr>
                    <a:t>0.1 </a:t>
                  </a:r>
                  <a:r>
                    <a:rPr kumimoji="0" lang="en-US" sz="2200" b="1" i="0" u="none" strike="noStrike" kern="0" cap="none" spc="0" normalizeH="0" baseline="0" noProof="0">
                      <a:ln>
                        <a:noFill/>
                      </a:ln>
                      <a:solidFill>
                        <a:srgbClr val="000000"/>
                      </a:solidFill>
                      <a:effectLst/>
                      <a:uLnTx/>
                      <a:uFillTx/>
                      <a:latin typeface="Comic Sans MS" pitchFamily="66" charset="0"/>
                      <a:cs typeface="Arial" pitchFamily="34" charset="0"/>
                    </a:rPr>
                    <a:t>μ</a:t>
                  </a:r>
                  <a:r>
                    <a:rPr kumimoji="0" lang="en-US" sz="2200" b="1" i="0" u="none" strike="noStrike" kern="0" cap="none" spc="0" normalizeH="0" baseline="0" noProof="0">
                      <a:ln>
                        <a:noFill/>
                      </a:ln>
                      <a:solidFill>
                        <a:srgbClr val="000000"/>
                      </a:solidFill>
                      <a:effectLst/>
                      <a:uLnTx/>
                      <a:uFillTx/>
                      <a:latin typeface="Comic Sans MS" pitchFamily="66" charset="0"/>
                    </a:rPr>
                    <a:t>m</a:t>
                  </a:r>
                </a:p>
              </p:txBody>
            </p:sp>
          </p:grpSp>
        </p:grpSp>
        <p:sp>
          <p:nvSpPr>
            <p:cNvPr id="74" name="Rectangle 18">
              <a:extLst>
                <a:ext uri="{FF2B5EF4-FFF2-40B4-BE49-F238E27FC236}">
                  <a16:creationId xmlns:a16="http://schemas.microsoft.com/office/drawing/2014/main" id="{76249013-FB7D-A744-AA6D-BDBE058383B2}"/>
                </a:ext>
              </a:extLst>
            </p:cNvPr>
            <p:cNvSpPr>
              <a:spLocks noChangeArrowheads="1"/>
            </p:cNvSpPr>
            <p:nvPr/>
          </p:nvSpPr>
          <p:spPr bwMode="auto">
            <a:xfrm>
              <a:off x="6040631" y="3032109"/>
              <a:ext cx="2348401" cy="325217"/>
            </a:xfrm>
            <a:prstGeom prst="rect">
              <a:avLst/>
            </a:prstGeom>
            <a:noFill/>
            <a:ln w="12699">
              <a:noFill/>
              <a:miter lim="800000"/>
              <a:headEnd/>
              <a:tailEnd/>
            </a:ln>
          </p:spPr>
          <p:txBody>
            <a:bodyPr wrap="none" lIns="90488" tIns="44450" rIns="90488" bIns="44450">
              <a:spAutoFit/>
            </a:bodyPr>
            <a:lstStyle/>
            <a:p>
              <a:pPr marL="0" marR="0" lvl="0" indent="0" algn="ctr" defTabSz="914400" eaLnBrk="0" fontAlgn="auto" latinLnBrk="0" hangingPunct="0">
                <a:lnSpc>
                  <a:spcPct val="85000"/>
                </a:lnSpc>
                <a:spcBef>
                  <a:spcPts val="0"/>
                </a:spcBef>
                <a:spcAft>
                  <a:spcPts val="0"/>
                </a:spcAft>
                <a:buClrTx/>
                <a:buSzTx/>
                <a:buFontTx/>
                <a:buNone/>
                <a:tabLst/>
                <a:defRPr/>
              </a:pPr>
              <a:r>
                <a:rPr kumimoji="0" lang="en-US" sz="1800" b="0" i="0" u="none" strike="noStrike" kern="0" cap="none" spc="0" normalizeH="0" baseline="0" noProof="0">
                  <a:ln>
                    <a:noFill/>
                  </a:ln>
                  <a:solidFill>
                    <a:srgbClr val="339966"/>
                  </a:solidFill>
                  <a:effectLst/>
                  <a:uLnTx/>
                  <a:uFillTx/>
                  <a:latin typeface="Comic Sans MS" pitchFamily="66" charset="0"/>
                </a:rPr>
                <a:t>GaAs</a:t>
              </a:r>
              <a:r>
                <a:rPr kumimoji="0" lang="en-US" sz="1800" b="0" i="0" u="none" strike="noStrike" kern="0" cap="none" spc="0" normalizeH="0" baseline="-25000" noProof="0">
                  <a:ln>
                    <a:noFill/>
                  </a:ln>
                  <a:solidFill>
                    <a:srgbClr val="339966"/>
                  </a:solidFill>
                  <a:effectLst/>
                  <a:uLnTx/>
                  <a:uFillTx/>
                  <a:latin typeface="Comic Sans MS" pitchFamily="66" charset="0"/>
                </a:rPr>
                <a:t>1-x</a:t>
              </a:r>
              <a:r>
                <a:rPr kumimoji="0" lang="en-US" sz="1800" b="0" i="0" u="none" strike="noStrike" kern="0" cap="none" spc="0" normalizeH="0" baseline="0" noProof="0">
                  <a:ln>
                    <a:noFill/>
                  </a:ln>
                  <a:solidFill>
                    <a:srgbClr val="339966"/>
                  </a:solidFill>
                  <a:effectLst/>
                  <a:uLnTx/>
                  <a:uFillTx/>
                  <a:latin typeface="Comic Sans MS" pitchFamily="66" charset="0"/>
                </a:rPr>
                <a:t>P</a:t>
              </a:r>
              <a:r>
                <a:rPr kumimoji="0" lang="en-US" sz="1800" b="0" i="0" u="none" strike="noStrike" kern="0" cap="none" spc="0" normalizeH="0" baseline="-25000" noProof="0">
                  <a:ln>
                    <a:noFill/>
                  </a:ln>
                  <a:solidFill>
                    <a:srgbClr val="339966"/>
                  </a:solidFill>
                  <a:effectLst/>
                  <a:uLnTx/>
                  <a:uFillTx/>
                  <a:latin typeface="Comic Sans MS" pitchFamily="66" charset="0"/>
                </a:rPr>
                <a:t>x</a:t>
              </a:r>
              <a:r>
                <a:rPr kumimoji="0" lang="en-US" sz="1800" b="0" i="0" u="none" strike="noStrike" kern="0" cap="none" spc="0" normalizeH="0" baseline="0" noProof="0">
                  <a:ln>
                    <a:noFill/>
                  </a:ln>
                  <a:solidFill>
                    <a:srgbClr val="339966"/>
                  </a:solidFill>
                  <a:effectLst/>
                  <a:uLnTx/>
                  <a:uFillTx/>
                  <a:latin typeface="Comic Sans MS" pitchFamily="66" charset="0"/>
                </a:rPr>
                <a:t> (0&lt;x&lt;0.29</a:t>
              </a:r>
              <a:r>
                <a:rPr kumimoji="0" lang="en-US" sz="1800" b="0" i="0" u="none" strike="noStrike" kern="0" cap="none" spc="0" normalizeH="0" baseline="0" noProof="0" dirty="0">
                  <a:ln>
                    <a:noFill/>
                  </a:ln>
                  <a:solidFill>
                    <a:srgbClr val="339966"/>
                  </a:solidFill>
                  <a:effectLst/>
                  <a:uLnTx/>
                  <a:uFillTx/>
                  <a:latin typeface="Comic Sans MS" pitchFamily="66" charset="0"/>
                </a:rPr>
                <a:t>)</a:t>
              </a:r>
              <a:endParaRPr kumimoji="0" lang="en-US" sz="1800" b="0" i="0" u="none" strike="noStrike" kern="0" cap="none" spc="0" normalizeH="0" baseline="-25000" noProof="0" dirty="0">
                <a:ln>
                  <a:noFill/>
                </a:ln>
                <a:solidFill>
                  <a:srgbClr val="339966"/>
                </a:solidFill>
                <a:effectLst/>
                <a:uLnTx/>
                <a:uFillTx/>
                <a:latin typeface="Comic Sans MS" pitchFamily="66" charset="0"/>
              </a:endParaRPr>
            </a:p>
          </p:txBody>
        </p:sp>
      </p:grpSp>
      <p:cxnSp>
        <p:nvCxnSpPr>
          <p:cNvPr id="93" name="Straight Arrow Connector 92">
            <a:extLst>
              <a:ext uri="{FF2B5EF4-FFF2-40B4-BE49-F238E27FC236}">
                <a16:creationId xmlns:a16="http://schemas.microsoft.com/office/drawing/2014/main" id="{6B63F20B-A6F8-7D45-929A-777F50132C9B}"/>
              </a:ext>
            </a:extLst>
          </p:cNvPr>
          <p:cNvCxnSpPr/>
          <p:nvPr/>
        </p:nvCxnSpPr>
        <p:spPr bwMode="auto">
          <a:xfrm flipV="1">
            <a:off x="4072913" y="1596902"/>
            <a:ext cx="856915" cy="230832"/>
          </a:xfrm>
          <a:prstGeom prst="straightConnector1">
            <a:avLst/>
          </a:prstGeom>
          <a:solidFill>
            <a:srgbClr val="00CC99"/>
          </a:solidFill>
          <a:ln w="9525" cap="flat" cmpd="sng" algn="ctr">
            <a:solidFill>
              <a:srgbClr val="000000"/>
            </a:solidFill>
            <a:prstDash val="solid"/>
            <a:round/>
            <a:headEnd type="none" w="med" len="med"/>
            <a:tailEnd type="triangle"/>
          </a:ln>
          <a:effectLst/>
        </p:spPr>
      </p:cxnSp>
      <p:sp>
        <p:nvSpPr>
          <p:cNvPr id="94" name="TextBox 93">
            <a:extLst>
              <a:ext uri="{FF2B5EF4-FFF2-40B4-BE49-F238E27FC236}">
                <a16:creationId xmlns:a16="http://schemas.microsoft.com/office/drawing/2014/main" id="{0E0DC47D-D764-D54D-BE53-F6ED7C213A28}"/>
              </a:ext>
            </a:extLst>
          </p:cNvPr>
          <p:cNvSpPr txBox="1"/>
          <p:nvPr/>
        </p:nvSpPr>
        <p:spPr>
          <a:xfrm>
            <a:off x="204676" y="3960763"/>
            <a:ext cx="4452276" cy="1569660"/>
          </a:xfrm>
          <a:prstGeom prst="rect">
            <a:avLst/>
          </a:prstGeom>
          <a:noFill/>
        </p:spPr>
        <p:txBody>
          <a:bodyPr wrap="square" rtlCol="0">
            <a:spAutoFit/>
          </a:bodyPr>
          <a:lstStyle/>
          <a:p>
            <a:pPr marL="342900" indent="-342900" fontAlgn="auto">
              <a:spcBef>
                <a:spcPts val="0"/>
              </a:spcBef>
              <a:spcAft>
                <a:spcPts val="0"/>
              </a:spcAft>
              <a:buFont typeface="Wingdings" charset="2"/>
              <a:buChar char="ü"/>
            </a:pPr>
            <a:r>
              <a:rPr lang="en-US" sz="2400" kern="0" dirty="0">
                <a:solidFill>
                  <a:srgbClr val="3333CC"/>
                </a:solidFill>
              </a:rPr>
              <a:t>Polarization 75% &gt;&gt; 50%  </a:t>
            </a:r>
            <a:r>
              <a:rPr lang="en-US" sz="2400" kern="0" dirty="0">
                <a:solidFill>
                  <a:srgbClr val="3333CC"/>
                </a:solidFill>
                <a:sym typeface="Wingdings"/>
              </a:rPr>
              <a:t></a:t>
            </a:r>
            <a:endParaRPr lang="en-US" sz="2400" kern="0" dirty="0">
              <a:solidFill>
                <a:srgbClr val="3333CC"/>
              </a:solidFill>
            </a:endParaRPr>
          </a:p>
          <a:p>
            <a:pPr marL="342900" marR="0" lvl="0" indent="-342900" defTabSz="914400" eaLnBrk="1" fontAlgn="auto" latinLnBrk="0" hangingPunct="1">
              <a:lnSpc>
                <a:spcPct val="100000"/>
              </a:lnSpc>
              <a:spcBef>
                <a:spcPts val="0"/>
              </a:spcBef>
              <a:spcAft>
                <a:spcPts val="0"/>
              </a:spcAft>
              <a:buClrTx/>
              <a:buSzTx/>
              <a:buFont typeface="Wingdings" charset="2"/>
              <a:buChar char="ü"/>
              <a:tabLst/>
              <a:defRPr/>
            </a:pPr>
            <a:r>
              <a:rPr kumimoji="0" lang="en-US" sz="2400" b="0" i="0" u="none" strike="noStrike" kern="0" cap="none" spc="0" normalizeH="0" baseline="0" noProof="0" dirty="0">
                <a:ln>
                  <a:noFill/>
                </a:ln>
                <a:solidFill>
                  <a:srgbClr val="3333CC"/>
                </a:solidFill>
                <a:effectLst/>
                <a:uLnTx/>
                <a:uFillTx/>
              </a:rPr>
              <a:t>Strain relaxes in 0.1 </a:t>
            </a:r>
            <a:r>
              <a:rPr kumimoji="0" lang="en-US" sz="2400" b="0" i="0" u="none" strike="noStrike" kern="0" cap="none" spc="0" normalizeH="0" baseline="0" noProof="0" dirty="0">
                <a:ln>
                  <a:noFill/>
                </a:ln>
                <a:solidFill>
                  <a:srgbClr val="3333CC"/>
                </a:solidFill>
                <a:effectLst/>
                <a:uLnTx/>
                <a:uFillTx/>
                <a:latin typeface="Symbol" charset="2"/>
                <a:ea typeface="Symbol" charset="2"/>
                <a:cs typeface="Symbol" charset="2"/>
              </a:rPr>
              <a:t>m</a:t>
            </a:r>
            <a:r>
              <a:rPr kumimoji="0" lang="en-US" sz="2400" b="0" i="0" u="none" strike="noStrike" kern="0" cap="none" spc="0" normalizeH="0" baseline="0" noProof="0" dirty="0">
                <a:ln>
                  <a:noFill/>
                </a:ln>
                <a:solidFill>
                  <a:srgbClr val="3333CC"/>
                </a:solidFill>
                <a:effectLst/>
                <a:uLnTx/>
                <a:uFillTx/>
              </a:rPr>
              <a:t>m layer</a:t>
            </a:r>
          </a:p>
          <a:p>
            <a:pPr marL="342900" marR="0" lvl="0" indent="-342900" defTabSz="914400" eaLnBrk="1" fontAlgn="auto" latinLnBrk="0" hangingPunct="1">
              <a:lnSpc>
                <a:spcPct val="100000"/>
              </a:lnSpc>
              <a:spcBef>
                <a:spcPts val="0"/>
              </a:spcBef>
              <a:spcAft>
                <a:spcPts val="0"/>
              </a:spcAft>
              <a:buClrTx/>
              <a:buSzTx/>
              <a:buFont typeface="Wingdings" charset="2"/>
              <a:buChar char="ü"/>
              <a:tabLst/>
              <a:defRPr/>
            </a:pPr>
            <a:r>
              <a:rPr kumimoji="0" lang="en-US" sz="2400" b="0" i="0" u="none" strike="noStrike" kern="0" cap="none" spc="0" normalizeH="0" baseline="0" noProof="0" dirty="0">
                <a:ln>
                  <a:noFill/>
                </a:ln>
                <a:solidFill>
                  <a:srgbClr val="3333CC"/>
                </a:solidFill>
                <a:effectLst/>
                <a:uLnTx/>
                <a:uFillTx/>
              </a:rPr>
              <a:t>Not all electrons reach surface</a:t>
            </a:r>
          </a:p>
          <a:p>
            <a:pPr marL="342900" marR="0" lvl="0" indent="-342900" defTabSz="914400" eaLnBrk="1" fontAlgn="auto" latinLnBrk="0" hangingPunct="1">
              <a:lnSpc>
                <a:spcPct val="100000"/>
              </a:lnSpc>
              <a:spcBef>
                <a:spcPts val="0"/>
              </a:spcBef>
              <a:spcAft>
                <a:spcPts val="0"/>
              </a:spcAft>
              <a:buClrTx/>
              <a:buSzTx/>
              <a:buFont typeface="Wingdings" charset="2"/>
              <a:buChar char="ü"/>
              <a:tabLst/>
              <a:defRPr/>
            </a:pPr>
            <a:r>
              <a:rPr kumimoji="0" lang="en-US" sz="2400" b="0" i="0" u="none" strike="noStrike" kern="0" cap="none" spc="0" normalizeH="0" baseline="0" noProof="0" dirty="0">
                <a:ln>
                  <a:noFill/>
                </a:ln>
                <a:solidFill>
                  <a:srgbClr val="3333CC"/>
                </a:solidFill>
                <a:effectLst/>
                <a:uLnTx/>
                <a:uFillTx/>
              </a:rPr>
              <a:t>QE 0.1% &lt;&lt; 6%  </a:t>
            </a:r>
            <a:r>
              <a:rPr kumimoji="0" lang="en-US" sz="2400" b="0" i="0" u="none" strike="noStrike" kern="0" cap="none" spc="0" normalizeH="0" baseline="0" noProof="0" dirty="0">
                <a:ln>
                  <a:noFill/>
                </a:ln>
                <a:solidFill>
                  <a:srgbClr val="3333CC"/>
                </a:solidFill>
                <a:effectLst/>
                <a:uLnTx/>
                <a:uFillTx/>
                <a:sym typeface="Wingdings"/>
              </a:rPr>
              <a:t></a:t>
            </a:r>
            <a:endParaRPr kumimoji="0" lang="en-US" sz="2400" b="0" i="0" u="none" strike="noStrike" kern="0" cap="none" spc="0" normalizeH="0" baseline="0" noProof="0" dirty="0">
              <a:ln>
                <a:noFill/>
              </a:ln>
              <a:solidFill>
                <a:srgbClr val="3333CC"/>
              </a:solidFill>
              <a:effectLst/>
              <a:uLnTx/>
              <a:uFillTx/>
            </a:endParaRPr>
          </a:p>
        </p:txBody>
      </p:sp>
    </p:spTree>
    <p:extLst>
      <p:ext uri="{BB962C8B-B14F-4D97-AF65-F5344CB8AC3E}">
        <p14:creationId xmlns:p14="http://schemas.microsoft.com/office/powerpoint/2010/main" val="1043430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51249" y="1033609"/>
            <a:ext cx="7716838" cy="4075113"/>
            <a:chOff x="500" y="1312"/>
            <a:chExt cx="4861" cy="2567"/>
          </a:xfrm>
        </p:grpSpPr>
        <p:sp>
          <p:nvSpPr>
            <p:cNvPr id="5" name="Rectangle 5"/>
            <p:cNvSpPr>
              <a:spLocks noChangeArrowheads="1"/>
            </p:cNvSpPr>
            <p:nvPr/>
          </p:nvSpPr>
          <p:spPr bwMode="auto">
            <a:xfrm>
              <a:off x="3348" y="2943"/>
              <a:ext cx="1488" cy="256"/>
            </a:xfrm>
            <a:prstGeom prst="rect">
              <a:avLst/>
            </a:prstGeom>
            <a:solidFill>
              <a:srgbClr val="00FF00"/>
            </a:solidFill>
            <a:ln w="9525">
              <a:solidFill>
                <a:schemeClr val="tx1"/>
              </a:solidFill>
              <a:miter lim="800000"/>
              <a:headEnd/>
              <a:tailEnd/>
            </a:ln>
            <a:effectLst/>
          </p:spPr>
          <p:txBody>
            <a:bodyPr anchor="ctr">
              <a:spAutoFit/>
            </a:bodyPr>
            <a:lstStyle/>
            <a:p>
              <a:pPr algn="ctr"/>
              <a:r>
                <a:rPr lang="en-US" sz="2000" dirty="0">
                  <a:latin typeface="Tahoma" pitchFamily="34" charset="0"/>
                </a:rPr>
                <a:t>Strained GaAs</a:t>
              </a:r>
            </a:p>
          </p:txBody>
        </p:sp>
        <p:sp>
          <p:nvSpPr>
            <p:cNvPr id="6" name="Rectangle 6"/>
            <p:cNvSpPr>
              <a:spLocks noChangeArrowheads="1"/>
            </p:cNvSpPr>
            <p:nvPr/>
          </p:nvSpPr>
          <p:spPr bwMode="auto">
            <a:xfrm>
              <a:off x="3348" y="2679"/>
              <a:ext cx="1488" cy="256"/>
            </a:xfrm>
            <a:prstGeom prst="rect">
              <a:avLst/>
            </a:prstGeom>
            <a:solidFill>
              <a:srgbClr val="FFCC99"/>
            </a:solidFill>
            <a:ln w="9525">
              <a:solidFill>
                <a:schemeClr val="tx1"/>
              </a:solidFill>
              <a:miter lim="800000"/>
              <a:headEnd/>
              <a:tailEnd/>
            </a:ln>
            <a:effectLst/>
          </p:spPr>
          <p:txBody>
            <a:bodyPr anchor="ctr">
              <a:spAutoFit/>
            </a:bodyPr>
            <a:lstStyle/>
            <a:p>
              <a:pPr algn="ctr"/>
              <a:r>
                <a:rPr lang="en-US" sz="2000" dirty="0">
                  <a:latin typeface="Tahoma" pitchFamily="34" charset="0"/>
                </a:rPr>
                <a:t>GaAsP </a:t>
              </a:r>
            </a:p>
          </p:txBody>
        </p:sp>
        <p:sp>
          <p:nvSpPr>
            <p:cNvPr id="7" name="Rectangle 7"/>
            <p:cNvSpPr>
              <a:spLocks noChangeArrowheads="1"/>
            </p:cNvSpPr>
            <p:nvPr/>
          </p:nvSpPr>
          <p:spPr bwMode="auto">
            <a:xfrm>
              <a:off x="3348" y="2424"/>
              <a:ext cx="1488" cy="256"/>
            </a:xfrm>
            <a:prstGeom prst="rect">
              <a:avLst/>
            </a:prstGeom>
            <a:solidFill>
              <a:srgbClr val="00FF00"/>
            </a:solidFill>
            <a:ln w="9525">
              <a:solidFill>
                <a:schemeClr val="tx1"/>
              </a:solidFill>
              <a:miter lim="800000"/>
              <a:headEnd/>
              <a:tailEnd/>
            </a:ln>
            <a:effectLst/>
          </p:spPr>
          <p:txBody>
            <a:bodyPr anchor="ctr">
              <a:spAutoFit/>
            </a:bodyPr>
            <a:lstStyle/>
            <a:p>
              <a:pPr algn="ctr"/>
              <a:r>
                <a:rPr lang="en-US" sz="2000" dirty="0">
                  <a:latin typeface="Tahoma" pitchFamily="34" charset="0"/>
                </a:rPr>
                <a:t>Strained GaAs</a:t>
              </a:r>
            </a:p>
          </p:txBody>
        </p:sp>
        <p:sp>
          <p:nvSpPr>
            <p:cNvPr id="8" name="Rectangle 8"/>
            <p:cNvSpPr>
              <a:spLocks noChangeArrowheads="1"/>
            </p:cNvSpPr>
            <p:nvPr/>
          </p:nvSpPr>
          <p:spPr bwMode="auto">
            <a:xfrm>
              <a:off x="3348" y="2160"/>
              <a:ext cx="1488" cy="256"/>
            </a:xfrm>
            <a:prstGeom prst="rect">
              <a:avLst/>
            </a:prstGeom>
            <a:solidFill>
              <a:srgbClr val="FFCC99"/>
            </a:solidFill>
            <a:ln w="9525">
              <a:solidFill>
                <a:schemeClr val="tx1"/>
              </a:solidFill>
              <a:miter lim="800000"/>
              <a:headEnd/>
              <a:tailEnd/>
            </a:ln>
            <a:effectLst/>
          </p:spPr>
          <p:txBody>
            <a:bodyPr anchor="ctr">
              <a:spAutoFit/>
            </a:bodyPr>
            <a:lstStyle/>
            <a:p>
              <a:pPr algn="ctr"/>
              <a:r>
                <a:rPr lang="en-US" sz="2000" dirty="0">
                  <a:latin typeface="Tahoma" pitchFamily="34" charset="0"/>
                </a:rPr>
                <a:t>GaAsP </a:t>
              </a:r>
            </a:p>
          </p:txBody>
        </p:sp>
        <p:grpSp>
          <p:nvGrpSpPr>
            <p:cNvPr id="9" name="Group 9"/>
            <p:cNvGrpSpPr>
              <a:grpSpLocks noChangeAspect="1"/>
            </p:cNvGrpSpPr>
            <p:nvPr/>
          </p:nvGrpSpPr>
          <p:grpSpPr bwMode="auto">
            <a:xfrm>
              <a:off x="4066" y="1889"/>
              <a:ext cx="49" cy="244"/>
              <a:chOff x="5580" y="6840"/>
              <a:chExt cx="180" cy="900"/>
            </a:xfrm>
          </p:grpSpPr>
          <p:sp>
            <p:nvSpPr>
              <p:cNvPr id="26" name="AutoShape 10"/>
              <p:cNvSpPr>
                <a:spLocks noChangeAspect="1" noChangeArrowheads="1"/>
              </p:cNvSpPr>
              <p:nvPr/>
            </p:nvSpPr>
            <p:spPr bwMode="auto">
              <a:xfrm>
                <a:off x="5580" y="6840"/>
                <a:ext cx="180" cy="18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rgbClr val="000000"/>
                </a:solidFill>
                <a:round/>
                <a:headEnd/>
                <a:tailEnd/>
              </a:ln>
              <a:effectLst/>
            </p:spPr>
            <p:txBody>
              <a:bodyPr/>
              <a:lstStyle/>
              <a:p>
                <a:endParaRPr lang="en-US" dirty="0"/>
              </a:p>
            </p:txBody>
          </p:sp>
          <p:sp>
            <p:nvSpPr>
              <p:cNvPr id="27" name="AutoShape 11"/>
              <p:cNvSpPr>
                <a:spLocks noChangeAspect="1" noChangeArrowheads="1"/>
              </p:cNvSpPr>
              <p:nvPr/>
            </p:nvSpPr>
            <p:spPr bwMode="auto">
              <a:xfrm>
                <a:off x="5580" y="7200"/>
                <a:ext cx="180" cy="18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rgbClr val="000000"/>
                </a:solidFill>
                <a:round/>
                <a:headEnd/>
                <a:tailEnd/>
              </a:ln>
              <a:effectLst/>
            </p:spPr>
            <p:txBody>
              <a:bodyPr/>
              <a:lstStyle/>
              <a:p>
                <a:endParaRPr lang="en-US" dirty="0"/>
              </a:p>
            </p:txBody>
          </p:sp>
          <p:sp>
            <p:nvSpPr>
              <p:cNvPr id="28" name="AutoShape 12"/>
              <p:cNvSpPr>
                <a:spLocks noChangeAspect="1" noChangeArrowheads="1"/>
              </p:cNvSpPr>
              <p:nvPr/>
            </p:nvSpPr>
            <p:spPr bwMode="auto">
              <a:xfrm>
                <a:off x="5580" y="7560"/>
                <a:ext cx="180" cy="18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00"/>
              </a:solidFill>
              <a:ln w="9525">
                <a:solidFill>
                  <a:srgbClr val="000000"/>
                </a:solidFill>
                <a:round/>
                <a:headEnd/>
                <a:tailEnd/>
              </a:ln>
              <a:effectLst/>
            </p:spPr>
            <p:txBody>
              <a:bodyPr/>
              <a:lstStyle/>
              <a:p>
                <a:endParaRPr lang="en-US" dirty="0"/>
              </a:p>
            </p:txBody>
          </p:sp>
        </p:grpSp>
        <p:sp>
          <p:nvSpPr>
            <p:cNvPr id="10" name="Rectangle 13"/>
            <p:cNvSpPr>
              <a:spLocks noChangeArrowheads="1"/>
            </p:cNvSpPr>
            <p:nvPr/>
          </p:nvSpPr>
          <p:spPr bwMode="auto">
            <a:xfrm>
              <a:off x="3348" y="1576"/>
              <a:ext cx="1488" cy="256"/>
            </a:xfrm>
            <a:prstGeom prst="rect">
              <a:avLst/>
            </a:prstGeom>
            <a:solidFill>
              <a:srgbClr val="00FF00"/>
            </a:solidFill>
            <a:ln w="9525">
              <a:solidFill>
                <a:schemeClr val="tx1"/>
              </a:solidFill>
              <a:miter lim="800000"/>
              <a:headEnd/>
              <a:tailEnd/>
            </a:ln>
            <a:effectLst/>
          </p:spPr>
          <p:txBody>
            <a:bodyPr anchor="ctr">
              <a:spAutoFit/>
            </a:bodyPr>
            <a:lstStyle/>
            <a:p>
              <a:pPr algn="ctr"/>
              <a:r>
                <a:rPr lang="en-US" sz="2000" dirty="0">
                  <a:latin typeface="Tahoma" pitchFamily="34" charset="0"/>
                </a:rPr>
                <a:t>Strained GaAs</a:t>
              </a:r>
            </a:p>
          </p:txBody>
        </p:sp>
        <p:sp>
          <p:nvSpPr>
            <p:cNvPr id="11" name="Rectangle 14"/>
            <p:cNvSpPr>
              <a:spLocks noChangeArrowheads="1"/>
            </p:cNvSpPr>
            <p:nvPr/>
          </p:nvSpPr>
          <p:spPr bwMode="auto">
            <a:xfrm>
              <a:off x="3348" y="1312"/>
              <a:ext cx="1488" cy="256"/>
            </a:xfrm>
            <a:prstGeom prst="rect">
              <a:avLst/>
            </a:prstGeom>
            <a:solidFill>
              <a:srgbClr val="FFCC99"/>
            </a:solidFill>
            <a:ln w="9525">
              <a:solidFill>
                <a:schemeClr val="tx1"/>
              </a:solidFill>
              <a:miter lim="800000"/>
              <a:headEnd/>
              <a:tailEnd/>
            </a:ln>
            <a:effectLst/>
          </p:spPr>
          <p:txBody>
            <a:bodyPr anchor="ctr">
              <a:spAutoFit/>
            </a:bodyPr>
            <a:lstStyle/>
            <a:p>
              <a:pPr algn="ctr"/>
              <a:r>
                <a:rPr lang="en-US" sz="2000" dirty="0">
                  <a:latin typeface="Tahoma" pitchFamily="34" charset="0"/>
                </a:rPr>
                <a:t>GaAsP </a:t>
              </a:r>
            </a:p>
          </p:txBody>
        </p:sp>
        <p:sp>
          <p:nvSpPr>
            <p:cNvPr id="12" name="Text Box 15"/>
            <p:cNvSpPr txBox="1">
              <a:spLocks noChangeArrowheads="1"/>
            </p:cNvSpPr>
            <p:nvPr/>
          </p:nvSpPr>
          <p:spPr bwMode="auto">
            <a:xfrm>
              <a:off x="4866" y="1316"/>
              <a:ext cx="495" cy="212"/>
            </a:xfrm>
            <a:prstGeom prst="rect">
              <a:avLst/>
            </a:prstGeom>
            <a:noFill/>
            <a:ln w="9525">
              <a:noFill/>
              <a:miter lim="800000"/>
              <a:headEnd/>
              <a:tailEnd/>
            </a:ln>
            <a:effectLst/>
          </p:spPr>
          <p:txBody>
            <a:bodyPr>
              <a:spAutoFit/>
            </a:bodyPr>
            <a:lstStyle/>
            <a:p>
              <a:pPr>
                <a:spcBef>
                  <a:spcPct val="50000"/>
                </a:spcBef>
              </a:pPr>
              <a:r>
                <a:rPr lang="en-US" sz="1600" dirty="0">
                  <a:latin typeface="Tahoma" pitchFamily="34" charset="0"/>
                </a:rPr>
                <a:t>30 A</a:t>
              </a:r>
            </a:p>
          </p:txBody>
        </p:sp>
        <p:sp>
          <p:nvSpPr>
            <p:cNvPr id="13" name="Text Box 16"/>
            <p:cNvSpPr txBox="1">
              <a:spLocks noChangeArrowheads="1"/>
            </p:cNvSpPr>
            <p:nvPr/>
          </p:nvSpPr>
          <p:spPr bwMode="auto">
            <a:xfrm>
              <a:off x="4866" y="1612"/>
              <a:ext cx="495" cy="212"/>
            </a:xfrm>
            <a:prstGeom prst="rect">
              <a:avLst/>
            </a:prstGeom>
            <a:noFill/>
            <a:ln w="9525">
              <a:noFill/>
              <a:miter lim="800000"/>
              <a:headEnd/>
              <a:tailEnd/>
            </a:ln>
            <a:effectLst/>
          </p:spPr>
          <p:txBody>
            <a:bodyPr>
              <a:spAutoFit/>
            </a:bodyPr>
            <a:lstStyle/>
            <a:p>
              <a:pPr>
                <a:spcBef>
                  <a:spcPct val="50000"/>
                </a:spcBef>
              </a:pPr>
              <a:r>
                <a:rPr lang="en-US" sz="1600" dirty="0">
                  <a:latin typeface="Tahoma" pitchFamily="34" charset="0"/>
                </a:rPr>
                <a:t>30 A</a:t>
              </a:r>
            </a:p>
          </p:txBody>
        </p:sp>
        <p:grpSp>
          <p:nvGrpSpPr>
            <p:cNvPr id="14" name="Group 17"/>
            <p:cNvGrpSpPr>
              <a:grpSpLocks/>
            </p:cNvGrpSpPr>
            <p:nvPr/>
          </p:nvGrpSpPr>
          <p:grpSpPr bwMode="auto">
            <a:xfrm>
              <a:off x="500" y="1342"/>
              <a:ext cx="2801" cy="2537"/>
              <a:chOff x="500" y="1342"/>
              <a:chExt cx="2801" cy="2537"/>
            </a:xfrm>
          </p:grpSpPr>
          <p:sp>
            <p:nvSpPr>
              <p:cNvPr id="15" name="Line 18"/>
              <p:cNvSpPr>
                <a:spLocks noChangeShapeType="1"/>
              </p:cNvSpPr>
              <p:nvPr/>
            </p:nvSpPr>
            <p:spPr bwMode="auto">
              <a:xfrm flipV="1">
                <a:off x="2527" y="1342"/>
                <a:ext cx="766" cy="486"/>
              </a:xfrm>
              <a:prstGeom prst="line">
                <a:avLst/>
              </a:prstGeom>
              <a:noFill/>
              <a:ln w="9525">
                <a:solidFill>
                  <a:schemeClr val="tx1"/>
                </a:solidFill>
                <a:miter lim="800000"/>
                <a:headEnd/>
                <a:tailEnd type="triangle" w="med" len="med"/>
              </a:ln>
              <a:effectLst/>
            </p:spPr>
            <p:txBody>
              <a:bodyPr>
                <a:spAutoFit/>
              </a:bodyPr>
              <a:lstStyle/>
              <a:p>
                <a:endParaRPr lang="en-US" dirty="0"/>
              </a:p>
            </p:txBody>
          </p:sp>
          <p:sp>
            <p:nvSpPr>
              <p:cNvPr id="16" name="Rectangle 19"/>
              <p:cNvSpPr>
                <a:spLocks noChangeArrowheads="1"/>
              </p:cNvSpPr>
              <p:nvPr/>
            </p:nvSpPr>
            <p:spPr bwMode="auto">
              <a:xfrm>
                <a:off x="1007" y="3047"/>
                <a:ext cx="1488" cy="832"/>
              </a:xfrm>
              <a:prstGeom prst="rect">
                <a:avLst/>
              </a:prstGeom>
              <a:solidFill>
                <a:srgbClr val="CCFFCC"/>
              </a:solidFill>
              <a:ln w="9525">
                <a:solidFill>
                  <a:schemeClr val="tx1"/>
                </a:solidFill>
                <a:miter lim="800000"/>
                <a:headEnd/>
                <a:tailEnd/>
              </a:ln>
              <a:effectLst/>
            </p:spPr>
            <p:txBody>
              <a:bodyPr anchor="ctr">
                <a:spAutoFit/>
              </a:bodyPr>
              <a:lstStyle/>
              <a:p>
                <a:pPr algn="ctr"/>
                <a:endParaRPr lang="en-US" sz="2000" dirty="0">
                  <a:latin typeface="Tahoma" pitchFamily="34" charset="0"/>
                </a:endParaRPr>
              </a:p>
              <a:p>
                <a:pPr algn="ctr"/>
                <a:r>
                  <a:rPr lang="en-US" sz="2000" dirty="0">
                    <a:latin typeface="Tahoma" pitchFamily="34" charset="0"/>
                  </a:rPr>
                  <a:t>GaAs Substrate</a:t>
                </a:r>
              </a:p>
              <a:p>
                <a:pPr algn="ctr"/>
                <a:endParaRPr lang="en-US" sz="2000" dirty="0">
                  <a:latin typeface="Tahoma" pitchFamily="34" charset="0"/>
                </a:endParaRPr>
              </a:p>
              <a:p>
                <a:pPr algn="ctr"/>
                <a:endParaRPr lang="en-US" sz="2000" dirty="0">
                  <a:latin typeface="Tahoma" pitchFamily="34" charset="0"/>
                </a:endParaRPr>
              </a:p>
            </p:txBody>
          </p:sp>
          <p:sp>
            <p:nvSpPr>
              <p:cNvPr id="17" name="Rectangle 20"/>
              <p:cNvSpPr>
                <a:spLocks noChangeArrowheads="1"/>
              </p:cNvSpPr>
              <p:nvPr/>
            </p:nvSpPr>
            <p:spPr bwMode="auto">
              <a:xfrm>
                <a:off x="1007" y="2535"/>
                <a:ext cx="1488" cy="448"/>
              </a:xfrm>
              <a:prstGeom prst="rect">
                <a:avLst/>
              </a:prstGeom>
              <a:gradFill rotWithShape="0">
                <a:gsLst>
                  <a:gs pos="0">
                    <a:srgbClr val="FFCC99"/>
                  </a:gs>
                  <a:gs pos="100000">
                    <a:srgbClr val="CCFFCC"/>
                  </a:gs>
                </a:gsLst>
                <a:lin ang="5400000" scaled="1"/>
              </a:gradFill>
              <a:ln w="9525">
                <a:solidFill>
                  <a:schemeClr val="tx1"/>
                </a:solidFill>
                <a:miter lim="800000"/>
                <a:headEnd/>
                <a:tailEnd/>
              </a:ln>
              <a:effectLst/>
            </p:spPr>
            <p:txBody>
              <a:bodyPr anchor="ctr">
                <a:spAutoFit/>
              </a:bodyPr>
              <a:lstStyle/>
              <a:p>
                <a:pPr algn="ctr"/>
                <a:r>
                  <a:rPr lang="en-US" sz="2000" dirty="0">
                    <a:latin typeface="Tahoma" pitchFamily="34" charset="0"/>
                  </a:rPr>
                  <a:t>GaAs</a:t>
                </a:r>
                <a:r>
                  <a:rPr lang="en-US" sz="2000" baseline="-25000" dirty="0">
                    <a:latin typeface="Tahoma" pitchFamily="34" charset="0"/>
                  </a:rPr>
                  <a:t>(1-x)</a:t>
                </a:r>
                <a:r>
                  <a:rPr lang="en-US" sz="2000" dirty="0">
                    <a:latin typeface="Tahoma" pitchFamily="34" charset="0"/>
                  </a:rPr>
                  <a:t>P</a:t>
                </a:r>
                <a:r>
                  <a:rPr lang="en-US" sz="2000" baseline="-25000" dirty="0">
                    <a:latin typeface="Tahoma" pitchFamily="34" charset="0"/>
                  </a:rPr>
                  <a:t>x</a:t>
                </a:r>
                <a:r>
                  <a:rPr lang="en-US" sz="2000" dirty="0">
                    <a:latin typeface="Tahoma" pitchFamily="34" charset="0"/>
                  </a:rPr>
                  <a:t> Graded Layer</a:t>
                </a:r>
              </a:p>
            </p:txBody>
          </p:sp>
          <p:sp>
            <p:nvSpPr>
              <p:cNvPr id="18" name="Rectangle 21"/>
              <p:cNvSpPr>
                <a:spLocks noChangeArrowheads="1"/>
              </p:cNvSpPr>
              <p:nvPr/>
            </p:nvSpPr>
            <p:spPr bwMode="auto">
              <a:xfrm>
                <a:off x="1007" y="2983"/>
                <a:ext cx="1488" cy="64"/>
              </a:xfrm>
              <a:prstGeom prst="rect">
                <a:avLst/>
              </a:prstGeom>
              <a:solidFill>
                <a:srgbClr val="CCFFCC"/>
              </a:solidFill>
              <a:ln w="9525">
                <a:solidFill>
                  <a:schemeClr val="tx1"/>
                </a:solidFill>
                <a:miter lim="800000"/>
                <a:headEnd/>
                <a:tailEnd/>
              </a:ln>
              <a:effectLst/>
            </p:spPr>
            <p:txBody>
              <a:bodyPr anchor="ctr">
                <a:spAutoFit/>
              </a:bodyPr>
              <a:lstStyle/>
              <a:p>
                <a:endParaRPr lang="en-US" dirty="0"/>
              </a:p>
            </p:txBody>
          </p:sp>
          <p:sp>
            <p:nvSpPr>
              <p:cNvPr id="19" name="Rectangle 22"/>
              <p:cNvSpPr>
                <a:spLocks noChangeArrowheads="1"/>
              </p:cNvSpPr>
              <p:nvPr/>
            </p:nvSpPr>
            <p:spPr bwMode="auto">
              <a:xfrm>
                <a:off x="1007" y="2087"/>
                <a:ext cx="1488" cy="448"/>
              </a:xfrm>
              <a:prstGeom prst="rect">
                <a:avLst/>
              </a:prstGeom>
              <a:solidFill>
                <a:srgbClr val="FFCC99"/>
              </a:solidFill>
              <a:ln w="9525">
                <a:solidFill>
                  <a:schemeClr val="tx1"/>
                </a:solidFill>
                <a:miter lim="800000"/>
                <a:headEnd/>
                <a:tailEnd/>
              </a:ln>
              <a:effectLst/>
            </p:spPr>
            <p:txBody>
              <a:bodyPr anchor="ctr">
                <a:spAutoFit/>
              </a:bodyPr>
              <a:lstStyle/>
              <a:p>
                <a:pPr algn="ctr"/>
                <a:r>
                  <a:rPr lang="en-US" sz="2000" dirty="0">
                    <a:latin typeface="Tahoma" pitchFamily="34" charset="0"/>
                  </a:rPr>
                  <a:t>GaAs</a:t>
                </a:r>
                <a:r>
                  <a:rPr lang="en-US" sz="2000" baseline="-25000" dirty="0">
                    <a:latin typeface="Tahoma" pitchFamily="34" charset="0"/>
                  </a:rPr>
                  <a:t>0.64</a:t>
                </a:r>
                <a:r>
                  <a:rPr lang="en-US" sz="2000" dirty="0">
                    <a:latin typeface="Tahoma" pitchFamily="34" charset="0"/>
                  </a:rPr>
                  <a:t>P</a:t>
                </a:r>
                <a:r>
                  <a:rPr lang="en-US" sz="2000" baseline="-25000" dirty="0">
                    <a:latin typeface="Tahoma" pitchFamily="34" charset="0"/>
                  </a:rPr>
                  <a:t>0.36</a:t>
                </a:r>
                <a:r>
                  <a:rPr lang="en-US" sz="2000" dirty="0">
                    <a:latin typeface="Tahoma" pitchFamily="34" charset="0"/>
                  </a:rPr>
                  <a:t> </a:t>
                </a:r>
              </a:p>
              <a:p>
                <a:pPr algn="ctr"/>
                <a:r>
                  <a:rPr lang="en-US" sz="2000" dirty="0">
                    <a:latin typeface="Tahoma" pitchFamily="34" charset="0"/>
                  </a:rPr>
                  <a:t>Buffer</a:t>
                </a:r>
              </a:p>
            </p:txBody>
          </p:sp>
          <p:sp>
            <p:nvSpPr>
              <p:cNvPr id="20" name="Rectangle 23" descr="Dark horizontal"/>
              <p:cNvSpPr>
                <a:spLocks noChangeArrowheads="1"/>
              </p:cNvSpPr>
              <p:nvPr/>
            </p:nvSpPr>
            <p:spPr bwMode="auto">
              <a:xfrm>
                <a:off x="1007" y="1847"/>
                <a:ext cx="1488" cy="256"/>
              </a:xfrm>
              <a:prstGeom prst="rect">
                <a:avLst/>
              </a:prstGeom>
              <a:pattFill prst="dkHorz">
                <a:fgClr>
                  <a:srgbClr val="00FF00"/>
                </a:fgClr>
                <a:bgClr>
                  <a:srgbClr val="FFCC99"/>
                </a:bgClr>
              </a:pattFill>
              <a:ln w="9525">
                <a:solidFill>
                  <a:schemeClr val="tx1"/>
                </a:solidFill>
                <a:miter lim="800000"/>
                <a:headEnd/>
                <a:tailEnd/>
              </a:ln>
              <a:effectLst/>
            </p:spPr>
            <p:txBody>
              <a:bodyPr anchor="ctr">
                <a:spAutoFit/>
              </a:bodyPr>
              <a:lstStyle/>
              <a:p>
                <a:pPr algn="ctr"/>
                <a:r>
                  <a:rPr lang="en-US" sz="2000" dirty="0">
                    <a:latin typeface="Tahoma" pitchFamily="34" charset="0"/>
                  </a:rPr>
                  <a:t>Active Region</a:t>
                </a:r>
              </a:p>
            </p:txBody>
          </p:sp>
          <p:sp>
            <p:nvSpPr>
              <p:cNvPr id="21" name="Line 24"/>
              <p:cNvSpPr>
                <a:spLocks noChangeShapeType="1"/>
              </p:cNvSpPr>
              <p:nvPr/>
            </p:nvSpPr>
            <p:spPr bwMode="auto">
              <a:xfrm>
                <a:off x="2527" y="2099"/>
                <a:ext cx="774" cy="1102"/>
              </a:xfrm>
              <a:prstGeom prst="line">
                <a:avLst/>
              </a:prstGeom>
              <a:noFill/>
              <a:ln w="9525">
                <a:solidFill>
                  <a:schemeClr val="tx1"/>
                </a:solidFill>
                <a:miter lim="800000"/>
                <a:headEnd/>
                <a:tailEnd type="triangle" w="med" len="med"/>
              </a:ln>
              <a:effectLst/>
            </p:spPr>
            <p:txBody>
              <a:bodyPr>
                <a:spAutoFit/>
              </a:bodyPr>
              <a:lstStyle/>
              <a:p>
                <a:endParaRPr lang="en-US" dirty="0"/>
              </a:p>
            </p:txBody>
          </p:sp>
          <p:sp>
            <p:nvSpPr>
              <p:cNvPr id="22" name="Text Box 25"/>
              <p:cNvSpPr txBox="1">
                <a:spLocks noChangeArrowheads="1"/>
              </p:cNvSpPr>
              <p:nvPr/>
            </p:nvSpPr>
            <p:spPr bwMode="auto">
              <a:xfrm>
                <a:off x="590" y="2660"/>
                <a:ext cx="495" cy="212"/>
              </a:xfrm>
              <a:prstGeom prst="rect">
                <a:avLst/>
              </a:prstGeom>
              <a:noFill/>
              <a:ln w="9525">
                <a:noFill/>
                <a:miter lim="800000"/>
                <a:headEnd/>
                <a:tailEnd/>
              </a:ln>
              <a:effectLst/>
            </p:spPr>
            <p:txBody>
              <a:bodyPr>
                <a:spAutoFit/>
              </a:bodyPr>
              <a:lstStyle/>
              <a:p>
                <a:pPr>
                  <a:spcBef>
                    <a:spcPct val="50000"/>
                  </a:spcBef>
                </a:pPr>
                <a:r>
                  <a:rPr lang="en-US" sz="1600" dirty="0">
                    <a:latin typeface="Tahoma" pitchFamily="34" charset="0"/>
                  </a:rPr>
                  <a:t>2.5</a:t>
                </a:r>
                <a:r>
                  <a:rPr lang="en-US" sz="1600" dirty="0">
                    <a:latin typeface="Symbol" pitchFamily="18" charset="2"/>
                  </a:rPr>
                  <a:t>m</a:t>
                </a:r>
                <a:r>
                  <a:rPr lang="en-US" sz="1600" dirty="0">
                    <a:latin typeface="Tahoma" pitchFamily="34" charset="0"/>
                  </a:rPr>
                  <a:t>m</a:t>
                </a:r>
              </a:p>
            </p:txBody>
          </p:sp>
          <p:sp>
            <p:nvSpPr>
              <p:cNvPr id="23" name="Text Box 26"/>
              <p:cNvSpPr txBox="1">
                <a:spLocks noChangeArrowheads="1"/>
              </p:cNvSpPr>
              <p:nvPr/>
            </p:nvSpPr>
            <p:spPr bwMode="auto">
              <a:xfrm>
                <a:off x="590" y="2224"/>
                <a:ext cx="495" cy="212"/>
              </a:xfrm>
              <a:prstGeom prst="rect">
                <a:avLst/>
              </a:prstGeom>
              <a:noFill/>
              <a:ln w="9525">
                <a:noFill/>
                <a:miter lim="800000"/>
                <a:headEnd/>
                <a:tailEnd/>
              </a:ln>
              <a:effectLst/>
            </p:spPr>
            <p:txBody>
              <a:bodyPr>
                <a:spAutoFit/>
              </a:bodyPr>
              <a:lstStyle/>
              <a:p>
                <a:pPr>
                  <a:spcBef>
                    <a:spcPct val="50000"/>
                  </a:spcBef>
                </a:pPr>
                <a:r>
                  <a:rPr lang="en-US" sz="1600" dirty="0">
                    <a:latin typeface="Tahoma" pitchFamily="34" charset="0"/>
                  </a:rPr>
                  <a:t>2.5</a:t>
                </a:r>
                <a:r>
                  <a:rPr lang="en-US" sz="1600" dirty="0">
                    <a:latin typeface="Symbol" pitchFamily="18" charset="2"/>
                  </a:rPr>
                  <a:t>m</a:t>
                </a:r>
                <a:r>
                  <a:rPr lang="en-US" sz="1600" dirty="0">
                    <a:latin typeface="Tahoma" pitchFamily="34" charset="0"/>
                  </a:rPr>
                  <a:t>m</a:t>
                </a:r>
              </a:p>
            </p:txBody>
          </p:sp>
          <p:sp>
            <p:nvSpPr>
              <p:cNvPr id="24" name="Text Box 27"/>
              <p:cNvSpPr txBox="1">
                <a:spLocks noChangeArrowheads="1"/>
              </p:cNvSpPr>
              <p:nvPr/>
            </p:nvSpPr>
            <p:spPr bwMode="auto">
              <a:xfrm>
                <a:off x="500" y="1862"/>
                <a:ext cx="553" cy="212"/>
              </a:xfrm>
              <a:prstGeom prst="rect">
                <a:avLst/>
              </a:prstGeom>
              <a:noFill/>
              <a:ln w="9525">
                <a:noFill/>
                <a:miter lim="800000"/>
                <a:headEnd/>
                <a:tailEnd/>
              </a:ln>
              <a:effectLst/>
            </p:spPr>
            <p:txBody>
              <a:bodyPr>
                <a:spAutoFit/>
              </a:bodyPr>
              <a:lstStyle/>
              <a:p>
                <a:pPr>
                  <a:spcBef>
                    <a:spcPct val="50000"/>
                  </a:spcBef>
                </a:pPr>
                <a:r>
                  <a:rPr lang="en-US" sz="1600" dirty="0">
                    <a:latin typeface="Tahoma" pitchFamily="34" charset="0"/>
                  </a:rPr>
                  <a:t>1000 A</a:t>
                </a:r>
              </a:p>
            </p:txBody>
          </p:sp>
          <p:sp>
            <p:nvSpPr>
              <p:cNvPr id="25" name="Rectangle 28"/>
              <p:cNvSpPr>
                <a:spLocks noChangeArrowheads="1"/>
              </p:cNvSpPr>
              <p:nvPr/>
            </p:nvSpPr>
            <p:spPr bwMode="auto">
              <a:xfrm>
                <a:off x="1007" y="1782"/>
                <a:ext cx="1488" cy="64"/>
              </a:xfrm>
              <a:prstGeom prst="rect">
                <a:avLst/>
              </a:prstGeom>
              <a:solidFill>
                <a:srgbClr val="CCFFCC"/>
              </a:solidFill>
              <a:ln w="9525">
                <a:solidFill>
                  <a:schemeClr val="tx1"/>
                </a:solidFill>
                <a:miter lim="800000"/>
                <a:headEnd/>
                <a:tailEnd/>
              </a:ln>
              <a:effectLst/>
            </p:spPr>
            <p:txBody>
              <a:bodyPr anchor="ctr">
                <a:spAutoFit/>
              </a:bodyPr>
              <a:lstStyle/>
              <a:p>
                <a:endParaRPr lang="en-US" dirty="0"/>
              </a:p>
            </p:txBody>
          </p:sp>
        </p:grpSp>
      </p:grpSp>
      <p:sp>
        <p:nvSpPr>
          <p:cNvPr id="29" name="TextBox 28"/>
          <p:cNvSpPr txBox="1"/>
          <p:nvPr/>
        </p:nvSpPr>
        <p:spPr>
          <a:xfrm>
            <a:off x="1934213" y="5939581"/>
            <a:ext cx="5573962" cy="369332"/>
          </a:xfrm>
          <a:prstGeom prst="rect">
            <a:avLst/>
          </a:prstGeom>
          <a:noFill/>
        </p:spPr>
        <p:txBody>
          <a:bodyPr wrap="none" rtlCol="0">
            <a:spAutoFit/>
          </a:bodyPr>
          <a:lstStyle/>
          <a:p>
            <a:r>
              <a:rPr lang="en-US" sz="1800" dirty="0">
                <a:solidFill>
                  <a:schemeClr val="tx1"/>
                </a:solidFill>
                <a:latin typeface="Century Gothic" panose="020B0502020202020204" pitchFamily="34" charset="0"/>
              </a:rPr>
              <a:t>From Aaron Moy, SVT Assoc and SLAC, PESP2002</a:t>
            </a:r>
          </a:p>
        </p:txBody>
      </p:sp>
      <p:pic>
        <p:nvPicPr>
          <p:cNvPr id="30" name="Picture 2" descr="D:\svta\svta_logo.bmp"/>
          <p:cNvPicPr>
            <a:picLocks noChangeAspect="1" noChangeArrowheads="1"/>
          </p:cNvPicPr>
          <p:nvPr/>
        </p:nvPicPr>
        <p:blipFill>
          <a:blip r:embed="rId2" cstate="print"/>
          <a:srcRect/>
          <a:stretch>
            <a:fillRect/>
          </a:stretch>
        </p:blipFill>
        <p:spPr bwMode="auto">
          <a:xfrm>
            <a:off x="7868087" y="5503829"/>
            <a:ext cx="1025525" cy="538162"/>
          </a:xfrm>
          <a:prstGeom prst="rect">
            <a:avLst/>
          </a:prstGeom>
          <a:noFill/>
        </p:spPr>
      </p:pic>
      <p:sp>
        <p:nvSpPr>
          <p:cNvPr id="35" name="TextBox 34"/>
          <p:cNvSpPr txBox="1"/>
          <p:nvPr/>
        </p:nvSpPr>
        <p:spPr>
          <a:xfrm>
            <a:off x="2929678" y="5489247"/>
            <a:ext cx="3583032" cy="400110"/>
          </a:xfrm>
          <a:prstGeom prst="rect">
            <a:avLst/>
          </a:prstGeom>
          <a:solidFill>
            <a:schemeClr val="accent6">
              <a:lumMod val="20000"/>
              <a:lumOff val="80000"/>
            </a:schemeClr>
          </a:solidFill>
          <a:ln w="19050">
            <a:solidFill>
              <a:schemeClr val="accent5">
                <a:lumMod val="75000"/>
              </a:schemeClr>
            </a:solidFill>
          </a:ln>
        </p:spPr>
        <p:txBody>
          <a:bodyPr wrap="none" rtlCol="0">
            <a:spAutoFit/>
          </a:bodyPr>
          <a:lstStyle/>
          <a:p>
            <a:r>
              <a:rPr lang="en-US" sz="2000" dirty="0">
                <a:latin typeface="Century Gothic" panose="020B0502020202020204" pitchFamily="34" charset="0"/>
              </a:rPr>
              <a:t>QE 1% and Polarization 85%</a:t>
            </a:r>
          </a:p>
        </p:txBody>
      </p:sp>
      <p:sp>
        <p:nvSpPr>
          <p:cNvPr id="36" name="Title 1">
            <a:extLst>
              <a:ext uri="{FF2B5EF4-FFF2-40B4-BE49-F238E27FC236}">
                <a16:creationId xmlns:a16="http://schemas.microsoft.com/office/drawing/2014/main" id="{E86F0669-2EC7-E64E-9357-B8182D27A483}"/>
              </a:ext>
            </a:extLst>
          </p:cNvPr>
          <p:cNvSpPr txBox="1">
            <a:spLocks/>
          </p:cNvSpPr>
          <p:nvPr/>
        </p:nvSpPr>
        <p:spPr>
          <a:xfrm>
            <a:off x="76200" y="0"/>
            <a:ext cx="8316295" cy="5334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Strained layer superlattice GaAs/</a:t>
            </a:r>
            <a:r>
              <a:rPr lang="en-US" sz="2800" kern="0" dirty="0" err="1"/>
              <a:t>GaAsP</a:t>
            </a:r>
            <a:endParaRPr lang="en-US" sz="2800" kern="0" dirty="0"/>
          </a:p>
        </p:txBody>
      </p:sp>
      <p:grpSp>
        <p:nvGrpSpPr>
          <p:cNvPr id="39" name="Group 38">
            <a:extLst>
              <a:ext uri="{FF2B5EF4-FFF2-40B4-BE49-F238E27FC236}">
                <a16:creationId xmlns:a16="http://schemas.microsoft.com/office/drawing/2014/main" id="{C74406A4-A923-1F49-A6F6-0E32C953519C}"/>
              </a:ext>
            </a:extLst>
          </p:cNvPr>
          <p:cNvGrpSpPr/>
          <p:nvPr/>
        </p:nvGrpSpPr>
        <p:grpSpPr>
          <a:xfrm>
            <a:off x="4123175" y="1003724"/>
            <a:ext cx="4191000" cy="4399995"/>
            <a:chOff x="5061791" y="1946568"/>
            <a:chExt cx="4191000" cy="4399995"/>
          </a:xfrm>
        </p:grpSpPr>
        <p:grpSp>
          <p:nvGrpSpPr>
            <p:cNvPr id="32" name="Group 31"/>
            <p:cNvGrpSpPr/>
            <p:nvPr/>
          </p:nvGrpSpPr>
          <p:grpSpPr>
            <a:xfrm>
              <a:off x="5061791" y="1946568"/>
              <a:ext cx="4191000" cy="4399995"/>
              <a:chOff x="3810000" y="1600200"/>
              <a:chExt cx="4191000" cy="4399995"/>
            </a:xfrm>
            <a:solidFill>
              <a:schemeClr val="bg1"/>
            </a:solidFill>
          </p:grpSpPr>
          <p:pic>
            <p:nvPicPr>
              <p:cNvPr id="33" name="Picture 7"/>
              <p:cNvPicPr>
                <a:picLocks noChangeAspect="1" noChangeArrowheads="1"/>
              </p:cNvPicPr>
              <p:nvPr/>
            </p:nvPicPr>
            <p:blipFill>
              <a:blip r:embed="rId3" cstate="print"/>
              <a:srcRect/>
              <a:stretch>
                <a:fillRect/>
              </a:stretch>
            </p:blipFill>
            <p:spPr bwMode="auto">
              <a:xfrm>
                <a:off x="3810000" y="1600200"/>
                <a:ext cx="4191000" cy="3930650"/>
              </a:xfrm>
              <a:prstGeom prst="rect">
                <a:avLst/>
              </a:prstGeom>
              <a:grpFill/>
              <a:ln w="9525">
                <a:noFill/>
                <a:miter lim="800000"/>
                <a:headEnd/>
                <a:tailEnd/>
              </a:ln>
              <a:effectLst/>
            </p:spPr>
          </p:pic>
          <p:sp>
            <p:nvSpPr>
              <p:cNvPr id="34" name="TextBox 33"/>
              <p:cNvSpPr txBox="1"/>
              <p:nvPr/>
            </p:nvSpPr>
            <p:spPr>
              <a:xfrm>
                <a:off x="4296338" y="5630863"/>
                <a:ext cx="3297698" cy="369332"/>
              </a:xfrm>
              <a:prstGeom prst="rect">
                <a:avLst/>
              </a:prstGeom>
              <a:grpFill/>
            </p:spPr>
            <p:txBody>
              <a:bodyPr wrap="none" rtlCol="0">
                <a:spAutoFit/>
              </a:bodyPr>
              <a:lstStyle/>
              <a:p>
                <a:r>
                  <a:rPr lang="en-US" sz="1800" dirty="0">
                    <a:solidFill>
                      <a:schemeClr val="tx1"/>
                    </a:solidFill>
                    <a:latin typeface="Century Gothic" panose="020B0502020202020204" pitchFamily="34" charset="0"/>
                  </a:rPr>
                  <a:t>D. Luh et al, SLAC, PESP2002</a:t>
                </a:r>
              </a:p>
            </p:txBody>
          </p:sp>
        </p:grpSp>
        <p:cxnSp>
          <p:nvCxnSpPr>
            <p:cNvPr id="3" name="Straight Connector 2">
              <a:extLst>
                <a:ext uri="{FF2B5EF4-FFF2-40B4-BE49-F238E27FC236}">
                  <a16:creationId xmlns:a16="http://schemas.microsoft.com/office/drawing/2014/main" id="{51CCBE09-9EFC-9A4B-824D-7DA0D2C7AA65}"/>
                </a:ext>
              </a:extLst>
            </p:cNvPr>
            <p:cNvCxnSpPr/>
            <p:nvPr/>
          </p:nvCxnSpPr>
          <p:spPr bwMode="auto">
            <a:xfrm>
              <a:off x="5592631" y="3962400"/>
              <a:ext cx="317036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Arrow Connector 37">
              <a:extLst>
                <a:ext uri="{FF2B5EF4-FFF2-40B4-BE49-F238E27FC236}">
                  <a16:creationId xmlns:a16="http://schemas.microsoft.com/office/drawing/2014/main" id="{C0C9E16F-B309-994D-B920-24A8C59902E2}"/>
                </a:ext>
              </a:extLst>
            </p:cNvPr>
            <p:cNvCxnSpPr/>
            <p:nvPr/>
          </p:nvCxnSpPr>
          <p:spPr bwMode="auto">
            <a:xfrm flipV="1">
              <a:off x="8382000" y="2786209"/>
              <a:ext cx="0" cy="11729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217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4267200"/>
            <a:ext cx="7391400" cy="2085413"/>
          </a:xfrm>
          <a:prstGeom prst="rect">
            <a:avLst/>
          </a:prstGeom>
        </p:spPr>
      </p:pic>
      <p:sp>
        <p:nvSpPr>
          <p:cNvPr id="5" name="Rectangle 4">
            <a:extLst>
              <a:ext uri="{FF2B5EF4-FFF2-40B4-BE49-F238E27FC236}">
                <a16:creationId xmlns:a16="http://schemas.microsoft.com/office/drawing/2014/main" id="{79188A55-1F08-314A-B25B-399595B5E080}"/>
              </a:ext>
            </a:extLst>
          </p:cNvPr>
          <p:cNvSpPr/>
          <p:nvPr/>
        </p:nvSpPr>
        <p:spPr>
          <a:xfrm>
            <a:off x="152400" y="152399"/>
            <a:ext cx="7772400" cy="1077218"/>
          </a:xfrm>
          <a:prstGeom prst="rect">
            <a:avLst/>
          </a:prstGeom>
        </p:spPr>
        <p:txBody>
          <a:bodyPr wrap="square">
            <a:spAutoFit/>
          </a:bodyPr>
          <a:lstStyle/>
          <a:p>
            <a:r>
              <a:rPr lang="en-US" dirty="0">
                <a:solidFill>
                  <a:schemeClr val="tx1"/>
                </a:solidFill>
              </a:rPr>
              <a:t>Our mission: to boldly see what no one has ever seen before!</a:t>
            </a:r>
            <a:endParaRPr lang="en-US" dirty="0"/>
          </a:p>
        </p:txBody>
      </p:sp>
      <p:pic>
        <p:nvPicPr>
          <p:cNvPr id="8" name="Picture 7">
            <a:extLst>
              <a:ext uri="{FF2B5EF4-FFF2-40B4-BE49-F238E27FC236}">
                <a16:creationId xmlns:a16="http://schemas.microsoft.com/office/drawing/2014/main" id="{96DAC653-1F8C-1541-A9AB-F84404034A16}"/>
              </a:ext>
            </a:extLst>
          </p:cNvPr>
          <p:cNvPicPr>
            <a:picLocks noChangeAspect="1"/>
          </p:cNvPicPr>
          <p:nvPr/>
        </p:nvPicPr>
        <p:blipFill>
          <a:blip r:embed="rId3"/>
          <a:stretch>
            <a:fillRect/>
          </a:stretch>
        </p:blipFill>
        <p:spPr>
          <a:xfrm>
            <a:off x="3429000" y="914400"/>
            <a:ext cx="4610100" cy="3262993"/>
          </a:xfrm>
          <a:prstGeom prst="rect">
            <a:avLst/>
          </a:prstGeom>
        </p:spPr>
      </p:pic>
    </p:spTree>
    <p:extLst>
      <p:ext uri="{BB962C8B-B14F-4D97-AF65-F5344CB8AC3E}">
        <p14:creationId xmlns:p14="http://schemas.microsoft.com/office/powerpoint/2010/main" val="39263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1905" y="0"/>
            <a:ext cx="7279707" cy="764489"/>
          </a:xfrm>
        </p:spPr>
        <p:txBody>
          <a:bodyPr/>
          <a:lstStyle/>
          <a:p>
            <a:r>
              <a:rPr lang="en-US" sz="2800" dirty="0"/>
              <a:t>GaAs Photocathode Evolution</a:t>
            </a:r>
          </a:p>
        </p:txBody>
      </p:sp>
      <p:pic>
        <p:nvPicPr>
          <p:cNvPr id="2" name="Picture 1">
            <a:extLst>
              <a:ext uri="{FF2B5EF4-FFF2-40B4-BE49-F238E27FC236}">
                <a16:creationId xmlns:a16="http://schemas.microsoft.com/office/drawing/2014/main" id="{95C5D5CC-B1ED-A342-9DAC-1C0CCE2FEF4C}"/>
              </a:ext>
            </a:extLst>
          </p:cNvPr>
          <p:cNvPicPr>
            <a:picLocks noChangeAspect="1"/>
          </p:cNvPicPr>
          <p:nvPr/>
        </p:nvPicPr>
        <p:blipFill>
          <a:blip r:embed="rId3"/>
          <a:stretch>
            <a:fillRect/>
          </a:stretch>
        </p:blipFill>
        <p:spPr>
          <a:xfrm>
            <a:off x="304800" y="609600"/>
            <a:ext cx="8636000" cy="5829300"/>
          </a:xfrm>
          <a:prstGeom prst="rect">
            <a:avLst/>
          </a:prstGeom>
        </p:spPr>
      </p:pic>
    </p:spTree>
    <p:extLst>
      <p:ext uri="{BB962C8B-B14F-4D97-AF65-F5344CB8AC3E}">
        <p14:creationId xmlns:p14="http://schemas.microsoft.com/office/powerpoint/2010/main" val="2191487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65E6-0D85-2546-B56E-83BF86AE354E}"/>
              </a:ext>
            </a:extLst>
          </p:cNvPr>
          <p:cNvPicPr>
            <a:picLocks noChangeAspect="1"/>
          </p:cNvPicPr>
          <p:nvPr/>
        </p:nvPicPr>
        <p:blipFill rotWithShape="1">
          <a:blip r:embed="rId2"/>
          <a:srcRect b="10987"/>
          <a:stretch/>
        </p:blipFill>
        <p:spPr>
          <a:xfrm>
            <a:off x="98659" y="701596"/>
            <a:ext cx="8816742" cy="3870403"/>
          </a:xfrm>
          <a:prstGeom prst="rect">
            <a:avLst/>
          </a:prstGeom>
        </p:spPr>
      </p:pic>
      <p:sp>
        <p:nvSpPr>
          <p:cNvPr id="12" name="Title 1">
            <a:extLst>
              <a:ext uri="{FF2B5EF4-FFF2-40B4-BE49-F238E27FC236}">
                <a16:creationId xmlns:a16="http://schemas.microsoft.com/office/drawing/2014/main" id="{9981B9E2-29C3-0F40-9A01-26A3C3EEED6D}"/>
              </a:ext>
            </a:extLst>
          </p:cNvPr>
          <p:cNvSpPr txBox="1">
            <a:spLocks/>
          </p:cNvSpPr>
          <p:nvPr/>
        </p:nvSpPr>
        <p:spPr>
          <a:xfrm>
            <a:off x="33580" y="19373"/>
            <a:ext cx="10943967" cy="487490"/>
          </a:xfrm>
          <a:prstGeom prst="rect">
            <a:avLst/>
          </a:prstGeom>
        </p:spPr>
        <p:txBody>
          <a:bodyPr>
            <a:noAutofit/>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err="1">
                <a:latin typeface="+mn-lt"/>
              </a:rPr>
              <a:t>JLab</a:t>
            </a:r>
            <a:r>
              <a:rPr lang="en-US" sz="2800" kern="0" dirty="0">
                <a:latin typeface="+mn-lt"/>
              </a:rPr>
              <a:t> polarization : since mid-90’s</a:t>
            </a:r>
          </a:p>
        </p:txBody>
      </p:sp>
      <p:pic>
        <p:nvPicPr>
          <p:cNvPr id="13" name="Picture 12">
            <a:extLst>
              <a:ext uri="{FF2B5EF4-FFF2-40B4-BE49-F238E27FC236}">
                <a16:creationId xmlns:a16="http://schemas.microsoft.com/office/drawing/2014/main" id="{6B1906F1-AA39-6547-95C9-3623B923C769}"/>
              </a:ext>
            </a:extLst>
          </p:cNvPr>
          <p:cNvPicPr>
            <a:picLocks noChangeAspect="1"/>
          </p:cNvPicPr>
          <p:nvPr/>
        </p:nvPicPr>
        <p:blipFill>
          <a:blip r:embed="rId3"/>
          <a:stretch>
            <a:fillRect/>
          </a:stretch>
        </p:blipFill>
        <p:spPr>
          <a:xfrm>
            <a:off x="2438400" y="4879522"/>
            <a:ext cx="1250426" cy="1672167"/>
          </a:xfrm>
          <a:prstGeom prst="rect">
            <a:avLst/>
          </a:prstGeom>
        </p:spPr>
      </p:pic>
      <p:pic>
        <p:nvPicPr>
          <p:cNvPr id="15" name="Picture 14">
            <a:extLst>
              <a:ext uri="{FF2B5EF4-FFF2-40B4-BE49-F238E27FC236}">
                <a16:creationId xmlns:a16="http://schemas.microsoft.com/office/drawing/2014/main" id="{C1E783BD-7188-DE47-B38E-5DD3BDCF31A1}"/>
              </a:ext>
            </a:extLst>
          </p:cNvPr>
          <p:cNvPicPr>
            <a:picLocks noChangeAspect="1"/>
          </p:cNvPicPr>
          <p:nvPr/>
        </p:nvPicPr>
        <p:blipFill>
          <a:blip r:embed="rId4"/>
          <a:stretch>
            <a:fillRect/>
          </a:stretch>
        </p:blipFill>
        <p:spPr>
          <a:xfrm>
            <a:off x="5257800" y="4953000"/>
            <a:ext cx="1863165" cy="1657350"/>
          </a:xfrm>
          <a:prstGeom prst="rect">
            <a:avLst/>
          </a:prstGeom>
        </p:spPr>
      </p:pic>
      <p:pic>
        <p:nvPicPr>
          <p:cNvPr id="17" name="Picture 16">
            <a:extLst>
              <a:ext uri="{FF2B5EF4-FFF2-40B4-BE49-F238E27FC236}">
                <a16:creationId xmlns:a16="http://schemas.microsoft.com/office/drawing/2014/main" id="{D5B81157-DE69-7F46-84E9-934DCF39EC8A}"/>
              </a:ext>
            </a:extLst>
          </p:cNvPr>
          <p:cNvPicPr>
            <a:picLocks noChangeAspect="1"/>
          </p:cNvPicPr>
          <p:nvPr/>
        </p:nvPicPr>
        <p:blipFill>
          <a:blip r:embed="rId5"/>
          <a:stretch>
            <a:fillRect/>
          </a:stretch>
        </p:blipFill>
        <p:spPr>
          <a:xfrm>
            <a:off x="1143000" y="4993565"/>
            <a:ext cx="811406" cy="1529292"/>
          </a:xfrm>
          <a:prstGeom prst="rect">
            <a:avLst/>
          </a:prstGeom>
        </p:spPr>
      </p:pic>
      <p:sp>
        <p:nvSpPr>
          <p:cNvPr id="20" name="Left Brace 19">
            <a:extLst>
              <a:ext uri="{FF2B5EF4-FFF2-40B4-BE49-F238E27FC236}">
                <a16:creationId xmlns:a16="http://schemas.microsoft.com/office/drawing/2014/main" id="{5BFABFCE-4D8D-6742-BAF9-8A60478EAAB1}"/>
              </a:ext>
            </a:extLst>
          </p:cNvPr>
          <p:cNvSpPr/>
          <p:nvPr/>
        </p:nvSpPr>
        <p:spPr bwMode="auto">
          <a:xfrm rot="16200000">
            <a:off x="1206550" y="3771900"/>
            <a:ext cx="266700" cy="1790700"/>
          </a:xfrm>
          <a:prstGeom prst="leftBrace">
            <a:avLst>
              <a:gd name="adj1" fmla="val 8333"/>
              <a:gd name="adj2" fmla="val 65871"/>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1" name="Left Brace 20">
            <a:extLst>
              <a:ext uri="{FF2B5EF4-FFF2-40B4-BE49-F238E27FC236}">
                <a16:creationId xmlns:a16="http://schemas.microsoft.com/office/drawing/2014/main" id="{F5C42061-AA50-BE42-B70C-6A4DDB53ADED}"/>
              </a:ext>
            </a:extLst>
          </p:cNvPr>
          <p:cNvSpPr/>
          <p:nvPr/>
        </p:nvSpPr>
        <p:spPr bwMode="auto">
          <a:xfrm rot="16200000">
            <a:off x="2971486" y="3962086"/>
            <a:ext cx="266700" cy="1410327"/>
          </a:xfrm>
          <a:prstGeom prst="leftBrace">
            <a:avLst>
              <a:gd name="adj1" fmla="val 8333"/>
              <a:gd name="adj2" fmla="val 4793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2" name="Left Brace 21">
            <a:extLst>
              <a:ext uri="{FF2B5EF4-FFF2-40B4-BE49-F238E27FC236}">
                <a16:creationId xmlns:a16="http://schemas.microsoft.com/office/drawing/2014/main" id="{3C726B8A-AED6-4C4D-A15F-CA0E2FF00E68}"/>
              </a:ext>
            </a:extLst>
          </p:cNvPr>
          <p:cNvSpPr/>
          <p:nvPr/>
        </p:nvSpPr>
        <p:spPr bwMode="auto">
          <a:xfrm rot="16200000">
            <a:off x="6262762" y="2147959"/>
            <a:ext cx="247649" cy="5057632"/>
          </a:xfrm>
          <a:prstGeom prst="leftBrace">
            <a:avLst>
              <a:gd name="adj1" fmla="val 8333"/>
              <a:gd name="adj2" fmla="val 4793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4" name="Left Brace 23">
            <a:extLst>
              <a:ext uri="{FF2B5EF4-FFF2-40B4-BE49-F238E27FC236}">
                <a16:creationId xmlns:a16="http://schemas.microsoft.com/office/drawing/2014/main" id="{7DB79D4C-0555-6B49-B040-0959DE19764C}"/>
              </a:ext>
            </a:extLst>
          </p:cNvPr>
          <p:cNvSpPr/>
          <p:nvPr/>
        </p:nvSpPr>
        <p:spPr bwMode="auto">
          <a:xfrm rot="5400000">
            <a:off x="1786670" y="491272"/>
            <a:ext cx="266702" cy="1341558"/>
          </a:xfrm>
          <a:prstGeom prst="leftBrace">
            <a:avLst>
              <a:gd name="adj1" fmla="val 8333"/>
              <a:gd name="adj2" fmla="val 4793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5" name="TextBox 4">
            <a:extLst>
              <a:ext uri="{FF2B5EF4-FFF2-40B4-BE49-F238E27FC236}">
                <a16:creationId xmlns:a16="http://schemas.microsoft.com/office/drawing/2014/main" id="{117AD69A-430C-1E4B-BB0C-3DA42416E53C}"/>
              </a:ext>
            </a:extLst>
          </p:cNvPr>
          <p:cNvSpPr txBox="1"/>
          <p:nvPr/>
        </p:nvSpPr>
        <p:spPr>
          <a:xfrm>
            <a:off x="1497389" y="664690"/>
            <a:ext cx="914033" cy="338554"/>
          </a:xfrm>
          <a:prstGeom prst="rect">
            <a:avLst/>
          </a:prstGeom>
          <a:noFill/>
        </p:spPr>
        <p:txBody>
          <a:bodyPr wrap="none" rtlCol="0">
            <a:spAutoFit/>
          </a:bodyPr>
          <a:lstStyle/>
          <a:p>
            <a:r>
              <a:rPr lang="en-US" sz="1600" dirty="0">
                <a:latin typeface="+mn-lt"/>
              </a:rPr>
              <a:t>my PhD</a:t>
            </a:r>
          </a:p>
        </p:txBody>
      </p:sp>
    </p:spTree>
    <p:extLst>
      <p:ext uri="{BB962C8B-B14F-4D97-AF65-F5344CB8AC3E}">
        <p14:creationId xmlns:p14="http://schemas.microsoft.com/office/powerpoint/2010/main" val="297460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316295" cy="457200"/>
          </a:xfrm>
        </p:spPr>
        <p:txBody>
          <a:bodyPr/>
          <a:lstStyle/>
          <a:p>
            <a:r>
              <a:rPr lang="en-US" sz="2800" dirty="0"/>
              <a:t>Continuous vs. Pulsed Beams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4550" y="990600"/>
            <a:ext cx="7918450" cy="5194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1377950" y="1447800"/>
            <a:ext cx="1066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1 Coulomb</a:t>
            </a:r>
          </a:p>
        </p:txBody>
      </p:sp>
      <p:sp>
        <p:nvSpPr>
          <p:cNvPr id="5" name="Rectangle 4"/>
          <p:cNvSpPr/>
          <p:nvPr/>
        </p:nvSpPr>
        <p:spPr bwMode="auto">
          <a:xfrm>
            <a:off x="2751018" y="4582295"/>
            <a:ext cx="10668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rPr>
              <a:t>1 Coulomb</a:t>
            </a:r>
          </a:p>
        </p:txBody>
      </p:sp>
      <p:sp>
        <p:nvSpPr>
          <p:cNvPr id="6" name="Rectangle 5"/>
          <p:cNvSpPr/>
          <p:nvPr/>
        </p:nvSpPr>
        <p:spPr bwMode="auto">
          <a:xfrm>
            <a:off x="2749550" y="2438400"/>
            <a:ext cx="1066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sp>
        <p:nvSpPr>
          <p:cNvPr id="7" name="Rectangle 6"/>
          <p:cNvSpPr/>
          <p:nvPr/>
        </p:nvSpPr>
        <p:spPr bwMode="auto">
          <a:xfrm>
            <a:off x="4495800" y="990600"/>
            <a:ext cx="990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pic>
        <p:nvPicPr>
          <p:cNvPr id="11" name="Picture 10">
            <a:extLst>
              <a:ext uri="{FF2B5EF4-FFF2-40B4-BE49-F238E27FC236}">
                <a16:creationId xmlns:a16="http://schemas.microsoft.com/office/drawing/2014/main" id="{0AD72C3C-CDA1-FD43-A547-40B57AA56ED8}"/>
              </a:ext>
            </a:extLst>
          </p:cNvPr>
          <p:cNvPicPr>
            <a:picLocks noChangeAspect="1"/>
          </p:cNvPicPr>
          <p:nvPr/>
        </p:nvPicPr>
        <p:blipFill rotWithShape="1">
          <a:blip r:embed="rId4">
            <a:extLst>
              <a:ext uri="{28A0092B-C50C-407E-A947-70E740481C1C}">
                <a14:useLocalDpi xmlns:a14="http://schemas.microsoft.com/office/drawing/2010/main" val="0"/>
              </a:ext>
            </a:extLst>
          </a:blip>
          <a:srcRect t="41429" b="24286"/>
          <a:stretch/>
        </p:blipFill>
        <p:spPr>
          <a:xfrm rot="10800000">
            <a:off x="1068268" y="4410845"/>
            <a:ext cx="1682750" cy="571500"/>
          </a:xfrm>
          <a:prstGeom prst="rect">
            <a:avLst/>
          </a:prstGeom>
        </p:spPr>
      </p:pic>
      <p:sp>
        <p:nvSpPr>
          <p:cNvPr id="12" name="TextBox 11">
            <a:extLst>
              <a:ext uri="{FF2B5EF4-FFF2-40B4-BE49-F238E27FC236}">
                <a16:creationId xmlns:a16="http://schemas.microsoft.com/office/drawing/2014/main" id="{24C02A74-C4FF-F643-A55C-0D6873F91C32}"/>
              </a:ext>
            </a:extLst>
          </p:cNvPr>
          <p:cNvSpPr txBox="1"/>
          <p:nvPr/>
        </p:nvSpPr>
        <p:spPr>
          <a:xfrm>
            <a:off x="2667000" y="4010566"/>
            <a:ext cx="1938351" cy="338554"/>
          </a:xfrm>
          <a:prstGeom prst="rect">
            <a:avLst/>
          </a:prstGeom>
          <a:solidFill>
            <a:schemeClr val="bg1"/>
          </a:solidFill>
        </p:spPr>
        <p:txBody>
          <a:bodyPr wrap="none" rtlCol="0">
            <a:spAutoFit/>
          </a:bodyPr>
          <a:lstStyle/>
          <a:p>
            <a:r>
              <a:rPr lang="en-US" sz="1600" dirty="0">
                <a:latin typeface="+mn-lt"/>
              </a:rPr>
              <a:t>Duty factor = 100%</a:t>
            </a:r>
          </a:p>
        </p:txBody>
      </p:sp>
      <p:pic>
        <p:nvPicPr>
          <p:cNvPr id="14" name="Picture 13">
            <a:extLst>
              <a:ext uri="{FF2B5EF4-FFF2-40B4-BE49-F238E27FC236}">
                <a16:creationId xmlns:a16="http://schemas.microsoft.com/office/drawing/2014/main" id="{529E351E-646C-6F40-B54F-049982A346FF}"/>
              </a:ext>
            </a:extLst>
          </p:cNvPr>
          <p:cNvPicPr>
            <a:picLocks noChangeAspect="1"/>
          </p:cNvPicPr>
          <p:nvPr/>
        </p:nvPicPr>
        <p:blipFill rotWithShape="1">
          <a:blip r:embed="rId4">
            <a:extLst>
              <a:ext uri="{28A0092B-C50C-407E-A947-70E740481C1C}">
                <a14:useLocalDpi xmlns:a14="http://schemas.microsoft.com/office/drawing/2010/main" val="0"/>
              </a:ext>
            </a:extLst>
          </a:blip>
          <a:srcRect l="76471" t="41429" b="24286"/>
          <a:stretch/>
        </p:blipFill>
        <p:spPr>
          <a:xfrm rot="10800000">
            <a:off x="1752600" y="5785031"/>
            <a:ext cx="395515" cy="571500"/>
          </a:xfrm>
          <a:prstGeom prst="rect">
            <a:avLst/>
          </a:prstGeom>
        </p:spPr>
      </p:pic>
      <p:pic>
        <p:nvPicPr>
          <p:cNvPr id="15" name="Picture 14">
            <a:extLst>
              <a:ext uri="{FF2B5EF4-FFF2-40B4-BE49-F238E27FC236}">
                <a16:creationId xmlns:a16="http://schemas.microsoft.com/office/drawing/2014/main" id="{156794E7-6F75-F642-B153-FAD52AD877C3}"/>
              </a:ext>
            </a:extLst>
          </p:cNvPr>
          <p:cNvPicPr>
            <a:picLocks noChangeAspect="1"/>
          </p:cNvPicPr>
          <p:nvPr/>
        </p:nvPicPr>
        <p:blipFill rotWithShape="1">
          <a:blip r:embed="rId4">
            <a:extLst>
              <a:ext uri="{28A0092B-C50C-407E-A947-70E740481C1C}">
                <a14:useLocalDpi xmlns:a14="http://schemas.microsoft.com/office/drawing/2010/main" val="0"/>
              </a:ext>
            </a:extLst>
          </a:blip>
          <a:srcRect l="76471" t="41429" b="24286"/>
          <a:stretch/>
        </p:blipFill>
        <p:spPr>
          <a:xfrm rot="10800000">
            <a:off x="3221265" y="5781402"/>
            <a:ext cx="374650" cy="571500"/>
          </a:xfrm>
          <a:prstGeom prst="rect">
            <a:avLst/>
          </a:prstGeom>
        </p:spPr>
      </p:pic>
      <p:pic>
        <p:nvPicPr>
          <p:cNvPr id="16" name="Picture 15">
            <a:extLst>
              <a:ext uri="{FF2B5EF4-FFF2-40B4-BE49-F238E27FC236}">
                <a16:creationId xmlns:a16="http://schemas.microsoft.com/office/drawing/2014/main" id="{5C68EA19-4E0C-E446-A9AB-75E7033BD9E8}"/>
              </a:ext>
            </a:extLst>
          </p:cNvPr>
          <p:cNvPicPr>
            <a:picLocks noChangeAspect="1"/>
          </p:cNvPicPr>
          <p:nvPr/>
        </p:nvPicPr>
        <p:blipFill rotWithShape="1">
          <a:blip r:embed="rId4">
            <a:extLst>
              <a:ext uri="{28A0092B-C50C-407E-A947-70E740481C1C}">
                <a14:useLocalDpi xmlns:a14="http://schemas.microsoft.com/office/drawing/2010/main" val="0"/>
              </a:ext>
            </a:extLst>
          </a:blip>
          <a:srcRect l="76471" t="41429" b="24286"/>
          <a:stretch/>
        </p:blipFill>
        <p:spPr>
          <a:xfrm rot="10800000">
            <a:off x="4689930" y="5781402"/>
            <a:ext cx="387136" cy="571500"/>
          </a:xfrm>
          <a:prstGeom prst="rect">
            <a:avLst/>
          </a:prstGeom>
        </p:spPr>
      </p:pic>
      <p:pic>
        <p:nvPicPr>
          <p:cNvPr id="17" name="Picture 16">
            <a:extLst>
              <a:ext uri="{FF2B5EF4-FFF2-40B4-BE49-F238E27FC236}">
                <a16:creationId xmlns:a16="http://schemas.microsoft.com/office/drawing/2014/main" id="{9B86C91D-4264-4248-B536-B391A7829062}"/>
              </a:ext>
            </a:extLst>
          </p:cNvPr>
          <p:cNvPicPr>
            <a:picLocks noChangeAspect="1"/>
          </p:cNvPicPr>
          <p:nvPr/>
        </p:nvPicPr>
        <p:blipFill rotWithShape="1">
          <a:blip r:embed="rId4">
            <a:extLst>
              <a:ext uri="{28A0092B-C50C-407E-A947-70E740481C1C}">
                <a14:useLocalDpi xmlns:a14="http://schemas.microsoft.com/office/drawing/2010/main" val="0"/>
              </a:ext>
            </a:extLst>
          </a:blip>
          <a:srcRect t="41429" r="9811" b="24286"/>
          <a:stretch/>
        </p:blipFill>
        <p:spPr>
          <a:xfrm rot="10800000">
            <a:off x="2667000" y="4410845"/>
            <a:ext cx="1517650" cy="571500"/>
          </a:xfrm>
          <a:prstGeom prst="rect">
            <a:avLst/>
          </a:prstGeom>
        </p:spPr>
      </p:pic>
      <p:pic>
        <p:nvPicPr>
          <p:cNvPr id="18" name="Picture 17">
            <a:extLst>
              <a:ext uri="{FF2B5EF4-FFF2-40B4-BE49-F238E27FC236}">
                <a16:creationId xmlns:a16="http://schemas.microsoft.com/office/drawing/2014/main" id="{3468C630-36B5-7548-9B44-14D05C55E041}"/>
              </a:ext>
            </a:extLst>
          </p:cNvPr>
          <p:cNvPicPr>
            <a:picLocks noChangeAspect="1"/>
          </p:cNvPicPr>
          <p:nvPr/>
        </p:nvPicPr>
        <p:blipFill rotWithShape="1">
          <a:blip r:embed="rId4">
            <a:extLst>
              <a:ext uri="{28A0092B-C50C-407E-A947-70E740481C1C}">
                <a14:useLocalDpi xmlns:a14="http://schemas.microsoft.com/office/drawing/2010/main" val="0"/>
              </a:ext>
            </a:extLst>
          </a:blip>
          <a:srcRect t="41429" r="9811" b="24286"/>
          <a:stretch/>
        </p:blipFill>
        <p:spPr>
          <a:xfrm rot="10800000">
            <a:off x="4038601" y="4410845"/>
            <a:ext cx="1517650" cy="571500"/>
          </a:xfrm>
          <a:prstGeom prst="rect">
            <a:avLst/>
          </a:prstGeom>
        </p:spPr>
      </p:pic>
      <p:sp>
        <p:nvSpPr>
          <p:cNvPr id="19" name="TextBox 18">
            <a:extLst>
              <a:ext uri="{FF2B5EF4-FFF2-40B4-BE49-F238E27FC236}">
                <a16:creationId xmlns:a16="http://schemas.microsoft.com/office/drawing/2014/main" id="{3AB02960-9905-6945-801D-D62A42395DC3}"/>
              </a:ext>
            </a:extLst>
          </p:cNvPr>
          <p:cNvSpPr txBox="1"/>
          <p:nvPr/>
        </p:nvSpPr>
        <p:spPr>
          <a:xfrm>
            <a:off x="2317252" y="6415583"/>
            <a:ext cx="3363421" cy="338554"/>
          </a:xfrm>
          <a:prstGeom prst="rect">
            <a:avLst/>
          </a:prstGeom>
          <a:solidFill>
            <a:schemeClr val="bg1"/>
          </a:solidFill>
        </p:spPr>
        <p:txBody>
          <a:bodyPr wrap="none" rtlCol="0">
            <a:spAutoFit/>
          </a:bodyPr>
          <a:lstStyle/>
          <a:p>
            <a:r>
              <a:rPr lang="en-US" sz="1600" dirty="0">
                <a:latin typeface="+mn-lt"/>
              </a:rPr>
              <a:t>Duty factor = &lt;100% w/ </a:t>
            </a:r>
            <a:r>
              <a:rPr lang="en-US" sz="1600" dirty="0" err="1">
                <a:latin typeface="+mn-lt"/>
              </a:rPr>
              <a:t>rf</a:t>
            </a:r>
            <a:r>
              <a:rPr lang="en-US" sz="1600" dirty="0">
                <a:latin typeface="+mn-lt"/>
              </a:rPr>
              <a:t> structure</a:t>
            </a:r>
          </a:p>
        </p:txBody>
      </p:sp>
    </p:spTree>
    <p:extLst>
      <p:ext uri="{BB962C8B-B14F-4D97-AF65-F5344CB8AC3E}">
        <p14:creationId xmlns:p14="http://schemas.microsoft.com/office/powerpoint/2010/main" val="14401794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7360C007-5B00-124F-BB06-09DE7899C72A}"/>
              </a:ext>
            </a:extLst>
          </p:cNvPr>
          <p:cNvSpPr>
            <a:spLocks noGrp="1"/>
          </p:cNvSpPr>
          <p:nvPr>
            <p:ph type="title"/>
          </p:nvPr>
        </p:nvSpPr>
        <p:spPr>
          <a:xfrm>
            <a:off x="141905" y="0"/>
            <a:ext cx="8316295" cy="457344"/>
          </a:xfrm>
        </p:spPr>
        <p:txBody>
          <a:bodyPr/>
          <a:lstStyle/>
          <a:p>
            <a:r>
              <a:rPr lang="en-US" sz="2800" dirty="0"/>
              <a:t>…but continuous does </a:t>
            </a:r>
            <a:r>
              <a:rPr lang="en-US" sz="2800" i="1" dirty="0"/>
              <a:t>NOT</a:t>
            </a:r>
            <a:r>
              <a:rPr lang="en-US" sz="2800" dirty="0"/>
              <a:t> mean DC</a:t>
            </a:r>
          </a:p>
        </p:txBody>
      </p:sp>
      <p:pic>
        <p:nvPicPr>
          <p:cNvPr id="2" name="Picture 1">
            <a:extLst>
              <a:ext uri="{FF2B5EF4-FFF2-40B4-BE49-F238E27FC236}">
                <a16:creationId xmlns:a16="http://schemas.microsoft.com/office/drawing/2014/main" id="{FC4F07BB-66F4-6949-AAB1-82D7F7C2153E}"/>
              </a:ext>
            </a:extLst>
          </p:cNvPr>
          <p:cNvPicPr>
            <a:picLocks noChangeAspect="1"/>
          </p:cNvPicPr>
          <p:nvPr/>
        </p:nvPicPr>
        <p:blipFill>
          <a:blip r:embed="rId3"/>
          <a:stretch>
            <a:fillRect/>
          </a:stretch>
        </p:blipFill>
        <p:spPr>
          <a:xfrm>
            <a:off x="6501407" y="838200"/>
            <a:ext cx="2390016" cy="1787654"/>
          </a:xfrm>
          <a:prstGeom prst="rect">
            <a:avLst/>
          </a:prstGeom>
        </p:spPr>
      </p:pic>
      <p:pic>
        <p:nvPicPr>
          <p:cNvPr id="5" name="Picture 4">
            <a:extLst>
              <a:ext uri="{FF2B5EF4-FFF2-40B4-BE49-F238E27FC236}">
                <a16:creationId xmlns:a16="http://schemas.microsoft.com/office/drawing/2014/main" id="{31962139-A33E-F44F-81BB-141A75D56AD0}"/>
              </a:ext>
            </a:extLst>
          </p:cNvPr>
          <p:cNvPicPr>
            <a:picLocks noChangeAspect="1"/>
          </p:cNvPicPr>
          <p:nvPr/>
        </p:nvPicPr>
        <p:blipFill rotWithShape="1">
          <a:blip r:embed="rId4"/>
          <a:srcRect r="40813"/>
          <a:stretch/>
        </p:blipFill>
        <p:spPr>
          <a:xfrm>
            <a:off x="3924323" y="1109900"/>
            <a:ext cx="2347490" cy="1103572"/>
          </a:xfrm>
          <a:prstGeom prst="rect">
            <a:avLst/>
          </a:prstGeom>
        </p:spPr>
      </p:pic>
      <p:pic>
        <p:nvPicPr>
          <p:cNvPr id="7" name="Picture 6">
            <a:extLst>
              <a:ext uri="{FF2B5EF4-FFF2-40B4-BE49-F238E27FC236}">
                <a16:creationId xmlns:a16="http://schemas.microsoft.com/office/drawing/2014/main" id="{B3DE347D-B85B-9E43-A3AB-185FECFDF182}"/>
              </a:ext>
            </a:extLst>
          </p:cNvPr>
          <p:cNvPicPr>
            <a:picLocks noChangeAspect="1"/>
          </p:cNvPicPr>
          <p:nvPr/>
        </p:nvPicPr>
        <p:blipFill>
          <a:blip r:embed="rId5"/>
          <a:stretch>
            <a:fillRect/>
          </a:stretch>
        </p:blipFill>
        <p:spPr>
          <a:xfrm>
            <a:off x="6501407" y="3962400"/>
            <a:ext cx="2432273" cy="1709906"/>
          </a:xfrm>
          <a:prstGeom prst="rect">
            <a:avLst/>
          </a:prstGeom>
        </p:spPr>
      </p:pic>
      <p:pic>
        <p:nvPicPr>
          <p:cNvPr id="9" name="Picture 8">
            <a:extLst>
              <a:ext uri="{FF2B5EF4-FFF2-40B4-BE49-F238E27FC236}">
                <a16:creationId xmlns:a16="http://schemas.microsoft.com/office/drawing/2014/main" id="{59585B63-106F-AB46-913F-58E55277C373}"/>
              </a:ext>
            </a:extLst>
          </p:cNvPr>
          <p:cNvPicPr>
            <a:picLocks noChangeAspect="1"/>
          </p:cNvPicPr>
          <p:nvPr/>
        </p:nvPicPr>
        <p:blipFill>
          <a:blip r:embed="rId6"/>
          <a:stretch>
            <a:fillRect/>
          </a:stretch>
        </p:blipFill>
        <p:spPr>
          <a:xfrm>
            <a:off x="4114800" y="4061212"/>
            <a:ext cx="2131613" cy="1572254"/>
          </a:xfrm>
          <a:prstGeom prst="rect">
            <a:avLst/>
          </a:prstGeom>
        </p:spPr>
      </p:pic>
      <p:pic>
        <p:nvPicPr>
          <p:cNvPr id="10" name="Picture 9">
            <a:extLst>
              <a:ext uri="{FF2B5EF4-FFF2-40B4-BE49-F238E27FC236}">
                <a16:creationId xmlns:a16="http://schemas.microsoft.com/office/drawing/2014/main" id="{5E68F1BC-D881-F548-9216-DCFEE16D977C}"/>
              </a:ext>
            </a:extLst>
          </p:cNvPr>
          <p:cNvPicPr>
            <a:picLocks noChangeAspect="1"/>
          </p:cNvPicPr>
          <p:nvPr/>
        </p:nvPicPr>
        <p:blipFill>
          <a:blip r:embed="rId7"/>
          <a:stretch>
            <a:fillRect/>
          </a:stretch>
        </p:blipFill>
        <p:spPr>
          <a:xfrm>
            <a:off x="533400" y="3962400"/>
            <a:ext cx="3276008" cy="1879486"/>
          </a:xfrm>
          <a:prstGeom prst="rect">
            <a:avLst/>
          </a:prstGeom>
        </p:spPr>
      </p:pic>
      <p:sp>
        <p:nvSpPr>
          <p:cNvPr id="12" name="TextBox 11">
            <a:extLst>
              <a:ext uri="{FF2B5EF4-FFF2-40B4-BE49-F238E27FC236}">
                <a16:creationId xmlns:a16="http://schemas.microsoft.com/office/drawing/2014/main" id="{FBBB661A-2B80-A64E-842C-8A912E3EBBF9}"/>
              </a:ext>
            </a:extLst>
          </p:cNvPr>
          <p:cNvSpPr txBox="1"/>
          <p:nvPr/>
        </p:nvSpPr>
        <p:spPr>
          <a:xfrm>
            <a:off x="443766" y="685800"/>
            <a:ext cx="3225563" cy="1846659"/>
          </a:xfrm>
          <a:prstGeom prst="rect">
            <a:avLst/>
          </a:prstGeom>
          <a:noFill/>
        </p:spPr>
        <p:txBody>
          <a:bodyPr wrap="none" rtlCol="0">
            <a:spAutoFit/>
          </a:bodyPr>
          <a:lstStyle/>
          <a:p>
            <a:r>
              <a:rPr lang="en-US" sz="1800" dirty="0">
                <a:solidFill>
                  <a:schemeClr val="tx1"/>
                </a:solidFill>
                <a:latin typeface="+mn-lt"/>
              </a:rPr>
              <a:t>DC beams</a:t>
            </a:r>
          </a:p>
          <a:p>
            <a:pPr marL="285750" indent="-285750">
              <a:buFont typeface="Arial" panose="020B0604020202020204" pitchFamily="34" charset="0"/>
              <a:buChar char="•"/>
            </a:pPr>
            <a:r>
              <a:rPr lang="en-US" sz="1600" dirty="0">
                <a:solidFill>
                  <a:schemeClr val="tx1"/>
                </a:solidFill>
                <a:latin typeface="+mn-lt"/>
              </a:rPr>
              <a:t>Pros</a:t>
            </a:r>
          </a:p>
          <a:p>
            <a:pPr marL="742950" lvl="1" indent="-285750">
              <a:buFont typeface="Arial" panose="020B0604020202020204" pitchFamily="34" charset="0"/>
              <a:buChar char="•"/>
            </a:pPr>
            <a:r>
              <a:rPr lang="en-US" sz="1600" dirty="0">
                <a:solidFill>
                  <a:schemeClr val="tx1"/>
                </a:solidFill>
                <a:latin typeface="+mn-lt"/>
              </a:rPr>
              <a:t>Laser simple</a:t>
            </a:r>
          </a:p>
          <a:p>
            <a:pPr marL="742950" lvl="1" indent="-285750">
              <a:buFont typeface="Arial" panose="020B0604020202020204" pitchFamily="34" charset="0"/>
              <a:buChar char="•"/>
            </a:pPr>
            <a:r>
              <a:rPr lang="en-US" sz="1600" dirty="0">
                <a:solidFill>
                  <a:schemeClr val="tx1"/>
                </a:solidFill>
                <a:latin typeface="+mn-lt"/>
              </a:rPr>
              <a:t>No long. SC forces</a:t>
            </a:r>
          </a:p>
          <a:p>
            <a:pPr marL="285750" indent="-285750">
              <a:buFont typeface="Arial" panose="020B0604020202020204" pitchFamily="34" charset="0"/>
              <a:buChar char="•"/>
            </a:pPr>
            <a:r>
              <a:rPr lang="en-US" sz="1600" dirty="0">
                <a:solidFill>
                  <a:schemeClr val="tx1"/>
                </a:solidFill>
                <a:latin typeface="+mn-lt"/>
              </a:rPr>
              <a:t>Cons</a:t>
            </a:r>
          </a:p>
          <a:p>
            <a:pPr marL="742950" lvl="1" indent="-285750">
              <a:buFont typeface="Arial" panose="020B0604020202020204" pitchFamily="34" charset="0"/>
              <a:buChar char="•"/>
            </a:pPr>
            <a:r>
              <a:rPr lang="en-US" sz="1600" dirty="0">
                <a:solidFill>
                  <a:schemeClr val="tx1"/>
                </a:solidFill>
                <a:latin typeface="+mn-lt"/>
              </a:rPr>
              <a:t>Incompatible w/ RF accel</a:t>
            </a:r>
          </a:p>
          <a:p>
            <a:pPr marL="742950" lvl="1" indent="-285750">
              <a:buFont typeface="Arial" panose="020B0604020202020204" pitchFamily="34" charset="0"/>
              <a:buChar char="•"/>
            </a:pPr>
            <a:r>
              <a:rPr lang="en-US" sz="1600" dirty="0">
                <a:solidFill>
                  <a:schemeClr val="tx1"/>
                </a:solidFill>
                <a:latin typeface="+mn-lt"/>
              </a:rPr>
              <a:t>Lose 5/6</a:t>
            </a:r>
            <a:r>
              <a:rPr lang="en-US" sz="1600" baseline="30000" dirty="0">
                <a:solidFill>
                  <a:schemeClr val="tx1"/>
                </a:solidFill>
                <a:latin typeface="+mn-lt"/>
              </a:rPr>
              <a:t>th</a:t>
            </a:r>
            <a:r>
              <a:rPr lang="en-US" sz="1600" dirty="0">
                <a:solidFill>
                  <a:schemeClr val="tx1"/>
                </a:solidFill>
                <a:latin typeface="+mn-lt"/>
              </a:rPr>
              <a:t> of the beam</a:t>
            </a:r>
          </a:p>
        </p:txBody>
      </p:sp>
      <p:sp>
        <p:nvSpPr>
          <p:cNvPr id="91" name="TextBox 90">
            <a:extLst>
              <a:ext uri="{FF2B5EF4-FFF2-40B4-BE49-F238E27FC236}">
                <a16:creationId xmlns:a16="http://schemas.microsoft.com/office/drawing/2014/main" id="{EE36A1E3-EEA1-E349-9C85-3CD539D9C3DB}"/>
              </a:ext>
            </a:extLst>
          </p:cNvPr>
          <p:cNvSpPr txBox="1"/>
          <p:nvPr/>
        </p:nvSpPr>
        <p:spPr>
          <a:xfrm>
            <a:off x="443766" y="2971800"/>
            <a:ext cx="6340838" cy="923330"/>
          </a:xfrm>
          <a:prstGeom prst="rect">
            <a:avLst/>
          </a:prstGeom>
          <a:noFill/>
        </p:spPr>
        <p:txBody>
          <a:bodyPr wrap="none" rtlCol="0">
            <a:spAutoFit/>
          </a:bodyPr>
          <a:lstStyle/>
          <a:p>
            <a:r>
              <a:rPr lang="en-US" sz="1800" dirty="0">
                <a:solidFill>
                  <a:schemeClr val="tx1"/>
                </a:solidFill>
                <a:latin typeface="+mn-lt"/>
              </a:rPr>
              <a:t>RF beams</a:t>
            </a:r>
          </a:p>
          <a:p>
            <a:pPr marL="285750" indent="-285750">
              <a:buFont typeface="Arial" panose="020B0604020202020204" pitchFamily="34" charset="0"/>
              <a:buChar char="•"/>
            </a:pPr>
            <a:r>
              <a:rPr lang="en-US" sz="1800" dirty="0">
                <a:solidFill>
                  <a:schemeClr val="tx1"/>
                </a:solidFill>
                <a:latin typeface="+mn-lt"/>
              </a:rPr>
              <a:t>GaAs has a prompt </a:t>
            </a:r>
            <a:r>
              <a:rPr lang="en-US" sz="1800" dirty="0" err="1">
                <a:solidFill>
                  <a:schemeClr val="tx1"/>
                </a:solidFill>
                <a:latin typeface="+mn-lt"/>
              </a:rPr>
              <a:t>reponse</a:t>
            </a:r>
            <a:r>
              <a:rPr lang="en-US" sz="1800" dirty="0">
                <a:solidFill>
                  <a:schemeClr val="tx1"/>
                </a:solidFill>
                <a:latin typeface="+mn-lt"/>
              </a:rPr>
              <a:t> (1-10’s </a:t>
            </a:r>
            <a:r>
              <a:rPr lang="en-US" sz="1800" dirty="0" err="1">
                <a:solidFill>
                  <a:schemeClr val="tx1"/>
                </a:solidFill>
                <a:latin typeface="+mn-lt"/>
              </a:rPr>
              <a:t>psec</a:t>
            </a:r>
            <a:r>
              <a:rPr lang="en-US" sz="1800" dirty="0">
                <a:solidFill>
                  <a:schemeClr val="tx1"/>
                </a:solidFill>
                <a:latin typeface="+mn-lt"/>
              </a:rPr>
              <a:t>)</a:t>
            </a:r>
          </a:p>
          <a:p>
            <a:pPr marL="285750" indent="-285750">
              <a:buFont typeface="Arial" panose="020B0604020202020204" pitchFamily="34" charset="0"/>
              <a:buChar char="•"/>
            </a:pPr>
            <a:r>
              <a:rPr lang="en-US" sz="1800" dirty="0">
                <a:solidFill>
                  <a:schemeClr val="tx1"/>
                </a:solidFill>
                <a:latin typeface="+mn-lt"/>
              </a:rPr>
              <a:t>Depends on absorption length (</a:t>
            </a:r>
            <a:r>
              <a:rPr lang="en-US" sz="1800" dirty="0">
                <a:solidFill>
                  <a:schemeClr val="tx1"/>
                </a:solidFill>
                <a:latin typeface="Symbol" pitchFamily="2" charset="2"/>
              </a:rPr>
              <a:t>l</a:t>
            </a:r>
            <a:r>
              <a:rPr lang="en-US" sz="1800" dirty="0">
                <a:solidFill>
                  <a:schemeClr val="tx1"/>
                </a:solidFill>
                <a:latin typeface="+mn-lt"/>
              </a:rPr>
              <a:t>) and diffusion to surface</a:t>
            </a:r>
          </a:p>
        </p:txBody>
      </p:sp>
      <p:pic>
        <p:nvPicPr>
          <p:cNvPr id="3" name="Picture 2">
            <a:extLst>
              <a:ext uri="{FF2B5EF4-FFF2-40B4-BE49-F238E27FC236}">
                <a16:creationId xmlns:a16="http://schemas.microsoft.com/office/drawing/2014/main" id="{076873CE-4728-514B-AD64-D9301AA55EB0}"/>
              </a:ext>
            </a:extLst>
          </p:cNvPr>
          <p:cNvPicPr>
            <a:picLocks noChangeAspect="1"/>
          </p:cNvPicPr>
          <p:nvPr/>
        </p:nvPicPr>
        <p:blipFill>
          <a:blip r:embed="rId8"/>
          <a:stretch>
            <a:fillRect/>
          </a:stretch>
        </p:blipFill>
        <p:spPr>
          <a:xfrm>
            <a:off x="1752600" y="5852575"/>
            <a:ext cx="5486400" cy="932736"/>
          </a:xfrm>
          <a:prstGeom prst="rect">
            <a:avLst/>
          </a:prstGeom>
        </p:spPr>
      </p:pic>
      <p:cxnSp>
        <p:nvCxnSpPr>
          <p:cNvPr id="6" name="Straight Arrow Connector 5">
            <a:extLst>
              <a:ext uri="{FF2B5EF4-FFF2-40B4-BE49-F238E27FC236}">
                <a16:creationId xmlns:a16="http://schemas.microsoft.com/office/drawing/2014/main" id="{86D270E2-7B57-5C4D-A4BA-C7A36B1C3DCD}"/>
              </a:ext>
            </a:extLst>
          </p:cNvPr>
          <p:cNvCxnSpPr/>
          <p:nvPr/>
        </p:nvCxnSpPr>
        <p:spPr bwMode="auto">
          <a:xfrm flipH="1" flipV="1">
            <a:off x="1676400" y="5672306"/>
            <a:ext cx="76200" cy="1695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1983665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14300" y="0"/>
            <a:ext cx="5715000" cy="762000"/>
          </a:xfrm>
        </p:spPr>
        <p:txBody>
          <a:bodyPr/>
          <a:lstStyle/>
          <a:p>
            <a:r>
              <a:rPr lang="en-US" sz="2800" dirty="0"/>
              <a:t>Fiber-based Drive Laser</a:t>
            </a:r>
          </a:p>
        </p:txBody>
      </p:sp>
      <p:pic>
        <p:nvPicPr>
          <p:cNvPr id="101380" name="Picture 4" descr="schematic"/>
          <p:cNvPicPr>
            <a:picLocks noChangeAspect="1" noChangeArrowheads="1"/>
          </p:cNvPicPr>
          <p:nvPr/>
        </p:nvPicPr>
        <p:blipFill>
          <a:blip r:embed="rId3"/>
          <a:srcRect/>
          <a:stretch>
            <a:fillRect/>
          </a:stretch>
        </p:blipFill>
        <p:spPr bwMode="auto">
          <a:xfrm>
            <a:off x="2971800" y="914400"/>
            <a:ext cx="3217863" cy="2816225"/>
          </a:xfrm>
          <a:prstGeom prst="rect">
            <a:avLst/>
          </a:prstGeom>
          <a:noFill/>
        </p:spPr>
      </p:pic>
      <p:sp>
        <p:nvSpPr>
          <p:cNvPr id="101381" name="Line 5"/>
          <p:cNvSpPr>
            <a:spLocks noChangeShapeType="1"/>
          </p:cNvSpPr>
          <p:nvPr/>
        </p:nvSpPr>
        <p:spPr bwMode="auto">
          <a:xfrm flipH="1" flipV="1">
            <a:off x="5486400" y="2743200"/>
            <a:ext cx="0" cy="1295400"/>
          </a:xfrm>
          <a:prstGeom prst="line">
            <a:avLst/>
          </a:prstGeom>
          <a:noFill/>
          <a:ln w="76200">
            <a:solidFill>
              <a:srgbClr val="034ABD"/>
            </a:solidFill>
            <a:round/>
            <a:headEnd/>
            <a:tailEnd type="stealth" w="med" len="med"/>
          </a:ln>
          <a:effectLst/>
        </p:spPr>
        <p:txBody>
          <a:bodyPr/>
          <a:lstStyle/>
          <a:p>
            <a:endParaRPr lang="en-US" sz="2800" dirty="0">
              <a:latin typeface="+mn-lt"/>
            </a:endParaRPr>
          </a:p>
        </p:txBody>
      </p:sp>
      <p:sp>
        <p:nvSpPr>
          <p:cNvPr id="101387" name="Line 11"/>
          <p:cNvSpPr>
            <a:spLocks noChangeShapeType="1"/>
          </p:cNvSpPr>
          <p:nvPr/>
        </p:nvSpPr>
        <p:spPr bwMode="auto">
          <a:xfrm>
            <a:off x="2199190" y="2286000"/>
            <a:ext cx="1839410" cy="0"/>
          </a:xfrm>
          <a:prstGeom prst="line">
            <a:avLst/>
          </a:prstGeom>
          <a:noFill/>
          <a:ln w="76200">
            <a:solidFill>
              <a:srgbClr val="0070C0"/>
            </a:solidFill>
            <a:round/>
            <a:headEnd/>
            <a:tailEnd type="stealth" w="med" len="med"/>
          </a:ln>
          <a:effectLst/>
        </p:spPr>
        <p:txBody>
          <a:bodyPr/>
          <a:lstStyle/>
          <a:p>
            <a:endParaRPr lang="en-US" sz="2800" dirty="0">
              <a:latin typeface="+mn-lt"/>
            </a:endParaRPr>
          </a:p>
        </p:txBody>
      </p:sp>
      <p:sp>
        <p:nvSpPr>
          <p:cNvPr id="101388" name="Line 12"/>
          <p:cNvSpPr>
            <a:spLocks noChangeShapeType="1"/>
          </p:cNvSpPr>
          <p:nvPr/>
        </p:nvSpPr>
        <p:spPr bwMode="auto">
          <a:xfrm flipH="1" flipV="1">
            <a:off x="5334000" y="1676400"/>
            <a:ext cx="1219200" cy="304800"/>
          </a:xfrm>
          <a:prstGeom prst="line">
            <a:avLst/>
          </a:prstGeom>
          <a:noFill/>
          <a:ln w="76200">
            <a:solidFill>
              <a:srgbClr val="034ABD"/>
            </a:solidFill>
            <a:round/>
            <a:headEnd/>
            <a:tailEnd type="stealth" w="med" len="med"/>
          </a:ln>
          <a:effectLst/>
        </p:spPr>
        <p:txBody>
          <a:bodyPr/>
          <a:lstStyle/>
          <a:p>
            <a:endParaRPr lang="en-US" sz="2800" dirty="0">
              <a:latin typeface="+mn-lt"/>
            </a:endParaRPr>
          </a:p>
        </p:txBody>
      </p:sp>
      <p:pic>
        <p:nvPicPr>
          <p:cNvPr id="101392" name="Picture 16" descr="DSCF0058"/>
          <p:cNvPicPr>
            <a:picLocks noChangeAspect="1" noChangeArrowheads="1"/>
          </p:cNvPicPr>
          <p:nvPr/>
        </p:nvPicPr>
        <p:blipFill>
          <a:blip r:embed="rId4"/>
          <a:srcRect/>
          <a:stretch>
            <a:fillRect/>
          </a:stretch>
        </p:blipFill>
        <p:spPr bwMode="auto">
          <a:xfrm>
            <a:off x="198437" y="1981200"/>
            <a:ext cx="2239963" cy="1681163"/>
          </a:xfrm>
          <a:prstGeom prst="rect">
            <a:avLst/>
          </a:prstGeom>
          <a:noFill/>
          <a:ln w="76200">
            <a:noFill/>
            <a:miter lim="800000"/>
            <a:headEnd/>
            <a:tailEnd/>
          </a:ln>
        </p:spPr>
      </p:pic>
      <p:sp>
        <p:nvSpPr>
          <p:cNvPr id="101393" name="Text Box 17"/>
          <p:cNvSpPr txBox="1">
            <a:spLocks noChangeArrowheads="1"/>
          </p:cNvSpPr>
          <p:nvPr/>
        </p:nvSpPr>
        <p:spPr bwMode="auto">
          <a:xfrm>
            <a:off x="2743200" y="1219200"/>
            <a:ext cx="982961" cy="338554"/>
          </a:xfrm>
          <a:prstGeom prst="rect">
            <a:avLst/>
          </a:prstGeom>
          <a:solidFill>
            <a:schemeClr val="bg1"/>
          </a:solidFill>
          <a:ln w="9525">
            <a:solidFill>
              <a:schemeClr val="tx1"/>
            </a:solidFill>
            <a:miter lim="800000"/>
            <a:headEnd/>
            <a:tailEnd/>
          </a:ln>
          <a:effectLst/>
        </p:spPr>
        <p:txBody>
          <a:bodyPr wrap="none">
            <a:spAutoFit/>
          </a:bodyPr>
          <a:lstStyle/>
          <a:p>
            <a:r>
              <a:rPr lang="en-US" sz="1600" dirty="0">
                <a:latin typeface="+mn-lt"/>
              </a:rPr>
              <a:t>1560 nm</a:t>
            </a:r>
          </a:p>
        </p:txBody>
      </p:sp>
      <p:sp>
        <p:nvSpPr>
          <p:cNvPr id="101394" name="Text Box 18"/>
          <p:cNvSpPr txBox="1">
            <a:spLocks noChangeArrowheads="1"/>
          </p:cNvSpPr>
          <p:nvPr/>
        </p:nvSpPr>
        <p:spPr bwMode="auto">
          <a:xfrm>
            <a:off x="3657600" y="762000"/>
            <a:ext cx="869149" cy="338554"/>
          </a:xfrm>
          <a:prstGeom prst="rect">
            <a:avLst/>
          </a:prstGeom>
          <a:solidFill>
            <a:schemeClr val="bg1"/>
          </a:solidFill>
          <a:ln w="9525">
            <a:solidFill>
              <a:schemeClr val="tx1"/>
            </a:solidFill>
            <a:miter lim="800000"/>
            <a:headEnd/>
            <a:tailEnd/>
          </a:ln>
          <a:effectLst/>
        </p:spPr>
        <p:txBody>
          <a:bodyPr wrap="none">
            <a:spAutoFit/>
          </a:bodyPr>
          <a:lstStyle/>
          <a:p>
            <a:r>
              <a:rPr lang="en-US" sz="1600" dirty="0">
                <a:solidFill>
                  <a:srgbClr val="F20000"/>
                </a:solidFill>
                <a:latin typeface="+mn-lt"/>
              </a:rPr>
              <a:t>780 nm</a:t>
            </a:r>
          </a:p>
        </p:txBody>
      </p:sp>
      <p:sp>
        <p:nvSpPr>
          <p:cNvPr id="17" name="Text Box 17"/>
          <p:cNvSpPr txBox="1">
            <a:spLocks noChangeArrowheads="1"/>
          </p:cNvSpPr>
          <p:nvPr/>
        </p:nvSpPr>
        <p:spPr bwMode="auto">
          <a:xfrm>
            <a:off x="1965040" y="3853934"/>
            <a:ext cx="1005403" cy="338554"/>
          </a:xfrm>
          <a:prstGeom prst="rect">
            <a:avLst/>
          </a:prstGeom>
          <a:solidFill>
            <a:schemeClr val="bg1"/>
          </a:solidFill>
          <a:ln w="9525">
            <a:solidFill>
              <a:schemeClr val="tx1"/>
            </a:solidFill>
            <a:miter lim="800000"/>
            <a:headEnd/>
            <a:tailEnd/>
          </a:ln>
          <a:effectLst/>
        </p:spPr>
        <p:txBody>
          <a:bodyPr wrap="none">
            <a:spAutoFit/>
          </a:bodyPr>
          <a:lstStyle/>
          <a:p>
            <a:r>
              <a:rPr lang="en-US" sz="1600" dirty="0">
                <a:latin typeface="+mn-lt"/>
              </a:rPr>
              <a:t>499 MHz</a:t>
            </a:r>
          </a:p>
        </p:txBody>
      </p:sp>
      <p:cxnSp>
        <p:nvCxnSpPr>
          <p:cNvPr id="3" name="Straight Arrow Connector 2"/>
          <p:cNvCxnSpPr>
            <a:stCxn id="17" idx="0"/>
          </p:cNvCxnSpPr>
          <p:nvPr/>
        </p:nvCxnSpPr>
        <p:spPr bwMode="auto">
          <a:xfrm flipV="1">
            <a:off x="2467742" y="2895603"/>
            <a:ext cx="504056" cy="9583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Text Box 10"/>
          <p:cNvSpPr txBox="1">
            <a:spLocks noChangeArrowheads="1"/>
          </p:cNvSpPr>
          <p:nvPr/>
        </p:nvSpPr>
        <p:spPr bwMode="auto">
          <a:xfrm>
            <a:off x="198437" y="1131331"/>
            <a:ext cx="2239963" cy="738664"/>
          </a:xfrm>
          <a:prstGeom prst="rect">
            <a:avLst/>
          </a:prstGeom>
          <a:solidFill>
            <a:schemeClr val="bg1"/>
          </a:solidFill>
          <a:ln w="12700">
            <a:solidFill>
              <a:schemeClr val="tx1"/>
            </a:solidFill>
            <a:miter lim="800000"/>
            <a:headEnd/>
            <a:tailEnd/>
          </a:ln>
        </p:spPr>
        <p:txBody>
          <a:bodyPr wrap="square">
            <a:spAutoFit/>
          </a:bodyPr>
          <a:lstStyle/>
          <a:p>
            <a:pPr algn="ctr"/>
            <a:r>
              <a:rPr lang="en-US" sz="1400" dirty="0">
                <a:latin typeface="+mn-lt"/>
              </a:rPr>
              <a:t>RF Locked Low-Power (1 mW)</a:t>
            </a:r>
          </a:p>
          <a:p>
            <a:pPr algn="ctr"/>
            <a:r>
              <a:rPr lang="en-US" sz="1400" dirty="0">
                <a:latin typeface="+mn-lt"/>
              </a:rPr>
              <a:t>1560 nm Fiber Diode</a:t>
            </a:r>
          </a:p>
        </p:txBody>
      </p:sp>
      <p:sp>
        <p:nvSpPr>
          <p:cNvPr id="21" name="Text Box 12"/>
          <p:cNvSpPr txBox="1">
            <a:spLocks noChangeArrowheads="1"/>
          </p:cNvSpPr>
          <p:nvPr/>
        </p:nvSpPr>
        <p:spPr bwMode="auto">
          <a:xfrm>
            <a:off x="6553200" y="845403"/>
            <a:ext cx="2257425" cy="738664"/>
          </a:xfrm>
          <a:prstGeom prst="rect">
            <a:avLst/>
          </a:prstGeom>
          <a:noFill/>
          <a:ln w="12700">
            <a:solidFill>
              <a:schemeClr val="tx1"/>
            </a:solidFill>
            <a:miter lim="800000"/>
            <a:headEnd/>
            <a:tailEnd/>
          </a:ln>
        </p:spPr>
        <p:txBody>
          <a:bodyPr wrap="square">
            <a:spAutoFit/>
          </a:bodyPr>
          <a:lstStyle/>
          <a:p>
            <a:pPr algn="ctr"/>
            <a:r>
              <a:rPr lang="en-US" sz="1400" dirty="0">
                <a:latin typeface="+mn-lt"/>
              </a:rPr>
              <a:t>Frequency-doubler </a:t>
            </a:r>
          </a:p>
          <a:p>
            <a:pPr algn="ctr"/>
            <a:r>
              <a:rPr lang="en-US" sz="1400" dirty="0">
                <a:latin typeface="+mn-lt"/>
              </a:rPr>
              <a:t>1560 nm to 780 nm</a:t>
            </a:r>
          </a:p>
          <a:p>
            <a:pPr algn="ctr"/>
            <a:r>
              <a:rPr lang="en-US" sz="1400" dirty="0">
                <a:latin typeface="+mn-lt"/>
              </a:rPr>
              <a:t>30% Efficiency (2 W)</a:t>
            </a:r>
          </a:p>
        </p:txBody>
      </p:sp>
      <p:pic>
        <p:nvPicPr>
          <p:cNvPr id="101382" name="Picture 6" descr="DSCF0053"/>
          <p:cNvPicPr>
            <a:picLocks noChangeAspect="1" noChangeArrowheads="1"/>
          </p:cNvPicPr>
          <p:nvPr/>
        </p:nvPicPr>
        <p:blipFill>
          <a:blip r:embed="rId5"/>
          <a:srcRect/>
          <a:stretch>
            <a:fillRect/>
          </a:stretch>
        </p:blipFill>
        <p:spPr bwMode="auto">
          <a:xfrm>
            <a:off x="3448957" y="3730625"/>
            <a:ext cx="4760686" cy="1371600"/>
          </a:xfrm>
          <a:prstGeom prst="rect">
            <a:avLst/>
          </a:prstGeom>
          <a:noFill/>
          <a:ln w="76200">
            <a:noFill/>
            <a:miter lim="800000"/>
            <a:headEnd/>
            <a:tailEnd/>
          </a:ln>
        </p:spPr>
      </p:pic>
      <p:pic>
        <p:nvPicPr>
          <p:cNvPr id="101386" name="Picture 10" descr="PPLN 2006"/>
          <p:cNvPicPr>
            <a:picLocks noChangeAspect="1" noChangeArrowheads="1"/>
          </p:cNvPicPr>
          <p:nvPr/>
        </p:nvPicPr>
        <p:blipFill>
          <a:blip r:embed="rId6"/>
          <a:srcRect/>
          <a:stretch>
            <a:fillRect/>
          </a:stretch>
        </p:blipFill>
        <p:spPr bwMode="auto">
          <a:xfrm>
            <a:off x="6553200" y="1676400"/>
            <a:ext cx="2257425" cy="1739900"/>
          </a:xfrm>
          <a:prstGeom prst="rect">
            <a:avLst/>
          </a:prstGeom>
          <a:noFill/>
          <a:ln w="76200">
            <a:noFill/>
            <a:miter lim="800000"/>
            <a:headEnd/>
            <a:tailEnd/>
          </a:ln>
        </p:spPr>
      </p:pic>
      <p:sp>
        <p:nvSpPr>
          <p:cNvPr id="20" name="Text Box 11"/>
          <p:cNvSpPr txBox="1">
            <a:spLocks noChangeArrowheads="1"/>
          </p:cNvSpPr>
          <p:nvPr/>
        </p:nvSpPr>
        <p:spPr bwMode="auto">
          <a:xfrm>
            <a:off x="3284374" y="4852585"/>
            <a:ext cx="5029199" cy="369332"/>
          </a:xfrm>
          <a:prstGeom prst="rect">
            <a:avLst/>
          </a:prstGeom>
          <a:solidFill>
            <a:schemeClr val="bg1"/>
          </a:solidFill>
          <a:ln w="12700">
            <a:solidFill>
              <a:schemeClr val="tx1"/>
            </a:solidFill>
            <a:miter lim="800000"/>
            <a:headEnd/>
            <a:tailEnd/>
          </a:ln>
        </p:spPr>
        <p:txBody>
          <a:bodyPr wrap="square">
            <a:spAutoFit/>
          </a:bodyPr>
          <a:lstStyle/>
          <a:p>
            <a:pPr algn="ctr"/>
            <a:r>
              <a:rPr lang="en-US" sz="1800" dirty="0">
                <a:latin typeface="+mn-lt"/>
              </a:rPr>
              <a:t>High Power (6 W) 1560 nm Fiber Amplifier</a:t>
            </a:r>
          </a:p>
        </p:txBody>
      </p:sp>
      <p:pic>
        <p:nvPicPr>
          <p:cNvPr id="23" name="Picture 22" descr="LaserPaper.jpg"/>
          <p:cNvPicPr>
            <a:picLocks noChangeAspect="1"/>
          </p:cNvPicPr>
          <p:nvPr/>
        </p:nvPicPr>
        <p:blipFill>
          <a:blip r:embed="rId7"/>
          <a:stretch>
            <a:fillRect/>
          </a:stretch>
        </p:blipFill>
        <p:spPr>
          <a:xfrm>
            <a:off x="1965040" y="5252695"/>
            <a:ext cx="5213920" cy="1463040"/>
          </a:xfrm>
          <a:prstGeom prst="rect">
            <a:avLst/>
          </a:prstGeom>
        </p:spPr>
      </p:pic>
      <p:pic>
        <p:nvPicPr>
          <p:cNvPr id="24" name="Picture 23">
            <a:extLst>
              <a:ext uri="{FF2B5EF4-FFF2-40B4-BE49-F238E27FC236}">
                <a16:creationId xmlns:a16="http://schemas.microsoft.com/office/drawing/2014/main" id="{948E1C36-6E73-6B41-AECB-30BFEFE65C9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7101" y="4258329"/>
            <a:ext cx="2180960" cy="653181"/>
          </a:xfrm>
          <a:prstGeom prst="rect">
            <a:avLst/>
          </a:prstGeom>
        </p:spPr>
      </p:pic>
    </p:spTree>
    <p:extLst>
      <p:ext uri="{BB962C8B-B14F-4D97-AF65-F5344CB8AC3E}">
        <p14:creationId xmlns:p14="http://schemas.microsoft.com/office/powerpoint/2010/main" val="1757215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7900-7D9F-DE4C-AB79-B8A37E72C560}"/>
              </a:ext>
            </a:extLst>
          </p:cNvPr>
          <p:cNvSpPr txBox="1">
            <a:spLocks/>
          </p:cNvSpPr>
          <p:nvPr/>
        </p:nvSpPr>
        <p:spPr>
          <a:xfrm>
            <a:off x="141905" y="0"/>
            <a:ext cx="8316295" cy="6096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Fast helicity reversal</a:t>
            </a:r>
          </a:p>
        </p:txBody>
      </p:sp>
      <p:pic>
        <p:nvPicPr>
          <p:cNvPr id="10" name="Picture 9">
            <a:extLst>
              <a:ext uri="{FF2B5EF4-FFF2-40B4-BE49-F238E27FC236}">
                <a16:creationId xmlns:a16="http://schemas.microsoft.com/office/drawing/2014/main" id="{2DD6DF33-71EC-6447-9A14-B0D4E7E17D90}"/>
              </a:ext>
            </a:extLst>
          </p:cNvPr>
          <p:cNvPicPr>
            <a:picLocks noChangeAspect="1"/>
          </p:cNvPicPr>
          <p:nvPr/>
        </p:nvPicPr>
        <p:blipFill>
          <a:blip r:embed="rId2"/>
          <a:stretch>
            <a:fillRect/>
          </a:stretch>
        </p:blipFill>
        <p:spPr>
          <a:xfrm>
            <a:off x="609600" y="3657600"/>
            <a:ext cx="3810000" cy="2372431"/>
          </a:xfrm>
          <a:prstGeom prst="rect">
            <a:avLst/>
          </a:prstGeom>
        </p:spPr>
      </p:pic>
      <p:pic>
        <p:nvPicPr>
          <p:cNvPr id="14" name="Picture 13">
            <a:extLst>
              <a:ext uri="{FF2B5EF4-FFF2-40B4-BE49-F238E27FC236}">
                <a16:creationId xmlns:a16="http://schemas.microsoft.com/office/drawing/2014/main" id="{D6DEE5F7-09FF-614B-BE08-7B77AB25516E}"/>
              </a:ext>
            </a:extLst>
          </p:cNvPr>
          <p:cNvPicPr>
            <a:picLocks noChangeAspect="1"/>
          </p:cNvPicPr>
          <p:nvPr/>
        </p:nvPicPr>
        <p:blipFill>
          <a:blip r:embed="rId3"/>
          <a:stretch>
            <a:fillRect/>
          </a:stretch>
        </p:blipFill>
        <p:spPr>
          <a:xfrm>
            <a:off x="4572000" y="3886200"/>
            <a:ext cx="4705195" cy="2362200"/>
          </a:xfrm>
          <a:prstGeom prst="rect">
            <a:avLst/>
          </a:prstGeom>
        </p:spPr>
      </p:pic>
      <p:grpSp>
        <p:nvGrpSpPr>
          <p:cNvPr id="15" name="Group 14">
            <a:extLst>
              <a:ext uri="{FF2B5EF4-FFF2-40B4-BE49-F238E27FC236}">
                <a16:creationId xmlns:a16="http://schemas.microsoft.com/office/drawing/2014/main" id="{3F50355F-7454-2245-9736-1B595A53EF08}"/>
              </a:ext>
            </a:extLst>
          </p:cNvPr>
          <p:cNvGrpSpPr/>
          <p:nvPr/>
        </p:nvGrpSpPr>
        <p:grpSpPr>
          <a:xfrm>
            <a:off x="5249131" y="2417948"/>
            <a:ext cx="3350932" cy="1340389"/>
            <a:chOff x="5793068" y="1919586"/>
            <a:chExt cx="3350932" cy="1340389"/>
          </a:xfrm>
        </p:grpSpPr>
        <p:pic>
          <p:nvPicPr>
            <p:cNvPr id="16" name="Picture 10">
              <a:extLst>
                <a:ext uri="{FF2B5EF4-FFF2-40B4-BE49-F238E27FC236}">
                  <a16:creationId xmlns:a16="http://schemas.microsoft.com/office/drawing/2014/main" id="{FFAA513E-7AD3-C346-95F6-96FCA0E195D9}"/>
                </a:ext>
              </a:extLst>
            </p:cNvPr>
            <p:cNvPicPr>
              <a:picLocks noChangeAspect="1" noChangeArrowheads="1"/>
            </p:cNvPicPr>
            <p:nvPr/>
          </p:nvPicPr>
          <p:blipFill>
            <a:blip r:embed="rId4" cstate="print"/>
            <a:srcRect/>
            <a:stretch>
              <a:fillRect/>
            </a:stretch>
          </p:blipFill>
          <p:spPr bwMode="auto">
            <a:xfrm>
              <a:off x="5793068" y="1919586"/>
              <a:ext cx="1787185" cy="1340389"/>
            </a:xfrm>
            <a:prstGeom prst="rect">
              <a:avLst/>
            </a:prstGeom>
            <a:noFill/>
            <a:ln w="9525">
              <a:noFill/>
              <a:miter lim="800000"/>
              <a:headEnd/>
              <a:tailEnd/>
            </a:ln>
            <a:effectLst/>
          </p:spPr>
        </p:pic>
        <p:sp>
          <p:nvSpPr>
            <p:cNvPr id="18" name="TextBox 17">
              <a:extLst>
                <a:ext uri="{FF2B5EF4-FFF2-40B4-BE49-F238E27FC236}">
                  <a16:creationId xmlns:a16="http://schemas.microsoft.com/office/drawing/2014/main" id="{599351A4-04C9-3D42-95F6-2FA2D4946C8D}"/>
                </a:ext>
              </a:extLst>
            </p:cNvPr>
            <p:cNvSpPr txBox="1"/>
            <p:nvPr/>
          </p:nvSpPr>
          <p:spPr>
            <a:xfrm>
              <a:off x="7667968" y="1919586"/>
              <a:ext cx="1476032" cy="881006"/>
            </a:xfrm>
            <a:prstGeom prst="rect">
              <a:avLst/>
            </a:prstGeom>
            <a:noFill/>
          </p:spPr>
          <p:txBody>
            <a:bodyPr wrap="square" lIns="19047" tIns="9523" rIns="19047" bIns="9523" rtlCol="0">
              <a:spAutoFit/>
            </a:bodyPr>
            <a:lstStyle/>
            <a:p>
              <a:r>
                <a:rPr lang="en-US" sz="1400" dirty="0">
                  <a:latin typeface="Arial" pitchFamily="34" charset="0"/>
                  <a:cs typeface="Arial" pitchFamily="34" charset="0"/>
                </a:rPr>
                <a:t>Pockels cell λ/2 transition optical result.  ~70us with no ringing.</a:t>
              </a:r>
            </a:p>
          </p:txBody>
        </p:sp>
      </p:grpSp>
      <p:pic>
        <p:nvPicPr>
          <p:cNvPr id="6" name="Picture 5">
            <a:extLst>
              <a:ext uri="{FF2B5EF4-FFF2-40B4-BE49-F238E27FC236}">
                <a16:creationId xmlns:a16="http://schemas.microsoft.com/office/drawing/2014/main" id="{B28FB3A6-0D84-3949-92BF-3C1BCBDF9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67830"/>
            <a:ext cx="3352800" cy="2933700"/>
          </a:xfrm>
          <a:prstGeom prst="rect">
            <a:avLst/>
          </a:prstGeom>
        </p:spPr>
      </p:pic>
      <p:pic>
        <p:nvPicPr>
          <p:cNvPr id="8" name="Picture 7">
            <a:extLst>
              <a:ext uri="{FF2B5EF4-FFF2-40B4-BE49-F238E27FC236}">
                <a16:creationId xmlns:a16="http://schemas.microsoft.com/office/drawing/2014/main" id="{29D6A7F3-FC31-034D-92D8-AF154C8F28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428" y="368520"/>
            <a:ext cx="2129406" cy="1554311"/>
          </a:xfrm>
          <a:prstGeom prst="rect">
            <a:avLst/>
          </a:prstGeom>
        </p:spPr>
      </p:pic>
      <p:sp>
        <p:nvSpPr>
          <p:cNvPr id="9" name="TextBox 8">
            <a:extLst>
              <a:ext uri="{FF2B5EF4-FFF2-40B4-BE49-F238E27FC236}">
                <a16:creationId xmlns:a16="http://schemas.microsoft.com/office/drawing/2014/main" id="{A0B4356F-E043-394C-AD18-DE85B09686E3}"/>
              </a:ext>
            </a:extLst>
          </p:cNvPr>
          <p:cNvSpPr txBox="1"/>
          <p:nvPr/>
        </p:nvSpPr>
        <p:spPr>
          <a:xfrm>
            <a:off x="6313834" y="914842"/>
            <a:ext cx="2781531" cy="461665"/>
          </a:xfrm>
          <a:prstGeom prst="rect">
            <a:avLst/>
          </a:prstGeom>
          <a:noFill/>
        </p:spPr>
        <p:txBody>
          <a:bodyPr wrap="none" rtlCol="0">
            <a:spAutoFit/>
          </a:bodyPr>
          <a:lstStyle/>
          <a:p>
            <a:r>
              <a:rPr lang="en-US" sz="1200" dirty="0"/>
              <a:t>Potassium di-Hydrogen Phosphate (Long)</a:t>
            </a:r>
          </a:p>
          <a:p>
            <a:r>
              <a:rPr lang="en-US" sz="1200" dirty="0"/>
              <a:t>Rubidium Titanyl Phosphate (Trans)</a:t>
            </a:r>
            <a:endParaRPr lang="en-US" sz="600" dirty="0"/>
          </a:p>
        </p:txBody>
      </p:sp>
    </p:spTree>
    <p:extLst>
      <p:ext uri="{BB962C8B-B14F-4D97-AF65-F5344CB8AC3E}">
        <p14:creationId xmlns:p14="http://schemas.microsoft.com/office/powerpoint/2010/main" val="9849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 y="0"/>
            <a:ext cx="8534400" cy="533400"/>
          </a:xfrm>
        </p:spPr>
        <p:txBody>
          <a:bodyPr/>
          <a:lstStyle/>
          <a:p>
            <a:r>
              <a:rPr lang="en-US" sz="2400" dirty="0"/>
              <a:t>Parity Violation Experiments at CEBAF</a:t>
            </a:r>
          </a:p>
        </p:txBody>
      </p:sp>
      <p:pic>
        <p:nvPicPr>
          <p:cNvPr id="3" name="Picture 2">
            <a:extLst>
              <a:ext uri="{FF2B5EF4-FFF2-40B4-BE49-F238E27FC236}">
                <a16:creationId xmlns:a16="http://schemas.microsoft.com/office/drawing/2014/main" id="{33693E1C-FA12-7949-BB74-39B1612103B4}"/>
              </a:ext>
            </a:extLst>
          </p:cNvPr>
          <p:cNvPicPr>
            <a:picLocks noChangeAspect="1"/>
          </p:cNvPicPr>
          <p:nvPr/>
        </p:nvPicPr>
        <p:blipFill>
          <a:blip r:embed="rId2"/>
          <a:stretch>
            <a:fillRect/>
          </a:stretch>
        </p:blipFill>
        <p:spPr>
          <a:xfrm>
            <a:off x="707804" y="838200"/>
            <a:ext cx="7772400" cy="55484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5" y="0"/>
            <a:ext cx="8316295" cy="577202"/>
          </a:xfrm>
        </p:spPr>
        <p:txBody>
          <a:bodyPr/>
          <a:lstStyle/>
          <a:p>
            <a:r>
              <a:rPr lang="en-US" sz="2800" dirty="0"/>
              <a:t>What does “A</a:t>
            </a:r>
            <a:r>
              <a:rPr lang="en-US" sz="2800" baseline="-25000" dirty="0"/>
              <a:t>PV</a:t>
            </a:r>
            <a:r>
              <a:rPr lang="en-US" sz="2800" dirty="0"/>
              <a:t> = 36 ppb” even mean?</a:t>
            </a:r>
          </a:p>
        </p:txBody>
      </p:sp>
      <p:sp>
        <p:nvSpPr>
          <p:cNvPr id="4" name="Explosion 2 3"/>
          <p:cNvSpPr/>
          <p:nvPr/>
        </p:nvSpPr>
        <p:spPr bwMode="auto">
          <a:xfrm>
            <a:off x="4495800" y="2438400"/>
            <a:ext cx="2286000" cy="1828800"/>
          </a:xfrm>
          <a:prstGeom prst="irregularSeal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pitchFamily="18" charset="0"/>
              </a:rPr>
              <a:t>Target</a:t>
            </a:r>
          </a:p>
        </p:txBody>
      </p:sp>
      <p:sp>
        <p:nvSpPr>
          <p:cNvPr id="7" name="Oval 6"/>
          <p:cNvSpPr/>
          <p:nvPr/>
        </p:nvSpPr>
        <p:spPr bwMode="auto">
          <a:xfrm>
            <a:off x="304800" y="2819400"/>
            <a:ext cx="2514600" cy="1219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37" name="Group 36"/>
          <p:cNvGrpSpPr/>
          <p:nvPr/>
        </p:nvGrpSpPr>
        <p:grpSpPr>
          <a:xfrm>
            <a:off x="2590800" y="4876800"/>
            <a:ext cx="457200" cy="152400"/>
            <a:chOff x="1752600" y="4572000"/>
            <a:chExt cx="457200" cy="152400"/>
          </a:xfrm>
        </p:grpSpPr>
        <p:cxnSp>
          <p:nvCxnSpPr>
            <p:cNvPr id="38" name="Straight Arrow Connector 37"/>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9" name="Oval 38"/>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40" name="Group 39"/>
          <p:cNvGrpSpPr/>
          <p:nvPr/>
        </p:nvGrpSpPr>
        <p:grpSpPr>
          <a:xfrm>
            <a:off x="2209800" y="2057400"/>
            <a:ext cx="457200" cy="152400"/>
            <a:chOff x="1752600" y="4572000"/>
            <a:chExt cx="457200" cy="152400"/>
          </a:xfrm>
        </p:grpSpPr>
        <p:cxnSp>
          <p:nvCxnSpPr>
            <p:cNvPr id="41" name="Straight Arrow Connector 40"/>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2" name="Oval 41"/>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43" name="Group 42"/>
          <p:cNvGrpSpPr/>
          <p:nvPr/>
        </p:nvGrpSpPr>
        <p:grpSpPr>
          <a:xfrm>
            <a:off x="2667000" y="2286000"/>
            <a:ext cx="457200" cy="152400"/>
            <a:chOff x="1752600" y="4572000"/>
            <a:chExt cx="457200" cy="152400"/>
          </a:xfrm>
        </p:grpSpPr>
        <p:cxnSp>
          <p:nvCxnSpPr>
            <p:cNvPr id="44" name="Straight Arrow Connector 43"/>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Oval 44"/>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46" name="Group 45"/>
          <p:cNvGrpSpPr/>
          <p:nvPr/>
        </p:nvGrpSpPr>
        <p:grpSpPr>
          <a:xfrm>
            <a:off x="2971800" y="4724400"/>
            <a:ext cx="457200" cy="152400"/>
            <a:chOff x="1752600" y="4572000"/>
            <a:chExt cx="457200" cy="152400"/>
          </a:xfrm>
        </p:grpSpPr>
        <p:cxnSp>
          <p:nvCxnSpPr>
            <p:cNvPr id="47" name="Straight Arrow Connector 46"/>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8" name="Oval 47"/>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49" name="Group 48"/>
          <p:cNvGrpSpPr/>
          <p:nvPr/>
        </p:nvGrpSpPr>
        <p:grpSpPr>
          <a:xfrm>
            <a:off x="3124200" y="2133600"/>
            <a:ext cx="457200" cy="152400"/>
            <a:chOff x="1752600" y="4572000"/>
            <a:chExt cx="457200" cy="152400"/>
          </a:xfrm>
        </p:grpSpPr>
        <p:cxnSp>
          <p:nvCxnSpPr>
            <p:cNvPr id="50" name="Straight Arrow Connector 49"/>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Oval 50"/>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2" name="Group 51"/>
          <p:cNvGrpSpPr/>
          <p:nvPr/>
        </p:nvGrpSpPr>
        <p:grpSpPr>
          <a:xfrm>
            <a:off x="2362200" y="1752600"/>
            <a:ext cx="457200" cy="152400"/>
            <a:chOff x="1752600" y="4572000"/>
            <a:chExt cx="457200" cy="152400"/>
          </a:xfrm>
        </p:grpSpPr>
        <p:cxnSp>
          <p:nvCxnSpPr>
            <p:cNvPr id="53" name="Straight Arrow Connector 52"/>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4" name="Oval 53"/>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5" name="Group 54"/>
          <p:cNvGrpSpPr/>
          <p:nvPr/>
        </p:nvGrpSpPr>
        <p:grpSpPr>
          <a:xfrm>
            <a:off x="2743200" y="1600200"/>
            <a:ext cx="457200" cy="152400"/>
            <a:chOff x="1752600" y="4572000"/>
            <a:chExt cx="457200" cy="152400"/>
          </a:xfrm>
        </p:grpSpPr>
        <p:cxnSp>
          <p:nvCxnSpPr>
            <p:cNvPr id="56" name="Straight Arrow Connector 55"/>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7" name="Oval 56"/>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58" name="Group 57"/>
          <p:cNvGrpSpPr/>
          <p:nvPr/>
        </p:nvGrpSpPr>
        <p:grpSpPr>
          <a:xfrm>
            <a:off x="2743200" y="1905000"/>
            <a:ext cx="457200" cy="152400"/>
            <a:chOff x="1752600" y="4572000"/>
            <a:chExt cx="457200" cy="152400"/>
          </a:xfrm>
        </p:grpSpPr>
        <p:cxnSp>
          <p:nvCxnSpPr>
            <p:cNvPr id="59" name="Straight Arrow Connector 58"/>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0" name="Oval 59"/>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1" name="Group 60"/>
          <p:cNvGrpSpPr/>
          <p:nvPr/>
        </p:nvGrpSpPr>
        <p:grpSpPr>
          <a:xfrm>
            <a:off x="3124200" y="1752600"/>
            <a:ext cx="457200" cy="152400"/>
            <a:chOff x="1752600" y="4572000"/>
            <a:chExt cx="457200" cy="152400"/>
          </a:xfrm>
        </p:grpSpPr>
        <p:cxnSp>
          <p:nvCxnSpPr>
            <p:cNvPr id="62" name="Straight Arrow Connector 61"/>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3" name="Oval 62"/>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64" name="Group 63"/>
          <p:cNvGrpSpPr/>
          <p:nvPr/>
        </p:nvGrpSpPr>
        <p:grpSpPr>
          <a:xfrm>
            <a:off x="2971800" y="5029200"/>
            <a:ext cx="457200" cy="152400"/>
            <a:chOff x="1752600" y="4572000"/>
            <a:chExt cx="457200" cy="152400"/>
          </a:xfrm>
        </p:grpSpPr>
        <p:cxnSp>
          <p:nvCxnSpPr>
            <p:cNvPr id="65" name="Straight Arrow Connector 64"/>
            <p:cNvCxnSpPr/>
            <p:nvPr/>
          </p:nvCxnSpPr>
          <p:spPr bwMode="auto">
            <a:xfrm>
              <a:off x="1752600" y="46482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6" name="Oval 65"/>
            <p:cNvSpPr/>
            <p:nvPr/>
          </p:nvSpPr>
          <p:spPr bwMode="auto">
            <a:xfrm>
              <a:off x="1905000" y="4572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67" name="Striped Right Arrow 66"/>
          <p:cNvSpPr/>
          <p:nvPr/>
        </p:nvSpPr>
        <p:spPr bwMode="auto">
          <a:xfrm>
            <a:off x="3048000" y="3200400"/>
            <a:ext cx="1219200" cy="381000"/>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68" name="Striped Right Arrow 67"/>
          <p:cNvSpPr/>
          <p:nvPr/>
        </p:nvSpPr>
        <p:spPr bwMode="auto">
          <a:xfrm rot="11903730">
            <a:off x="3457967" y="2392440"/>
            <a:ext cx="1219200" cy="381000"/>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69" name="Striped Right Arrow 68"/>
          <p:cNvSpPr/>
          <p:nvPr/>
        </p:nvSpPr>
        <p:spPr bwMode="auto">
          <a:xfrm rot="9300402">
            <a:off x="3528604" y="4202124"/>
            <a:ext cx="1219200" cy="381000"/>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70" name="Picture 2"/>
          <p:cNvPicPr>
            <a:picLocks noChangeAspect="1" noChangeArrowheads="1"/>
          </p:cNvPicPr>
          <p:nvPr/>
        </p:nvPicPr>
        <p:blipFill>
          <a:blip r:embed="rId2" cstate="print"/>
          <a:srcRect/>
          <a:stretch>
            <a:fillRect/>
          </a:stretch>
        </p:blipFill>
        <p:spPr bwMode="auto">
          <a:xfrm rot="3990953">
            <a:off x="1338852" y="4844053"/>
            <a:ext cx="1240891" cy="1240891"/>
          </a:xfrm>
          <a:prstGeom prst="rect">
            <a:avLst/>
          </a:prstGeom>
          <a:noFill/>
          <a:ln w="9525">
            <a:noFill/>
            <a:miter lim="800000"/>
            <a:headEnd/>
            <a:tailEnd/>
          </a:ln>
        </p:spPr>
      </p:pic>
      <p:pic>
        <p:nvPicPr>
          <p:cNvPr id="71" name="Picture 2"/>
          <p:cNvPicPr>
            <a:picLocks noChangeAspect="1" noChangeArrowheads="1"/>
          </p:cNvPicPr>
          <p:nvPr/>
        </p:nvPicPr>
        <p:blipFill>
          <a:blip r:embed="rId2" cstate="print"/>
          <a:srcRect/>
          <a:stretch>
            <a:fillRect/>
          </a:stretch>
        </p:blipFill>
        <p:spPr bwMode="auto">
          <a:xfrm rot="6947143">
            <a:off x="1198719" y="893919"/>
            <a:ext cx="1240891" cy="1240891"/>
          </a:xfrm>
          <a:prstGeom prst="rect">
            <a:avLst/>
          </a:prstGeom>
          <a:noFill/>
          <a:ln w="9525">
            <a:noFill/>
            <a:miter lim="800000"/>
            <a:headEnd/>
            <a:tailEnd/>
          </a:ln>
        </p:spPr>
      </p:pic>
      <p:sp>
        <p:nvSpPr>
          <p:cNvPr id="72" name="TextBox 71"/>
          <p:cNvSpPr txBox="1"/>
          <p:nvPr/>
        </p:nvSpPr>
        <p:spPr>
          <a:xfrm>
            <a:off x="457200" y="3200400"/>
            <a:ext cx="2265364" cy="461665"/>
          </a:xfrm>
          <a:prstGeom prst="rect">
            <a:avLst/>
          </a:prstGeom>
          <a:noFill/>
        </p:spPr>
        <p:txBody>
          <a:bodyPr wrap="none" rtlCol="0">
            <a:spAutoFit/>
          </a:bodyPr>
          <a:lstStyle/>
          <a:p>
            <a:r>
              <a:rPr lang="en-US" sz="2400" dirty="0">
                <a:solidFill>
                  <a:srgbClr val="FF0000"/>
                </a:solidFill>
                <a:latin typeface="Comic Sans MS" pitchFamily="66" charset="0"/>
              </a:rPr>
              <a:t>1,000,000,000</a:t>
            </a:r>
          </a:p>
        </p:txBody>
      </p:sp>
      <p:sp>
        <p:nvSpPr>
          <p:cNvPr id="73" name="TextBox 72"/>
          <p:cNvSpPr txBox="1"/>
          <p:nvPr/>
        </p:nvSpPr>
        <p:spPr>
          <a:xfrm>
            <a:off x="1371600" y="1143000"/>
            <a:ext cx="409086" cy="461665"/>
          </a:xfrm>
          <a:prstGeom prst="rect">
            <a:avLst/>
          </a:prstGeom>
          <a:noFill/>
        </p:spPr>
        <p:txBody>
          <a:bodyPr wrap="none" rtlCol="0">
            <a:spAutoFit/>
          </a:bodyPr>
          <a:lstStyle/>
          <a:p>
            <a:r>
              <a:rPr lang="en-US" sz="2400" dirty="0">
                <a:solidFill>
                  <a:srgbClr val="FF0000"/>
                </a:solidFill>
                <a:latin typeface="Comic Sans MS" pitchFamily="66" charset="0"/>
              </a:rPr>
              <a:t>A</a:t>
            </a:r>
          </a:p>
        </p:txBody>
      </p:sp>
      <p:sp>
        <p:nvSpPr>
          <p:cNvPr id="74" name="TextBox 73"/>
          <p:cNvSpPr txBox="1"/>
          <p:nvPr/>
        </p:nvSpPr>
        <p:spPr>
          <a:xfrm>
            <a:off x="1447800" y="5334000"/>
            <a:ext cx="378630" cy="461665"/>
          </a:xfrm>
          <a:prstGeom prst="rect">
            <a:avLst/>
          </a:prstGeom>
          <a:noFill/>
        </p:spPr>
        <p:txBody>
          <a:bodyPr wrap="none" rtlCol="0">
            <a:spAutoFit/>
          </a:bodyPr>
          <a:lstStyle/>
          <a:p>
            <a:r>
              <a:rPr lang="en-US" sz="2400" dirty="0">
                <a:solidFill>
                  <a:srgbClr val="FF0000"/>
                </a:solidFill>
                <a:latin typeface="Comic Sans MS" pitchFamily="66" charset="0"/>
              </a:rPr>
              <a:t>B</a:t>
            </a:r>
          </a:p>
        </p:txBody>
      </p:sp>
      <p:sp>
        <p:nvSpPr>
          <p:cNvPr id="75" name="TextBox 74"/>
          <p:cNvSpPr txBox="1"/>
          <p:nvPr/>
        </p:nvSpPr>
        <p:spPr>
          <a:xfrm>
            <a:off x="4617032" y="4800600"/>
            <a:ext cx="850554" cy="461665"/>
          </a:xfrm>
          <a:prstGeom prst="rect">
            <a:avLst/>
          </a:prstGeom>
          <a:noFill/>
        </p:spPr>
        <p:txBody>
          <a:bodyPr wrap="none" rtlCol="0">
            <a:spAutoFit/>
          </a:bodyPr>
          <a:lstStyle/>
          <a:p>
            <a:r>
              <a:rPr lang="en-US" sz="2400" dirty="0">
                <a:solidFill>
                  <a:srgbClr val="FF0000"/>
                </a:solidFill>
                <a:latin typeface="+mn-lt"/>
              </a:rPr>
              <a:t>A - B</a:t>
            </a:r>
          </a:p>
        </p:txBody>
      </p:sp>
      <p:sp>
        <p:nvSpPr>
          <p:cNvPr id="76" name="TextBox 75"/>
          <p:cNvSpPr txBox="1"/>
          <p:nvPr/>
        </p:nvSpPr>
        <p:spPr>
          <a:xfrm>
            <a:off x="3922429" y="5181600"/>
            <a:ext cx="2154757" cy="461665"/>
          </a:xfrm>
          <a:prstGeom prst="rect">
            <a:avLst/>
          </a:prstGeom>
          <a:noFill/>
        </p:spPr>
        <p:txBody>
          <a:bodyPr wrap="none" rtlCol="0">
            <a:spAutoFit/>
          </a:bodyPr>
          <a:lstStyle/>
          <a:p>
            <a:r>
              <a:rPr lang="en-US" sz="2400" dirty="0">
                <a:solidFill>
                  <a:srgbClr val="FF0000"/>
                </a:solidFill>
                <a:latin typeface="+mn-lt"/>
              </a:rPr>
              <a:t>1,000,000,000</a:t>
            </a:r>
          </a:p>
        </p:txBody>
      </p:sp>
      <p:cxnSp>
        <p:nvCxnSpPr>
          <p:cNvPr id="78" name="Straight Connector 77"/>
          <p:cNvCxnSpPr>
            <a:cxnSpLocks/>
          </p:cNvCxnSpPr>
          <p:nvPr/>
        </p:nvCxnSpPr>
        <p:spPr bwMode="auto">
          <a:xfrm>
            <a:off x="3931584" y="5186064"/>
            <a:ext cx="2069402" cy="1"/>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
        <p:nvSpPr>
          <p:cNvPr id="79" name="TextBox 78"/>
          <p:cNvSpPr txBox="1"/>
          <p:nvPr/>
        </p:nvSpPr>
        <p:spPr>
          <a:xfrm>
            <a:off x="5314819" y="5920625"/>
            <a:ext cx="2576346" cy="830997"/>
          </a:xfrm>
          <a:prstGeom prst="rect">
            <a:avLst/>
          </a:prstGeom>
          <a:noFill/>
        </p:spPr>
        <p:txBody>
          <a:bodyPr wrap="none" rtlCol="0">
            <a:spAutoFit/>
          </a:bodyPr>
          <a:lstStyle/>
          <a:p>
            <a:r>
              <a:rPr lang="en-US" sz="2400" dirty="0">
                <a:solidFill>
                  <a:srgbClr val="FF0000"/>
                </a:solidFill>
                <a:latin typeface="Comic Sans MS" pitchFamily="66" charset="0"/>
              </a:rPr>
              <a:t>A = 500,000,018</a:t>
            </a:r>
          </a:p>
          <a:p>
            <a:r>
              <a:rPr lang="en-US" sz="2400" dirty="0">
                <a:solidFill>
                  <a:srgbClr val="FF0000"/>
                </a:solidFill>
                <a:latin typeface="Comic Sans MS" pitchFamily="66" charset="0"/>
              </a:rPr>
              <a:t>B = 499,999,982</a:t>
            </a:r>
          </a:p>
        </p:txBody>
      </p:sp>
      <p:sp>
        <p:nvSpPr>
          <p:cNvPr id="3" name="TextBox 2">
            <a:extLst>
              <a:ext uri="{FF2B5EF4-FFF2-40B4-BE49-F238E27FC236}">
                <a16:creationId xmlns:a16="http://schemas.microsoft.com/office/drawing/2014/main" id="{18050781-0327-4346-A757-04D5DF07362B}"/>
              </a:ext>
            </a:extLst>
          </p:cNvPr>
          <p:cNvSpPr txBox="1"/>
          <p:nvPr/>
        </p:nvSpPr>
        <p:spPr>
          <a:xfrm>
            <a:off x="6229586" y="4906090"/>
            <a:ext cx="2929007" cy="584775"/>
          </a:xfrm>
          <a:prstGeom prst="rect">
            <a:avLst/>
          </a:prstGeom>
          <a:noFill/>
        </p:spPr>
        <p:txBody>
          <a:bodyPr wrap="none" rtlCol="0">
            <a:spAutoFit/>
          </a:bodyPr>
          <a:lstStyle/>
          <a:p>
            <a:r>
              <a:rPr lang="en-US" dirty="0">
                <a:latin typeface="+mn-lt"/>
              </a:rPr>
              <a:t>= 0.000000036</a:t>
            </a:r>
          </a:p>
        </p:txBody>
      </p:sp>
      <p:sp>
        <p:nvSpPr>
          <p:cNvPr id="77" name="TextBox 76">
            <a:extLst>
              <a:ext uri="{FF2B5EF4-FFF2-40B4-BE49-F238E27FC236}">
                <a16:creationId xmlns:a16="http://schemas.microsoft.com/office/drawing/2014/main" id="{7E7B0383-6C14-134E-B320-A7EAC220F983}"/>
              </a:ext>
            </a:extLst>
          </p:cNvPr>
          <p:cNvSpPr txBox="1"/>
          <p:nvPr/>
        </p:nvSpPr>
        <p:spPr>
          <a:xfrm>
            <a:off x="5467586" y="1089680"/>
            <a:ext cx="3173113" cy="523220"/>
          </a:xfrm>
          <a:prstGeom prst="rect">
            <a:avLst/>
          </a:prstGeom>
          <a:noFill/>
        </p:spPr>
        <p:txBody>
          <a:bodyPr wrap="none" rtlCol="0">
            <a:spAutoFit/>
          </a:bodyPr>
          <a:lstStyle/>
          <a:p>
            <a:r>
              <a:rPr lang="en-US" sz="2800" dirty="0">
                <a:solidFill>
                  <a:schemeClr val="tx1"/>
                </a:solidFill>
                <a:latin typeface="Symbol" pitchFamily="2" charset="2"/>
              </a:rPr>
              <a:t>e</a:t>
            </a:r>
            <a:r>
              <a:rPr lang="en-US" sz="2800" dirty="0">
                <a:solidFill>
                  <a:schemeClr val="tx1"/>
                </a:solidFill>
                <a:latin typeface="+mn-lt"/>
              </a:rPr>
              <a:t>  = (A - B)/(A +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000" fill="hold"/>
                                        <p:tgtEl>
                                          <p:spTgt spid="79"/>
                                        </p:tgtEl>
                                        <p:attrNameLst>
                                          <p:attrName>ppt_w</p:attrName>
                                        </p:attrNameLst>
                                      </p:cBhvr>
                                      <p:tavLst>
                                        <p:tav tm="0">
                                          <p:val>
                                            <p:fltVal val="0"/>
                                          </p:val>
                                        </p:tav>
                                        <p:tav tm="100000">
                                          <p:val>
                                            <p:strVal val="#ppt_w"/>
                                          </p:val>
                                        </p:tav>
                                      </p:tavLst>
                                    </p:anim>
                                    <p:anim calcmode="lin" valueType="num">
                                      <p:cBhvr>
                                        <p:cTn id="8" dur="1000" fill="hold"/>
                                        <p:tgtEl>
                                          <p:spTgt spid="79"/>
                                        </p:tgtEl>
                                        <p:attrNameLst>
                                          <p:attrName>ppt_h</p:attrName>
                                        </p:attrNameLst>
                                      </p:cBhvr>
                                      <p:tavLst>
                                        <p:tav tm="0">
                                          <p:val>
                                            <p:fltVal val="0"/>
                                          </p:val>
                                        </p:tav>
                                        <p:tav tm="100000">
                                          <p:val>
                                            <p:strVal val="#ppt_h"/>
                                          </p:val>
                                        </p:tav>
                                      </p:tavLst>
                                    </p:anim>
                                    <p:anim calcmode="lin" valueType="num">
                                      <p:cBhvr>
                                        <p:cTn id="9" dur="1000" fill="hold"/>
                                        <p:tgtEl>
                                          <p:spTgt spid="79"/>
                                        </p:tgtEl>
                                        <p:attrNameLst>
                                          <p:attrName>style.rotation</p:attrName>
                                        </p:attrNameLst>
                                      </p:cBhvr>
                                      <p:tavLst>
                                        <p:tav tm="0">
                                          <p:val>
                                            <p:fltVal val="90"/>
                                          </p:val>
                                        </p:tav>
                                        <p:tav tm="100000">
                                          <p:val>
                                            <p:fltVal val="0"/>
                                          </p:val>
                                        </p:tav>
                                      </p:tavLst>
                                    </p:anim>
                                    <p:animEffect transition="in" filter="fade">
                                      <p:cBhvr>
                                        <p:cTn id="10"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579C-DAA8-6342-B941-D90625531234}"/>
              </a:ext>
            </a:extLst>
          </p:cNvPr>
          <p:cNvSpPr txBox="1">
            <a:spLocks/>
          </p:cNvSpPr>
          <p:nvPr/>
        </p:nvSpPr>
        <p:spPr>
          <a:xfrm>
            <a:off x="141905" y="0"/>
            <a:ext cx="8316295" cy="6096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Part of the ”bigger picture”</a:t>
            </a:r>
          </a:p>
        </p:txBody>
      </p:sp>
      <p:pic>
        <p:nvPicPr>
          <p:cNvPr id="96" name="Picture 95">
            <a:extLst>
              <a:ext uri="{FF2B5EF4-FFF2-40B4-BE49-F238E27FC236}">
                <a16:creationId xmlns:a16="http://schemas.microsoft.com/office/drawing/2014/main" id="{FAD6A666-BEE0-8249-8102-3E6FD1CBBCEF}"/>
              </a:ext>
            </a:extLst>
          </p:cNvPr>
          <p:cNvPicPr>
            <a:picLocks noChangeAspect="1"/>
          </p:cNvPicPr>
          <p:nvPr/>
        </p:nvPicPr>
        <p:blipFill>
          <a:blip r:embed="rId2"/>
          <a:stretch>
            <a:fillRect/>
          </a:stretch>
        </p:blipFill>
        <p:spPr>
          <a:xfrm>
            <a:off x="610702" y="612568"/>
            <a:ext cx="7847498" cy="5736545"/>
          </a:xfrm>
          <a:prstGeom prst="rect">
            <a:avLst/>
          </a:prstGeom>
        </p:spPr>
      </p:pic>
    </p:spTree>
    <p:extLst>
      <p:ext uri="{BB962C8B-B14F-4D97-AF65-F5344CB8AC3E}">
        <p14:creationId xmlns:p14="http://schemas.microsoft.com/office/powerpoint/2010/main" val="3269215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02095" cy="457200"/>
          </a:xfrm>
        </p:spPr>
        <p:txBody>
          <a:bodyPr/>
          <a:lstStyle/>
          <a:p>
            <a:r>
              <a:rPr lang="en-US" sz="2800" dirty="0">
                <a:latin typeface="+mn-lt"/>
              </a:rPr>
              <a:t>How to make the electrons “energetic” ?</a:t>
            </a:r>
          </a:p>
        </p:txBody>
      </p:sp>
      <p:pic>
        <p:nvPicPr>
          <p:cNvPr id="38" name="Picture 8"/>
          <p:cNvPicPr>
            <a:picLocks noChangeAspect="1" noChangeArrowheads="1"/>
          </p:cNvPicPr>
          <p:nvPr/>
        </p:nvPicPr>
        <p:blipFill>
          <a:blip r:embed="rId3" cstate="print"/>
          <a:srcRect/>
          <a:stretch>
            <a:fillRect/>
          </a:stretch>
        </p:blipFill>
        <p:spPr bwMode="auto">
          <a:xfrm>
            <a:off x="5686459" y="1219200"/>
            <a:ext cx="3124200" cy="3570514"/>
          </a:xfrm>
          <a:prstGeom prst="rect">
            <a:avLst/>
          </a:prstGeom>
          <a:noFill/>
          <a:ln w="9525">
            <a:noFill/>
            <a:miter lim="800000"/>
            <a:headEnd/>
            <a:tailEnd/>
          </a:ln>
        </p:spPr>
      </p:pic>
      <p:sp>
        <p:nvSpPr>
          <p:cNvPr id="44" name="TextBox 43">
            <a:extLst>
              <a:ext uri="{FF2B5EF4-FFF2-40B4-BE49-F238E27FC236}">
                <a16:creationId xmlns:a16="http://schemas.microsoft.com/office/drawing/2014/main" id="{7248682C-592C-E646-AA76-AAD023FA0CDD}"/>
              </a:ext>
            </a:extLst>
          </p:cNvPr>
          <p:cNvSpPr txBox="1"/>
          <p:nvPr/>
        </p:nvSpPr>
        <p:spPr>
          <a:xfrm>
            <a:off x="5498521" y="5105400"/>
            <a:ext cx="3500076" cy="1015663"/>
          </a:xfrm>
          <a:prstGeom prst="rect">
            <a:avLst/>
          </a:prstGeom>
          <a:noFill/>
        </p:spPr>
        <p:txBody>
          <a:bodyPr wrap="square" rtlCol="0">
            <a:spAutoFit/>
          </a:bodyPr>
          <a:lstStyle/>
          <a:p>
            <a:pPr algn="ctr"/>
            <a:r>
              <a:rPr lang="en-US" sz="2000" dirty="0"/>
              <a:t>Air ~ 6 MV/m</a:t>
            </a:r>
          </a:p>
          <a:p>
            <a:pPr algn="ctr"/>
            <a:r>
              <a:rPr lang="en-US" sz="2000" dirty="0"/>
              <a:t>Sulfur hexafluoride ~15 MV/m</a:t>
            </a:r>
          </a:p>
          <a:p>
            <a:pPr algn="ctr"/>
            <a:r>
              <a:rPr lang="en-US" sz="2000" dirty="0"/>
              <a:t>Ceramic ~ 30 MV/m</a:t>
            </a:r>
          </a:p>
        </p:txBody>
      </p:sp>
      <p:pic>
        <p:nvPicPr>
          <p:cNvPr id="45" name="Picture 44">
            <a:extLst>
              <a:ext uri="{FF2B5EF4-FFF2-40B4-BE49-F238E27FC236}">
                <a16:creationId xmlns:a16="http://schemas.microsoft.com/office/drawing/2014/main" id="{4ED9EBD4-D403-0346-8FE8-F595E24FCFB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200" y="914400"/>
            <a:ext cx="5247083" cy="4170758"/>
          </a:xfrm>
          <a:prstGeom prst="rect">
            <a:avLst/>
          </a:prstGeom>
        </p:spPr>
      </p:pic>
    </p:spTree>
    <p:extLst>
      <p:ext uri="{BB962C8B-B14F-4D97-AF65-F5344CB8AC3E}">
        <p14:creationId xmlns:p14="http://schemas.microsoft.com/office/powerpoint/2010/main" val="17124570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471755"/>
            <a:ext cx="7494587" cy="466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 y="1"/>
            <a:ext cx="7391401" cy="533400"/>
          </a:xfrm>
          <a:prstGeom prst="rect">
            <a:avLst/>
          </a:prstGeom>
        </p:spPr>
        <p:txBody>
          <a:bodyPr/>
          <a:lstStyle>
            <a:lvl1pPr algn="ctr" rtl="0" eaLnBrk="0" fontAlgn="base" hangingPunct="0">
              <a:spcBef>
                <a:spcPct val="0"/>
              </a:spcBef>
              <a:spcAft>
                <a:spcPct val="0"/>
              </a:spcAft>
              <a:defRPr sz="3200" b="1">
                <a:solidFill>
                  <a:srgbClr val="333399"/>
                </a:solidFill>
                <a:latin typeface="Comic Sans MS" pitchFamily="66" charset="0"/>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r>
              <a:rPr lang="en-US" sz="2800" b="0" dirty="0">
                <a:solidFill>
                  <a:schemeClr val="tx1"/>
                </a:solidFill>
                <a:latin typeface="+mn-lt"/>
              </a:rPr>
              <a:t>Energy scale to probe massive particles</a:t>
            </a:r>
            <a:r>
              <a:rPr lang="is-IS" sz="2800" b="0" dirty="0">
                <a:solidFill>
                  <a:schemeClr val="tx1"/>
                </a:solidFill>
                <a:latin typeface="+mn-lt"/>
              </a:rPr>
              <a:t>…</a:t>
            </a:r>
            <a:endParaRPr lang="en-US" sz="2800" b="0" dirty="0">
              <a:solidFill>
                <a:schemeClr val="tx1"/>
              </a:solidFill>
              <a:latin typeface="+mn-lt"/>
            </a:endParaRPr>
          </a:p>
        </p:txBody>
      </p:sp>
      <p:sp>
        <p:nvSpPr>
          <p:cNvPr id="5" name="TextBox 4"/>
          <p:cNvSpPr txBox="1"/>
          <p:nvPr/>
        </p:nvSpPr>
        <p:spPr>
          <a:xfrm>
            <a:off x="762000" y="4218504"/>
            <a:ext cx="8077200" cy="1107996"/>
          </a:xfrm>
          <a:prstGeom prst="rect">
            <a:avLst/>
          </a:prstGeom>
          <a:solidFill>
            <a:srgbClr val="FF5050"/>
          </a:solidFill>
        </p:spPr>
        <p:txBody>
          <a:bodyPr wrap="square" rtlCol="0">
            <a:spAutoFit/>
          </a:bodyPr>
          <a:lstStyle/>
          <a:p>
            <a:pPr algn="ctr"/>
            <a:r>
              <a:rPr lang="en-US" sz="6600" dirty="0">
                <a:solidFill>
                  <a:schemeClr val="bg1"/>
                </a:solidFill>
                <a:latin typeface="Comic Sans MS" pitchFamily="66" charset="0"/>
              </a:rPr>
              <a:t>energy ~ 1/</a:t>
            </a:r>
            <a:r>
              <a:rPr lang="en-US" sz="6600" dirty="0">
                <a:solidFill>
                  <a:schemeClr val="bg1"/>
                </a:solidFill>
                <a:latin typeface="Symbol" pitchFamily="18" charset="2"/>
              </a:rPr>
              <a:t>l </a:t>
            </a:r>
            <a:r>
              <a:rPr lang="en-US" sz="6600" dirty="0">
                <a:solidFill>
                  <a:schemeClr val="bg1"/>
                </a:solidFill>
                <a:latin typeface="Comic Sans MS" pitchFamily="66" charset="0"/>
              </a:rPr>
              <a:t>~ mass</a:t>
            </a:r>
          </a:p>
        </p:txBody>
      </p:sp>
      <p:sp>
        <p:nvSpPr>
          <p:cNvPr id="6" name="TextBox 5"/>
          <p:cNvSpPr txBox="1"/>
          <p:nvPr/>
        </p:nvSpPr>
        <p:spPr>
          <a:xfrm>
            <a:off x="6101179" y="1005155"/>
            <a:ext cx="3042821" cy="584775"/>
          </a:xfrm>
          <a:prstGeom prst="rect">
            <a:avLst/>
          </a:prstGeom>
          <a:noFill/>
        </p:spPr>
        <p:txBody>
          <a:bodyPr wrap="none" rtlCol="0">
            <a:spAutoFit/>
          </a:bodyPr>
          <a:lstStyle/>
          <a:p>
            <a:r>
              <a:rPr lang="en-US" dirty="0"/>
              <a:t>M ~ 938 MeV/c</a:t>
            </a:r>
            <a:r>
              <a:rPr lang="en-US" baseline="30000" dirty="0"/>
              <a:t>2</a:t>
            </a:r>
          </a:p>
        </p:txBody>
      </p:sp>
      <p:sp>
        <p:nvSpPr>
          <p:cNvPr id="7" name="TextBox 6"/>
          <p:cNvSpPr txBox="1"/>
          <p:nvPr/>
        </p:nvSpPr>
        <p:spPr>
          <a:xfrm>
            <a:off x="2706286" y="3564795"/>
            <a:ext cx="1891352" cy="369332"/>
          </a:xfrm>
          <a:prstGeom prst="rect">
            <a:avLst/>
          </a:prstGeom>
          <a:noFill/>
        </p:spPr>
        <p:txBody>
          <a:bodyPr wrap="none" rtlCol="0">
            <a:spAutoFit/>
          </a:bodyPr>
          <a:lstStyle/>
          <a:p>
            <a:r>
              <a:rPr lang="en-US" sz="1800" dirty="0"/>
              <a:t>m ~ 0.511 MeV/c</a:t>
            </a:r>
            <a:r>
              <a:rPr lang="en-US" sz="1800" baseline="30000" dirty="0"/>
              <a:t>2</a:t>
            </a:r>
          </a:p>
        </p:txBody>
      </p:sp>
      <p:sp>
        <p:nvSpPr>
          <p:cNvPr id="2" name="TextBox 1"/>
          <p:cNvSpPr txBox="1"/>
          <p:nvPr/>
        </p:nvSpPr>
        <p:spPr>
          <a:xfrm>
            <a:off x="3505200" y="5794250"/>
            <a:ext cx="3700052" cy="769441"/>
          </a:xfrm>
          <a:prstGeom prst="rect">
            <a:avLst/>
          </a:prstGeom>
          <a:noFill/>
        </p:spPr>
        <p:txBody>
          <a:bodyPr wrap="none" rtlCol="0">
            <a:spAutoFit/>
          </a:bodyPr>
          <a:lstStyle/>
          <a:p>
            <a:r>
              <a:rPr lang="en-US" sz="4400" i="1" dirty="0"/>
              <a:t>E = </a:t>
            </a:r>
            <a:r>
              <a:rPr lang="en-US" sz="4400" i="1" dirty="0" err="1"/>
              <a:t>hc</a:t>
            </a:r>
            <a:r>
              <a:rPr lang="en-US" sz="4400" i="1" dirty="0"/>
              <a:t>/</a:t>
            </a:r>
            <a:r>
              <a:rPr lang="en-US" sz="4400" i="1" dirty="0">
                <a:latin typeface="Symbol" pitchFamily="2" charset="2"/>
              </a:rPr>
              <a:t>l</a:t>
            </a:r>
            <a:r>
              <a:rPr lang="en-US" sz="4400" i="1" dirty="0"/>
              <a:t> = mc</a:t>
            </a:r>
            <a:r>
              <a:rPr lang="en-US" sz="4400" i="1" baseline="30000" dirty="0"/>
              <a:t>2</a:t>
            </a:r>
          </a:p>
        </p:txBody>
      </p:sp>
    </p:spTree>
    <p:extLst>
      <p:ext uri="{BB962C8B-B14F-4D97-AF65-F5344CB8AC3E}">
        <p14:creationId xmlns:p14="http://schemas.microsoft.com/office/powerpoint/2010/main" val="106559972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lectrode_composite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50952" y="1731418"/>
            <a:ext cx="3134746" cy="2715850"/>
          </a:xfrm>
          <a:prstGeom prst="rect">
            <a:avLst/>
          </a:prstGeom>
        </p:spPr>
      </p:pic>
      <p:grpSp>
        <p:nvGrpSpPr>
          <p:cNvPr id="5" name="Group 4"/>
          <p:cNvGrpSpPr/>
          <p:nvPr/>
        </p:nvGrpSpPr>
        <p:grpSpPr>
          <a:xfrm>
            <a:off x="1005413" y="1231436"/>
            <a:ext cx="4843081" cy="3612226"/>
            <a:chOff x="3910149" y="3468719"/>
            <a:chExt cx="4636596" cy="3124200"/>
          </a:xfrm>
        </p:grpSpPr>
        <p:grpSp>
          <p:nvGrpSpPr>
            <p:cNvPr id="7" name="Group 6"/>
            <p:cNvGrpSpPr/>
            <p:nvPr/>
          </p:nvGrpSpPr>
          <p:grpSpPr>
            <a:xfrm>
              <a:off x="3910149" y="3468719"/>
              <a:ext cx="4636596" cy="3124200"/>
              <a:chOff x="3652974" y="3449669"/>
              <a:chExt cx="4636596" cy="3124200"/>
            </a:xfrm>
          </p:grpSpPr>
          <p:grpSp>
            <p:nvGrpSpPr>
              <p:cNvPr id="11" name="Group 10"/>
              <p:cNvGrpSpPr/>
              <p:nvPr/>
            </p:nvGrpSpPr>
            <p:grpSpPr>
              <a:xfrm>
                <a:off x="3652974" y="3449669"/>
                <a:ext cx="3524006" cy="3124200"/>
                <a:chOff x="3352800" y="1371600"/>
                <a:chExt cx="3524006" cy="3124200"/>
              </a:xfrm>
            </p:grpSpPr>
            <p:grpSp>
              <p:nvGrpSpPr>
                <p:cNvPr id="17"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grpSp>
            <p:sp>
              <p:nvSpPr>
                <p:cNvPr id="16" name="Right Arrow 15"/>
                <p:cNvSpPr/>
                <p:nvPr/>
              </p:nvSpPr>
              <p:spPr bwMode="auto">
                <a:xfrm>
                  <a:off x="5810006" y="2895600"/>
                  <a:ext cx="1066800" cy="106936"/>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prstClr val="black"/>
                    </a:solidFill>
                    <a:latin typeface="Times"/>
                  </a:endParaRPr>
                </a:p>
              </p:txBody>
            </p:sp>
          </p:grpSp>
          <p:sp>
            <p:nvSpPr>
              <p:cNvPr id="12" name="TextBox 11"/>
              <p:cNvSpPr txBox="1"/>
              <p:nvPr/>
            </p:nvSpPr>
            <p:spPr>
              <a:xfrm>
                <a:off x="7219134" y="4743023"/>
                <a:ext cx="697627" cy="307777"/>
              </a:xfrm>
              <a:prstGeom prst="rect">
                <a:avLst/>
              </a:prstGeom>
              <a:noFill/>
            </p:spPr>
            <p:txBody>
              <a:bodyPr wrap="none" rtlCol="0">
                <a:spAutoFit/>
              </a:bodyPr>
              <a:lstStyle/>
              <a:p>
                <a:pPr defTabSz="457200" fontAlgn="auto">
                  <a:spcBef>
                    <a:spcPts val="0"/>
                  </a:spcBef>
                  <a:spcAft>
                    <a:spcPts val="0"/>
                  </a:spcAft>
                </a:pPr>
                <a:r>
                  <a:rPr lang="en-US" sz="1400" b="1" dirty="0">
                    <a:solidFill>
                      <a:srgbClr val="FF0000"/>
                    </a:solidFill>
                    <a:latin typeface="Calibri" pitchFamily="34" charset="0"/>
                  </a:rPr>
                  <a:t>light in</a:t>
                </a:r>
              </a:p>
            </p:txBody>
          </p:sp>
          <p:sp>
            <p:nvSpPr>
              <p:cNvPr id="13" name="TextBox 12"/>
              <p:cNvSpPr txBox="1"/>
              <p:nvPr/>
            </p:nvSpPr>
            <p:spPr>
              <a:xfrm>
                <a:off x="7121237" y="4896534"/>
                <a:ext cx="1168333" cy="307777"/>
              </a:xfrm>
              <a:prstGeom prst="rect">
                <a:avLst/>
              </a:prstGeom>
              <a:noFill/>
            </p:spPr>
            <p:txBody>
              <a:bodyPr wrap="none" rtlCol="0">
                <a:spAutoFit/>
              </a:bodyPr>
              <a:lstStyle/>
              <a:p>
                <a:pPr defTabSz="457200" fontAlgn="auto">
                  <a:spcBef>
                    <a:spcPts val="0"/>
                  </a:spcBef>
                  <a:spcAft>
                    <a:spcPts val="0"/>
                  </a:spcAft>
                </a:pPr>
                <a:r>
                  <a:rPr lang="en-US" sz="1400" b="1" dirty="0">
                    <a:solidFill>
                      <a:srgbClr val="9BBB59">
                        <a:lumMod val="50000"/>
                      </a:srgbClr>
                    </a:solidFill>
                    <a:latin typeface="Calibri" pitchFamily="34" charset="0"/>
                  </a:rPr>
                  <a:t>electrons out</a:t>
                </a:r>
              </a:p>
            </p:txBody>
          </p:sp>
        </p:grpSp>
        <p:cxnSp>
          <p:nvCxnSpPr>
            <p:cNvPr id="8" name="Straight Arrow Connector 7"/>
            <p:cNvCxnSpPr>
              <a:cxnSpLocks/>
            </p:cNvCxnSpPr>
            <p:nvPr/>
          </p:nvCxnSpPr>
          <p:spPr bwMode="auto">
            <a:xfrm flipH="1">
              <a:off x="6339888" y="4931754"/>
              <a:ext cx="1094267"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Connector 8"/>
            <p:cNvCxnSpPr/>
            <p:nvPr/>
          </p:nvCxnSpPr>
          <p:spPr>
            <a:xfrm>
              <a:off x="6155125" y="492259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21" name="Rectangle 4"/>
          <p:cNvSpPr txBox="1">
            <a:spLocks noChangeArrowheads="1"/>
          </p:cNvSpPr>
          <p:nvPr/>
        </p:nvSpPr>
        <p:spPr>
          <a:xfrm>
            <a:off x="73708" y="-49780"/>
            <a:ext cx="7546292" cy="533401"/>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Anatomy of a high voltage gun chamber</a:t>
            </a:r>
          </a:p>
        </p:txBody>
      </p:sp>
      <p:cxnSp>
        <p:nvCxnSpPr>
          <p:cNvPr id="3" name="Straight Arrow Connector 2">
            <a:extLst>
              <a:ext uri="{FF2B5EF4-FFF2-40B4-BE49-F238E27FC236}">
                <a16:creationId xmlns:a16="http://schemas.microsoft.com/office/drawing/2014/main" id="{6730736B-9F87-E840-B48F-2B94DA60D6E5}"/>
              </a:ext>
            </a:extLst>
          </p:cNvPr>
          <p:cNvCxnSpPr/>
          <p:nvPr/>
        </p:nvCxnSpPr>
        <p:spPr bwMode="auto">
          <a:xfrm flipH="1">
            <a:off x="3238557" y="1231436"/>
            <a:ext cx="1563441" cy="15273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523A4DAC-EC8F-9847-B3AB-269CA6167051}"/>
              </a:ext>
            </a:extLst>
          </p:cNvPr>
          <p:cNvCxnSpPr/>
          <p:nvPr/>
        </p:nvCxnSpPr>
        <p:spPr bwMode="auto">
          <a:xfrm flipH="1">
            <a:off x="3771957" y="1763497"/>
            <a:ext cx="958430" cy="9952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7FBF14BD-2E96-E94C-9226-4CE7536CB160}"/>
              </a:ext>
            </a:extLst>
          </p:cNvPr>
          <p:cNvCxnSpPr/>
          <p:nvPr/>
        </p:nvCxnSpPr>
        <p:spPr bwMode="auto">
          <a:xfrm flipH="1">
            <a:off x="3086157" y="1001497"/>
            <a:ext cx="1263929" cy="1143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3589D7EC-7966-754D-9774-18F3365E6EA6}"/>
              </a:ext>
            </a:extLst>
          </p:cNvPr>
          <p:cNvCxnSpPr/>
          <p:nvPr/>
        </p:nvCxnSpPr>
        <p:spPr bwMode="auto">
          <a:xfrm>
            <a:off x="1943157" y="925297"/>
            <a:ext cx="457200" cy="457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A1156707-32EF-6341-B7F7-49BFD53E8A22}"/>
              </a:ext>
            </a:extLst>
          </p:cNvPr>
          <p:cNvSpPr txBox="1"/>
          <p:nvPr/>
        </p:nvSpPr>
        <p:spPr>
          <a:xfrm>
            <a:off x="4721194" y="1562141"/>
            <a:ext cx="1677062" cy="338554"/>
          </a:xfrm>
          <a:prstGeom prst="rect">
            <a:avLst/>
          </a:prstGeom>
          <a:noFill/>
        </p:spPr>
        <p:txBody>
          <a:bodyPr wrap="none" rtlCol="0">
            <a:spAutoFit/>
          </a:bodyPr>
          <a:lstStyle/>
          <a:p>
            <a:r>
              <a:rPr lang="en-US" sz="1600" dirty="0">
                <a:latin typeface="+mn-lt"/>
              </a:rPr>
              <a:t>Anode electrode</a:t>
            </a:r>
          </a:p>
        </p:txBody>
      </p:sp>
      <p:sp>
        <p:nvSpPr>
          <p:cNvPr id="29" name="TextBox 28">
            <a:extLst>
              <a:ext uri="{FF2B5EF4-FFF2-40B4-BE49-F238E27FC236}">
                <a16:creationId xmlns:a16="http://schemas.microsoft.com/office/drawing/2014/main" id="{A5185B7D-8834-D946-BE56-0A0CE1EF19BD}"/>
              </a:ext>
            </a:extLst>
          </p:cNvPr>
          <p:cNvSpPr txBox="1"/>
          <p:nvPr/>
        </p:nvSpPr>
        <p:spPr>
          <a:xfrm>
            <a:off x="4801998" y="1034833"/>
            <a:ext cx="1859805" cy="338554"/>
          </a:xfrm>
          <a:prstGeom prst="rect">
            <a:avLst/>
          </a:prstGeom>
          <a:noFill/>
        </p:spPr>
        <p:txBody>
          <a:bodyPr wrap="none" rtlCol="0">
            <a:spAutoFit/>
          </a:bodyPr>
          <a:lstStyle/>
          <a:p>
            <a:r>
              <a:rPr lang="en-US" sz="1600" dirty="0">
                <a:latin typeface="+mn-lt"/>
              </a:rPr>
              <a:t>Cathode electrode</a:t>
            </a:r>
          </a:p>
        </p:txBody>
      </p:sp>
      <p:sp>
        <p:nvSpPr>
          <p:cNvPr id="30" name="TextBox 29">
            <a:extLst>
              <a:ext uri="{FF2B5EF4-FFF2-40B4-BE49-F238E27FC236}">
                <a16:creationId xmlns:a16="http://schemas.microsoft.com/office/drawing/2014/main" id="{46D96D5C-E6BF-B943-9E35-0F0244F37F0A}"/>
              </a:ext>
            </a:extLst>
          </p:cNvPr>
          <p:cNvSpPr txBox="1"/>
          <p:nvPr/>
        </p:nvSpPr>
        <p:spPr>
          <a:xfrm>
            <a:off x="4308542" y="696277"/>
            <a:ext cx="971741" cy="338554"/>
          </a:xfrm>
          <a:prstGeom prst="rect">
            <a:avLst/>
          </a:prstGeom>
          <a:noFill/>
        </p:spPr>
        <p:txBody>
          <a:bodyPr wrap="none" rtlCol="0">
            <a:spAutoFit/>
          </a:bodyPr>
          <a:lstStyle/>
          <a:p>
            <a:r>
              <a:rPr lang="en-US" sz="1600" dirty="0">
                <a:latin typeface="+mn-lt"/>
              </a:rPr>
              <a:t>Insulator</a:t>
            </a:r>
          </a:p>
        </p:txBody>
      </p:sp>
      <p:sp>
        <p:nvSpPr>
          <p:cNvPr id="31" name="TextBox 30">
            <a:extLst>
              <a:ext uri="{FF2B5EF4-FFF2-40B4-BE49-F238E27FC236}">
                <a16:creationId xmlns:a16="http://schemas.microsoft.com/office/drawing/2014/main" id="{3E036F94-A5E1-5641-B987-7A4DD5015894}"/>
              </a:ext>
            </a:extLst>
          </p:cNvPr>
          <p:cNvSpPr txBox="1"/>
          <p:nvPr/>
        </p:nvSpPr>
        <p:spPr>
          <a:xfrm>
            <a:off x="1200016" y="631380"/>
            <a:ext cx="1536767" cy="338554"/>
          </a:xfrm>
          <a:prstGeom prst="rect">
            <a:avLst/>
          </a:prstGeom>
          <a:noFill/>
        </p:spPr>
        <p:txBody>
          <a:bodyPr wrap="none" rtlCol="0">
            <a:spAutoFit/>
          </a:bodyPr>
          <a:lstStyle/>
          <a:p>
            <a:r>
              <a:rPr lang="en-US" sz="1600" dirty="0">
                <a:latin typeface="+mn-lt"/>
              </a:rPr>
              <a:t>Vacuum flange</a:t>
            </a:r>
          </a:p>
        </p:txBody>
      </p:sp>
      <p:cxnSp>
        <p:nvCxnSpPr>
          <p:cNvPr id="35" name="Straight Arrow Connector 34">
            <a:extLst>
              <a:ext uri="{FF2B5EF4-FFF2-40B4-BE49-F238E27FC236}">
                <a16:creationId xmlns:a16="http://schemas.microsoft.com/office/drawing/2014/main" id="{712566A7-39AE-504F-8AD9-1D3683DB39E1}"/>
              </a:ext>
            </a:extLst>
          </p:cNvPr>
          <p:cNvCxnSpPr/>
          <p:nvPr/>
        </p:nvCxnSpPr>
        <p:spPr bwMode="auto">
          <a:xfrm flipH="1" flipV="1">
            <a:off x="3543357" y="4116974"/>
            <a:ext cx="1187030" cy="10755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74DCF17E-7680-A748-90F0-403D8BD4E364}"/>
              </a:ext>
            </a:extLst>
          </p:cNvPr>
          <p:cNvCxnSpPr/>
          <p:nvPr/>
        </p:nvCxnSpPr>
        <p:spPr bwMode="auto">
          <a:xfrm flipH="1" flipV="1">
            <a:off x="3073275" y="4809790"/>
            <a:ext cx="498772" cy="6947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AF9ADAF9-830B-8A43-85B8-B921A0473D36}"/>
              </a:ext>
            </a:extLst>
          </p:cNvPr>
          <p:cNvSpPr txBox="1"/>
          <p:nvPr/>
        </p:nvSpPr>
        <p:spPr>
          <a:xfrm>
            <a:off x="4743982" y="5039921"/>
            <a:ext cx="1327608" cy="338554"/>
          </a:xfrm>
          <a:prstGeom prst="rect">
            <a:avLst/>
          </a:prstGeom>
          <a:noFill/>
        </p:spPr>
        <p:txBody>
          <a:bodyPr wrap="none" rtlCol="0">
            <a:spAutoFit/>
          </a:bodyPr>
          <a:lstStyle/>
          <a:p>
            <a:r>
              <a:rPr lang="en-US" sz="1600" dirty="0">
                <a:latin typeface="+mn-lt"/>
              </a:rPr>
              <a:t>Getter pump</a:t>
            </a:r>
          </a:p>
        </p:txBody>
      </p:sp>
      <p:sp>
        <p:nvSpPr>
          <p:cNvPr id="39" name="TextBox 38">
            <a:extLst>
              <a:ext uri="{FF2B5EF4-FFF2-40B4-BE49-F238E27FC236}">
                <a16:creationId xmlns:a16="http://schemas.microsoft.com/office/drawing/2014/main" id="{916B343B-DDFE-6C4D-BBA3-DD0F808BEC64}"/>
              </a:ext>
            </a:extLst>
          </p:cNvPr>
          <p:cNvSpPr txBox="1"/>
          <p:nvPr/>
        </p:nvSpPr>
        <p:spPr>
          <a:xfrm>
            <a:off x="3575331" y="5449550"/>
            <a:ext cx="1040670" cy="338554"/>
          </a:xfrm>
          <a:prstGeom prst="rect">
            <a:avLst/>
          </a:prstGeom>
          <a:noFill/>
        </p:spPr>
        <p:txBody>
          <a:bodyPr wrap="none" rtlCol="0">
            <a:spAutoFit/>
          </a:bodyPr>
          <a:lstStyle/>
          <a:p>
            <a:r>
              <a:rPr lang="en-US" sz="1600" dirty="0">
                <a:latin typeface="+mn-lt"/>
              </a:rPr>
              <a:t>Ion pump</a:t>
            </a:r>
          </a:p>
        </p:txBody>
      </p:sp>
      <p:cxnSp>
        <p:nvCxnSpPr>
          <p:cNvPr id="41" name="Straight Arrow Connector 40">
            <a:extLst>
              <a:ext uri="{FF2B5EF4-FFF2-40B4-BE49-F238E27FC236}">
                <a16:creationId xmlns:a16="http://schemas.microsoft.com/office/drawing/2014/main" id="{0429F8A7-550A-A942-8CCE-D118F26E5D12}"/>
              </a:ext>
            </a:extLst>
          </p:cNvPr>
          <p:cNvCxnSpPr/>
          <p:nvPr/>
        </p:nvCxnSpPr>
        <p:spPr bwMode="auto">
          <a:xfrm>
            <a:off x="914400" y="1763497"/>
            <a:ext cx="228600" cy="7511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2" name="TextBox 41">
            <a:extLst>
              <a:ext uri="{FF2B5EF4-FFF2-40B4-BE49-F238E27FC236}">
                <a16:creationId xmlns:a16="http://schemas.microsoft.com/office/drawing/2014/main" id="{EDC5BF71-FAAE-1349-BBBE-5B014B037E3E}"/>
              </a:ext>
            </a:extLst>
          </p:cNvPr>
          <p:cNvSpPr txBox="1"/>
          <p:nvPr/>
        </p:nvSpPr>
        <p:spPr>
          <a:xfrm>
            <a:off x="137992" y="1213905"/>
            <a:ext cx="1529586" cy="584775"/>
          </a:xfrm>
          <a:prstGeom prst="rect">
            <a:avLst/>
          </a:prstGeom>
          <a:noFill/>
        </p:spPr>
        <p:txBody>
          <a:bodyPr wrap="none" rtlCol="0">
            <a:spAutoFit/>
          </a:bodyPr>
          <a:lstStyle/>
          <a:p>
            <a:r>
              <a:rPr lang="en-US" sz="1600" dirty="0">
                <a:latin typeface="+mn-lt"/>
              </a:rPr>
              <a:t>Load</a:t>
            </a:r>
          </a:p>
          <a:p>
            <a:r>
              <a:rPr lang="en-US" sz="1600" dirty="0">
                <a:latin typeface="+mn-lt"/>
              </a:rPr>
              <a:t>photocathodes</a:t>
            </a:r>
          </a:p>
        </p:txBody>
      </p:sp>
      <p:cxnSp>
        <p:nvCxnSpPr>
          <p:cNvPr id="43" name="Straight Arrow Connector 42">
            <a:extLst>
              <a:ext uri="{FF2B5EF4-FFF2-40B4-BE49-F238E27FC236}">
                <a16:creationId xmlns:a16="http://schemas.microsoft.com/office/drawing/2014/main" id="{6C349EB9-DD13-7143-ABB8-7968440F53B5}"/>
              </a:ext>
            </a:extLst>
          </p:cNvPr>
          <p:cNvCxnSpPr>
            <a:cxnSpLocks/>
          </p:cNvCxnSpPr>
          <p:nvPr/>
        </p:nvCxnSpPr>
        <p:spPr bwMode="auto">
          <a:xfrm flipH="1" flipV="1">
            <a:off x="3386619" y="3069508"/>
            <a:ext cx="1357363" cy="14108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5" name="TextBox 44">
            <a:extLst>
              <a:ext uri="{FF2B5EF4-FFF2-40B4-BE49-F238E27FC236}">
                <a16:creationId xmlns:a16="http://schemas.microsoft.com/office/drawing/2014/main" id="{493179AD-705A-3543-AFF3-B18B41EBB47A}"/>
              </a:ext>
            </a:extLst>
          </p:cNvPr>
          <p:cNvSpPr txBox="1"/>
          <p:nvPr/>
        </p:nvSpPr>
        <p:spPr>
          <a:xfrm>
            <a:off x="4743982" y="4311041"/>
            <a:ext cx="1449436" cy="338554"/>
          </a:xfrm>
          <a:prstGeom prst="rect">
            <a:avLst/>
          </a:prstGeom>
          <a:noFill/>
        </p:spPr>
        <p:txBody>
          <a:bodyPr wrap="none" rtlCol="0">
            <a:spAutoFit/>
          </a:bodyPr>
          <a:lstStyle/>
          <a:p>
            <a:r>
              <a:rPr lang="en-US" sz="1600" dirty="0">
                <a:latin typeface="+mn-lt"/>
              </a:rPr>
              <a:t>Photocathode</a:t>
            </a:r>
          </a:p>
        </p:txBody>
      </p:sp>
    </p:spTree>
    <p:extLst>
      <p:ext uri="{BB962C8B-B14F-4D97-AF65-F5344CB8AC3E}">
        <p14:creationId xmlns:p14="http://schemas.microsoft.com/office/powerpoint/2010/main" val="3120650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07F2DA-9F8E-324D-8868-3F25D40D259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429000" y="533400"/>
            <a:ext cx="5291471" cy="3725033"/>
          </a:xfrm>
          <a:prstGeom prst="rect">
            <a:avLst/>
          </a:prstGeom>
        </p:spPr>
      </p:pic>
      <p:pic>
        <p:nvPicPr>
          <p:cNvPr id="3" name="Picture 2">
            <a:extLst>
              <a:ext uri="{FF2B5EF4-FFF2-40B4-BE49-F238E27FC236}">
                <a16:creationId xmlns:a16="http://schemas.microsoft.com/office/drawing/2014/main" id="{7384308C-1070-0C43-9906-E0617EA01FC9}"/>
              </a:ext>
            </a:extLst>
          </p:cNvPr>
          <p:cNvPicPr>
            <a:picLocks noChangeAspect="1" noChangeArrowheads="1"/>
          </p:cNvPicPr>
          <p:nvPr/>
        </p:nvPicPr>
        <p:blipFill>
          <a:blip r:embed="rId3" cstate="print"/>
          <a:srcRect/>
          <a:stretch>
            <a:fillRect/>
          </a:stretch>
        </p:blipFill>
        <p:spPr bwMode="auto">
          <a:xfrm>
            <a:off x="152399" y="549094"/>
            <a:ext cx="2957649" cy="3489506"/>
          </a:xfrm>
          <a:prstGeom prst="rect">
            <a:avLst/>
          </a:prstGeom>
          <a:noFill/>
          <a:ln w="9525">
            <a:noFill/>
            <a:miter lim="800000"/>
            <a:headEnd/>
            <a:tailEnd/>
          </a:ln>
        </p:spPr>
      </p:pic>
      <p:sp>
        <p:nvSpPr>
          <p:cNvPr id="4" name="Rectangle 4">
            <a:extLst>
              <a:ext uri="{FF2B5EF4-FFF2-40B4-BE49-F238E27FC236}">
                <a16:creationId xmlns:a16="http://schemas.microsoft.com/office/drawing/2014/main" id="{C3F01374-CD24-7E42-90BD-7AE5F6917B13}"/>
              </a:ext>
            </a:extLst>
          </p:cNvPr>
          <p:cNvSpPr txBox="1">
            <a:spLocks noChangeArrowheads="1"/>
          </p:cNvSpPr>
          <p:nvPr/>
        </p:nvSpPr>
        <p:spPr>
          <a:xfrm>
            <a:off x="0" y="0"/>
            <a:ext cx="8424809" cy="533401"/>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endParaRPr lang="en-US" sz="3200" b="0" kern="0" dirty="0">
              <a:latin typeface="+mn-lt"/>
            </a:endParaRPr>
          </a:p>
        </p:txBody>
      </p:sp>
      <p:sp>
        <p:nvSpPr>
          <p:cNvPr id="5" name="Rectangle 4">
            <a:extLst>
              <a:ext uri="{FF2B5EF4-FFF2-40B4-BE49-F238E27FC236}">
                <a16:creationId xmlns:a16="http://schemas.microsoft.com/office/drawing/2014/main" id="{35A78482-1016-0A4E-98F9-341A96560227}"/>
              </a:ext>
            </a:extLst>
          </p:cNvPr>
          <p:cNvSpPr txBox="1">
            <a:spLocks noChangeArrowheads="1"/>
          </p:cNvSpPr>
          <p:nvPr/>
        </p:nvSpPr>
        <p:spPr>
          <a:xfrm>
            <a:off x="73708" y="-49780"/>
            <a:ext cx="7546292" cy="533401"/>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Polarized electron source</a:t>
            </a:r>
          </a:p>
        </p:txBody>
      </p:sp>
      <p:pic>
        <p:nvPicPr>
          <p:cNvPr id="25" name="Picture 24">
            <a:extLst>
              <a:ext uri="{FF2B5EF4-FFF2-40B4-BE49-F238E27FC236}">
                <a16:creationId xmlns:a16="http://schemas.microsoft.com/office/drawing/2014/main" id="{7B1014E6-42BB-7C44-9637-3DBFB513FF85}"/>
              </a:ext>
            </a:extLst>
          </p:cNvPr>
          <p:cNvPicPr>
            <a:picLocks noChangeAspect="1"/>
          </p:cNvPicPr>
          <p:nvPr/>
        </p:nvPicPr>
        <p:blipFill>
          <a:blip r:embed="rId4"/>
          <a:stretch>
            <a:fillRect/>
          </a:stretch>
        </p:blipFill>
        <p:spPr>
          <a:xfrm>
            <a:off x="1103510" y="4600122"/>
            <a:ext cx="4959350" cy="1808188"/>
          </a:xfrm>
          <a:prstGeom prst="rect">
            <a:avLst/>
          </a:prstGeom>
        </p:spPr>
      </p:pic>
      <p:pic>
        <p:nvPicPr>
          <p:cNvPr id="26" name="Picture 25" descr="electrode_composite3.png">
            <a:extLst>
              <a:ext uri="{FF2B5EF4-FFF2-40B4-BE49-F238E27FC236}">
                <a16:creationId xmlns:a16="http://schemas.microsoft.com/office/drawing/2014/main" id="{7B61227F-6E68-6148-A644-7CA6FE2FD734}"/>
              </a:ext>
            </a:extLst>
          </p:cNvPr>
          <p:cNvPicPr>
            <a:picLocks noChangeAspect="1"/>
          </p:cNvPicPr>
          <p:nvPr/>
        </p:nvPicPr>
        <p:blipFill rotWithShape="1">
          <a:blip r:embed="rId5"/>
          <a:srcRect l="1" r="50437"/>
          <a:stretch/>
        </p:blipFill>
        <p:spPr>
          <a:xfrm rot="10800000">
            <a:off x="6074735" y="4642806"/>
            <a:ext cx="1773865" cy="1612605"/>
          </a:xfrm>
          <a:prstGeom prst="rect">
            <a:avLst/>
          </a:prstGeom>
        </p:spPr>
      </p:pic>
      <p:sp>
        <p:nvSpPr>
          <p:cNvPr id="6" name="TextBox 5">
            <a:extLst>
              <a:ext uri="{FF2B5EF4-FFF2-40B4-BE49-F238E27FC236}">
                <a16:creationId xmlns:a16="http://schemas.microsoft.com/office/drawing/2014/main" id="{B9DA53D0-10B8-B24A-8CB2-50E457355A8F}"/>
              </a:ext>
            </a:extLst>
          </p:cNvPr>
          <p:cNvSpPr txBox="1"/>
          <p:nvPr/>
        </p:nvSpPr>
        <p:spPr>
          <a:xfrm>
            <a:off x="4876800" y="652046"/>
            <a:ext cx="1324402" cy="338554"/>
          </a:xfrm>
          <a:prstGeom prst="rect">
            <a:avLst/>
          </a:prstGeom>
          <a:solidFill>
            <a:schemeClr val="bg1"/>
          </a:solidFill>
        </p:spPr>
        <p:txBody>
          <a:bodyPr wrap="none" rtlCol="0">
            <a:spAutoFit/>
          </a:bodyPr>
          <a:lstStyle/>
          <a:p>
            <a:r>
              <a:rPr lang="en-US" sz="1600" dirty="0">
                <a:solidFill>
                  <a:schemeClr val="tx1"/>
                </a:solidFill>
                <a:latin typeface="+mn-lt"/>
              </a:rPr>
              <a:t>HV chamber</a:t>
            </a:r>
          </a:p>
        </p:txBody>
      </p:sp>
      <p:cxnSp>
        <p:nvCxnSpPr>
          <p:cNvPr id="8" name="Straight Arrow Connector 7">
            <a:extLst>
              <a:ext uri="{FF2B5EF4-FFF2-40B4-BE49-F238E27FC236}">
                <a16:creationId xmlns:a16="http://schemas.microsoft.com/office/drawing/2014/main" id="{AAC23A75-B50B-B04F-8BB0-EC70E131EA66}"/>
              </a:ext>
            </a:extLst>
          </p:cNvPr>
          <p:cNvCxnSpPr>
            <a:cxnSpLocks/>
          </p:cNvCxnSpPr>
          <p:nvPr/>
        </p:nvCxnSpPr>
        <p:spPr bwMode="auto">
          <a:xfrm>
            <a:off x="5539001" y="914400"/>
            <a:ext cx="535733" cy="843593"/>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952C3610-2EFA-BD40-A940-753B83075CA5}"/>
              </a:ext>
            </a:extLst>
          </p:cNvPr>
          <p:cNvSpPr txBox="1"/>
          <p:nvPr/>
        </p:nvSpPr>
        <p:spPr>
          <a:xfrm>
            <a:off x="6848459" y="590356"/>
            <a:ext cx="1015021" cy="338554"/>
          </a:xfrm>
          <a:prstGeom prst="rect">
            <a:avLst/>
          </a:prstGeom>
          <a:solidFill>
            <a:schemeClr val="bg1"/>
          </a:solidFill>
        </p:spPr>
        <p:txBody>
          <a:bodyPr wrap="none" rtlCol="0">
            <a:spAutoFit/>
          </a:bodyPr>
          <a:lstStyle/>
          <a:p>
            <a:r>
              <a:rPr lang="en-US" sz="1600" dirty="0">
                <a:solidFill>
                  <a:schemeClr val="tx1"/>
                </a:solidFill>
                <a:latin typeface="+mn-lt"/>
              </a:rPr>
              <a:t>HV cable</a:t>
            </a:r>
          </a:p>
        </p:txBody>
      </p:sp>
      <p:cxnSp>
        <p:nvCxnSpPr>
          <p:cNvPr id="13" name="Straight Arrow Connector 12">
            <a:extLst>
              <a:ext uri="{FF2B5EF4-FFF2-40B4-BE49-F238E27FC236}">
                <a16:creationId xmlns:a16="http://schemas.microsoft.com/office/drawing/2014/main" id="{5993C603-EA24-9340-B782-FD892A3FB1DA}"/>
              </a:ext>
            </a:extLst>
          </p:cNvPr>
          <p:cNvCxnSpPr>
            <a:cxnSpLocks/>
          </p:cNvCxnSpPr>
          <p:nvPr/>
        </p:nvCxnSpPr>
        <p:spPr bwMode="auto">
          <a:xfrm flipH="1">
            <a:off x="6477000" y="937676"/>
            <a:ext cx="653379" cy="205324"/>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15" name="TextBox 14">
            <a:extLst>
              <a:ext uri="{FF2B5EF4-FFF2-40B4-BE49-F238E27FC236}">
                <a16:creationId xmlns:a16="http://schemas.microsoft.com/office/drawing/2014/main" id="{5C2ECCA0-2D62-3A4A-BB88-28ED2AFC7027}"/>
              </a:ext>
            </a:extLst>
          </p:cNvPr>
          <p:cNvSpPr txBox="1"/>
          <p:nvPr/>
        </p:nvSpPr>
        <p:spPr>
          <a:xfrm>
            <a:off x="3512314" y="622012"/>
            <a:ext cx="1072730" cy="584775"/>
          </a:xfrm>
          <a:prstGeom prst="rect">
            <a:avLst/>
          </a:prstGeom>
          <a:solidFill>
            <a:schemeClr val="bg1"/>
          </a:solidFill>
        </p:spPr>
        <p:txBody>
          <a:bodyPr wrap="none" rtlCol="0">
            <a:spAutoFit/>
          </a:bodyPr>
          <a:lstStyle/>
          <a:p>
            <a:pPr algn="ctr"/>
            <a:r>
              <a:rPr lang="en-US" sz="1600" dirty="0">
                <a:solidFill>
                  <a:schemeClr val="tx1"/>
                </a:solidFill>
                <a:latin typeface="+mn-lt"/>
              </a:rPr>
              <a:t>Activation</a:t>
            </a:r>
          </a:p>
          <a:p>
            <a:pPr algn="ctr"/>
            <a:r>
              <a:rPr lang="en-US" sz="1600" dirty="0">
                <a:solidFill>
                  <a:schemeClr val="tx1"/>
                </a:solidFill>
                <a:latin typeface="+mn-lt"/>
              </a:rPr>
              <a:t>chamber</a:t>
            </a:r>
          </a:p>
        </p:txBody>
      </p:sp>
      <p:cxnSp>
        <p:nvCxnSpPr>
          <p:cNvPr id="16" name="Straight Arrow Connector 15">
            <a:extLst>
              <a:ext uri="{FF2B5EF4-FFF2-40B4-BE49-F238E27FC236}">
                <a16:creationId xmlns:a16="http://schemas.microsoft.com/office/drawing/2014/main" id="{2D83480C-C374-D040-9408-A626B2C09997}"/>
              </a:ext>
            </a:extLst>
          </p:cNvPr>
          <p:cNvCxnSpPr>
            <a:cxnSpLocks/>
          </p:cNvCxnSpPr>
          <p:nvPr/>
        </p:nvCxnSpPr>
        <p:spPr bwMode="auto">
          <a:xfrm>
            <a:off x="4064648" y="1206787"/>
            <a:ext cx="603710" cy="695151"/>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19" name="TextBox 18">
            <a:extLst>
              <a:ext uri="{FF2B5EF4-FFF2-40B4-BE49-F238E27FC236}">
                <a16:creationId xmlns:a16="http://schemas.microsoft.com/office/drawing/2014/main" id="{DFAA5EA6-C887-7444-A342-66AB8353973F}"/>
              </a:ext>
            </a:extLst>
          </p:cNvPr>
          <p:cNvSpPr txBox="1"/>
          <p:nvPr/>
        </p:nvSpPr>
        <p:spPr>
          <a:xfrm>
            <a:off x="6236993" y="3453825"/>
            <a:ext cx="982961" cy="584775"/>
          </a:xfrm>
          <a:prstGeom prst="rect">
            <a:avLst/>
          </a:prstGeom>
          <a:solidFill>
            <a:schemeClr val="bg1"/>
          </a:solidFill>
        </p:spPr>
        <p:txBody>
          <a:bodyPr wrap="none" rtlCol="0">
            <a:spAutoFit/>
          </a:bodyPr>
          <a:lstStyle/>
          <a:p>
            <a:pPr algn="ctr"/>
            <a:r>
              <a:rPr lang="en-US" sz="1600" dirty="0">
                <a:solidFill>
                  <a:schemeClr val="tx1"/>
                </a:solidFill>
                <a:latin typeface="+mn-lt"/>
              </a:rPr>
              <a:t>Loading</a:t>
            </a:r>
          </a:p>
          <a:p>
            <a:pPr algn="ctr"/>
            <a:r>
              <a:rPr lang="en-US" sz="1600" dirty="0">
                <a:solidFill>
                  <a:schemeClr val="tx1"/>
                </a:solidFill>
                <a:latin typeface="+mn-lt"/>
              </a:rPr>
              <a:t>chamber</a:t>
            </a:r>
          </a:p>
        </p:txBody>
      </p:sp>
      <p:cxnSp>
        <p:nvCxnSpPr>
          <p:cNvPr id="20" name="Straight Arrow Connector 19">
            <a:extLst>
              <a:ext uri="{FF2B5EF4-FFF2-40B4-BE49-F238E27FC236}">
                <a16:creationId xmlns:a16="http://schemas.microsoft.com/office/drawing/2014/main" id="{38B07A1B-95C1-2249-A460-54C58BCD7B00}"/>
              </a:ext>
            </a:extLst>
          </p:cNvPr>
          <p:cNvCxnSpPr>
            <a:cxnSpLocks/>
          </p:cNvCxnSpPr>
          <p:nvPr/>
        </p:nvCxnSpPr>
        <p:spPr bwMode="auto">
          <a:xfrm flipH="1" flipV="1">
            <a:off x="5472721" y="3107305"/>
            <a:ext cx="764272" cy="55029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2023973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87E4-006B-2B4A-9E44-202362AF42E2}"/>
              </a:ext>
            </a:extLst>
          </p:cNvPr>
          <p:cNvSpPr txBox="1">
            <a:spLocks/>
          </p:cNvSpPr>
          <p:nvPr/>
        </p:nvSpPr>
        <p:spPr>
          <a:xfrm>
            <a:off x="141906" y="0"/>
            <a:ext cx="7141396"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3200" kern="0">
                <a:solidFill>
                  <a:schemeClr val="tx1"/>
                </a:solidFill>
                <a:latin typeface="+mn-lt"/>
              </a:rPr>
              <a:t>Benefits of Higher Gun Voltage</a:t>
            </a:r>
            <a:endParaRPr lang="en-US" sz="3200" kern="0" dirty="0">
              <a:solidFill>
                <a:schemeClr val="tx1"/>
              </a:solidFill>
              <a:latin typeface="+mn-lt"/>
            </a:endParaRPr>
          </a:p>
        </p:txBody>
      </p:sp>
      <p:sp>
        <p:nvSpPr>
          <p:cNvPr id="3" name="Rectangle 2">
            <a:extLst>
              <a:ext uri="{FF2B5EF4-FFF2-40B4-BE49-F238E27FC236}">
                <a16:creationId xmlns:a16="http://schemas.microsoft.com/office/drawing/2014/main" id="{12CEA9E8-E20E-6942-8675-C2ADA9996BE9}"/>
              </a:ext>
            </a:extLst>
          </p:cNvPr>
          <p:cNvSpPr/>
          <p:nvPr/>
        </p:nvSpPr>
        <p:spPr>
          <a:xfrm>
            <a:off x="545814" y="808806"/>
            <a:ext cx="8052371" cy="4524315"/>
          </a:xfrm>
          <a:prstGeom prst="rect">
            <a:avLst/>
          </a:prstGeom>
        </p:spPr>
        <p:txBody>
          <a:bodyPr wrap="square">
            <a:spAutoFit/>
          </a:bodyPr>
          <a:lstStyle/>
          <a:p>
            <a:pPr marL="514350" indent="-514350">
              <a:buFont typeface="+mj-lt"/>
              <a:buAutoNum type="romanUcPeriod"/>
            </a:pPr>
            <a:r>
              <a:rPr lang="en-US" sz="2400" dirty="0">
                <a:solidFill>
                  <a:schemeClr val="tx1"/>
                </a:solidFill>
                <a:latin typeface="+mn-lt"/>
              </a:rPr>
              <a:t>Reduce space-charge-induced emittance growth, maintain small transverse beam profile and short bunch-length. In other words, make a “stiff” beam right from the gun</a:t>
            </a:r>
          </a:p>
          <a:p>
            <a:pPr marL="514350" indent="-514350">
              <a:buFont typeface="+mj-lt"/>
              <a:buAutoNum type="romanUcPeriod"/>
            </a:pPr>
            <a:endParaRPr lang="en-US" sz="2400" dirty="0">
              <a:solidFill>
                <a:schemeClr val="tx1"/>
              </a:solidFill>
              <a:latin typeface="+mn-lt"/>
            </a:endParaRPr>
          </a:p>
          <a:p>
            <a:pPr marL="514350" indent="-514350">
              <a:buFont typeface="+mj-lt"/>
              <a:buAutoNum type="romanUcPeriod"/>
              <a:defRPr/>
            </a:pPr>
            <a:r>
              <a:rPr lang="en-US" sz="2400" dirty="0">
                <a:solidFill>
                  <a:schemeClr val="tx1"/>
                </a:solidFill>
                <a:latin typeface="+mn-lt"/>
              </a:rPr>
              <a:t>Address current density limitation due to Child’s Law (Space Charge Limit) </a:t>
            </a:r>
          </a:p>
          <a:p>
            <a:pPr marL="514350" indent="-514350">
              <a:buFont typeface="+mj-lt"/>
              <a:buAutoNum type="romanUcPeriod"/>
              <a:defRPr/>
            </a:pPr>
            <a:endParaRPr lang="en-US" sz="2400" dirty="0">
              <a:solidFill>
                <a:schemeClr val="tx1"/>
              </a:solidFill>
              <a:latin typeface="+mn-lt"/>
            </a:endParaRPr>
          </a:p>
          <a:p>
            <a:pPr marL="514350" indent="-514350">
              <a:buFont typeface="+mj-lt"/>
              <a:buAutoNum type="romanUcPeriod"/>
              <a:defRPr/>
            </a:pPr>
            <a:r>
              <a:rPr lang="en-US" sz="2400" dirty="0">
                <a:solidFill>
                  <a:schemeClr val="tx1"/>
                </a:solidFill>
                <a:latin typeface="+mn-lt"/>
              </a:rPr>
              <a:t>Reduce problems associated with Surface Charge Limit (</a:t>
            </a:r>
            <a:r>
              <a:rPr lang="en-US" sz="2400" i="1" dirty="0">
                <a:solidFill>
                  <a:schemeClr val="tx1"/>
                </a:solidFill>
                <a:latin typeface="+mn-lt"/>
              </a:rPr>
              <a:t>i.e.</a:t>
            </a:r>
            <a:r>
              <a:rPr lang="en-US" sz="2400" dirty="0">
                <a:solidFill>
                  <a:schemeClr val="tx1"/>
                </a:solidFill>
                <a:latin typeface="+mn-lt"/>
              </a:rPr>
              <a:t>, QE reduction at high laser power)</a:t>
            </a:r>
          </a:p>
          <a:p>
            <a:pPr marL="514350" indent="-514350">
              <a:buFont typeface="+mj-lt"/>
              <a:buAutoNum type="romanUcPeriod"/>
              <a:defRPr/>
            </a:pPr>
            <a:endParaRPr lang="en-US" sz="2400" dirty="0">
              <a:solidFill>
                <a:schemeClr val="tx1"/>
              </a:solidFill>
              <a:latin typeface="+mn-lt"/>
            </a:endParaRPr>
          </a:p>
          <a:p>
            <a:pPr marL="514350" indent="-514350">
              <a:buFont typeface="+mj-lt"/>
              <a:buAutoNum type="romanUcPeriod"/>
              <a:defRPr/>
            </a:pPr>
            <a:r>
              <a:rPr lang="en-US" sz="2400" dirty="0">
                <a:solidFill>
                  <a:schemeClr val="tx1"/>
                </a:solidFill>
                <a:latin typeface="+mn-lt"/>
              </a:rPr>
              <a:t>Prolong Charge Lifetime</a:t>
            </a:r>
          </a:p>
        </p:txBody>
      </p:sp>
    </p:spTree>
    <p:extLst>
      <p:ext uri="{BB962C8B-B14F-4D97-AF65-F5344CB8AC3E}">
        <p14:creationId xmlns:p14="http://schemas.microsoft.com/office/powerpoint/2010/main" val="363661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7B3E-7817-FD40-AD11-BAE86B370714}"/>
              </a:ext>
            </a:extLst>
          </p:cNvPr>
          <p:cNvSpPr txBox="1">
            <a:spLocks/>
          </p:cNvSpPr>
          <p:nvPr/>
        </p:nvSpPr>
        <p:spPr>
          <a:xfrm>
            <a:off x="0" y="0"/>
            <a:ext cx="8077200" cy="648586"/>
          </a:xfrm>
          <a:prstGeom prst="rect">
            <a:avLst/>
          </a:prstGeom>
        </p:spPr>
        <p:txBody>
          <a:bodyPr/>
          <a:lstStyle/>
          <a:p>
            <a:pPr algn="ctr" eaLnBrk="0" hangingPunct="0">
              <a:defRPr/>
            </a:pPr>
            <a:r>
              <a:rPr lang="en-US" sz="2800" b="1" dirty="0">
                <a:solidFill>
                  <a:schemeClr val="tx1"/>
                </a:solidFill>
                <a:latin typeface="+mn-lt"/>
                <a:ea typeface="+mj-ea"/>
                <a:cs typeface="+mj-cs"/>
              </a:rPr>
              <a:t>Thermal Emittance, Laser Size and Brightness</a:t>
            </a:r>
          </a:p>
        </p:txBody>
      </p:sp>
      <p:sp>
        <p:nvSpPr>
          <p:cNvPr id="3" name="Text Box 6">
            <a:extLst>
              <a:ext uri="{FF2B5EF4-FFF2-40B4-BE49-F238E27FC236}">
                <a16:creationId xmlns:a16="http://schemas.microsoft.com/office/drawing/2014/main" id="{8783AAD8-0750-0B48-9565-3C47AE00C3C3}"/>
              </a:ext>
            </a:extLst>
          </p:cNvPr>
          <p:cNvSpPr txBox="1">
            <a:spLocks noChangeArrowheads="1"/>
          </p:cNvSpPr>
          <p:nvPr/>
        </p:nvSpPr>
        <p:spPr bwMode="auto">
          <a:xfrm>
            <a:off x="1057074" y="4572000"/>
            <a:ext cx="3067452" cy="400110"/>
          </a:xfrm>
          <a:prstGeom prst="rect">
            <a:avLst/>
          </a:prstGeom>
          <a:noFill/>
          <a:ln w="9525">
            <a:noFill/>
            <a:miter lim="800000"/>
            <a:headEnd/>
            <a:tailEnd/>
          </a:ln>
          <a:effectLst/>
        </p:spPr>
        <p:txBody>
          <a:bodyPr wrap="square">
            <a:spAutoFit/>
          </a:bodyPr>
          <a:lstStyle/>
          <a:p>
            <a:pPr marL="457200" indent="-457200">
              <a:buFont typeface="Wingdings" pitchFamily="2" charset="2"/>
              <a:buChar char="Ø"/>
            </a:pPr>
            <a:r>
              <a:rPr lang="en-US" sz="2000" dirty="0">
                <a:solidFill>
                  <a:schemeClr val="tx1"/>
                </a:solidFill>
              </a:rPr>
              <a:t>Normalized Emittance:</a:t>
            </a:r>
            <a:endParaRPr lang="en-US" sz="2000" dirty="0">
              <a:solidFill>
                <a:schemeClr val="tx1"/>
              </a:solidFill>
              <a:cs typeface="Times New Roman" pitchFamily="18" charset="0"/>
            </a:endParaRPr>
          </a:p>
        </p:txBody>
      </p:sp>
      <p:graphicFrame>
        <p:nvGraphicFramePr>
          <p:cNvPr id="4" name="Object 2">
            <a:extLst>
              <a:ext uri="{FF2B5EF4-FFF2-40B4-BE49-F238E27FC236}">
                <a16:creationId xmlns:a16="http://schemas.microsoft.com/office/drawing/2014/main" id="{11B4B396-D4E3-7740-A822-E3B60451A5DF}"/>
              </a:ext>
            </a:extLst>
          </p:cNvPr>
          <p:cNvGraphicFramePr>
            <a:graphicFrameLocks noChangeAspect="1"/>
          </p:cNvGraphicFramePr>
          <p:nvPr>
            <p:extLst>
              <p:ext uri="{D42A27DB-BD31-4B8C-83A1-F6EECF244321}">
                <p14:modId xmlns:p14="http://schemas.microsoft.com/office/powerpoint/2010/main" val="1704722840"/>
              </p:ext>
            </p:extLst>
          </p:nvPr>
        </p:nvGraphicFramePr>
        <p:xfrm>
          <a:off x="4720354" y="4221986"/>
          <a:ext cx="3311525" cy="1111250"/>
        </p:xfrm>
        <a:graphic>
          <a:graphicData uri="http://schemas.openxmlformats.org/presentationml/2006/ole">
            <mc:AlternateContent xmlns:mc="http://schemas.openxmlformats.org/markup-compatibility/2006">
              <mc:Choice xmlns:v="urn:schemas-microsoft-com:vml" Requires="v">
                <p:oleObj spid="_x0000_s90245" name="Equation" r:id="rId3" imgW="1511280" imgH="507960" progId="Equation.3">
                  <p:embed/>
                </p:oleObj>
              </mc:Choice>
              <mc:Fallback>
                <p:oleObj name="Equation" r:id="rId3" imgW="1511280" imgH="507960" progId="Equation.3">
                  <p:embed/>
                  <p:pic>
                    <p:nvPicPr>
                      <p:cNvPr id="12800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354" y="4221986"/>
                        <a:ext cx="3311525"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6">
            <a:extLst>
              <a:ext uri="{FF2B5EF4-FFF2-40B4-BE49-F238E27FC236}">
                <a16:creationId xmlns:a16="http://schemas.microsoft.com/office/drawing/2014/main" id="{DAB1B2D2-F2EB-3C46-B0B6-1F208BFDF562}"/>
              </a:ext>
            </a:extLst>
          </p:cNvPr>
          <p:cNvSpPr txBox="1">
            <a:spLocks noChangeArrowheads="1"/>
          </p:cNvSpPr>
          <p:nvPr/>
        </p:nvSpPr>
        <p:spPr bwMode="auto">
          <a:xfrm>
            <a:off x="1057074" y="5507740"/>
            <a:ext cx="3685934" cy="400110"/>
          </a:xfrm>
          <a:prstGeom prst="rect">
            <a:avLst/>
          </a:prstGeom>
          <a:noFill/>
          <a:ln w="9525">
            <a:noFill/>
            <a:miter lim="800000"/>
            <a:headEnd/>
            <a:tailEnd/>
          </a:ln>
          <a:effectLst/>
        </p:spPr>
        <p:txBody>
          <a:bodyPr wrap="square">
            <a:spAutoFit/>
          </a:bodyPr>
          <a:lstStyle/>
          <a:p>
            <a:pPr marL="457200" indent="-457200">
              <a:buFont typeface="Wingdings" pitchFamily="2" charset="2"/>
              <a:buChar char="Ø"/>
            </a:pPr>
            <a:r>
              <a:rPr lang="en-US" sz="2000" dirty="0">
                <a:solidFill>
                  <a:schemeClr val="tx1"/>
                </a:solidFill>
              </a:rPr>
              <a:t>Normalized Brightness:</a:t>
            </a:r>
          </a:p>
        </p:txBody>
      </p:sp>
      <p:graphicFrame>
        <p:nvGraphicFramePr>
          <p:cNvPr id="7" name="Object 2">
            <a:extLst>
              <a:ext uri="{FF2B5EF4-FFF2-40B4-BE49-F238E27FC236}">
                <a16:creationId xmlns:a16="http://schemas.microsoft.com/office/drawing/2014/main" id="{A810A786-AF16-C74B-B2F1-1F3BE8256A0F}"/>
              </a:ext>
            </a:extLst>
          </p:cNvPr>
          <p:cNvGraphicFramePr>
            <a:graphicFrameLocks noChangeAspect="1"/>
          </p:cNvGraphicFramePr>
          <p:nvPr>
            <p:extLst>
              <p:ext uri="{D42A27DB-BD31-4B8C-83A1-F6EECF244321}">
                <p14:modId xmlns:p14="http://schemas.microsoft.com/office/powerpoint/2010/main" val="2469562826"/>
              </p:ext>
            </p:extLst>
          </p:nvPr>
        </p:nvGraphicFramePr>
        <p:xfrm>
          <a:off x="4720354" y="5282345"/>
          <a:ext cx="1976437" cy="862012"/>
        </p:xfrm>
        <a:graphic>
          <a:graphicData uri="http://schemas.openxmlformats.org/presentationml/2006/ole">
            <mc:AlternateContent xmlns:mc="http://schemas.openxmlformats.org/markup-compatibility/2006">
              <mc:Choice xmlns:v="urn:schemas-microsoft-com:vml" Requires="v">
                <p:oleObj spid="_x0000_s90246" name="Equation" r:id="rId5" imgW="901440" imgH="393480" progId="Equation.3">
                  <p:embed/>
                </p:oleObj>
              </mc:Choice>
              <mc:Fallback>
                <p:oleObj name="Equation" r:id="rId5" imgW="901440" imgH="393480" progId="Equation.3">
                  <p:embed/>
                  <p:pic>
                    <p:nvPicPr>
                      <p:cNvPr id="12800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354" y="5282345"/>
                        <a:ext cx="1976437"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5B74782-1C57-A44E-BBE9-FCB50CFE4F76}"/>
              </a:ext>
            </a:extLst>
          </p:cNvPr>
          <p:cNvPicPr>
            <a:picLocks noChangeAspect="1"/>
          </p:cNvPicPr>
          <p:nvPr/>
        </p:nvPicPr>
        <p:blipFill>
          <a:blip r:embed="rId7"/>
          <a:stretch>
            <a:fillRect/>
          </a:stretch>
        </p:blipFill>
        <p:spPr>
          <a:xfrm>
            <a:off x="4980878" y="691690"/>
            <a:ext cx="3810000" cy="3165231"/>
          </a:xfrm>
          <a:prstGeom prst="rect">
            <a:avLst/>
          </a:prstGeom>
        </p:spPr>
      </p:pic>
      <p:pic>
        <p:nvPicPr>
          <p:cNvPr id="13" name="Picture 12">
            <a:extLst>
              <a:ext uri="{FF2B5EF4-FFF2-40B4-BE49-F238E27FC236}">
                <a16:creationId xmlns:a16="http://schemas.microsoft.com/office/drawing/2014/main" id="{E9C4A40F-D867-3A40-B0D6-99E61999F868}"/>
              </a:ext>
            </a:extLst>
          </p:cNvPr>
          <p:cNvPicPr>
            <a:picLocks noChangeAspect="1"/>
          </p:cNvPicPr>
          <p:nvPr/>
        </p:nvPicPr>
        <p:blipFill>
          <a:blip r:embed="rId8"/>
          <a:stretch>
            <a:fillRect/>
          </a:stretch>
        </p:blipFill>
        <p:spPr>
          <a:xfrm>
            <a:off x="1219200" y="2008218"/>
            <a:ext cx="2362200" cy="1320053"/>
          </a:xfrm>
          <a:prstGeom prst="rect">
            <a:avLst/>
          </a:prstGeom>
        </p:spPr>
      </p:pic>
      <p:pic>
        <p:nvPicPr>
          <p:cNvPr id="14" name="Picture 13">
            <a:extLst>
              <a:ext uri="{FF2B5EF4-FFF2-40B4-BE49-F238E27FC236}">
                <a16:creationId xmlns:a16="http://schemas.microsoft.com/office/drawing/2014/main" id="{565547FB-F303-7943-86C8-2021316713C5}"/>
              </a:ext>
            </a:extLst>
          </p:cNvPr>
          <p:cNvPicPr>
            <a:picLocks noChangeAspect="1"/>
          </p:cNvPicPr>
          <p:nvPr/>
        </p:nvPicPr>
        <p:blipFill>
          <a:blip r:embed="rId9"/>
          <a:stretch>
            <a:fillRect/>
          </a:stretch>
        </p:blipFill>
        <p:spPr>
          <a:xfrm>
            <a:off x="-1" y="691690"/>
            <a:ext cx="4980879" cy="1200625"/>
          </a:xfrm>
          <a:prstGeom prst="rect">
            <a:avLst/>
          </a:prstGeom>
        </p:spPr>
      </p:pic>
    </p:spTree>
    <p:extLst>
      <p:ext uri="{BB962C8B-B14F-4D97-AF65-F5344CB8AC3E}">
        <p14:creationId xmlns:p14="http://schemas.microsoft.com/office/powerpoint/2010/main" val="3856399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9DE2774B-A0CD-E24C-8C97-4E57C668AAE3}"/>
              </a:ext>
            </a:extLst>
          </p:cNvPr>
          <p:cNvSpPr txBox="1">
            <a:spLocks noChangeArrowheads="1"/>
          </p:cNvSpPr>
          <p:nvPr/>
        </p:nvSpPr>
        <p:spPr bwMode="auto">
          <a:xfrm>
            <a:off x="1066800" y="941022"/>
            <a:ext cx="3429000" cy="400110"/>
          </a:xfrm>
          <a:prstGeom prst="rect">
            <a:avLst/>
          </a:prstGeom>
          <a:noFill/>
          <a:ln w="9525">
            <a:noFill/>
            <a:miter lim="800000"/>
            <a:headEnd/>
            <a:tailEnd/>
          </a:ln>
        </p:spPr>
        <p:txBody>
          <a:bodyPr wrap="square">
            <a:spAutoFit/>
          </a:bodyPr>
          <a:lstStyle/>
          <a:p>
            <a:r>
              <a:rPr lang="en-US" sz="2000" dirty="0">
                <a:solidFill>
                  <a:schemeClr val="tx1"/>
                </a:solidFill>
                <a:latin typeface="+mn-lt"/>
                <a:cs typeface="Arial" charset="0"/>
              </a:rPr>
              <a:t>Bunch length at 5 meters</a:t>
            </a:r>
          </a:p>
        </p:txBody>
      </p:sp>
      <p:graphicFrame>
        <p:nvGraphicFramePr>
          <p:cNvPr id="3" name="Chart 2">
            <a:extLst>
              <a:ext uri="{FF2B5EF4-FFF2-40B4-BE49-F238E27FC236}">
                <a16:creationId xmlns:a16="http://schemas.microsoft.com/office/drawing/2014/main" id="{940F28E0-FE58-BA49-8F11-63ACE41F18B8}"/>
              </a:ext>
            </a:extLst>
          </p:cNvPr>
          <p:cNvGraphicFramePr/>
          <p:nvPr>
            <p:extLst>
              <p:ext uri="{D42A27DB-BD31-4B8C-83A1-F6EECF244321}">
                <p14:modId xmlns:p14="http://schemas.microsoft.com/office/powerpoint/2010/main" val="3178064822"/>
              </p:ext>
            </p:extLst>
          </p:nvPr>
        </p:nvGraphicFramePr>
        <p:xfrm>
          <a:off x="228600" y="1447800"/>
          <a:ext cx="42672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ABF5906-80D1-5149-AEB4-3FD2D2D6C16B}"/>
              </a:ext>
            </a:extLst>
          </p:cNvPr>
          <p:cNvGraphicFramePr/>
          <p:nvPr>
            <p:extLst>
              <p:ext uri="{D42A27DB-BD31-4B8C-83A1-F6EECF244321}">
                <p14:modId xmlns:p14="http://schemas.microsoft.com/office/powerpoint/2010/main" val="1920535682"/>
              </p:ext>
            </p:extLst>
          </p:nvPr>
        </p:nvGraphicFramePr>
        <p:xfrm>
          <a:off x="4717648" y="1460157"/>
          <a:ext cx="426720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FEBFF80E-613C-7F44-B04B-9E4BBE771540}"/>
              </a:ext>
            </a:extLst>
          </p:cNvPr>
          <p:cNvSpPr txBox="1">
            <a:spLocks/>
          </p:cNvSpPr>
          <p:nvPr/>
        </p:nvSpPr>
        <p:spPr>
          <a:xfrm>
            <a:off x="-1" y="0"/>
            <a:ext cx="6096001" cy="648586"/>
          </a:xfrm>
          <a:prstGeom prst="rect">
            <a:avLst/>
          </a:prstGeom>
        </p:spPr>
        <p:txBody>
          <a:bodyPr/>
          <a:lstStyle/>
          <a:p>
            <a:pPr algn="ctr" eaLnBrk="0" hangingPunct="0">
              <a:defRPr/>
            </a:pPr>
            <a:r>
              <a:rPr lang="en-US" sz="2800" b="1" dirty="0">
                <a:solidFill>
                  <a:schemeClr val="tx1"/>
                </a:solidFill>
                <a:latin typeface="+mn-lt"/>
                <a:ea typeface="+mj-ea"/>
                <a:cs typeface="+mj-cs"/>
              </a:rPr>
              <a:t>Bunchlength and Transmission</a:t>
            </a:r>
          </a:p>
        </p:txBody>
      </p:sp>
      <p:sp>
        <p:nvSpPr>
          <p:cNvPr id="6" name="TextBox 10">
            <a:extLst>
              <a:ext uri="{FF2B5EF4-FFF2-40B4-BE49-F238E27FC236}">
                <a16:creationId xmlns:a16="http://schemas.microsoft.com/office/drawing/2014/main" id="{F6B6E255-32E2-EE4F-A143-1A1856450803}"/>
              </a:ext>
            </a:extLst>
          </p:cNvPr>
          <p:cNvSpPr txBox="1">
            <a:spLocks noChangeArrowheads="1"/>
          </p:cNvSpPr>
          <p:nvPr/>
        </p:nvSpPr>
        <p:spPr bwMode="auto">
          <a:xfrm>
            <a:off x="4692934" y="941022"/>
            <a:ext cx="4291914" cy="400110"/>
          </a:xfrm>
          <a:prstGeom prst="rect">
            <a:avLst/>
          </a:prstGeom>
          <a:noFill/>
          <a:ln w="9525">
            <a:noFill/>
            <a:miter lim="800000"/>
            <a:headEnd/>
            <a:tailEnd/>
          </a:ln>
        </p:spPr>
        <p:txBody>
          <a:bodyPr wrap="square">
            <a:spAutoFit/>
          </a:bodyPr>
          <a:lstStyle/>
          <a:p>
            <a:r>
              <a:rPr lang="en-US" sz="2000" dirty="0">
                <a:solidFill>
                  <a:schemeClr val="tx1"/>
                </a:solidFill>
                <a:latin typeface="+mn-lt"/>
                <a:cs typeface="Arial" charset="0"/>
              </a:rPr>
              <a:t>Transmission 110 </a:t>
            </a:r>
            <a:r>
              <a:rPr lang="en-US" sz="2000" dirty="0" err="1">
                <a:solidFill>
                  <a:schemeClr val="tx1"/>
                </a:solidFill>
                <a:latin typeface="+mn-lt"/>
                <a:cs typeface="Arial" charset="0"/>
              </a:rPr>
              <a:t>psec</a:t>
            </a:r>
            <a:r>
              <a:rPr lang="en-US" sz="2000" dirty="0">
                <a:solidFill>
                  <a:schemeClr val="tx1"/>
                </a:solidFill>
                <a:latin typeface="+mn-lt"/>
                <a:cs typeface="Arial" charset="0"/>
              </a:rPr>
              <a:t> temporal slit</a:t>
            </a:r>
          </a:p>
        </p:txBody>
      </p:sp>
      <p:sp>
        <p:nvSpPr>
          <p:cNvPr id="7" name="TextBox 6">
            <a:extLst>
              <a:ext uri="{FF2B5EF4-FFF2-40B4-BE49-F238E27FC236}">
                <a16:creationId xmlns:a16="http://schemas.microsoft.com/office/drawing/2014/main" id="{280002B7-A9D1-5047-9163-C77A97973943}"/>
              </a:ext>
            </a:extLst>
          </p:cNvPr>
          <p:cNvSpPr txBox="1"/>
          <p:nvPr/>
        </p:nvSpPr>
        <p:spPr>
          <a:xfrm>
            <a:off x="332605" y="4495800"/>
            <a:ext cx="8720657" cy="954107"/>
          </a:xfrm>
          <a:prstGeom prst="rect">
            <a:avLst/>
          </a:prstGeom>
          <a:noFill/>
        </p:spPr>
        <p:txBody>
          <a:bodyPr wrap="none" rtlCol="0">
            <a:spAutoFit/>
          </a:bodyPr>
          <a:lstStyle/>
          <a:p>
            <a:pPr marL="457200" indent="-457200">
              <a:buFont typeface="Arial" panose="020B0604020202020204" pitchFamily="34" charset="0"/>
              <a:buChar char="•"/>
            </a:pPr>
            <a:r>
              <a:rPr lang="en-US" sz="2800" dirty="0"/>
              <a:t>Longer bunches complicates longitudinal </a:t>
            </a:r>
            <a:r>
              <a:rPr lang="en-US" sz="2800" dirty="0" err="1"/>
              <a:t>rf</a:t>
            </a:r>
            <a:r>
              <a:rPr lang="en-US" sz="2800" dirty="0"/>
              <a:t> acceleration</a:t>
            </a:r>
          </a:p>
          <a:p>
            <a:pPr marL="457200" indent="-457200">
              <a:buFont typeface="Arial" panose="020B0604020202020204" pitchFamily="34" charset="0"/>
              <a:buChar char="•"/>
            </a:pPr>
            <a:r>
              <a:rPr lang="en-US" sz="2800" dirty="0"/>
              <a:t>Reduced transmission requires high bunch charge !!!</a:t>
            </a:r>
          </a:p>
        </p:txBody>
      </p:sp>
    </p:spTree>
    <p:extLst>
      <p:ext uri="{BB962C8B-B14F-4D97-AF65-F5344CB8AC3E}">
        <p14:creationId xmlns:p14="http://schemas.microsoft.com/office/powerpoint/2010/main" val="2080946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2CEC84-AA9E-F540-94D6-57C7B70AC381}"/>
              </a:ext>
            </a:extLst>
          </p:cNvPr>
          <p:cNvSpPr txBox="1">
            <a:spLocks noChangeArrowheads="1"/>
          </p:cNvSpPr>
          <p:nvPr/>
        </p:nvSpPr>
        <p:spPr>
          <a:xfrm>
            <a:off x="0" y="0"/>
            <a:ext cx="7310659" cy="7620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solidFill>
                  <a:schemeClr val="tx1"/>
                </a:solidFill>
                <a:latin typeface="+mn-lt"/>
              </a:rPr>
              <a:t>Space Charge (Child’s Law) Limit</a:t>
            </a:r>
          </a:p>
        </p:txBody>
      </p:sp>
      <p:graphicFrame>
        <p:nvGraphicFramePr>
          <p:cNvPr id="3" name="Object 2">
            <a:extLst>
              <a:ext uri="{FF2B5EF4-FFF2-40B4-BE49-F238E27FC236}">
                <a16:creationId xmlns:a16="http://schemas.microsoft.com/office/drawing/2014/main" id="{FAC16E8A-4B2C-2344-BD65-347A3510B2E2}"/>
              </a:ext>
            </a:extLst>
          </p:cNvPr>
          <p:cNvGraphicFramePr>
            <a:graphicFrameLocks noChangeAspect="1"/>
          </p:cNvGraphicFramePr>
          <p:nvPr>
            <p:extLst>
              <p:ext uri="{D42A27DB-BD31-4B8C-83A1-F6EECF244321}">
                <p14:modId xmlns:p14="http://schemas.microsoft.com/office/powerpoint/2010/main" val="169597288"/>
              </p:ext>
            </p:extLst>
          </p:nvPr>
        </p:nvGraphicFramePr>
        <p:xfrm>
          <a:off x="2150609" y="1358108"/>
          <a:ext cx="3505200" cy="500063"/>
        </p:xfrm>
        <a:graphic>
          <a:graphicData uri="http://schemas.openxmlformats.org/presentationml/2006/ole">
            <mc:AlternateContent xmlns:mc="http://schemas.openxmlformats.org/markup-compatibility/2006">
              <mc:Choice xmlns:v="urn:schemas-microsoft-com:vml" Requires="v">
                <p:oleObj spid="_x0000_s91401" name="Equation" r:id="rId3" imgW="1600200" imgH="228600" progId="Equation.3">
                  <p:embed/>
                </p:oleObj>
              </mc:Choice>
              <mc:Fallback>
                <p:oleObj name="Equation" r:id="rId3" imgW="1600200" imgH="228600" progId="Equation.3">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0609" y="1358108"/>
                        <a:ext cx="3505200"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a:extLst>
              <a:ext uri="{FF2B5EF4-FFF2-40B4-BE49-F238E27FC236}">
                <a16:creationId xmlns:a16="http://schemas.microsoft.com/office/drawing/2014/main" id="{2E49C3B4-3827-AB49-9288-5F8032C6B2F2}"/>
              </a:ext>
            </a:extLst>
          </p:cNvPr>
          <p:cNvGraphicFramePr>
            <a:graphicFrameLocks noChangeAspect="1"/>
          </p:cNvGraphicFramePr>
          <p:nvPr>
            <p:extLst>
              <p:ext uri="{D42A27DB-BD31-4B8C-83A1-F6EECF244321}">
                <p14:modId xmlns:p14="http://schemas.microsoft.com/office/powerpoint/2010/main" val="808395861"/>
              </p:ext>
            </p:extLst>
          </p:nvPr>
        </p:nvGraphicFramePr>
        <p:xfrm>
          <a:off x="2150609" y="2648227"/>
          <a:ext cx="2309813" cy="944563"/>
        </p:xfrm>
        <a:graphic>
          <a:graphicData uri="http://schemas.openxmlformats.org/presentationml/2006/ole">
            <mc:AlternateContent xmlns:mc="http://schemas.openxmlformats.org/markup-compatibility/2006">
              <mc:Choice xmlns:v="urn:schemas-microsoft-com:vml" Requires="v">
                <p:oleObj spid="_x0000_s91402" name="Equation" r:id="rId5" imgW="1054080" imgH="431640" progId="Equation.3">
                  <p:embed/>
                </p:oleObj>
              </mc:Choice>
              <mc:Fallback>
                <p:oleObj name="Equation" r:id="rId5" imgW="1054080" imgH="431640" progId="Equation.3">
                  <p:embed/>
                  <p:pic>
                    <p:nvPicPr>
                      <p:cNvPr id="20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0609" y="2648227"/>
                        <a:ext cx="2309813"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27">
            <a:extLst>
              <a:ext uri="{FF2B5EF4-FFF2-40B4-BE49-F238E27FC236}">
                <a16:creationId xmlns:a16="http://schemas.microsoft.com/office/drawing/2014/main" id="{222C69A4-B733-E248-BCD8-4E137917C6FF}"/>
              </a:ext>
            </a:extLst>
          </p:cNvPr>
          <p:cNvSpPr txBox="1">
            <a:spLocks noChangeArrowheads="1"/>
          </p:cNvSpPr>
          <p:nvPr/>
        </p:nvSpPr>
        <p:spPr bwMode="auto">
          <a:xfrm>
            <a:off x="4888722" y="2959496"/>
            <a:ext cx="2125325" cy="369332"/>
          </a:xfrm>
          <a:prstGeom prst="rect">
            <a:avLst/>
          </a:prstGeom>
          <a:noFill/>
          <a:ln w="9525">
            <a:noFill/>
            <a:miter lim="800000"/>
            <a:headEnd/>
            <a:tailEnd/>
          </a:ln>
        </p:spPr>
        <p:txBody>
          <a:bodyPr wrap="none">
            <a:spAutoFit/>
          </a:bodyPr>
          <a:lstStyle/>
          <a:p>
            <a:r>
              <a:rPr lang="en-US" sz="1800" dirty="0">
                <a:solidFill>
                  <a:schemeClr val="tx1"/>
                </a:solidFill>
                <a:latin typeface="+mn-lt"/>
              </a:rPr>
              <a:t>(PRL </a:t>
            </a:r>
            <a:r>
              <a:rPr lang="en-US" sz="1800" b="1" dirty="0">
                <a:solidFill>
                  <a:schemeClr val="tx1"/>
                </a:solidFill>
                <a:latin typeface="+mn-lt"/>
              </a:rPr>
              <a:t>87</a:t>
            </a:r>
            <a:r>
              <a:rPr lang="en-US" sz="1800" dirty="0">
                <a:solidFill>
                  <a:schemeClr val="tx1"/>
                </a:solidFill>
                <a:latin typeface="+mn-lt"/>
              </a:rPr>
              <a:t>, 278301) </a:t>
            </a:r>
          </a:p>
        </p:txBody>
      </p:sp>
      <p:sp>
        <p:nvSpPr>
          <p:cNvPr id="7" name="Text Box 27">
            <a:extLst>
              <a:ext uri="{FF2B5EF4-FFF2-40B4-BE49-F238E27FC236}">
                <a16:creationId xmlns:a16="http://schemas.microsoft.com/office/drawing/2014/main" id="{880DB1E1-CCFA-794D-886B-CA0AE1DF0E04}"/>
              </a:ext>
            </a:extLst>
          </p:cNvPr>
          <p:cNvSpPr txBox="1">
            <a:spLocks noChangeArrowheads="1"/>
          </p:cNvSpPr>
          <p:nvPr/>
        </p:nvSpPr>
        <p:spPr bwMode="auto">
          <a:xfrm>
            <a:off x="6705600" y="4843214"/>
            <a:ext cx="2061205" cy="369332"/>
          </a:xfrm>
          <a:prstGeom prst="rect">
            <a:avLst/>
          </a:prstGeom>
          <a:noFill/>
          <a:ln w="9525">
            <a:noFill/>
            <a:miter lim="800000"/>
            <a:headEnd/>
            <a:tailEnd/>
          </a:ln>
        </p:spPr>
        <p:txBody>
          <a:bodyPr wrap="none">
            <a:spAutoFit/>
          </a:bodyPr>
          <a:lstStyle/>
          <a:p>
            <a:r>
              <a:rPr lang="en-US" sz="1800" dirty="0">
                <a:solidFill>
                  <a:schemeClr val="tx1"/>
                </a:solidFill>
                <a:latin typeface="+mn-lt"/>
              </a:rPr>
              <a:t>(PRL </a:t>
            </a:r>
            <a:r>
              <a:rPr lang="en-US" sz="1800" b="1" dirty="0">
                <a:solidFill>
                  <a:schemeClr val="tx1"/>
                </a:solidFill>
                <a:latin typeface="+mn-lt"/>
              </a:rPr>
              <a:t>98</a:t>
            </a:r>
            <a:r>
              <a:rPr lang="en-US" sz="1800" dirty="0">
                <a:solidFill>
                  <a:schemeClr val="tx1"/>
                </a:solidFill>
                <a:latin typeface="+mn-lt"/>
              </a:rPr>
              <a:t>, 164802)</a:t>
            </a:r>
          </a:p>
        </p:txBody>
      </p:sp>
      <p:graphicFrame>
        <p:nvGraphicFramePr>
          <p:cNvPr id="8" name="Object 4">
            <a:extLst>
              <a:ext uri="{FF2B5EF4-FFF2-40B4-BE49-F238E27FC236}">
                <a16:creationId xmlns:a16="http://schemas.microsoft.com/office/drawing/2014/main" id="{69651128-F24B-754A-B607-C8187223B615}"/>
              </a:ext>
            </a:extLst>
          </p:cNvPr>
          <p:cNvGraphicFramePr>
            <a:graphicFrameLocks noChangeAspect="1"/>
          </p:cNvGraphicFramePr>
          <p:nvPr>
            <p:extLst>
              <p:ext uri="{D42A27DB-BD31-4B8C-83A1-F6EECF244321}">
                <p14:modId xmlns:p14="http://schemas.microsoft.com/office/powerpoint/2010/main" val="1229630244"/>
              </p:ext>
            </p:extLst>
          </p:nvPr>
        </p:nvGraphicFramePr>
        <p:xfrm>
          <a:off x="2057400" y="4388911"/>
          <a:ext cx="4175125" cy="1277938"/>
        </p:xfrm>
        <a:graphic>
          <a:graphicData uri="http://schemas.openxmlformats.org/presentationml/2006/ole">
            <mc:AlternateContent xmlns:mc="http://schemas.openxmlformats.org/markup-compatibility/2006">
              <mc:Choice xmlns:v="urn:schemas-microsoft-com:vml" Requires="v">
                <p:oleObj spid="_x0000_s91403" name="Equation" r:id="rId7" imgW="1904760" imgH="583920" progId="Equation.3">
                  <p:embed/>
                </p:oleObj>
              </mc:Choice>
              <mc:Fallback>
                <p:oleObj name="Equation" r:id="rId7" imgW="1904760" imgH="583920" progId="Equation.3">
                  <p:embed/>
                  <p:pic>
                    <p:nvPicPr>
                      <p:cNvPr id="20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388911"/>
                        <a:ext cx="4175125" cy="1277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a:extLst>
              <a:ext uri="{FF2B5EF4-FFF2-40B4-BE49-F238E27FC236}">
                <a16:creationId xmlns:a16="http://schemas.microsoft.com/office/drawing/2014/main" id="{CEDC0269-5D05-564E-BD72-634B5F60313E}"/>
              </a:ext>
            </a:extLst>
          </p:cNvPr>
          <p:cNvGraphicFramePr>
            <a:graphicFrameLocks noChangeAspect="1"/>
          </p:cNvGraphicFramePr>
          <p:nvPr>
            <p:extLst>
              <p:ext uri="{D42A27DB-BD31-4B8C-83A1-F6EECF244321}">
                <p14:modId xmlns:p14="http://schemas.microsoft.com/office/powerpoint/2010/main" val="102172885"/>
              </p:ext>
            </p:extLst>
          </p:nvPr>
        </p:nvGraphicFramePr>
        <p:xfrm>
          <a:off x="2094163" y="5806023"/>
          <a:ext cx="4176713" cy="881062"/>
        </p:xfrm>
        <a:graphic>
          <a:graphicData uri="http://schemas.openxmlformats.org/presentationml/2006/ole">
            <mc:AlternateContent xmlns:mc="http://schemas.openxmlformats.org/markup-compatibility/2006">
              <mc:Choice xmlns:v="urn:schemas-microsoft-com:vml" Requires="v">
                <p:oleObj spid="_x0000_s91404" name="Equation" r:id="rId9" imgW="1904760" imgH="444240" progId="Equation.3">
                  <p:embed/>
                </p:oleObj>
              </mc:Choice>
              <mc:Fallback>
                <p:oleObj name="Equation" r:id="rId9" imgW="1904760" imgH="444240" progId="Equation.3">
                  <p:embed/>
                  <p:pic>
                    <p:nvPicPr>
                      <p:cNvPr id="205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4163" y="5806023"/>
                        <a:ext cx="4176713" cy="881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27">
            <a:extLst>
              <a:ext uri="{FF2B5EF4-FFF2-40B4-BE49-F238E27FC236}">
                <a16:creationId xmlns:a16="http://schemas.microsoft.com/office/drawing/2014/main" id="{D320E114-B009-8349-BDB5-BD015A12A91A}"/>
              </a:ext>
            </a:extLst>
          </p:cNvPr>
          <p:cNvSpPr txBox="1">
            <a:spLocks noChangeArrowheads="1"/>
          </p:cNvSpPr>
          <p:nvPr/>
        </p:nvSpPr>
        <p:spPr bwMode="auto">
          <a:xfrm>
            <a:off x="223284" y="625216"/>
            <a:ext cx="8692116" cy="646331"/>
          </a:xfrm>
          <a:prstGeom prst="rect">
            <a:avLst/>
          </a:prstGeom>
          <a:noFill/>
          <a:ln w="9525">
            <a:noFill/>
            <a:miter lim="800000"/>
            <a:headEnd/>
            <a:tailEnd/>
          </a:ln>
        </p:spPr>
        <p:txBody>
          <a:bodyPr wrap="square">
            <a:spAutoFit/>
          </a:bodyPr>
          <a:lstStyle/>
          <a:p>
            <a:pPr marL="342900" indent="-342900">
              <a:buFont typeface="Wingdings" pitchFamily="2" charset="2"/>
              <a:buChar char="Ø"/>
            </a:pPr>
            <a:r>
              <a:rPr lang="en-US" sz="1800" dirty="0">
                <a:solidFill>
                  <a:schemeClr val="tx1"/>
                </a:solidFill>
                <a:latin typeface="+mn-lt"/>
              </a:rPr>
              <a:t>(1D) Maximum current density that can be transported across cathode-anode gap (for an infinite charge plane):</a:t>
            </a:r>
          </a:p>
        </p:txBody>
      </p:sp>
      <p:sp>
        <p:nvSpPr>
          <p:cNvPr id="11" name="Text Box 27">
            <a:extLst>
              <a:ext uri="{FF2B5EF4-FFF2-40B4-BE49-F238E27FC236}">
                <a16:creationId xmlns:a16="http://schemas.microsoft.com/office/drawing/2014/main" id="{99DBDF5B-7E72-E64B-980B-C7E5AC5BE027}"/>
              </a:ext>
            </a:extLst>
          </p:cNvPr>
          <p:cNvSpPr txBox="1">
            <a:spLocks noChangeArrowheads="1"/>
          </p:cNvSpPr>
          <p:nvPr/>
        </p:nvSpPr>
        <p:spPr bwMode="auto">
          <a:xfrm>
            <a:off x="223284" y="2117687"/>
            <a:ext cx="7481535" cy="369332"/>
          </a:xfrm>
          <a:prstGeom prst="rect">
            <a:avLst/>
          </a:prstGeom>
          <a:noFill/>
          <a:ln w="9525">
            <a:noFill/>
            <a:miter lim="800000"/>
            <a:headEnd/>
            <a:tailEnd/>
          </a:ln>
        </p:spPr>
        <p:txBody>
          <a:bodyPr wrap="none">
            <a:spAutoFit/>
          </a:bodyPr>
          <a:lstStyle/>
          <a:p>
            <a:pPr marL="342900" indent="-342900">
              <a:buFont typeface="Wingdings" pitchFamily="2" charset="2"/>
              <a:buChar char="Ø"/>
            </a:pPr>
            <a:r>
              <a:rPr lang="en-US" sz="1800" dirty="0">
                <a:solidFill>
                  <a:schemeClr val="tx1"/>
                </a:solidFill>
                <a:latin typeface="+mn-lt"/>
              </a:rPr>
              <a:t>(2D) For electron emission from a finite circular spot on the cathode:</a:t>
            </a:r>
          </a:p>
        </p:txBody>
      </p:sp>
      <p:sp>
        <p:nvSpPr>
          <p:cNvPr id="12" name="Text Box 27">
            <a:extLst>
              <a:ext uri="{FF2B5EF4-FFF2-40B4-BE49-F238E27FC236}">
                <a16:creationId xmlns:a16="http://schemas.microsoft.com/office/drawing/2014/main" id="{39C1644A-CFAF-494B-8249-711645ADB5AC}"/>
              </a:ext>
            </a:extLst>
          </p:cNvPr>
          <p:cNvSpPr txBox="1">
            <a:spLocks noChangeArrowheads="1"/>
          </p:cNvSpPr>
          <p:nvPr/>
        </p:nvSpPr>
        <p:spPr bwMode="auto">
          <a:xfrm>
            <a:off x="223284" y="3880405"/>
            <a:ext cx="3005951" cy="369332"/>
          </a:xfrm>
          <a:prstGeom prst="rect">
            <a:avLst/>
          </a:prstGeom>
          <a:noFill/>
          <a:ln w="9525">
            <a:noFill/>
            <a:miter lim="800000"/>
            <a:headEnd/>
            <a:tailEnd/>
          </a:ln>
        </p:spPr>
        <p:txBody>
          <a:bodyPr wrap="none">
            <a:spAutoFit/>
          </a:bodyPr>
          <a:lstStyle/>
          <a:p>
            <a:pPr marL="342900" indent="-342900">
              <a:buFont typeface="Wingdings" pitchFamily="2" charset="2"/>
              <a:buChar char="Ø"/>
            </a:pPr>
            <a:r>
              <a:rPr lang="en-US" sz="1800" dirty="0">
                <a:solidFill>
                  <a:schemeClr val="tx1"/>
                </a:solidFill>
                <a:latin typeface="+mn-lt"/>
              </a:rPr>
              <a:t>(3D) For short pulse 2D:</a:t>
            </a:r>
          </a:p>
        </p:txBody>
      </p:sp>
      <p:sp>
        <p:nvSpPr>
          <p:cNvPr id="13" name="Text Box 27">
            <a:extLst>
              <a:ext uri="{FF2B5EF4-FFF2-40B4-BE49-F238E27FC236}">
                <a16:creationId xmlns:a16="http://schemas.microsoft.com/office/drawing/2014/main" id="{BC3CB33E-68BA-BC40-AF00-AE4C12D2FA8D}"/>
              </a:ext>
            </a:extLst>
          </p:cNvPr>
          <p:cNvSpPr txBox="1">
            <a:spLocks noChangeArrowheads="1"/>
          </p:cNvSpPr>
          <p:nvPr/>
        </p:nvSpPr>
        <p:spPr bwMode="auto">
          <a:xfrm>
            <a:off x="5813938" y="1372469"/>
            <a:ext cx="1168910" cy="461665"/>
          </a:xfrm>
          <a:prstGeom prst="rect">
            <a:avLst/>
          </a:prstGeom>
          <a:noFill/>
          <a:ln w="9525">
            <a:noFill/>
            <a:miter lim="800000"/>
            <a:headEnd/>
            <a:tailEnd/>
          </a:ln>
        </p:spPr>
        <p:txBody>
          <a:bodyPr wrap="none">
            <a:spAutoFit/>
          </a:bodyPr>
          <a:lstStyle/>
          <a:p>
            <a:r>
              <a:rPr lang="en-US" sz="2400" dirty="0">
                <a:solidFill>
                  <a:schemeClr val="tx1"/>
                </a:solidFill>
                <a:latin typeface="Times" pitchFamily="2" charset="0"/>
              </a:rPr>
              <a:t>[A/cm</a:t>
            </a:r>
            <a:r>
              <a:rPr lang="en-US" sz="2400" baseline="30000" dirty="0">
                <a:solidFill>
                  <a:schemeClr val="tx1"/>
                </a:solidFill>
                <a:latin typeface="Times" pitchFamily="2" charset="0"/>
              </a:rPr>
              <a:t>2</a:t>
            </a:r>
            <a:r>
              <a:rPr lang="en-US" sz="2400" dirty="0">
                <a:solidFill>
                  <a:schemeClr val="tx1"/>
                </a:solidFill>
                <a:latin typeface="Times" pitchFamily="2" charset="0"/>
              </a:rPr>
              <a:t>]</a:t>
            </a:r>
          </a:p>
        </p:txBody>
      </p:sp>
    </p:spTree>
    <p:extLst>
      <p:ext uri="{BB962C8B-B14F-4D97-AF65-F5344CB8AC3E}">
        <p14:creationId xmlns:p14="http://schemas.microsoft.com/office/powerpoint/2010/main" val="755753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E501DD2-24A1-9A4B-8A9D-2F09958F1E20}"/>
              </a:ext>
            </a:extLst>
          </p:cNvPr>
          <p:cNvSpPr txBox="1">
            <a:spLocks noChangeArrowheads="1"/>
          </p:cNvSpPr>
          <p:nvPr/>
        </p:nvSpPr>
        <p:spPr>
          <a:xfrm>
            <a:off x="0" y="0"/>
            <a:ext cx="7310659" cy="7620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solidFill>
                  <a:schemeClr val="tx1"/>
                </a:solidFill>
                <a:latin typeface="+mn-lt"/>
              </a:rPr>
              <a:t>Space Charge Limit at CEBAF</a:t>
            </a:r>
          </a:p>
        </p:txBody>
      </p:sp>
      <p:pic>
        <p:nvPicPr>
          <p:cNvPr id="7" name="Picture 6">
            <a:extLst>
              <a:ext uri="{FF2B5EF4-FFF2-40B4-BE49-F238E27FC236}">
                <a16:creationId xmlns:a16="http://schemas.microsoft.com/office/drawing/2014/main" id="{370CD0DF-A6CF-AD4F-BD0F-A5C0787001EF}"/>
              </a:ext>
            </a:extLst>
          </p:cNvPr>
          <p:cNvPicPr>
            <a:picLocks noChangeAspect="1"/>
          </p:cNvPicPr>
          <p:nvPr/>
        </p:nvPicPr>
        <p:blipFill>
          <a:blip r:embed="rId2"/>
          <a:stretch>
            <a:fillRect/>
          </a:stretch>
        </p:blipFill>
        <p:spPr>
          <a:xfrm>
            <a:off x="3276600" y="5464744"/>
            <a:ext cx="3324721" cy="1361303"/>
          </a:xfrm>
          <a:prstGeom prst="rect">
            <a:avLst/>
          </a:prstGeom>
        </p:spPr>
      </p:pic>
      <p:pic>
        <p:nvPicPr>
          <p:cNvPr id="8" name="Picture 4">
            <a:extLst>
              <a:ext uri="{FF2B5EF4-FFF2-40B4-BE49-F238E27FC236}">
                <a16:creationId xmlns:a16="http://schemas.microsoft.com/office/drawing/2014/main" id="{318DD1BD-F077-8D47-BE88-251B12D27EC6}"/>
              </a:ext>
            </a:extLst>
          </p:cNvPr>
          <p:cNvPicPr>
            <a:picLocks noChangeAspect="1" noChangeArrowheads="1"/>
          </p:cNvPicPr>
          <p:nvPr/>
        </p:nvPicPr>
        <p:blipFill rotWithShape="1">
          <a:blip r:embed="rId3"/>
          <a:srcRect l="2299" t="6779" r="5815" b="3390"/>
          <a:stretch/>
        </p:blipFill>
        <p:spPr bwMode="auto">
          <a:xfrm>
            <a:off x="1066800" y="533399"/>
            <a:ext cx="7391400" cy="4900453"/>
          </a:xfrm>
          <a:prstGeom prst="rect">
            <a:avLst/>
          </a:prstGeom>
          <a:noFill/>
          <a:ln w="9525">
            <a:noFill/>
            <a:miter lim="800000"/>
            <a:headEnd/>
            <a:tailEnd/>
          </a:ln>
        </p:spPr>
      </p:pic>
      <p:cxnSp>
        <p:nvCxnSpPr>
          <p:cNvPr id="4" name="Straight Connector 3">
            <a:extLst>
              <a:ext uri="{FF2B5EF4-FFF2-40B4-BE49-F238E27FC236}">
                <a16:creationId xmlns:a16="http://schemas.microsoft.com/office/drawing/2014/main" id="{AF465CDF-225B-214D-83F2-F0E59066A340}"/>
              </a:ext>
            </a:extLst>
          </p:cNvPr>
          <p:cNvCxnSpPr/>
          <p:nvPr/>
        </p:nvCxnSpPr>
        <p:spPr bwMode="auto">
          <a:xfrm>
            <a:off x="3124200" y="762000"/>
            <a:ext cx="0" cy="3886200"/>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274CC8CE-337C-194B-A416-4190CB938B40}"/>
              </a:ext>
            </a:extLst>
          </p:cNvPr>
          <p:cNvCxnSpPr/>
          <p:nvPr/>
        </p:nvCxnSpPr>
        <p:spPr bwMode="auto">
          <a:xfrm>
            <a:off x="3733800" y="762000"/>
            <a:ext cx="0" cy="3886200"/>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DA30B272-1FC8-FD4A-81BF-9899AC8D4C26}"/>
              </a:ext>
            </a:extLst>
          </p:cNvPr>
          <p:cNvCxnSpPr/>
          <p:nvPr/>
        </p:nvCxnSpPr>
        <p:spPr bwMode="auto">
          <a:xfrm>
            <a:off x="5029200" y="762000"/>
            <a:ext cx="0" cy="388620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2666B31C-E49B-3C4A-ADFF-1DC97E2EA994}"/>
              </a:ext>
            </a:extLst>
          </p:cNvPr>
          <p:cNvSpPr txBox="1"/>
          <p:nvPr/>
        </p:nvSpPr>
        <p:spPr>
          <a:xfrm>
            <a:off x="2833094" y="423331"/>
            <a:ext cx="582211" cy="307777"/>
          </a:xfrm>
          <a:prstGeom prst="rect">
            <a:avLst/>
          </a:prstGeom>
          <a:noFill/>
        </p:spPr>
        <p:txBody>
          <a:bodyPr wrap="none" rtlCol="0">
            <a:spAutoFit/>
          </a:bodyPr>
          <a:lstStyle/>
          <a:p>
            <a:r>
              <a:rPr lang="en-US" sz="1400" b="1" dirty="0">
                <a:solidFill>
                  <a:schemeClr val="tx1"/>
                </a:solidFill>
                <a:latin typeface="+mn-lt"/>
              </a:rPr>
              <a:t>1995</a:t>
            </a:r>
          </a:p>
        </p:txBody>
      </p:sp>
      <p:sp>
        <p:nvSpPr>
          <p:cNvPr id="11" name="TextBox 10">
            <a:extLst>
              <a:ext uri="{FF2B5EF4-FFF2-40B4-BE49-F238E27FC236}">
                <a16:creationId xmlns:a16="http://schemas.microsoft.com/office/drawing/2014/main" id="{EF572498-D5E9-944C-8973-D2BD2341AD81}"/>
              </a:ext>
            </a:extLst>
          </p:cNvPr>
          <p:cNvSpPr txBox="1"/>
          <p:nvPr/>
        </p:nvSpPr>
        <p:spPr>
          <a:xfrm>
            <a:off x="3442694" y="423330"/>
            <a:ext cx="582211" cy="307777"/>
          </a:xfrm>
          <a:prstGeom prst="rect">
            <a:avLst/>
          </a:prstGeom>
          <a:noFill/>
        </p:spPr>
        <p:txBody>
          <a:bodyPr wrap="none" rtlCol="0">
            <a:spAutoFit/>
          </a:bodyPr>
          <a:lstStyle/>
          <a:p>
            <a:r>
              <a:rPr lang="en-US" sz="1400" b="1" dirty="0">
                <a:solidFill>
                  <a:schemeClr val="tx1"/>
                </a:solidFill>
                <a:latin typeface="+mn-lt"/>
              </a:rPr>
              <a:t>2010</a:t>
            </a:r>
          </a:p>
        </p:txBody>
      </p:sp>
      <p:sp>
        <p:nvSpPr>
          <p:cNvPr id="12" name="TextBox 11">
            <a:extLst>
              <a:ext uri="{FF2B5EF4-FFF2-40B4-BE49-F238E27FC236}">
                <a16:creationId xmlns:a16="http://schemas.microsoft.com/office/drawing/2014/main" id="{43658941-5BE4-0E4E-89AF-4A5D4954087E}"/>
              </a:ext>
            </a:extLst>
          </p:cNvPr>
          <p:cNvSpPr txBox="1"/>
          <p:nvPr/>
        </p:nvSpPr>
        <p:spPr>
          <a:xfrm>
            <a:off x="4753443" y="405712"/>
            <a:ext cx="582211" cy="307777"/>
          </a:xfrm>
          <a:prstGeom prst="rect">
            <a:avLst/>
          </a:prstGeom>
          <a:noFill/>
        </p:spPr>
        <p:txBody>
          <a:bodyPr wrap="none" rtlCol="0">
            <a:spAutoFit/>
          </a:bodyPr>
          <a:lstStyle/>
          <a:p>
            <a:r>
              <a:rPr lang="en-US" sz="1400" b="1" dirty="0">
                <a:solidFill>
                  <a:schemeClr val="tx1"/>
                </a:solidFill>
                <a:latin typeface="+mn-lt"/>
              </a:rPr>
              <a:t>2021</a:t>
            </a:r>
          </a:p>
        </p:txBody>
      </p:sp>
    </p:spTree>
    <p:extLst>
      <p:ext uri="{BB962C8B-B14F-4D97-AF65-F5344CB8AC3E}">
        <p14:creationId xmlns:p14="http://schemas.microsoft.com/office/powerpoint/2010/main" val="3844008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F8A96DE-BFB0-1B4C-8F02-AC003306750E}"/>
              </a:ext>
            </a:extLst>
          </p:cNvPr>
          <p:cNvSpPr txBox="1">
            <a:spLocks noChangeArrowheads="1"/>
          </p:cNvSpPr>
          <p:nvPr/>
        </p:nvSpPr>
        <p:spPr bwMode="auto">
          <a:xfrm>
            <a:off x="30892" y="604071"/>
            <a:ext cx="8599709" cy="707886"/>
          </a:xfrm>
          <a:prstGeom prst="rect">
            <a:avLst/>
          </a:prstGeom>
          <a:noFill/>
          <a:ln w="9525">
            <a:noFill/>
            <a:miter lim="800000"/>
            <a:headEnd/>
            <a:tailEnd/>
          </a:ln>
          <a:effectLst/>
        </p:spPr>
        <p:txBody>
          <a:bodyPr wrap="square">
            <a:spAutoFit/>
          </a:bodyPr>
          <a:lstStyle/>
          <a:p>
            <a:pPr marL="457200" indent="-457200">
              <a:buFont typeface="Wingdings" pitchFamily="2" charset="2"/>
              <a:buChar char="Ø"/>
            </a:pPr>
            <a:r>
              <a:rPr lang="en-US" sz="2000" dirty="0">
                <a:solidFill>
                  <a:schemeClr val="tx1"/>
                </a:solidFill>
                <a:latin typeface="+mn-lt"/>
              </a:rPr>
              <a:t>NEA of GaAs depends on Gun HV.</a:t>
            </a:r>
          </a:p>
          <a:p>
            <a:pPr marL="457200" indent="-457200">
              <a:buFont typeface="Wingdings" pitchFamily="2" charset="2"/>
              <a:buChar char="Ø"/>
            </a:pPr>
            <a:r>
              <a:rPr lang="en-US" sz="2000" dirty="0">
                <a:solidFill>
                  <a:schemeClr val="tx1"/>
                </a:solidFill>
                <a:latin typeface="+mn-lt"/>
              </a:rPr>
              <a:t>QE increases with external Electric Field at GaAs surface, </a:t>
            </a:r>
            <a:r>
              <a:rPr lang="en-US" sz="2000" dirty="0">
                <a:solidFill>
                  <a:schemeClr val="tx1"/>
                </a:solidFill>
                <a:latin typeface="+mn-lt"/>
                <a:cs typeface="Times New Roman" pitchFamily="18" charset="0"/>
              </a:rPr>
              <a:t>E</a:t>
            </a:r>
            <a:r>
              <a:rPr lang="en-US" sz="2000" baseline="-25000" dirty="0">
                <a:solidFill>
                  <a:schemeClr val="tx1"/>
                </a:solidFill>
                <a:latin typeface="+mn-lt"/>
                <a:cs typeface="Times New Roman" pitchFamily="18" charset="0"/>
              </a:rPr>
              <a:t>s</a:t>
            </a:r>
            <a:r>
              <a:rPr lang="en-US" sz="2000" dirty="0">
                <a:solidFill>
                  <a:schemeClr val="tx1"/>
                </a:solidFill>
                <a:latin typeface="+mn-lt"/>
                <a:cs typeface="Times New Roman" pitchFamily="18" charset="0"/>
              </a:rPr>
              <a:t>,</a:t>
            </a:r>
          </a:p>
        </p:txBody>
      </p:sp>
      <p:graphicFrame>
        <p:nvGraphicFramePr>
          <p:cNvPr id="3" name="Object 2">
            <a:extLst>
              <a:ext uri="{FF2B5EF4-FFF2-40B4-BE49-F238E27FC236}">
                <a16:creationId xmlns:a16="http://schemas.microsoft.com/office/drawing/2014/main" id="{10D06944-6B9C-C244-B73D-763A589B62C6}"/>
              </a:ext>
            </a:extLst>
          </p:cNvPr>
          <p:cNvGraphicFramePr>
            <a:graphicFrameLocks noChangeAspect="1"/>
          </p:cNvGraphicFramePr>
          <p:nvPr>
            <p:extLst>
              <p:ext uri="{D42A27DB-BD31-4B8C-83A1-F6EECF244321}">
                <p14:modId xmlns:p14="http://schemas.microsoft.com/office/powerpoint/2010/main" val="905474659"/>
              </p:ext>
            </p:extLst>
          </p:nvPr>
        </p:nvGraphicFramePr>
        <p:xfrm>
          <a:off x="811213" y="3366531"/>
          <a:ext cx="3424237" cy="1111250"/>
        </p:xfrm>
        <a:graphic>
          <a:graphicData uri="http://schemas.openxmlformats.org/presentationml/2006/ole">
            <mc:AlternateContent xmlns:mc="http://schemas.openxmlformats.org/markup-compatibility/2006">
              <mc:Choice xmlns:v="urn:schemas-microsoft-com:vml" Requires="v">
                <p:oleObj spid="_x0000_s93317" name="Equation" r:id="rId3" imgW="1562040" imgH="507960" progId="Equation.3">
                  <p:embed/>
                </p:oleObj>
              </mc:Choice>
              <mc:Fallback>
                <p:oleObj name="Equation" r:id="rId3" imgW="1562040" imgH="507960" progId="Equation.3">
                  <p:embed/>
                  <p:pic>
                    <p:nvPicPr>
                      <p:cNvPr id="19558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366531"/>
                        <a:ext cx="3424237"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2">
            <a:extLst>
              <a:ext uri="{FF2B5EF4-FFF2-40B4-BE49-F238E27FC236}">
                <a16:creationId xmlns:a16="http://schemas.microsoft.com/office/drawing/2014/main" id="{9BFE0C1A-CDAC-F442-B64F-6584A02BC6AA}"/>
              </a:ext>
            </a:extLst>
          </p:cNvPr>
          <p:cNvGraphicFramePr>
            <a:graphicFrameLocks noChangeAspect="1"/>
          </p:cNvGraphicFramePr>
          <p:nvPr>
            <p:extLst>
              <p:ext uri="{D42A27DB-BD31-4B8C-83A1-F6EECF244321}">
                <p14:modId xmlns:p14="http://schemas.microsoft.com/office/powerpoint/2010/main" val="1547510925"/>
              </p:ext>
            </p:extLst>
          </p:nvPr>
        </p:nvGraphicFramePr>
        <p:xfrm>
          <a:off x="1013789" y="1494780"/>
          <a:ext cx="3309937" cy="1000125"/>
        </p:xfrm>
        <a:graphic>
          <a:graphicData uri="http://schemas.openxmlformats.org/presentationml/2006/ole">
            <mc:AlternateContent xmlns:mc="http://schemas.openxmlformats.org/markup-compatibility/2006">
              <mc:Choice xmlns:v="urn:schemas-microsoft-com:vml" Requires="v">
                <p:oleObj spid="_x0000_s93318" name="Equation" r:id="rId5" imgW="1511280" imgH="457200" progId="Equation.3">
                  <p:embed/>
                </p:oleObj>
              </mc:Choice>
              <mc:Fallback>
                <p:oleObj name="Equation" r:id="rId5" imgW="1511280" imgH="457200" progId="Equation.3">
                  <p:embed/>
                  <p:pic>
                    <p:nvPicPr>
                      <p:cNvPr id="19558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789" y="1494780"/>
                        <a:ext cx="3309937"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7">
            <a:extLst>
              <a:ext uri="{FF2B5EF4-FFF2-40B4-BE49-F238E27FC236}">
                <a16:creationId xmlns:a16="http://schemas.microsoft.com/office/drawing/2014/main" id="{02043784-A234-5647-AF6D-DECC3DCBE343}"/>
              </a:ext>
            </a:extLst>
          </p:cNvPr>
          <p:cNvSpPr txBox="1">
            <a:spLocks/>
          </p:cNvSpPr>
          <p:nvPr/>
        </p:nvSpPr>
        <p:spPr>
          <a:xfrm>
            <a:off x="231775" y="0"/>
            <a:ext cx="5187333"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solidFill>
                  <a:schemeClr val="tx1"/>
                </a:solidFill>
                <a:latin typeface="+mn-lt"/>
              </a:rPr>
              <a:t>Schottky Effect</a:t>
            </a:r>
          </a:p>
        </p:txBody>
      </p:sp>
      <p:sp>
        <p:nvSpPr>
          <p:cNvPr id="6" name="Text Box 6">
            <a:extLst>
              <a:ext uri="{FF2B5EF4-FFF2-40B4-BE49-F238E27FC236}">
                <a16:creationId xmlns:a16="http://schemas.microsoft.com/office/drawing/2014/main" id="{79F1519C-FB0A-EE45-9C09-FF6ED3288FF1}"/>
              </a:ext>
            </a:extLst>
          </p:cNvPr>
          <p:cNvSpPr txBox="1">
            <a:spLocks noChangeArrowheads="1"/>
          </p:cNvSpPr>
          <p:nvPr/>
        </p:nvSpPr>
        <p:spPr bwMode="auto">
          <a:xfrm>
            <a:off x="136072" y="2658645"/>
            <a:ext cx="9007928" cy="707886"/>
          </a:xfrm>
          <a:prstGeom prst="rect">
            <a:avLst/>
          </a:prstGeom>
          <a:noFill/>
          <a:ln w="9525">
            <a:noFill/>
            <a:miter lim="800000"/>
            <a:headEnd/>
            <a:tailEnd/>
          </a:ln>
          <a:effectLst/>
        </p:spPr>
        <p:txBody>
          <a:bodyPr wrap="square">
            <a:spAutoFit/>
          </a:bodyPr>
          <a:lstStyle/>
          <a:p>
            <a:pPr indent="-457200"/>
            <a:r>
              <a:rPr lang="en-US" sz="2000" dirty="0">
                <a:solidFill>
                  <a:schemeClr val="tx1"/>
                </a:solidFill>
                <a:latin typeface="+mn-lt"/>
                <a:cs typeface="Times New Roman" pitchFamily="18" charset="0"/>
              </a:rPr>
              <a:t>Where </a:t>
            </a:r>
            <a:r>
              <a:rPr lang="el-GR" sz="2000" dirty="0">
                <a:solidFill>
                  <a:schemeClr val="tx1"/>
                </a:solidFill>
                <a:latin typeface="+mn-lt"/>
                <a:cs typeface="Times New Roman" pitchFamily="18" charset="0"/>
              </a:rPr>
              <a:t>χ</a:t>
            </a:r>
            <a:r>
              <a:rPr lang="en-US" sz="2000" dirty="0">
                <a:solidFill>
                  <a:schemeClr val="tx1"/>
                </a:solidFill>
                <a:latin typeface="+mn-lt"/>
                <a:cs typeface="Times New Roman" pitchFamily="18" charset="0"/>
              </a:rPr>
              <a:t> (~200 meV) is the zero-field NEA value (Physics Letters A </a:t>
            </a:r>
            <a:r>
              <a:rPr lang="en-US" sz="2000" b="1" dirty="0">
                <a:solidFill>
                  <a:schemeClr val="tx1"/>
                </a:solidFill>
                <a:latin typeface="+mn-lt"/>
                <a:cs typeface="Times New Roman" pitchFamily="18" charset="0"/>
              </a:rPr>
              <a:t>282</a:t>
            </a:r>
            <a:r>
              <a:rPr lang="en-US" sz="2000" dirty="0">
                <a:solidFill>
                  <a:schemeClr val="tx1"/>
                </a:solidFill>
                <a:latin typeface="+mn-lt"/>
                <a:cs typeface="Times New Roman" pitchFamily="18" charset="0"/>
              </a:rPr>
              <a:t>, 309) and potential barrier lowering due to Electric Field is</a:t>
            </a:r>
          </a:p>
        </p:txBody>
      </p:sp>
      <p:sp>
        <p:nvSpPr>
          <p:cNvPr id="7" name="Text Box 6">
            <a:extLst>
              <a:ext uri="{FF2B5EF4-FFF2-40B4-BE49-F238E27FC236}">
                <a16:creationId xmlns:a16="http://schemas.microsoft.com/office/drawing/2014/main" id="{60C21FB9-3DEC-7B47-81B3-8E845D309472}"/>
              </a:ext>
            </a:extLst>
          </p:cNvPr>
          <p:cNvSpPr txBox="1">
            <a:spLocks noChangeArrowheads="1"/>
          </p:cNvSpPr>
          <p:nvPr/>
        </p:nvSpPr>
        <p:spPr bwMode="auto">
          <a:xfrm>
            <a:off x="136072" y="4541751"/>
            <a:ext cx="6033234" cy="400110"/>
          </a:xfrm>
          <a:prstGeom prst="rect">
            <a:avLst/>
          </a:prstGeom>
          <a:noFill/>
          <a:ln w="9525">
            <a:noFill/>
            <a:miter lim="800000"/>
            <a:headEnd/>
            <a:tailEnd/>
          </a:ln>
          <a:effectLst/>
        </p:spPr>
        <p:txBody>
          <a:bodyPr wrap="square">
            <a:spAutoFit/>
          </a:bodyPr>
          <a:lstStyle/>
          <a:p>
            <a:pPr indent="-457200"/>
            <a:r>
              <a:rPr lang="en-US" sz="2000" dirty="0">
                <a:solidFill>
                  <a:schemeClr val="tx1"/>
                </a:solidFill>
                <a:latin typeface="+mn-lt"/>
                <a:cs typeface="Times New Roman" pitchFamily="18" charset="0"/>
              </a:rPr>
              <a:t>Where </a:t>
            </a:r>
            <a:r>
              <a:rPr lang="el-GR" sz="2000" dirty="0">
                <a:solidFill>
                  <a:schemeClr val="tx1"/>
                </a:solidFill>
                <a:latin typeface="+mn-lt"/>
                <a:cs typeface="Times New Roman" pitchFamily="18" charset="0"/>
              </a:rPr>
              <a:t>ε</a:t>
            </a:r>
            <a:r>
              <a:rPr lang="en-US" sz="2000" baseline="-25000" dirty="0">
                <a:solidFill>
                  <a:schemeClr val="tx1"/>
                </a:solidFill>
                <a:latin typeface="+mn-lt"/>
                <a:cs typeface="Times New Roman" pitchFamily="18" charset="0"/>
              </a:rPr>
              <a:t>s</a:t>
            </a:r>
            <a:r>
              <a:rPr lang="en-US" sz="2000" dirty="0">
                <a:solidFill>
                  <a:schemeClr val="tx1"/>
                </a:solidFill>
                <a:latin typeface="+mn-lt"/>
                <a:cs typeface="Times New Roman" pitchFamily="18" charset="0"/>
              </a:rPr>
              <a:t> (= 13.1) is GaAs relative permittivity.</a:t>
            </a:r>
          </a:p>
        </p:txBody>
      </p:sp>
      <p:pic>
        <p:nvPicPr>
          <p:cNvPr id="26" name="Picture 25">
            <a:extLst>
              <a:ext uri="{FF2B5EF4-FFF2-40B4-BE49-F238E27FC236}">
                <a16:creationId xmlns:a16="http://schemas.microsoft.com/office/drawing/2014/main" id="{94538DB4-48FB-FA44-92A5-6FA45308B4EA}"/>
              </a:ext>
            </a:extLst>
          </p:cNvPr>
          <p:cNvPicPr>
            <a:picLocks noChangeAspect="1"/>
          </p:cNvPicPr>
          <p:nvPr/>
        </p:nvPicPr>
        <p:blipFill>
          <a:blip r:embed="rId7"/>
          <a:stretch>
            <a:fillRect/>
          </a:stretch>
        </p:blipFill>
        <p:spPr>
          <a:xfrm>
            <a:off x="6102631" y="4038600"/>
            <a:ext cx="2520950" cy="2091111"/>
          </a:xfrm>
          <a:prstGeom prst="rect">
            <a:avLst/>
          </a:prstGeom>
        </p:spPr>
      </p:pic>
      <p:pic>
        <p:nvPicPr>
          <p:cNvPr id="28" name="Picture 27">
            <a:extLst>
              <a:ext uri="{FF2B5EF4-FFF2-40B4-BE49-F238E27FC236}">
                <a16:creationId xmlns:a16="http://schemas.microsoft.com/office/drawing/2014/main" id="{20C21607-5902-2D46-AAA1-7E52FB64662A}"/>
              </a:ext>
            </a:extLst>
          </p:cNvPr>
          <p:cNvPicPr>
            <a:picLocks noChangeAspect="1"/>
          </p:cNvPicPr>
          <p:nvPr/>
        </p:nvPicPr>
        <p:blipFill>
          <a:blip r:embed="rId8"/>
          <a:stretch>
            <a:fillRect/>
          </a:stretch>
        </p:blipFill>
        <p:spPr>
          <a:xfrm>
            <a:off x="1752600" y="5149381"/>
            <a:ext cx="3841750" cy="1304361"/>
          </a:xfrm>
          <a:prstGeom prst="rect">
            <a:avLst/>
          </a:prstGeom>
        </p:spPr>
      </p:pic>
    </p:spTree>
    <p:extLst>
      <p:ext uri="{BB962C8B-B14F-4D97-AF65-F5344CB8AC3E}">
        <p14:creationId xmlns:p14="http://schemas.microsoft.com/office/powerpoint/2010/main" val="487856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E84F6DB4-A269-2D47-A499-FFFFA4E1BE68}"/>
              </a:ext>
            </a:extLst>
          </p:cNvPr>
          <p:cNvSpPr txBox="1">
            <a:spLocks/>
          </p:cNvSpPr>
          <p:nvPr/>
        </p:nvSpPr>
        <p:spPr>
          <a:xfrm>
            <a:off x="0" y="100370"/>
            <a:ext cx="914082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400" kern="0" dirty="0">
                <a:solidFill>
                  <a:schemeClr val="tx1"/>
                </a:solidFill>
                <a:latin typeface="+mn-lt"/>
              </a:rPr>
              <a:t>Surface Charge Limit (Surface Photovoltage Effect)</a:t>
            </a:r>
          </a:p>
        </p:txBody>
      </p:sp>
      <p:pic>
        <p:nvPicPr>
          <p:cNvPr id="3" name="Picture 2" descr="SCL10mAfit.gif">
            <a:extLst>
              <a:ext uri="{FF2B5EF4-FFF2-40B4-BE49-F238E27FC236}">
                <a16:creationId xmlns:a16="http://schemas.microsoft.com/office/drawing/2014/main" id="{45629EEB-BDED-0D40-837E-FB85EAC2A7F4}"/>
              </a:ext>
            </a:extLst>
          </p:cNvPr>
          <p:cNvPicPr>
            <a:picLocks noChangeAspect="1"/>
          </p:cNvPicPr>
          <p:nvPr/>
        </p:nvPicPr>
        <p:blipFill rotWithShape="1">
          <a:blip r:embed="rId3"/>
          <a:srcRect t="50000"/>
          <a:stretch/>
        </p:blipFill>
        <p:spPr>
          <a:xfrm>
            <a:off x="4151613" y="3810554"/>
            <a:ext cx="4996238" cy="3050467"/>
          </a:xfrm>
          <a:prstGeom prst="rect">
            <a:avLst/>
          </a:prstGeom>
        </p:spPr>
      </p:pic>
      <p:sp>
        <p:nvSpPr>
          <p:cNvPr id="4" name="Text Box 6">
            <a:extLst>
              <a:ext uri="{FF2B5EF4-FFF2-40B4-BE49-F238E27FC236}">
                <a16:creationId xmlns:a16="http://schemas.microsoft.com/office/drawing/2014/main" id="{851184D0-5EE4-5341-BD71-B311EF806E09}"/>
              </a:ext>
            </a:extLst>
          </p:cNvPr>
          <p:cNvSpPr txBox="1">
            <a:spLocks noChangeArrowheads="1"/>
          </p:cNvSpPr>
          <p:nvPr/>
        </p:nvSpPr>
        <p:spPr bwMode="auto">
          <a:xfrm>
            <a:off x="91573" y="702888"/>
            <a:ext cx="9129658" cy="923330"/>
          </a:xfrm>
          <a:prstGeom prst="rect">
            <a:avLst/>
          </a:prstGeom>
          <a:noFill/>
          <a:ln w="9525">
            <a:noFill/>
            <a:miter lim="800000"/>
            <a:headEnd/>
            <a:tailEnd/>
          </a:ln>
          <a:effectLst/>
        </p:spPr>
        <p:txBody>
          <a:bodyPr wrap="square">
            <a:spAutoFit/>
          </a:bodyPr>
          <a:lstStyle/>
          <a:p>
            <a:pPr marL="457200" indent="-457200" algn="l">
              <a:buFont typeface="Wingdings" pitchFamily="2" charset="2"/>
              <a:buChar char="Ø"/>
            </a:pPr>
            <a:r>
              <a:rPr lang="en-US" sz="1800" dirty="0">
                <a:solidFill>
                  <a:schemeClr val="tx1"/>
                </a:solidFill>
                <a:latin typeface="+mn-lt"/>
              </a:rPr>
              <a:t>Surface Charge Limit reduces NEA of GaAs</a:t>
            </a:r>
          </a:p>
          <a:p>
            <a:pPr marL="457200" indent="-457200" algn="l">
              <a:buFont typeface="Wingdings" pitchFamily="2" charset="2"/>
              <a:buChar char="Ø"/>
            </a:pPr>
            <a:r>
              <a:rPr lang="en-US" sz="1800" dirty="0">
                <a:solidFill>
                  <a:schemeClr val="tx1"/>
                </a:solidFill>
                <a:latin typeface="+mn-lt"/>
              </a:rPr>
              <a:t>Photoelectrons trapped near GaAs surface produce opposing field that reduces NEA resulting in QE reduction</a:t>
            </a:r>
          </a:p>
        </p:txBody>
      </p:sp>
      <p:graphicFrame>
        <p:nvGraphicFramePr>
          <p:cNvPr id="5" name="Object 2">
            <a:extLst>
              <a:ext uri="{FF2B5EF4-FFF2-40B4-BE49-F238E27FC236}">
                <a16:creationId xmlns:a16="http://schemas.microsoft.com/office/drawing/2014/main" id="{D9A3E212-54D7-F449-B34C-FA4A4E22C282}"/>
              </a:ext>
            </a:extLst>
          </p:cNvPr>
          <p:cNvGraphicFramePr>
            <a:graphicFrameLocks noChangeAspect="1"/>
          </p:cNvGraphicFramePr>
          <p:nvPr>
            <p:extLst>
              <p:ext uri="{D42A27DB-BD31-4B8C-83A1-F6EECF244321}">
                <p14:modId xmlns:p14="http://schemas.microsoft.com/office/powerpoint/2010/main" val="2071783055"/>
              </p:ext>
            </p:extLst>
          </p:nvPr>
        </p:nvGraphicFramePr>
        <p:xfrm>
          <a:off x="759032" y="1922714"/>
          <a:ext cx="3865562" cy="1055687"/>
        </p:xfrm>
        <a:graphic>
          <a:graphicData uri="http://schemas.openxmlformats.org/presentationml/2006/ole">
            <mc:AlternateContent xmlns:mc="http://schemas.openxmlformats.org/markup-compatibility/2006">
              <mc:Choice xmlns:v="urn:schemas-microsoft-com:vml" Requires="v">
                <p:oleObj spid="_x0000_s94341" name="Equation" r:id="rId4" imgW="1765080" imgH="482400" progId="Equation.3">
                  <p:embed/>
                </p:oleObj>
              </mc:Choice>
              <mc:Fallback>
                <p:oleObj name="Equation" r:id="rId4" imgW="1765080" imgH="482400" progId="Equation.3">
                  <p:embed/>
                  <p:pic>
                    <p:nvPicPr>
                      <p:cNvPr id="1966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32" y="1922714"/>
                        <a:ext cx="3865562" cy="1055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6">
            <a:extLst>
              <a:ext uri="{FF2B5EF4-FFF2-40B4-BE49-F238E27FC236}">
                <a16:creationId xmlns:a16="http://schemas.microsoft.com/office/drawing/2014/main" id="{7F38ACE0-D7B9-7B49-8A0F-464ACE23BEEA}"/>
              </a:ext>
            </a:extLst>
          </p:cNvPr>
          <p:cNvSpPr txBox="1">
            <a:spLocks noChangeArrowheads="1"/>
          </p:cNvSpPr>
          <p:nvPr/>
        </p:nvSpPr>
        <p:spPr bwMode="auto">
          <a:xfrm>
            <a:off x="703011" y="3166876"/>
            <a:ext cx="4144114" cy="646331"/>
          </a:xfrm>
          <a:prstGeom prst="rect">
            <a:avLst/>
          </a:prstGeom>
          <a:noFill/>
          <a:ln w="9525">
            <a:noFill/>
            <a:miter lim="800000"/>
            <a:headEnd/>
            <a:tailEnd/>
          </a:ln>
          <a:effectLst/>
        </p:spPr>
        <p:txBody>
          <a:bodyPr wrap="square">
            <a:spAutoFit/>
          </a:bodyPr>
          <a:lstStyle/>
          <a:p>
            <a:pPr indent="-457200"/>
            <a:r>
              <a:rPr lang="en-US" sz="1800" i="1" dirty="0">
                <a:solidFill>
                  <a:schemeClr val="tx1"/>
                </a:solidFill>
                <a:latin typeface="+mn-lt"/>
                <a:cs typeface="Times New Roman" pitchFamily="18" charset="0"/>
              </a:rPr>
              <a:t>Where U(</a:t>
            </a:r>
            <a:r>
              <a:rPr lang="en-US" sz="1800" i="1" dirty="0" err="1">
                <a:solidFill>
                  <a:schemeClr val="tx1"/>
                </a:solidFill>
                <a:latin typeface="+mn-lt"/>
                <a:cs typeface="Times New Roman" pitchFamily="18" charset="0"/>
              </a:rPr>
              <a:t>LaserPower</a:t>
            </a:r>
            <a:r>
              <a:rPr lang="en-US" sz="1800" i="1" dirty="0">
                <a:solidFill>
                  <a:schemeClr val="tx1"/>
                </a:solidFill>
                <a:latin typeface="+mn-lt"/>
                <a:cs typeface="Times New Roman" pitchFamily="18" charset="0"/>
              </a:rPr>
              <a:t>) is up-shifting of potential barrier due to photovoltage.</a:t>
            </a:r>
          </a:p>
        </p:txBody>
      </p:sp>
      <p:sp>
        <p:nvSpPr>
          <p:cNvPr id="7" name="Text Box 6">
            <a:extLst>
              <a:ext uri="{FF2B5EF4-FFF2-40B4-BE49-F238E27FC236}">
                <a16:creationId xmlns:a16="http://schemas.microsoft.com/office/drawing/2014/main" id="{E92FB892-5B17-8549-AE8D-8621938346B8}"/>
              </a:ext>
            </a:extLst>
          </p:cNvPr>
          <p:cNvSpPr txBox="1">
            <a:spLocks noChangeArrowheads="1"/>
          </p:cNvSpPr>
          <p:nvPr/>
        </p:nvSpPr>
        <p:spPr bwMode="auto">
          <a:xfrm>
            <a:off x="668000" y="4387987"/>
            <a:ext cx="3385046" cy="1323439"/>
          </a:xfrm>
          <a:prstGeom prst="rect">
            <a:avLst/>
          </a:prstGeom>
          <a:noFill/>
          <a:ln w="9525">
            <a:noFill/>
            <a:miter lim="800000"/>
            <a:headEnd/>
            <a:tailEnd/>
          </a:ln>
          <a:effectLst/>
        </p:spPr>
        <p:txBody>
          <a:bodyPr wrap="square">
            <a:spAutoFit/>
          </a:bodyPr>
          <a:lstStyle/>
          <a:p>
            <a:pPr marL="285750" indent="-285750">
              <a:buFont typeface="Arial" panose="020B0604020202020204" pitchFamily="34" charset="0"/>
              <a:buChar char="•"/>
            </a:pPr>
            <a:r>
              <a:rPr lang="en-US" sz="2000" dirty="0">
                <a:solidFill>
                  <a:schemeClr val="tx1"/>
                </a:solidFill>
                <a:latin typeface="+mn-lt"/>
                <a:cs typeface="Times New Roman" pitchFamily="18" charset="0"/>
              </a:rPr>
              <a:t>For heavily Zn doped GaAs surface, U(LP) → 0</a:t>
            </a:r>
          </a:p>
          <a:p>
            <a:pPr marL="285750" indent="-285750">
              <a:buFont typeface="Arial" panose="020B0604020202020204" pitchFamily="34" charset="0"/>
              <a:buChar char="•"/>
            </a:pPr>
            <a:r>
              <a:rPr lang="en-US" sz="2000" dirty="0">
                <a:solidFill>
                  <a:schemeClr val="tx1"/>
                </a:solidFill>
                <a:latin typeface="+mn-lt"/>
                <a:cs typeface="Times New Roman" pitchFamily="18" charset="0"/>
              </a:rPr>
              <a:t>Higher Gun HV suppresses photovoltage</a:t>
            </a:r>
          </a:p>
        </p:txBody>
      </p:sp>
      <p:grpSp>
        <p:nvGrpSpPr>
          <p:cNvPr id="8" name="Group 7">
            <a:extLst>
              <a:ext uri="{FF2B5EF4-FFF2-40B4-BE49-F238E27FC236}">
                <a16:creationId xmlns:a16="http://schemas.microsoft.com/office/drawing/2014/main" id="{C6732890-01F0-D741-B4D1-711DB0BEF3F3}"/>
              </a:ext>
            </a:extLst>
          </p:cNvPr>
          <p:cNvGrpSpPr/>
          <p:nvPr/>
        </p:nvGrpSpPr>
        <p:grpSpPr>
          <a:xfrm>
            <a:off x="5656964" y="1517926"/>
            <a:ext cx="2776112" cy="2176048"/>
            <a:chOff x="6011125" y="1468864"/>
            <a:chExt cx="2776112" cy="2176048"/>
          </a:xfrm>
        </p:grpSpPr>
        <p:cxnSp>
          <p:nvCxnSpPr>
            <p:cNvPr id="9" name="Straight Connector 8">
              <a:extLst>
                <a:ext uri="{FF2B5EF4-FFF2-40B4-BE49-F238E27FC236}">
                  <a16:creationId xmlns:a16="http://schemas.microsoft.com/office/drawing/2014/main" id="{7F1642FF-A3C3-D041-AD83-DF09B10608B0}"/>
                </a:ext>
              </a:extLst>
            </p:cNvPr>
            <p:cNvCxnSpPr/>
            <p:nvPr/>
          </p:nvCxnSpPr>
          <p:spPr bwMode="auto">
            <a:xfrm rot="10800000">
              <a:off x="6366768" y="2128625"/>
              <a:ext cx="55558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71DB758B-EDB3-6349-95BE-7CE73548BB1D}"/>
                </a:ext>
              </a:extLst>
            </p:cNvPr>
            <p:cNvCxnSpPr/>
            <p:nvPr/>
          </p:nvCxnSpPr>
          <p:spPr bwMode="auto">
            <a:xfrm rot="10800000">
              <a:off x="6366768" y="3043025"/>
              <a:ext cx="55558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B6433B19-3B73-EF48-8AC0-DDCD0C51C0D5}"/>
                </a:ext>
              </a:extLst>
            </p:cNvPr>
            <p:cNvCxnSpPr/>
            <p:nvPr/>
          </p:nvCxnSpPr>
          <p:spPr bwMode="auto">
            <a:xfrm rot="5400000">
              <a:off x="6288636" y="2553995"/>
              <a:ext cx="2176045" cy="5789"/>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2" name="Freeform 11">
              <a:extLst>
                <a:ext uri="{FF2B5EF4-FFF2-40B4-BE49-F238E27FC236}">
                  <a16:creationId xmlns:a16="http://schemas.microsoft.com/office/drawing/2014/main" id="{049E25AB-CD46-B740-A7C9-1F2851267EF4}"/>
                </a:ext>
              </a:extLst>
            </p:cNvPr>
            <p:cNvSpPr/>
            <p:nvPr/>
          </p:nvSpPr>
          <p:spPr bwMode="auto">
            <a:xfrm>
              <a:off x="6922352" y="2128625"/>
              <a:ext cx="451412" cy="416689"/>
            </a:xfrm>
            <a:custGeom>
              <a:avLst/>
              <a:gdLst>
                <a:gd name="connsiteX0" fmla="*/ 0 w 451412"/>
                <a:gd name="connsiteY0" fmla="*/ 0 h 416689"/>
                <a:gd name="connsiteX1" fmla="*/ 324091 w 451412"/>
                <a:gd name="connsiteY1" fmla="*/ 104172 h 416689"/>
                <a:gd name="connsiteX2" fmla="*/ 451412 w 451412"/>
                <a:gd name="connsiteY2" fmla="*/ 416689 h 416689"/>
              </a:gdLst>
              <a:ahLst/>
              <a:cxnLst>
                <a:cxn ang="0">
                  <a:pos x="connsiteX0" y="connsiteY0"/>
                </a:cxn>
                <a:cxn ang="0">
                  <a:pos x="connsiteX1" y="connsiteY1"/>
                </a:cxn>
                <a:cxn ang="0">
                  <a:pos x="connsiteX2" y="connsiteY2"/>
                </a:cxn>
              </a:cxnLst>
              <a:rect l="l" t="t" r="r" b="b"/>
              <a:pathLst>
                <a:path w="451412" h="416689">
                  <a:moveTo>
                    <a:pt x="0" y="0"/>
                  </a:moveTo>
                  <a:cubicBezTo>
                    <a:pt x="124428" y="17362"/>
                    <a:pt x="248856" y="34724"/>
                    <a:pt x="324091" y="104172"/>
                  </a:cubicBezTo>
                  <a:cubicBezTo>
                    <a:pt x="399326" y="173620"/>
                    <a:pt x="425369" y="295154"/>
                    <a:pt x="451412" y="416689"/>
                  </a:cubicBez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effectLst/>
              </a:endParaRPr>
            </a:p>
          </p:txBody>
        </p:sp>
        <p:sp>
          <p:nvSpPr>
            <p:cNvPr id="13" name="Freeform 12">
              <a:extLst>
                <a:ext uri="{FF2B5EF4-FFF2-40B4-BE49-F238E27FC236}">
                  <a16:creationId xmlns:a16="http://schemas.microsoft.com/office/drawing/2014/main" id="{748540CF-533A-5946-9476-AAFA42A42A0C}"/>
                </a:ext>
              </a:extLst>
            </p:cNvPr>
            <p:cNvSpPr/>
            <p:nvPr/>
          </p:nvSpPr>
          <p:spPr bwMode="auto">
            <a:xfrm>
              <a:off x="6922351" y="3043026"/>
              <a:ext cx="451412" cy="416689"/>
            </a:xfrm>
            <a:custGeom>
              <a:avLst/>
              <a:gdLst>
                <a:gd name="connsiteX0" fmla="*/ 0 w 451412"/>
                <a:gd name="connsiteY0" fmla="*/ 0 h 416689"/>
                <a:gd name="connsiteX1" fmla="*/ 324091 w 451412"/>
                <a:gd name="connsiteY1" fmla="*/ 104172 h 416689"/>
                <a:gd name="connsiteX2" fmla="*/ 451412 w 451412"/>
                <a:gd name="connsiteY2" fmla="*/ 416689 h 416689"/>
              </a:gdLst>
              <a:ahLst/>
              <a:cxnLst>
                <a:cxn ang="0">
                  <a:pos x="connsiteX0" y="connsiteY0"/>
                </a:cxn>
                <a:cxn ang="0">
                  <a:pos x="connsiteX1" y="connsiteY1"/>
                </a:cxn>
                <a:cxn ang="0">
                  <a:pos x="connsiteX2" y="connsiteY2"/>
                </a:cxn>
              </a:cxnLst>
              <a:rect l="l" t="t" r="r" b="b"/>
              <a:pathLst>
                <a:path w="451412" h="416689">
                  <a:moveTo>
                    <a:pt x="0" y="0"/>
                  </a:moveTo>
                  <a:cubicBezTo>
                    <a:pt x="124428" y="17362"/>
                    <a:pt x="248856" y="34724"/>
                    <a:pt x="324091" y="104172"/>
                  </a:cubicBezTo>
                  <a:cubicBezTo>
                    <a:pt x="399326" y="173620"/>
                    <a:pt x="425369" y="295154"/>
                    <a:pt x="451412" y="416689"/>
                  </a:cubicBez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effectLst/>
              </a:endParaRPr>
            </a:p>
          </p:txBody>
        </p:sp>
        <p:cxnSp>
          <p:nvCxnSpPr>
            <p:cNvPr id="14" name="Straight Connector 13">
              <a:extLst>
                <a:ext uri="{FF2B5EF4-FFF2-40B4-BE49-F238E27FC236}">
                  <a16:creationId xmlns:a16="http://schemas.microsoft.com/office/drawing/2014/main" id="{6F7BD6AC-23A3-1946-945C-FC77A2994DCB}"/>
                </a:ext>
              </a:extLst>
            </p:cNvPr>
            <p:cNvCxnSpPr/>
            <p:nvPr/>
          </p:nvCxnSpPr>
          <p:spPr bwMode="auto">
            <a:xfrm rot="16200000" flipH="1">
              <a:off x="6731897" y="2110731"/>
              <a:ext cx="1445783" cy="16205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5" name="Freeform 14">
              <a:extLst>
                <a:ext uri="{FF2B5EF4-FFF2-40B4-BE49-F238E27FC236}">
                  <a16:creationId xmlns:a16="http://schemas.microsoft.com/office/drawing/2014/main" id="{09184FB6-80BE-BC44-9588-535C3C1A5DEF}"/>
                </a:ext>
              </a:extLst>
            </p:cNvPr>
            <p:cNvSpPr/>
            <p:nvPr/>
          </p:nvSpPr>
          <p:spPr bwMode="auto">
            <a:xfrm>
              <a:off x="7535811" y="2492913"/>
              <a:ext cx="740780" cy="421733"/>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effectLst/>
              </a:endParaRPr>
            </a:p>
          </p:txBody>
        </p:sp>
        <p:cxnSp>
          <p:nvCxnSpPr>
            <p:cNvPr id="16" name="Straight Connector 15">
              <a:extLst>
                <a:ext uri="{FF2B5EF4-FFF2-40B4-BE49-F238E27FC236}">
                  <a16:creationId xmlns:a16="http://schemas.microsoft.com/office/drawing/2014/main" id="{A6435083-608D-1C4B-A2C8-F517ECFE788D}"/>
                </a:ext>
              </a:extLst>
            </p:cNvPr>
            <p:cNvCxnSpPr/>
            <p:nvPr/>
          </p:nvCxnSpPr>
          <p:spPr bwMode="auto">
            <a:xfrm>
              <a:off x="6193147" y="2128625"/>
              <a:ext cx="208344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7" name="Straight Connector 16">
              <a:extLst>
                <a:ext uri="{FF2B5EF4-FFF2-40B4-BE49-F238E27FC236}">
                  <a16:creationId xmlns:a16="http://schemas.microsoft.com/office/drawing/2014/main" id="{FD1DFB89-2E53-5947-AB7C-2E38904C1B3B}"/>
                </a:ext>
              </a:extLst>
            </p:cNvPr>
            <p:cNvCxnSpPr/>
            <p:nvPr/>
          </p:nvCxnSpPr>
          <p:spPr bwMode="auto">
            <a:xfrm>
              <a:off x="6193147" y="3043025"/>
              <a:ext cx="208344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8" name="Straight Arrow Connector 17">
              <a:extLst>
                <a:ext uri="{FF2B5EF4-FFF2-40B4-BE49-F238E27FC236}">
                  <a16:creationId xmlns:a16="http://schemas.microsoft.com/office/drawing/2014/main" id="{8E17D34F-3356-D048-A94A-79C2BFDFA75C}"/>
                </a:ext>
              </a:extLst>
            </p:cNvPr>
            <p:cNvCxnSpPr/>
            <p:nvPr/>
          </p:nvCxnSpPr>
          <p:spPr bwMode="auto">
            <a:xfrm rot="5400000">
              <a:off x="8035454" y="2309579"/>
              <a:ext cx="363496" cy="1588"/>
            </a:xfrm>
            <a:prstGeom prst="straightConnector1">
              <a:avLst/>
            </a:prstGeom>
            <a:solidFill>
              <a:schemeClr val="accent1"/>
            </a:solidFill>
            <a:ln w="9525" cap="flat" cmpd="sng" algn="ctr">
              <a:solidFill>
                <a:srgbClr val="034ABD"/>
              </a:solidFill>
              <a:prstDash val="solid"/>
              <a:round/>
              <a:headEnd type="arrow" w="sm" len="sm"/>
              <a:tailEnd type="arrow" w="sm" len="sm"/>
            </a:ln>
            <a:effectLst/>
          </p:spPr>
        </p:cxnSp>
        <p:sp>
          <p:nvSpPr>
            <p:cNvPr id="19" name="Rectangle 18">
              <a:extLst>
                <a:ext uri="{FF2B5EF4-FFF2-40B4-BE49-F238E27FC236}">
                  <a16:creationId xmlns:a16="http://schemas.microsoft.com/office/drawing/2014/main" id="{80D8AB19-99FE-EE47-A165-760AD5B00BDF}"/>
                </a:ext>
              </a:extLst>
            </p:cNvPr>
            <p:cNvSpPr/>
            <p:nvPr/>
          </p:nvSpPr>
          <p:spPr>
            <a:xfrm>
              <a:off x="8214516" y="2128625"/>
              <a:ext cx="460382" cy="400110"/>
            </a:xfrm>
            <a:prstGeom prst="rect">
              <a:avLst/>
            </a:prstGeom>
          </p:spPr>
          <p:txBody>
            <a:bodyPr wrap="none">
              <a:spAutoFit/>
            </a:bodyPr>
            <a:lstStyle/>
            <a:p>
              <a:r>
                <a:rPr lang="en-US" sz="2000" dirty="0">
                  <a:solidFill>
                    <a:schemeClr val="tx1"/>
                  </a:solidFill>
                  <a:latin typeface="+mn-lt"/>
                  <a:cs typeface="Times New Roman" pitchFamily="18" charset="0"/>
                </a:rPr>
                <a:t> </a:t>
              </a:r>
              <a:r>
                <a:rPr lang="el-GR" sz="2000" dirty="0">
                  <a:solidFill>
                    <a:schemeClr val="tx1"/>
                  </a:solidFill>
                  <a:latin typeface="+mn-lt"/>
                  <a:cs typeface="Times New Roman" pitchFamily="18" charset="0"/>
                </a:rPr>
                <a:t>χ</a:t>
              </a:r>
              <a:r>
                <a:rPr lang="en-US" sz="2000" dirty="0">
                  <a:solidFill>
                    <a:schemeClr val="tx1"/>
                  </a:solidFill>
                  <a:latin typeface="+mn-lt"/>
                  <a:cs typeface="Times New Roman" pitchFamily="18" charset="0"/>
                </a:rPr>
                <a:t> </a:t>
              </a:r>
            </a:p>
          </p:txBody>
        </p:sp>
        <p:cxnSp>
          <p:nvCxnSpPr>
            <p:cNvPr id="20" name="Straight Arrow Connector 19">
              <a:extLst>
                <a:ext uri="{FF2B5EF4-FFF2-40B4-BE49-F238E27FC236}">
                  <a16:creationId xmlns:a16="http://schemas.microsoft.com/office/drawing/2014/main" id="{0F35E642-E680-454C-891E-947D0725DB76}"/>
                </a:ext>
              </a:extLst>
            </p:cNvPr>
            <p:cNvCxnSpPr/>
            <p:nvPr/>
          </p:nvCxnSpPr>
          <p:spPr bwMode="auto">
            <a:xfrm rot="5400000">
              <a:off x="6161071" y="2592141"/>
              <a:ext cx="927033" cy="1588"/>
            </a:xfrm>
            <a:prstGeom prst="straightConnector1">
              <a:avLst/>
            </a:prstGeom>
            <a:solidFill>
              <a:schemeClr val="accent1"/>
            </a:solidFill>
            <a:ln w="9525" cap="flat" cmpd="sng" algn="ctr">
              <a:solidFill>
                <a:schemeClr val="tx1"/>
              </a:solidFill>
              <a:prstDash val="solid"/>
              <a:round/>
              <a:headEnd type="arrow" w="sm" len="sm"/>
              <a:tailEnd type="arrow" w="sm" len="sm"/>
            </a:ln>
            <a:effectLst/>
          </p:spPr>
        </p:cxnSp>
        <p:sp>
          <p:nvSpPr>
            <p:cNvPr id="21" name="Rectangle 20">
              <a:extLst>
                <a:ext uri="{FF2B5EF4-FFF2-40B4-BE49-F238E27FC236}">
                  <a16:creationId xmlns:a16="http://schemas.microsoft.com/office/drawing/2014/main" id="{E4D3E7DA-3EE8-E345-ADCA-38E86E58100F}"/>
                </a:ext>
              </a:extLst>
            </p:cNvPr>
            <p:cNvSpPr/>
            <p:nvPr/>
          </p:nvSpPr>
          <p:spPr>
            <a:xfrm>
              <a:off x="6011125" y="2360648"/>
              <a:ext cx="710451" cy="400110"/>
            </a:xfrm>
            <a:prstGeom prst="rect">
              <a:avLst/>
            </a:prstGeom>
          </p:spPr>
          <p:txBody>
            <a:bodyPr wrap="none">
              <a:spAutoFit/>
            </a:bodyPr>
            <a:lstStyle/>
            <a:p>
              <a:r>
                <a:rPr lang="en-US" sz="2000" dirty="0">
                  <a:solidFill>
                    <a:schemeClr val="tx1"/>
                  </a:solidFill>
                  <a:latin typeface="+mn-lt"/>
                </a:rPr>
                <a:t> </a:t>
              </a:r>
              <a:r>
                <a:rPr lang="en-US" sz="2000" dirty="0">
                  <a:solidFill>
                    <a:schemeClr val="tx1"/>
                  </a:solidFill>
                  <a:latin typeface="+mn-lt"/>
                  <a:cs typeface="Times New Roman" pitchFamily="18" charset="0"/>
                </a:rPr>
                <a:t>E</a:t>
              </a:r>
              <a:r>
                <a:rPr lang="en-US" sz="2000" baseline="-25000" dirty="0">
                  <a:solidFill>
                    <a:schemeClr val="tx1"/>
                  </a:solidFill>
                  <a:latin typeface="+mn-lt"/>
                  <a:cs typeface="Times New Roman" pitchFamily="18" charset="0"/>
                </a:rPr>
                <a:t>gap</a:t>
              </a:r>
              <a:endParaRPr lang="en-US" sz="2000" dirty="0">
                <a:solidFill>
                  <a:schemeClr val="tx1"/>
                </a:solidFill>
                <a:latin typeface="+mn-lt"/>
              </a:endParaRPr>
            </a:p>
          </p:txBody>
        </p:sp>
        <p:sp>
          <p:nvSpPr>
            <p:cNvPr id="22" name="Freeform 21">
              <a:extLst>
                <a:ext uri="{FF2B5EF4-FFF2-40B4-BE49-F238E27FC236}">
                  <a16:creationId xmlns:a16="http://schemas.microsoft.com/office/drawing/2014/main" id="{F8F6550B-C9BD-F748-A3F8-4B888A87680F}"/>
                </a:ext>
              </a:extLst>
            </p:cNvPr>
            <p:cNvSpPr/>
            <p:nvPr/>
          </p:nvSpPr>
          <p:spPr bwMode="auto">
            <a:xfrm>
              <a:off x="7535814" y="2645315"/>
              <a:ext cx="740780" cy="269333"/>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solidFill>
                <a:srgbClr val="40911F"/>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effectLst/>
              </a:endParaRPr>
            </a:p>
          </p:txBody>
        </p:sp>
        <p:cxnSp>
          <p:nvCxnSpPr>
            <p:cNvPr id="23" name="Straight Arrow Connector 22">
              <a:extLst>
                <a:ext uri="{FF2B5EF4-FFF2-40B4-BE49-F238E27FC236}">
                  <a16:creationId xmlns:a16="http://schemas.microsoft.com/office/drawing/2014/main" id="{EF6CAE86-9285-444C-AF7E-0E1E43384396}"/>
                </a:ext>
              </a:extLst>
            </p:cNvPr>
            <p:cNvCxnSpPr/>
            <p:nvPr/>
          </p:nvCxnSpPr>
          <p:spPr bwMode="auto">
            <a:xfrm>
              <a:off x="8217999" y="2517989"/>
              <a:ext cx="3" cy="143340"/>
            </a:xfrm>
            <a:prstGeom prst="straightConnector1">
              <a:avLst/>
            </a:prstGeom>
            <a:solidFill>
              <a:schemeClr val="accent1"/>
            </a:solidFill>
            <a:ln w="9525" cap="flat" cmpd="sng" algn="ctr">
              <a:solidFill>
                <a:srgbClr val="40911F"/>
              </a:solidFill>
              <a:prstDash val="solid"/>
              <a:round/>
              <a:headEnd type="none" w="med" len="med"/>
              <a:tailEnd type="arrow"/>
            </a:ln>
            <a:effectLst/>
          </p:spPr>
        </p:cxnSp>
        <p:sp>
          <p:nvSpPr>
            <p:cNvPr id="24" name="Freeform 23">
              <a:extLst>
                <a:ext uri="{FF2B5EF4-FFF2-40B4-BE49-F238E27FC236}">
                  <a16:creationId xmlns:a16="http://schemas.microsoft.com/office/drawing/2014/main" id="{B7D719F4-A004-B943-8874-B4F9E5EE611F}"/>
                </a:ext>
              </a:extLst>
            </p:cNvPr>
            <p:cNvSpPr/>
            <p:nvPr/>
          </p:nvSpPr>
          <p:spPr bwMode="auto">
            <a:xfrm>
              <a:off x="7535811" y="2360649"/>
              <a:ext cx="740780" cy="184666"/>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effectLst/>
              </a:endParaRPr>
            </a:p>
          </p:txBody>
        </p:sp>
        <p:sp>
          <p:nvSpPr>
            <p:cNvPr id="25" name="Rectangle 24">
              <a:extLst>
                <a:ext uri="{FF2B5EF4-FFF2-40B4-BE49-F238E27FC236}">
                  <a16:creationId xmlns:a16="http://schemas.microsoft.com/office/drawing/2014/main" id="{5FEC0AF9-01A3-2F4C-AE0F-83F57DFB0FA4}"/>
                </a:ext>
              </a:extLst>
            </p:cNvPr>
            <p:cNvSpPr/>
            <p:nvPr/>
          </p:nvSpPr>
          <p:spPr>
            <a:xfrm>
              <a:off x="7777024" y="2687120"/>
              <a:ext cx="1010213" cy="400110"/>
            </a:xfrm>
            <a:prstGeom prst="rect">
              <a:avLst/>
            </a:prstGeom>
          </p:spPr>
          <p:txBody>
            <a:bodyPr wrap="none">
              <a:spAutoFit/>
            </a:bodyPr>
            <a:lstStyle/>
            <a:p>
              <a:r>
                <a:rPr lang="el-GR" sz="2000" dirty="0">
                  <a:solidFill>
                    <a:schemeClr val="tx1"/>
                  </a:solidFill>
                  <a:latin typeface="+mn-lt"/>
                  <a:cs typeface="Times New Roman" pitchFamily="18" charset="0"/>
                </a:rPr>
                <a:t>δ</a:t>
              </a:r>
              <a:r>
                <a:rPr lang="en-US" sz="2000" dirty="0">
                  <a:solidFill>
                    <a:schemeClr val="tx1"/>
                  </a:solidFill>
                  <a:latin typeface="+mn-lt"/>
                  <a:cs typeface="Times New Roman" pitchFamily="18" charset="0"/>
                </a:rPr>
                <a:t>U(E</a:t>
              </a:r>
              <a:r>
                <a:rPr lang="en-US" sz="2000" baseline="-25000" dirty="0">
                  <a:solidFill>
                    <a:schemeClr val="tx1"/>
                  </a:solidFill>
                  <a:latin typeface="+mn-lt"/>
                  <a:cs typeface="Times New Roman" pitchFamily="18" charset="0"/>
                </a:rPr>
                <a:t>s</a:t>
              </a:r>
              <a:r>
                <a:rPr lang="en-US" sz="2000" dirty="0">
                  <a:solidFill>
                    <a:schemeClr val="tx1"/>
                  </a:solidFill>
                  <a:latin typeface="+mn-lt"/>
                </a:rPr>
                <a:t>) </a:t>
              </a:r>
            </a:p>
          </p:txBody>
        </p:sp>
        <p:cxnSp>
          <p:nvCxnSpPr>
            <p:cNvPr id="26" name="Straight Arrow Connector 25">
              <a:extLst>
                <a:ext uri="{FF2B5EF4-FFF2-40B4-BE49-F238E27FC236}">
                  <a16:creationId xmlns:a16="http://schemas.microsoft.com/office/drawing/2014/main" id="{23448AFF-D076-8B4E-B96F-D88F0B39F0ED}"/>
                </a:ext>
              </a:extLst>
            </p:cNvPr>
            <p:cNvCxnSpPr/>
            <p:nvPr/>
          </p:nvCxnSpPr>
          <p:spPr bwMode="auto">
            <a:xfrm rot="16200000" flipV="1">
              <a:off x="7939862" y="2501248"/>
              <a:ext cx="235972" cy="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7" name="Rectangle 26">
              <a:extLst>
                <a:ext uri="{FF2B5EF4-FFF2-40B4-BE49-F238E27FC236}">
                  <a16:creationId xmlns:a16="http://schemas.microsoft.com/office/drawing/2014/main" id="{9A407855-87C5-0B4F-AE94-D2D313166AA5}"/>
                </a:ext>
              </a:extLst>
            </p:cNvPr>
            <p:cNvSpPr/>
            <p:nvPr/>
          </p:nvSpPr>
          <p:spPr>
            <a:xfrm>
              <a:off x="7413697" y="2085799"/>
              <a:ext cx="925253" cy="400110"/>
            </a:xfrm>
            <a:prstGeom prst="rect">
              <a:avLst/>
            </a:prstGeom>
          </p:spPr>
          <p:txBody>
            <a:bodyPr wrap="none">
              <a:spAutoFit/>
            </a:bodyPr>
            <a:lstStyle/>
            <a:p>
              <a:r>
                <a:rPr lang="en-US" sz="2000" dirty="0">
                  <a:solidFill>
                    <a:schemeClr val="tx1"/>
                  </a:solidFill>
                  <a:latin typeface="+mn-lt"/>
                  <a:cs typeface="Times New Roman" pitchFamily="18" charset="0"/>
                </a:rPr>
                <a:t>U(LP) </a:t>
              </a:r>
              <a:endParaRPr lang="en-US" sz="2000" dirty="0">
                <a:solidFill>
                  <a:schemeClr val="tx1"/>
                </a:solidFill>
                <a:latin typeface="+mn-lt"/>
              </a:endParaRPr>
            </a:p>
          </p:txBody>
        </p:sp>
        <p:sp>
          <p:nvSpPr>
            <p:cNvPr id="28" name="Freeform 27">
              <a:extLst>
                <a:ext uri="{FF2B5EF4-FFF2-40B4-BE49-F238E27FC236}">
                  <a16:creationId xmlns:a16="http://schemas.microsoft.com/office/drawing/2014/main" id="{86ECC370-C53F-5549-B63A-A816BBEAAE1C}"/>
                </a:ext>
              </a:extLst>
            </p:cNvPr>
            <p:cNvSpPr/>
            <p:nvPr/>
          </p:nvSpPr>
          <p:spPr bwMode="auto">
            <a:xfrm>
              <a:off x="6886937" y="2129742"/>
              <a:ext cx="486136" cy="138896"/>
            </a:xfrm>
            <a:custGeom>
              <a:avLst/>
              <a:gdLst>
                <a:gd name="connsiteX0" fmla="*/ 0 w 486136"/>
                <a:gd name="connsiteY0" fmla="*/ 0 h 138896"/>
                <a:gd name="connsiteX1" fmla="*/ 347240 w 486136"/>
                <a:gd name="connsiteY1" fmla="*/ 23149 h 138896"/>
                <a:gd name="connsiteX2" fmla="*/ 486136 w 486136"/>
                <a:gd name="connsiteY2" fmla="*/ 138896 h 138896"/>
              </a:gdLst>
              <a:ahLst/>
              <a:cxnLst>
                <a:cxn ang="0">
                  <a:pos x="connsiteX0" y="connsiteY0"/>
                </a:cxn>
                <a:cxn ang="0">
                  <a:pos x="connsiteX1" y="connsiteY1"/>
                </a:cxn>
                <a:cxn ang="0">
                  <a:pos x="connsiteX2" y="connsiteY2"/>
                </a:cxn>
              </a:cxnLst>
              <a:rect l="l" t="t" r="r" b="b"/>
              <a:pathLst>
                <a:path w="486136" h="138896">
                  <a:moveTo>
                    <a:pt x="0" y="0"/>
                  </a:moveTo>
                  <a:cubicBezTo>
                    <a:pt x="133108" y="0"/>
                    <a:pt x="266217" y="0"/>
                    <a:pt x="347240" y="23149"/>
                  </a:cubicBezTo>
                  <a:cubicBezTo>
                    <a:pt x="428263" y="46298"/>
                    <a:pt x="457199" y="92597"/>
                    <a:pt x="486136" y="138896"/>
                  </a:cubicBez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effectLst/>
              </a:endParaRPr>
            </a:p>
          </p:txBody>
        </p:sp>
        <p:sp>
          <p:nvSpPr>
            <p:cNvPr id="29" name="Freeform 28">
              <a:extLst>
                <a:ext uri="{FF2B5EF4-FFF2-40B4-BE49-F238E27FC236}">
                  <a16:creationId xmlns:a16="http://schemas.microsoft.com/office/drawing/2014/main" id="{EB97A8DF-3669-8142-BC63-55027156A41B}"/>
                </a:ext>
              </a:extLst>
            </p:cNvPr>
            <p:cNvSpPr/>
            <p:nvPr/>
          </p:nvSpPr>
          <p:spPr bwMode="auto">
            <a:xfrm>
              <a:off x="6886937" y="3043026"/>
              <a:ext cx="486136" cy="138896"/>
            </a:xfrm>
            <a:custGeom>
              <a:avLst/>
              <a:gdLst>
                <a:gd name="connsiteX0" fmla="*/ 0 w 486136"/>
                <a:gd name="connsiteY0" fmla="*/ 0 h 138896"/>
                <a:gd name="connsiteX1" fmla="*/ 347240 w 486136"/>
                <a:gd name="connsiteY1" fmla="*/ 23149 h 138896"/>
                <a:gd name="connsiteX2" fmla="*/ 486136 w 486136"/>
                <a:gd name="connsiteY2" fmla="*/ 138896 h 138896"/>
              </a:gdLst>
              <a:ahLst/>
              <a:cxnLst>
                <a:cxn ang="0">
                  <a:pos x="connsiteX0" y="connsiteY0"/>
                </a:cxn>
                <a:cxn ang="0">
                  <a:pos x="connsiteX1" y="connsiteY1"/>
                </a:cxn>
                <a:cxn ang="0">
                  <a:pos x="connsiteX2" y="connsiteY2"/>
                </a:cxn>
              </a:cxnLst>
              <a:rect l="l" t="t" r="r" b="b"/>
              <a:pathLst>
                <a:path w="486136" h="138896">
                  <a:moveTo>
                    <a:pt x="0" y="0"/>
                  </a:moveTo>
                  <a:cubicBezTo>
                    <a:pt x="133108" y="0"/>
                    <a:pt x="266217" y="0"/>
                    <a:pt x="347240" y="23149"/>
                  </a:cubicBezTo>
                  <a:cubicBezTo>
                    <a:pt x="428263" y="46298"/>
                    <a:pt x="457199" y="92597"/>
                    <a:pt x="486136" y="138896"/>
                  </a:cubicBez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effectLst/>
              </a:endParaRPr>
            </a:p>
          </p:txBody>
        </p:sp>
      </p:grpSp>
      <p:grpSp>
        <p:nvGrpSpPr>
          <p:cNvPr id="33" name="Group 32">
            <a:extLst>
              <a:ext uri="{FF2B5EF4-FFF2-40B4-BE49-F238E27FC236}">
                <a16:creationId xmlns:a16="http://schemas.microsoft.com/office/drawing/2014/main" id="{FBF34CC8-2A07-E740-B206-5C282F096D07}"/>
              </a:ext>
            </a:extLst>
          </p:cNvPr>
          <p:cNvGrpSpPr/>
          <p:nvPr/>
        </p:nvGrpSpPr>
        <p:grpSpPr>
          <a:xfrm>
            <a:off x="2775068" y="5976214"/>
            <a:ext cx="1577200" cy="619983"/>
            <a:chOff x="7357712" y="5173942"/>
            <a:chExt cx="1577200" cy="619983"/>
          </a:xfrm>
        </p:grpSpPr>
        <p:sp>
          <p:nvSpPr>
            <p:cNvPr id="30" name="Rounded Rectangular Callout 29">
              <a:extLst>
                <a:ext uri="{FF2B5EF4-FFF2-40B4-BE49-F238E27FC236}">
                  <a16:creationId xmlns:a16="http://schemas.microsoft.com/office/drawing/2014/main" id="{AFC1BBE9-CA8D-444C-A3C9-0AAB3F189E3D}"/>
                </a:ext>
              </a:extLst>
            </p:cNvPr>
            <p:cNvSpPr/>
            <p:nvPr/>
          </p:nvSpPr>
          <p:spPr bwMode="auto">
            <a:xfrm>
              <a:off x="7357712" y="5173942"/>
              <a:ext cx="1577200" cy="619983"/>
            </a:xfrm>
            <a:prstGeom prst="wedgeRoundRectCallout">
              <a:avLst>
                <a:gd name="adj1" fmla="val 124675"/>
                <a:gd name="adj2" fmla="val -15067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a:solidFill>
                  <a:schemeClr val="tx1"/>
                </a:solidFill>
                <a:latin typeface="+mn-lt"/>
              </a:endParaRPr>
            </a:p>
          </p:txBody>
        </p:sp>
        <p:graphicFrame>
          <p:nvGraphicFramePr>
            <p:cNvPr id="31" name="Object 2">
              <a:extLst>
                <a:ext uri="{FF2B5EF4-FFF2-40B4-BE49-F238E27FC236}">
                  <a16:creationId xmlns:a16="http://schemas.microsoft.com/office/drawing/2014/main" id="{F2F3AC34-42DF-064F-B339-4E5594AF18B5}"/>
                </a:ext>
              </a:extLst>
            </p:cNvPr>
            <p:cNvGraphicFramePr>
              <a:graphicFrameLocks noChangeAspect="1"/>
            </p:cNvGraphicFramePr>
            <p:nvPr>
              <p:extLst>
                <p:ext uri="{D42A27DB-BD31-4B8C-83A1-F6EECF244321}">
                  <p14:modId xmlns:p14="http://schemas.microsoft.com/office/powerpoint/2010/main" val="2796472183"/>
                </p:ext>
              </p:extLst>
            </p:nvPr>
          </p:nvGraphicFramePr>
          <p:xfrm>
            <a:off x="7429285" y="5303339"/>
            <a:ext cx="1434054" cy="361190"/>
          </p:xfrm>
          <a:graphic>
            <a:graphicData uri="http://schemas.openxmlformats.org/presentationml/2006/ole">
              <mc:AlternateContent xmlns:mc="http://schemas.openxmlformats.org/markup-compatibility/2006">
                <mc:Choice xmlns:v="urn:schemas-microsoft-com:vml" Requires="v">
                  <p:oleObj spid="_x0000_s94342" name="Equation" r:id="rId6" imgW="939600" imgH="241200" progId="Equation.3">
                    <p:embed/>
                  </p:oleObj>
                </mc:Choice>
                <mc:Fallback>
                  <p:oleObj name="Equation" r:id="rId6" imgW="939600" imgH="241200" progId="Equation.3">
                    <p:embed/>
                    <p:pic>
                      <p:nvPicPr>
                        <p:cNvPr id="19661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9285" y="5303339"/>
                          <a:ext cx="1434054" cy="36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573449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2C75-C7CF-FB47-8ECB-6E6F40BCFB99}"/>
              </a:ext>
            </a:extLst>
          </p:cNvPr>
          <p:cNvSpPr txBox="1">
            <a:spLocks/>
          </p:cNvSpPr>
          <p:nvPr/>
        </p:nvSpPr>
        <p:spPr>
          <a:xfrm>
            <a:off x="141905" y="0"/>
            <a:ext cx="8316295" cy="6096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“Death” of a photocathode</a:t>
            </a:r>
          </a:p>
        </p:txBody>
      </p:sp>
      <p:sp>
        <p:nvSpPr>
          <p:cNvPr id="4" name="TextBox 3">
            <a:extLst>
              <a:ext uri="{FF2B5EF4-FFF2-40B4-BE49-F238E27FC236}">
                <a16:creationId xmlns:a16="http://schemas.microsoft.com/office/drawing/2014/main" id="{91F1A049-38FD-214E-81C1-E8AA4AACFAC8}"/>
              </a:ext>
            </a:extLst>
          </p:cNvPr>
          <p:cNvSpPr txBox="1"/>
          <p:nvPr/>
        </p:nvSpPr>
        <p:spPr>
          <a:xfrm>
            <a:off x="0" y="609600"/>
            <a:ext cx="9233618" cy="1692771"/>
          </a:xfrm>
          <a:prstGeom prst="rect">
            <a:avLst/>
          </a:prstGeom>
          <a:noFill/>
        </p:spPr>
        <p:txBody>
          <a:bodyPr wrap="none" rtlCol="0">
            <a:spAutoFit/>
          </a:bodyPr>
          <a:lstStyle/>
          <a:p>
            <a:r>
              <a:rPr lang="en-US" sz="2400" dirty="0">
                <a:solidFill>
                  <a:schemeClr val="tx1"/>
                </a:solidFill>
                <a:latin typeface="+mn-lt"/>
              </a:rPr>
              <a:t>Metrics for quantifying reduction of NEA condition:</a:t>
            </a:r>
          </a:p>
          <a:p>
            <a:pPr marL="457200" indent="-457200">
              <a:buFont typeface="Arial" panose="020B0604020202020204" pitchFamily="34" charset="0"/>
              <a:buChar char="•"/>
            </a:pPr>
            <a:r>
              <a:rPr lang="en-US" sz="2000" dirty="0">
                <a:solidFill>
                  <a:schemeClr val="tx1"/>
                </a:solidFill>
                <a:latin typeface="+mn-lt"/>
              </a:rPr>
              <a:t>Vacuum lifetime – generally a leak, or chemical “X” (hours)</a:t>
            </a:r>
          </a:p>
          <a:p>
            <a:pPr marL="457200" indent="-457200">
              <a:buFont typeface="Arial" panose="020B0604020202020204" pitchFamily="34" charset="0"/>
              <a:buChar char="•"/>
            </a:pPr>
            <a:r>
              <a:rPr lang="en-US" sz="2000" dirty="0">
                <a:solidFill>
                  <a:schemeClr val="tx1"/>
                </a:solidFill>
                <a:latin typeface="+mn-lt"/>
              </a:rPr>
              <a:t>Dark lifetime – “dark” means no light, so field emission (hours)</a:t>
            </a:r>
          </a:p>
          <a:p>
            <a:pPr marL="457200" indent="-457200">
              <a:buFont typeface="Arial" panose="020B0604020202020204" pitchFamily="34" charset="0"/>
              <a:buChar char="•"/>
            </a:pPr>
            <a:r>
              <a:rPr lang="en-US" sz="2000" dirty="0">
                <a:solidFill>
                  <a:schemeClr val="tx1"/>
                </a:solidFill>
                <a:latin typeface="+mn-lt"/>
              </a:rPr>
              <a:t>Charge lifetime – beam related, proportional to charge extracted (Coulombs)</a:t>
            </a:r>
          </a:p>
          <a:p>
            <a:pPr marL="457200" indent="-457200">
              <a:buFont typeface="Arial" panose="020B0604020202020204" pitchFamily="34" charset="0"/>
              <a:buChar char="•"/>
            </a:pPr>
            <a:r>
              <a:rPr lang="en-US" sz="2000" dirty="0">
                <a:solidFill>
                  <a:schemeClr val="tx1"/>
                </a:solidFill>
                <a:latin typeface="+mn-lt"/>
              </a:rPr>
              <a:t>Charge </a:t>
            </a:r>
            <a:r>
              <a:rPr lang="en-US" sz="2000" u="sng" dirty="0">
                <a:solidFill>
                  <a:schemeClr val="tx1"/>
                </a:solidFill>
                <a:latin typeface="+mn-lt"/>
              </a:rPr>
              <a:t>fluence</a:t>
            </a:r>
            <a:r>
              <a:rPr lang="en-US" sz="2000" dirty="0">
                <a:solidFill>
                  <a:schemeClr val="tx1"/>
                </a:solidFill>
                <a:latin typeface="+mn-lt"/>
              </a:rPr>
              <a:t> lifetime – surface charge extract (Coulombs/Area)</a:t>
            </a:r>
          </a:p>
        </p:txBody>
      </p:sp>
      <p:sp>
        <p:nvSpPr>
          <p:cNvPr id="10" name="TextBox 9">
            <a:extLst>
              <a:ext uri="{FF2B5EF4-FFF2-40B4-BE49-F238E27FC236}">
                <a16:creationId xmlns:a16="http://schemas.microsoft.com/office/drawing/2014/main" id="{46BAEA51-523B-E845-98A2-2C03F13165C0}"/>
              </a:ext>
            </a:extLst>
          </p:cNvPr>
          <p:cNvSpPr txBox="1"/>
          <p:nvPr/>
        </p:nvSpPr>
        <p:spPr>
          <a:xfrm>
            <a:off x="164559" y="2911971"/>
            <a:ext cx="3733800" cy="2554545"/>
          </a:xfrm>
          <a:prstGeom prst="rect">
            <a:avLst/>
          </a:prstGeom>
          <a:noFill/>
        </p:spPr>
        <p:txBody>
          <a:bodyPr wrap="square" rtlCol="0">
            <a:spAutoFit/>
          </a:bodyPr>
          <a:lstStyle/>
          <a:p>
            <a:r>
              <a:rPr lang="en-US" sz="2000" dirty="0">
                <a:solidFill>
                  <a:schemeClr val="tx1"/>
                </a:solidFill>
                <a:latin typeface="+mn-lt"/>
              </a:rPr>
              <a:t>Note, there are other ways to reduce lifetime…</a:t>
            </a:r>
          </a:p>
          <a:p>
            <a:endParaRPr lang="en-US" sz="2000" dirty="0">
              <a:solidFill>
                <a:schemeClr val="tx1"/>
              </a:solidFill>
              <a:latin typeface="+mn-lt"/>
            </a:endParaRPr>
          </a:p>
          <a:p>
            <a:pPr marL="285750" indent="-285750">
              <a:buFont typeface="Arial" panose="020B0604020202020204" pitchFamily="34" charset="0"/>
              <a:buChar char="•"/>
            </a:pPr>
            <a:r>
              <a:rPr lang="en-US" sz="2000" dirty="0">
                <a:solidFill>
                  <a:schemeClr val="tx1"/>
                </a:solidFill>
                <a:latin typeface="+mn-lt"/>
              </a:rPr>
              <a:t>Laser heating (NEA evaporation)</a:t>
            </a:r>
          </a:p>
          <a:p>
            <a:pPr marL="285750" indent="-285750">
              <a:buFont typeface="Arial" panose="020B0604020202020204" pitchFamily="34" charset="0"/>
              <a:buChar char="•"/>
            </a:pPr>
            <a:r>
              <a:rPr lang="en-US" sz="2000" dirty="0">
                <a:solidFill>
                  <a:schemeClr val="tx1"/>
                </a:solidFill>
                <a:latin typeface="+mn-lt"/>
              </a:rPr>
              <a:t>beam loss (vacuum, x-rays)</a:t>
            </a:r>
          </a:p>
          <a:p>
            <a:pPr marL="285750" indent="-285750">
              <a:buFont typeface="Arial" panose="020B0604020202020204" pitchFamily="34" charset="0"/>
              <a:buChar char="•"/>
            </a:pPr>
            <a:r>
              <a:rPr lang="en-US" sz="2000" dirty="0">
                <a:solidFill>
                  <a:schemeClr val="tx1"/>
                </a:solidFill>
                <a:latin typeface="+mn-lt"/>
              </a:rPr>
              <a:t>stray light (stray beam)</a:t>
            </a:r>
          </a:p>
          <a:p>
            <a:pPr marL="285750" indent="-285750">
              <a:buFont typeface="Arial" panose="020B0604020202020204" pitchFamily="34" charset="0"/>
              <a:buChar char="•"/>
            </a:pPr>
            <a:r>
              <a:rPr lang="en-US" sz="2000" dirty="0">
                <a:solidFill>
                  <a:schemeClr val="tx1"/>
                </a:solidFill>
                <a:latin typeface="+mn-lt"/>
              </a:rPr>
              <a:t>…and on</a:t>
            </a:r>
          </a:p>
        </p:txBody>
      </p:sp>
      <p:pic>
        <p:nvPicPr>
          <p:cNvPr id="6" name="Picture 5">
            <a:extLst>
              <a:ext uri="{FF2B5EF4-FFF2-40B4-BE49-F238E27FC236}">
                <a16:creationId xmlns:a16="http://schemas.microsoft.com/office/drawing/2014/main" id="{7829FD8E-4AD2-CD4E-833C-7F6B305F502E}"/>
              </a:ext>
            </a:extLst>
          </p:cNvPr>
          <p:cNvPicPr>
            <a:picLocks noChangeAspect="1"/>
          </p:cNvPicPr>
          <p:nvPr/>
        </p:nvPicPr>
        <p:blipFill>
          <a:blip r:embed="rId2"/>
          <a:stretch>
            <a:fillRect/>
          </a:stretch>
        </p:blipFill>
        <p:spPr>
          <a:xfrm>
            <a:off x="3825227" y="2438400"/>
            <a:ext cx="5292000" cy="3733800"/>
          </a:xfrm>
          <a:prstGeom prst="rect">
            <a:avLst/>
          </a:prstGeom>
        </p:spPr>
      </p:pic>
    </p:spTree>
    <p:extLst>
      <p:ext uri="{BB962C8B-B14F-4D97-AF65-F5344CB8AC3E}">
        <p14:creationId xmlns:p14="http://schemas.microsoft.com/office/powerpoint/2010/main" val="511310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What to do?</a:t>
            </a:r>
          </a:p>
        </p:txBody>
      </p:sp>
      <p:pic>
        <p:nvPicPr>
          <p:cNvPr id="138242" name="Picture 2" descr="C:\Documents and Settings\spata\Local Settings\Temporary Internet Files\Content.IE5\ZIZNZMLE\MCj03108360000[1].wmf"/>
          <p:cNvPicPr>
            <a:picLocks noChangeAspect="1" noChangeArrowheads="1"/>
          </p:cNvPicPr>
          <p:nvPr/>
        </p:nvPicPr>
        <p:blipFill>
          <a:blip r:embed="rId3" cstate="print"/>
          <a:srcRect/>
          <a:stretch>
            <a:fillRect/>
          </a:stretch>
        </p:blipFill>
        <p:spPr bwMode="auto">
          <a:xfrm>
            <a:off x="1219200" y="1676400"/>
            <a:ext cx="1917700" cy="2513682"/>
          </a:xfrm>
          <a:prstGeom prst="rect">
            <a:avLst/>
          </a:prstGeom>
          <a:noFill/>
        </p:spPr>
      </p:pic>
      <p:sp>
        <p:nvSpPr>
          <p:cNvPr id="7" name="TextBox 6"/>
          <p:cNvSpPr txBox="1"/>
          <p:nvPr/>
        </p:nvSpPr>
        <p:spPr>
          <a:xfrm>
            <a:off x="609600" y="863025"/>
            <a:ext cx="8229600" cy="584775"/>
          </a:xfrm>
          <a:prstGeom prst="rect">
            <a:avLst/>
          </a:prstGeom>
          <a:noFill/>
        </p:spPr>
        <p:txBody>
          <a:bodyPr wrap="square" rtlCol="0">
            <a:spAutoFit/>
          </a:bodyPr>
          <a:lstStyle/>
          <a:p>
            <a:r>
              <a:rPr lang="en-US" dirty="0">
                <a:latin typeface="Comic Sans MS" pitchFamily="66" charset="0"/>
              </a:rPr>
              <a:t>Build a 5 mile long electron microscope!</a:t>
            </a:r>
          </a:p>
        </p:txBody>
      </p:sp>
      <p:pic>
        <p:nvPicPr>
          <p:cNvPr id="138244" name="Picture 4" descr="File:Quark structure proton.sv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2057400"/>
            <a:ext cx="1905000" cy="1905000"/>
          </a:xfrm>
          <a:prstGeom prst="rect">
            <a:avLst/>
          </a:prstGeom>
          <a:noFill/>
        </p:spPr>
      </p:pic>
      <p:sp>
        <p:nvSpPr>
          <p:cNvPr id="9" name="TextBox 8"/>
          <p:cNvSpPr txBox="1"/>
          <p:nvPr/>
        </p:nvSpPr>
        <p:spPr>
          <a:xfrm>
            <a:off x="762000" y="4572000"/>
            <a:ext cx="8153400" cy="1077218"/>
          </a:xfrm>
          <a:prstGeom prst="rect">
            <a:avLst/>
          </a:prstGeom>
          <a:noFill/>
        </p:spPr>
        <p:txBody>
          <a:bodyPr wrap="square" rtlCol="0">
            <a:spAutoFit/>
          </a:bodyPr>
          <a:lstStyle/>
          <a:p>
            <a:r>
              <a:rPr lang="en-US" dirty="0">
                <a:solidFill>
                  <a:srgbClr val="008000"/>
                </a:solidFill>
                <a:latin typeface="Comic Sans MS" pitchFamily="66" charset="0"/>
              </a:rPr>
              <a:t>Make electrons energetic enough (</a:t>
            </a:r>
            <a:r>
              <a:rPr lang="en-US" dirty="0" err="1">
                <a:solidFill>
                  <a:srgbClr val="008000"/>
                </a:solidFill>
                <a:latin typeface="Comic Sans MS" pitchFamily="66" charset="0"/>
              </a:rPr>
              <a:t>E</a:t>
            </a:r>
            <a:r>
              <a:rPr lang="en-US" baseline="-25000" dirty="0" err="1">
                <a:solidFill>
                  <a:srgbClr val="008000"/>
                </a:solidFill>
                <a:latin typeface="Comic Sans MS" pitchFamily="66" charset="0"/>
              </a:rPr>
              <a:t>beam</a:t>
            </a:r>
            <a:r>
              <a:rPr lang="en-US" dirty="0">
                <a:solidFill>
                  <a:srgbClr val="008000"/>
                </a:solidFill>
                <a:latin typeface="Comic Sans MS" pitchFamily="66" charset="0"/>
              </a:rPr>
              <a:t>) to peek inside proton or neutron (</a:t>
            </a:r>
            <a:r>
              <a:rPr lang="en-US" dirty="0" err="1">
                <a:solidFill>
                  <a:srgbClr val="008000"/>
                </a:solidFill>
                <a:latin typeface="Comic Sans MS" pitchFamily="66" charset="0"/>
              </a:rPr>
              <a:t>M</a:t>
            </a:r>
            <a:r>
              <a:rPr lang="en-US" baseline="-25000" dirty="0" err="1">
                <a:solidFill>
                  <a:srgbClr val="008000"/>
                </a:solidFill>
                <a:latin typeface="Comic Sans MS" pitchFamily="66" charset="0"/>
              </a:rPr>
              <a:t>nucleon</a:t>
            </a:r>
            <a:r>
              <a:rPr lang="en-US" dirty="0">
                <a:solidFill>
                  <a:srgbClr val="008000"/>
                </a:solidFill>
                <a:latin typeface="Comic Sans MS" pitchFamily="66" charset="0"/>
              </a:rPr>
              <a:t>).</a:t>
            </a:r>
          </a:p>
        </p:txBody>
      </p:sp>
      <p:pic>
        <p:nvPicPr>
          <p:cNvPr id="138245" name="Picture 5" descr="C:\Documents and Settings\spata\Local Settings\Temporary Internet Files\Content.IE5\PXOH1PLJ\MCj04377970000[1].wmf"/>
          <p:cNvPicPr>
            <a:picLocks noChangeAspect="1" noChangeArrowheads="1"/>
          </p:cNvPicPr>
          <p:nvPr/>
        </p:nvPicPr>
        <p:blipFill>
          <a:blip r:embed="rId5" cstate="print"/>
          <a:srcRect/>
          <a:stretch>
            <a:fillRect/>
          </a:stretch>
        </p:blipFill>
        <p:spPr bwMode="auto">
          <a:xfrm>
            <a:off x="3886200" y="1981200"/>
            <a:ext cx="1011863" cy="909637"/>
          </a:xfrm>
          <a:prstGeom prst="rect">
            <a:avLst/>
          </a:prstGeom>
          <a:noFill/>
        </p:spPr>
      </p:pic>
      <p:pic>
        <p:nvPicPr>
          <p:cNvPr id="138247" name="Picture 7" descr="File:Quark structure neutron.sv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0600" y="2438400"/>
            <a:ext cx="1905000" cy="1905000"/>
          </a:xfrm>
          <a:prstGeom prst="rect">
            <a:avLst/>
          </a:prstGeom>
          <a:noFill/>
        </p:spPr>
      </p:pic>
      <p:sp>
        <p:nvSpPr>
          <p:cNvPr id="12" name="TextBox 11"/>
          <p:cNvSpPr txBox="1"/>
          <p:nvPr/>
        </p:nvSpPr>
        <p:spPr>
          <a:xfrm>
            <a:off x="5289332" y="4038600"/>
            <a:ext cx="910314" cy="338554"/>
          </a:xfrm>
          <a:prstGeom prst="rect">
            <a:avLst/>
          </a:prstGeom>
          <a:noFill/>
        </p:spPr>
        <p:txBody>
          <a:bodyPr wrap="none" rtlCol="0">
            <a:spAutoFit/>
          </a:bodyPr>
          <a:lstStyle/>
          <a:p>
            <a:r>
              <a:rPr lang="en-US" sz="1600" dirty="0"/>
              <a:t>Neutron</a:t>
            </a:r>
          </a:p>
        </p:txBody>
      </p:sp>
      <p:sp>
        <p:nvSpPr>
          <p:cNvPr id="13" name="TextBox 12"/>
          <p:cNvSpPr txBox="1"/>
          <p:nvPr/>
        </p:nvSpPr>
        <p:spPr>
          <a:xfrm>
            <a:off x="6934200" y="3657600"/>
            <a:ext cx="785280" cy="338554"/>
          </a:xfrm>
          <a:prstGeom prst="rect">
            <a:avLst/>
          </a:prstGeom>
          <a:noFill/>
        </p:spPr>
        <p:txBody>
          <a:bodyPr wrap="none" rtlCol="0">
            <a:spAutoFit/>
          </a:bodyPr>
          <a:lstStyle/>
          <a:p>
            <a:r>
              <a:rPr lang="en-US" sz="1600" dirty="0"/>
              <a:t>Proton</a:t>
            </a:r>
          </a:p>
        </p:txBody>
      </p:sp>
      <p:sp>
        <p:nvSpPr>
          <p:cNvPr id="14" name="TextBox 13"/>
          <p:cNvSpPr txBox="1"/>
          <p:nvPr/>
        </p:nvSpPr>
        <p:spPr>
          <a:xfrm>
            <a:off x="3825766" y="2819400"/>
            <a:ext cx="934358" cy="338554"/>
          </a:xfrm>
          <a:prstGeom prst="rect">
            <a:avLst/>
          </a:prstGeom>
          <a:noFill/>
        </p:spPr>
        <p:txBody>
          <a:bodyPr wrap="none" rtlCol="0">
            <a:spAutoFit/>
          </a:bodyPr>
          <a:lstStyle/>
          <a:p>
            <a:r>
              <a:rPr lang="en-US" sz="1600" dirty="0"/>
              <a:t>Electron</a:t>
            </a:r>
          </a:p>
        </p:txBody>
      </p:sp>
    </p:spTree>
    <p:extLst>
      <p:ext uri="{BB962C8B-B14F-4D97-AF65-F5344CB8AC3E}">
        <p14:creationId xmlns:p14="http://schemas.microsoft.com/office/powerpoint/2010/main" val="79324389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E62B676-12FF-D249-858B-352954FDD2F8}"/>
              </a:ext>
            </a:extLst>
          </p:cNvPr>
          <p:cNvSpPr txBox="1">
            <a:spLocks/>
          </p:cNvSpPr>
          <p:nvPr/>
        </p:nvSpPr>
        <p:spPr>
          <a:xfrm>
            <a:off x="0" y="34221"/>
            <a:ext cx="9183130" cy="4874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fontAlgn="auto">
              <a:spcAft>
                <a:spcPts val="0"/>
              </a:spcAft>
            </a:pPr>
            <a:r>
              <a:rPr lang="en-US" sz="2800" dirty="0">
                <a:solidFill>
                  <a:srgbClr val="000000"/>
                </a:solidFill>
                <a:latin typeface="Arial" panose="020B0604020202020204" pitchFamily="34" charset="0"/>
              </a:rPr>
              <a:t>Ion back-bombardment leads to QE reduction</a:t>
            </a:r>
          </a:p>
        </p:txBody>
      </p:sp>
      <p:pic>
        <p:nvPicPr>
          <p:cNvPr id="84" name="Picture 83">
            <a:extLst>
              <a:ext uri="{FF2B5EF4-FFF2-40B4-BE49-F238E27FC236}">
                <a16:creationId xmlns:a16="http://schemas.microsoft.com/office/drawing/2014/main" id="{2314C1AA-1329-8C46-B37E-FADE6F3C357E}"/>
              </a:ext>
            </a:extLst>
          </p:cNvPr>
          <p:cNvPicPr>
            <a:picLocks noChangeAspect="1"/>
          </p:cNvPicPr>
          <p:nvPr/>
        </p:nvPicPr>
        <p:blipFill>
          <a:blip r:embed="rId2"/>
          <a:stretch>
            <a:fillRect/>
          </a:stretch>
        </p:blipFill>
        <p:spPr>
          <a:xfrm>
            <a:off x="247650" y="750311"/>
            <a:ext cx="4610100" cy="2106766"/>
          </a:xfrm>
          <a:prstGeom prst="rect">
            <a:avLst/>
          </a:prstGeom>
        </p:spPr>
      </p:pic>
      <p:pic>
        <p:nvPicPr>
          <p:cNvPr id="85" name="Picture 84" descr="new_Fig4_2.jpg">
            <a:extLst>
              <a:ext uri="{FF2B5EF4-FFF2-40B4-BE49-F238E27FC236}">
                <a16:creationId xmlns:a16="http://schemas.microsoft.com/office/drawing/2014/main" id="{5EEA7002-FB85-664E-866C-9D1C37C315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750311"/>
            <a:ext cx="3506637" cy="2743200"/>
          </a:xfrm>
          <a:prstGeom prst="rect">
            <a:avLst/>
          </a:prstGeom>
        </p:spPr>
      </p:pic>
      <p:pic>
        <p:nvPicPr>
          <p:cNvPr id="86" name="Picture 85" descr="trenching">
            <a:extLst>
              <a:ext uri="{FF2B5EF4-FFF2-40B4-BE49-F238E27FC236}">
                <a16:creationId xmlns:a16="http://schemas.microsoft.com/office/drawing/2014/main" id="{A3BC1AD2-F94A-1E49-A546-14CD5AD50A28}"/>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143500" y="3684011"/>
            <a:ext cx="3238500" cy="2732315"/>
          </a:xfrm>
          <a:prstGeom prst="rect">
            <a:avLst/>
          </a:prstGeom>
          <a:noFill/>
          <a:ln w="9525">
            <a:noFill/>
            <a:miter lim="800000"/>
            <a:headEnd/>
            <a:tailEnd/>
          </a:ln>
        </p:spPr>
      </p:pic>
      <p:sp>
        <p:nvSpPr>
          <p:cNvPr id="87" name="Rectangle 86">
            <a:extLst>
              <a:ext uri="{FF2B5EF4-FFF2-40B4-BE49-F238E27FC236}">
                <a16:creationId xmlns:a16="http://schemas.microsoft.com/office/drawing/2014/main" id="{FC151D87-10CC-4344-888F-3078A4B94500}"/>
              </a:ext>
            </a:extLst>
          </p:cNvPr>
          <p:cNvSpPr/>
          <p:nvPr/>
        </p:nvSpPr>
        <p:spPr>
          <a:xfrm>
            <a:off x="1066800" y="4657654"/>
            <a:ext cx="4114800" cy="1754326"/>
          </a:xfrm>
          <a:prstGeom prst="rect">
            <a:avLst/>
          </a:prstGeom>
        </p:spPr>
        <p:txBody>
          <a:bodyPr wrap="square">
            <a:spAutoFit/>
          </a:bodyPr>
          <a:lstStyle/>
          <a:p>
            <a:r>
              <a:rPr lang="en-US" sz="1800" dirty="0">
                <a:latin typeface="+mn-lt"/>
              </a:rPr>
              <a:t>These ions may strike the photocathode, generate secondary electrons or x-rays, and desorb gas from surfaces; all leading to a reduction of the photocathode quantum efficiency (QE).</a:t>
            </a:r>
          </a:p>
        </p:txBody>
      </p:sp>
      <p:pic>
        <p:nvPicPr>
          <p:cNvPr id="2" name="Picture 1">
            <a:extLst>
              <a:ext uri="{FF2B5EF4-FFF2-40B4-BE49-F238E27FC236}">
                <a16:creationId xmlns:a16="http://schemas.microsoft.com/office/drawing/2014/main" id="{8AD5DA6C-4579-AF4A-8F24-670DA5255591}"/>
              </a:ext>
            </a:extLst>
          </p:cNvPr>
          <p:cNvPicPr>
            <a:picLocks noChangeAspect="1"/>
          </p:cNvPicPr>
          <p:nvPr/>
        </p:nvPicPr>
        <p:blipFill>
          <a:blip r:embed="rId5"/>
          <a:stretch>
            <a:fillRect/>
          </a:stretch>
        </p:blipFill>
        <p:spPr>
          <a:xfrm>
            <a:off x="133350" y="2901495"/>
            <a:ext cx="4724400" cy="1565031"/>
          </a:xfrm>
          <a:prstGeom prst="rect">
            <a:avLst/>
          </a:prstGeom>
        </p:spPr>
      </p:pic>
    </p:spTree>
    <p:extLst>
      <p:ext uri="{BB962C8B-B14F-4D97-AF65-F5344CB8AC3E}">
        <p14:creationId xmlns:p14="http://schemas.microsoft.com/office/powerpoint/2010/main" val="3215794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130kVCathode_0VAnode_IonDistribution_1mm_Extended_result_shortened">
            <a:hlinkClick r:id="" action="ppaction://media"/>
            <a:extLst>
              <a:ext uri="{FF2B5EF4-FFF2-40B4-BE49-F238E27FC236}">
                <a16:creationId xmlns:a16="http://schemas.microsoft.com/office/drawing/2014/main" id="{C534A14F-CB86-8D44-BFE8-3C0472EC05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 y="4358343"/>
            <a:ext cx="4191000" cy="1890057"/>
          </a:xfrm>
          <a:prstGeom prst="rect">
            <a:avLst/>
          </a:prstGeom>
        </p:spPr>
      </p:pic>
      <p:pic>
        <p:nvPicPr>
          <p:cNvPr id="163" name="130kVCathode_1000VAnode_IonDistribution_1mm_Extended_result_shortened">
            <a:hlinkClick r:id="" action="ppaction://media"/>
            <a:extLst>
              <a:ext uri="{FF2B5EF4-FFF2-40B4-BE49-F238E27FC236}">
                <a16:creationId xmlns:a16="http://schemas.microsoft.com/office/drawing/2014/main" id="{2F9F9300-F75B-FC4B-9593-46DDCA795DD1}"/>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4847013" y="4358343"/>
            <a:ext cx="4190424" cy="1890056"/>
          </a:xfrm>
          <a:prstGeom prst="rect">
            <a:avLst/>
          </a:prstGeom>
        </p:spPr>
      </p:pic>
      <p:sp>
        <p:nvSpPr>
          <p:cNvPr id="167" name="Title 1">
            <a:extLst>
              <a:ext uri="{FF2B5EF4-FFF2-40B4-BE49-F238E27FC236}">
                <a16:creationId xmlns:a16="http://schemas.microsoft.com/office/drawing/2014/main" id="{3BB64C09-3801-3C43-9587-924F2DBC3359}"/>
              </a:ext>
            </a:extLst>
          </p:cNvPr>
          <p:cNvSpPr txBox="1">
            <a:spLocks/>
          </p:cNvSpPr>
          <p:nvPr/>
        </p:nvSpPr>
        <p:spPr>
          <a:xfrm>
            <a:off x="0" y="7342"/>
            <a:ext cx="11285837" cy="4874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fontAlgn="auto">
              <a:spcAft>
                <a:spcPts val="0"/>
              </a:spcAft>
            </a:pPr>
            <a:r>
              <a:rPr lang="en-US" sz="2800" dirty="0">
                <a:latin typeface="Arial" panose="020B0604020202020204" pitchFamily="34" charset="0"/>
              </a:rPr>
              <a:t>Mitigating ion back-bombardment</a:t>
            </a:r>
          </a:p>
        </p:txBody>
      </p:sp>
      <p:sp>
        <p:nvSpPr>
          <p:cNvPr id="181" name="TextBox 180">
            <a:extLst>
              <a:ext uri="{FF2B5EF4-FFF2-40B4-BE49-F238E27FC236}">
                <a16:creationId xmlns:a16="http://schemas.microsoft.com/office/drawing/2014/main" id="{47DE1A05-42B2-6046-AB8F-6A13F8792FBF}"/>
              </a:ext>
            </a:extLst>
          </p:cNvPr>
          <p:cNvSpPr txBox="1"/>
          <p:nvPr/>
        </p:nvSpPr>
        <p:spPr>
          <a:xfrm>
            <a:off x="566965" y="433959"/>
            <a:ext cx="5332294" cy="369332"/>
          </a:xfrm>
          <a:prstGeom prst="rect">
            <a:avLst/>
          </a:prstGeom>
          <a:noFill/>
        </p:spPr>
        <p:txBody>
          <a:bodyPr wrap="none" rtlCol="0">
            <a:spAutoFit/>
          </a:bodyPr>
          <a:lstStyle/>
          <a:p>
            <a:pPr fontAlgn="auto">
              <a:spcBef>
                <a:spcPts val="0"/>
              </a:spcBef>
              <a:spcAft>
                <a:spcPts val="0"/>
              </a:spcAft>
            </a:pPr>
            <a:r>
              <a:rPr lang="en-US" sz="1800" dirty="0">
                <a:solidFill>
                  <a:srgbClr val="000000"/>
                </a:solidFill>
                <a:latin typeface="Calibri" panose="020F0502020204030204"/>
              </a:rPr>
              <a:t>Work of J. </a:t>
            </a:r>
            <a:r>
              <a:rPr lang="en-US" sz="1800" dirty="0" err="1">
                <a:solidFill>
                  <a:srgbClr val="000000"/>
                </a:solidFill>
                <a:latin typeface="Calibri" panose="020F0502020204030204"/>
              </a:rPr>
              <a:t>Yoskowitz</a:t>
            </a:r>
            <a:r>
              <a:rPr lang="en-US" sz="1800" dirty="0">
                <a:solidFill>
                  <a:srgbClr val="000000"/>
                </a:solidFill>
                <a:latin typeface="Calibri" panose="020F0502020204030204"/>
              </a:rPr>
              <a:t> (Old Dominion University) IPAC’21</a:t>
            </a:r>
          </a:p>
        </p:txBody>
      </p:sp>
      <p:pic>
        <p:nvPicPr>
          <p:cNvPr id="220" name="Picture 219">
            <a:extLst>
              <a:ext uri="{FF2B5EF4-FFF2-40B4-BE49-F238E27FC236}">
                <a16:creationId xmlns:a16="http://schemas.microsoft.com/office/drawing/2014/main" id="{C3D6B2F0-5C17-6C47-86A0-92CDD470EF9D}"/>
              </a:ext>
            </a:extLst>
          </p:cNvPr>
          <p:cNvPicPr>
            <a:picLocks noChangeAspect="1"/>
          </p:cNvPicPr>
          <p:nvPr/>
        </p:nvPicPr>
        <p:blipFill>
          <a:blip r:embed="rId7"/>
          <a:stretch>
            <a:fillRect/>
          </a:stretch>
        </p:blipFill>
        <p:spPr>
          <a:xfrm>
            <a:off x="566965" y="1151518"/>
            <a:ext cx="2968658" cy="1518321"/>
          </a:xfrm>
          <a:prstGeom prst="rect">
            <a:avLst/>
          </a:prstGeom>
        </p:spPr>
      </p:pic>
      <p:grpSp>
        <p:nvGrpSpPr>
          <p:cNvPr id="223" name="Group 222">
            <a:extLst>
              <a:ext uri="{FF2B5EF4-FFF2-40B4-BE49-F238E27FC236}">
                <a16:creationId xmlns:a16="http://schemas.microsoft.com/office/drawing/2014/main" id="{695984F3-96AC-9D4C-8EF0-B7CE690044F1}"/>
              </a:ext>
            </a:extLst>
          </p:cNvPr>
          <p:cNvGrpSpPr/>
          <p:nvPr/>
        </p:nvGrpSpPr>
        <p:grpSpPr>
          <a:xfrm>
            <a:off x="1344005" y="2610858"/>
            <a:ext cx="2538203" cy="1575268"/>
            <a:chOff x="3547930" y="1251744"/>
            <a:chExt cx="2926080" cy="2194560"/>
          </a:xfrm>
        </p:grpSpPr>
        <p:pic>
          <p:nvPicPr>
            <p:cNvPr id="224" name="Picture 223">
              <a:extLst>
                <a:ext uri="{FF2B5EF4-FFF2-40B4-BE49-F238E27FC236}">
                  <a16:creationId xmlns:a16="http://schemas.microsoft.com/office/drawing/2014/main" id="{B6095FBA-248B-4D47-80B5-7F6B3D96980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47930" y="1251744"/>
              <a:ext cx="2926080" cy="2194560"/>
            </a:xfrm>
            <a:prstGeom prst="rect">
              <a:avLst/>
            </a:prstGeom>
          </p:spPr>
        </p:pic>
        <p:cxnSp>
          <p:nvCxnSpPr>
            <p:cNvPr id="225" name="Straight Connector 224">
              <a:extLst>
                <a:ext uri="{FF2B5EF4-FFF2-40B4-BE49-F238E27FC236}">
                  <a16:creationId xmlns:a16="http://schemas.microsoft.com/office/drawing/2014/main" id="{AB4683F2-9F96-5042-84E8-77F2FC1E7D1C}"/>
                </a:ext>
              </a:extLst>
            </p:cNvPr>
            <p:cNvCxnSpPr>
              <a:cxnSpLocks/>
            </p:cNvCxnSpPr>
            <p:nvPr/>
          </p:nvCxnSpPr>
          <p:spPr>
            <a:xfrm>
              <a:off x="5109866" y="1356075"/>
              <a:ext cx="0" cy="1745309"/>
            </a:xfrm>
            <a:prstGeom prst="line">
              <a:avLst/>
            </a:prstGeom>
            <a:noFill/>
            <a:ln w="6350" cap="flat" cmpd="sng" algn="ctr">
              <a:solidFill>
                <a:srgbClr val="000000"/>
              </a:solidFill>
              <a:prstDash val="dash"/>
              <a:miter lim="800000"/>
            </a:ln>
            <a:effectLst/>
          </p:spPr>
        </p:cxnSp>
      </p:grpSp>
      <p:pic>
        <p:nvPicPr>
          <p:cNvPr id="264" name="Picture 263">
            <a:extLst>
              <a:ext uri="{FF2B5EF4-FFF2-40B4-BE49-F238E27FC236}">
                <a16:creationId xmlns:a16="http://schemas.microsoft.com/office/drawing/2014/main" id="{765BB60E-F552-4E4C-B552-91ECC1EE28B5}"/>
              </a:ext>
            </a:extLst>
          </p:cNvPr>
          <p:cNvPicPr>
            <a:picLocks noChangeAspect="1"/>
          </p:cNvPicPr>
          <p:nvPr/>
        </p:nvPicPr>
        <p:blipFill>
          <a:blip r:embed="rId9"/>
          <a:stretch>
            <a:fillRect/>
          </a:stretch>
        </p:blipFill>
        <p:spPr>
          <a:xfrm>
            <a:off x="5627677" y="1086858"/>
            <a:ext cx="3002165" cy="1524000"/>
          </a:xfrm>
          <a:prstGeom prst="rect">
            <a:avLst/>
          </a:prstGeom>
        </p:spPr>
      </p:pic>
      <p:pic>
        <p:nvPicPr>
          <p:cNvPr id="269" name="Picture 268">
            <a:extLst>
              <a:ext uri="{FF2B5EF4-FFF2-40B4-BE49-F238E27FC236}">
                <a16:creationId xmlns:a16="http://schemas.microsoft.com/office/drawing/2014/main" id="{A9371DE1-6EB3-784C-B806-4B0C44FD88B1}"/>
              </a:ext>
            </a:extLst>
          </p:cNvPr>
          <p:cNvPicPr>
            <a:picLocks noChangeAspect="1"/>
          </p:cNvPicPr>
          <p:nvPr/>
        </p:nvPicPr>
        <p:blipFill>
          <a:blip r:embed="rId10"/>
          <a:stretch>
            <a:fillRect/>
          </a:stretch>
        </p:blipFill>
        <p:spPr>
          <a:xfrm>
            <a:off x="6580412" y="2585458"/>
            <a:ext cx="2357471" cy="1757942"/>
          </a:xfrm>
          <a:prstGeom prst="rect">
            <a:avLst/>
          </a:prstGeom>
        </p:spPr>
      </p:pic>
    </p:spTree>
    <p:extLst>
      <p:ext uri="{BB962C8B-B14F-4D97-AF65-F5344CB8AC3E}">
        <p14:creationId xmlns:p14="http://schemas.microsoft.com/office/powerpoint/2010/main" val="775124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2"/>
                                        </p:tgtEl>
                                      </p:cBhvr>
                                    </p:cmd>
                                  </p:childTnLst>
                                </p:cTn>
                              </p:par>
                            </p:childTnLst>
                          </p:cTn>
                        </p:par>
                      </p:childTnLst>
                    </p:cTn>
                  </p:par>
                </p:childTnLst>
              </p:cTn>
              <p:nextCondLst>
                <p:cond evt="onClick" delay="0">
                  <p:tgtEl>
                    <p:spTgt spid="92"/>
                  </p:tgtEl>
                </p:cond>
              </p:nextCondLst>
            </p:seq>
            <p:seq concurrent="1" nextAc="seek">
              <p:cTn id="7" restart="whenNotActive" fill="hold" evtFilter="cancelBubble" nodeType="interactiveSeq">
                <p:stCondLst>
                  <p:cond evt="onClick" delay="0">
                    <p:tgtEl>
                      <p:spTgt spid="16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3"/>
                                        </p:tgtEl>
                                      </p:cBhvr>
                                    </p:cmd>
                                  </p:childTnLst>
                                </p:cTn>
                              </p:par>
                            </p:childTnLst>
                          </p:cTn>
                        </p:par>
                      </p:childTnLst>
                    </p:cTn>
                  </p:par>
                </p:childTnLst>
              </p:cTn>
              <p:nextCondLst>
                <p:cond evt="onClick" delay="0">
                  <p:tgtEl>
                    <p:spTgt spid="163"/>
                  </p:tgtEl>
                </p:cond>
              </p:nextCondLst>
            </p:seq>
            <p:video>
              <p:cMediaNode vol="80000">
                <p:cTn id="12" repeatCount="indefinite" fill="hold" display="0">
                  <p:stCondLst>
                    <p:cond delay="indefinite"/>
                  </p:stCondLst>
                </p:cTn>
                <p:tgtEl>
                  <p:spTgt spid="92"/>
                </p:tgtEl>
              </p:cMediaNode>
            </p:video>
            <p:video>
              <p:cMediaNode vol="80000">
                <p:cTn id="13" repeatCount="indefinite" fill="hold" display="0">
                  <p:stCondLst>
                    <p:cond delay="indefinite"/>
                  </p:stCondLst>
                </p:cTn>
                <p:tgtEl>
                  <p:spTgt spid="16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6E0BFCC-C472-5E4C-B7D3-5330B3CDF63A}"/>
              </a:ext>
            </a:extLst>
          </p:cNvPr>
          <p:cNvSpPr txBox="1">
            <a:spLocks noChangeArrowheads="1"/>
          </p:cNvSpPr>
          <p:nvPr/>
        </p:nvSpPr>
        <p:spPr>
          <a:xfrm>
            <a:off x="-14286" y="0"/>
            <a:ext cx="7786686" cy="762000"/>
          </a:xfrm>
          <a:prstGeom prst="rect">
            <a:avLst/>
          </a:prstGeom>
          <a:solidFill>
            <a:schemeClr val="bg1"/>
          </a:solidFill>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Prolong Photocathode Charge Lifetime</a:t>
            </a:r>
          </a:p>
        </p:txBody>
      </p:sp>
      <p:pic>
        <p:nvPicPr>
          <p:cNvPr id="3" name="Picture 58" descr="ion1">
            <a:extLst>
              <a:ext uri="{FF2B5EF4-FFF2-40B4-BE49-F238E27FC236}">
                <a16:creationId xmlns:a16="http://schemas.microsoft.com/office/drawing/2014/main" id="{F25DFD50-80EE-CB4D-83B6-C9A1964E3E6F}"/>
              </a:ext>
            </a:extLst>
          </p:cNvPr>
          <p:cNvPicPr>
            <a:picLocks noChangeAspect="1" noChangeArrowheads="1"/>
          </p:cNvPicPr>
          <p:nvPr/>
        </p:nvPicPr>
        <p:blipFill>
          <a:blip r:embed="rId2"/>
          <a:stretch>
            <a:fillRect/>
          </a:stretch>
        </p:blipFill>
        <p:spPr bwMode="auto">
          <a:xfrm>
            <a:off x="526940" y="1490070"/>
            <a:ext cx="4045060" cy="2743200"/>
          </a:xfrm>
          <a:prstGeom prst="rect">
            <a:avLst/>
          </a:prstGeom>
          <a:noFill/>
          <a:ln w="9525">
            <a:noFill/>
            <a:miter lim="800000"/>
            <a:headEnd/>
            <a:tailEnd/>
          </a:ln>
        </p:spPr>
      </p:pic>
      <p:pic>
        <p:nvPicPr>
          <p:cNvPr id="4" name="Picture 3" descr="ionx.gif">
            <a:extLst>
              <a:ext uri="{FF2B5EF4-FFF2-40B4-BE49-F238E27FC236}">
                <a16:creationId xmlns:a16="http://schemas.microsoft.com/office/drawing/2014/main" id="{E7CA6AFA-82D1-6247-9EAD-75FFDB2DCF87}"/>
              </a:ext>
            </a:extLst>
          </p:cNvPr>
          <p:cNvPicPr>
            <a:picLocks noChangeAspect="1"/>
          </p:cNvPicPr>
          <p:nvPr/>
        </p:nvPicPr>
        <p:blipFill>
          <a:blip r:embed="rId3"/>
          <a:stretch>
            <a:fillRect/>
          </a:stretch>
        </p:blipFill>
        <p:spPr>
          <a:xfrm>
            <a:off x="4923179" y="1490070"/>
            <a:ext cx="4045057" cy="2743200"/>
          </a:xfrm>
          <a:prstGeom prst="rect">
            <a:avLst/>
          </a:prstGeom>
        </p:spPr>
      </p:pic>
      <p:sp>
        <p:nvSpPr>
          <p:cNvPr id="5" name="Rounded Rectangular Callout 4">
            <a:extLst>
              <a:ext uri="{FF2B5EF4-FFF2-40B4-BE49-F238E27FC236}">
                <a16:creationId xmlns:a16="http://schemas.microsoft.com/office/drawing/2014/main" id="{65204A6B-E82F-DC4E-AB93-BD8D75B718F1}"/>
              </a:ext>
            </a:extLst>
          </p:cNvPr>
          <p:cNvSpPr/>
          <p:nvPr/>
        </p:nvSpPr>
        <p:spPr bwMode="auto">
          <a:xfrm>
            <a:off x="1747777" y="762000"/>
            <a:ext cx="2546999" cy="793941"/>
          </a:xfrm>
          <a:prstGeom prst="wedgeRoundRectCallout">
            <a:avLst>
              <a:gd name="adj1" fmla="val -51033"/>
              <a:gd name="adj2" fmla="val 11987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chemeClr val="tx1"/>
                </a:solidFill>
                <a:latin typeface="+mn-lt"/>
              </a:rPr>
              <a:t>Most ions created at low energy</a:t>
            </a:r>
          </a:p>
        </p:txBody>
      </p:sp>
      <p:sp>
        <p:nvSpPr>
          <p:cNvPr id="6" name="Rounded Rectangular Callout 5">
            <a:extLst>
              <a:ext uri="{FF2B5EF4-FFF2-40B4-BE49-F238E27FC236}">
                <a16:creationId xmlns:a16="http://schemas.microsoft.com/office/drawing/2014/main" id="{2C54963C-9B61-BB44-8CA3-DEF023D498DE}"/>
              </a:ext>
            </a:extLst>
          </p:cNvPr>
          <p:cNvSpPr/>
          <p:nvPr/>
        </p:nvSpPr>
        <p:spPr bwMode="auto">
          <a:xfrm>
            <a:off x="5903089" y="762000"/>
            <a:ext cx="3065148" cy="793941"/>
          </a:xfrm>
          <a:prstGeom prst="wedgeRoundRectCallout">
            <a:avLst>
              <a:gd name="adj1" fmla="val -30641"/>
              <a:gd name="adj2" fmla="val 12133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chemeClr val="tx1"/>
                </a:solidFill>
                <a:latin typeface="+mn-lt"/>
              </a:rPr>
              <a:t>Most ions created close to GaAs surface</a:t>
            </a:r>
          </a:p>
        </p:txBody>
      </p:sp>
      <p:sp>
        <p:nvSpPr>
          <p:cNvPr id="7" name="Text Box 65">
            <a:extLst>
              <a:ext uri="{FF2B5EF4-FFF2-40B4-BE49-F238E27FC236}">
                <a16:creationId xmlns:a16="http://schemas.microsoft.com/office/drawing/2014/main" id="{282287F1-83BC-534E-B77C-8D40497CF867}"/>
              </a:ext>
            </a:extLst>
          </p:cNvPr>
          <p:cNvSpPr txBox="1">
            <a:spLocks noChangeArrowheads="1"/>
          </p:cNvSpPr>
          <p:nvPr/>
        </p:nvSpPr>
        <p:spPr bwMode="auto">
          <a:xfrm>
            <a:off x="516054" y="4529971"/>
            <a:ext cx="2771845" cy="646331"/>
          </a:xfrm>
          <a:prstGeom prst="rect">
            <a:avLst/>
          </a:prstGeom>
          <a:noFill/>
          <a:ln w="9525">
            <a:solidFill>
              <a:schemeClr val="tx1"/>
            </a:solidFill>
            <a:miter lim="800000"/>
            <a:headEnd/>
            <a:tailEnd/>
          </a:ln>
        </p:spPr>
        <p:txBody>
          <a:bodyPr wrap="square">
            <a:spAutoFit/>
          </a:bodyPr>
          <a:lstStyle/>
          <a:p>
            <a:r>
              <a:rPr lang="en-US" sz="1800" dirty="0">
                <a:solidFill>
                  <a:schemeClr val="tx1"/>
                </a:solidFill>
                <a:latin typeface="+mn-lt"/>
              </a:rPr>
              <a:t>Beam Current: 2.0 mA</a:t>
            </a:r>
          </a:p>
          <a:p>
            <a:r>
              <a:rPr lang="en-US" sz="1800" dirty="0">
                <a:solidFill>
                  <a:schemeClr val="tx1"/>
                </a:solidFill>
                <a:latin typeface="+mn-lt"/>
              </a:rPr>
              <a:t>Vacuum: 8.0 × 10</a:t>
            </a:r>
            <a:r>
              <a:rPr lang="en-US" sz="1800" baseline="30000" dirty="0">
                <a:solidFill>
                  <a:schemeClr val="tx1"/>
                </a:solidFill>
                <a:latin typeface="+mn-lt"/>
              </a:rPr>
              <a:t>-12</a:t>
            </a:r>
            <a:r>
              <a:rPr lang="en-US" sz="1800" dirty="0">
                <a:solidFill>
                  <a:schemeClr val="tx1"/>
                </a:solidFill>
                <a:latin typeface="+mn-lt"/>
              </a:rPr>
              <a:t> Torr</a:t>
            </a:r>
          </a:p>
        </p:txBody>
      </p:sp>
      <p:pic>
        <p:nvPicPr>
          <p:cNvPr id="8" name="Picture 7" descr="ionYx.gif">
            <a:extLst>
              <a:ext uri="{FF2B5EF4-FFF2-40B4-BE49-F238E27FC236}">
                <a16:creationId xmlns:a16="http://schemas.microsoft.com/office/drawing/2014/main" id="{0AC5F695-22CA-AC41-B504-E83B89356887}"/>
              </a:ext>
            </a:extLst>
          </p:cNvPr>
          <p:cNvPicPr>
            <a:picLocks noChangeAspect="1"/>
          </p:cNvPicPr>
          <p:nvPr/>
        </p:nvPicPr>
        <p:blipFill>
          <a:blip r:embed="rId4"/>
          <a:stretch>
            <a:fillRect/>
          </a:stretch>
        </p:blipFill>
        <p:spPr>
          <a:xfrm>
            <a:off x="3727343" y="4114800"/>
            <a:ext cx="4045057" cy="2743200"/>
          </a:xfrm>
          <a:prstGeom prst="rect">
            <a:avLst/>
          </a:prstGeom>
        </p:spPr>
      </p:pic>
    </p:spTree>
    <p:extLst>
      <p:ext uri="{BB962C8B-B14F-4D97-AF65-F5344CB8AC3E}">
        <p14:creationId xmlns:p14="http://schemas.microsoft.com/office/powerpoint/2010/main" val="2121007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ary larson edited">
            <a:extLst>
              <a:ext uri="{FF2B5EF4-FFF2-40B4-BE49-F238E27FC236}">
                <a16:creationId xmlns:a16="http://schemas.microsoft.com/office/drawing/2014/main" id="{6996696E-3386-9241-BEA5-CC0D51188375}"/>
              </a:ext>
            </a:extLst>
          </p:cNvPr>
          <p:cNvPicPr>
            <a:picLocks noChangeAspect="1" noChangeArrowheads="1"/>
          </p:cNvPicPr>
          <p:nvPr/>
        </p:nvPicPr>
        <p:blipFill>
          <a:blip r:embed="rId2" cstate="print"/>
          <a:srcRect/>
          <a:stretch>
            <a:fillRect/>
          </a:stretch>
        </p:blipFill>
        <p:spPr bwMode="auto">
          <a:xfrm>
            <a:off x="533400" y="990600"/>
            <a:ext cx="3668542" cy="4876800"/>
          </a:xfrm>
          <a:prstGeom prst="rect">
            <a:avLst/>
          </a:prstGeom>
          <a:noFill/>
          <a:ln w="9525">
            <a:noFill/>
            <a:miter lim="800000"/>
            <a:headEnd/>
            <a:tailEnd/>
          </a:ln>
        </p:spPr>
      </p:pic>
      <p:sp>
        <p:nvSpPr>
          <p:cNvPr id="3" name="Text Box 4">
            <a:extLst>
              <a:ext uri="{FF2B5EF4-FFF2-40B4-BE49-F238E27FC236}">
                <a16:creationId xmlns:a16="http://schemas.microsoft.com/office/drawing/2014/main" id="{7DF2A3FE-78B2-4044-8178-2DB2AF333EA3}"/>
              </a:ext>
            </a:extLst>
          </p:cNvPr>
          <p:cNvSpPr txBox="1">
            <a:spLocks noChangeArrowheads="1"/>
          </p:cNvSpPr>
          <p:nvPr/>
        </p:nvSpPr>
        <p:spPr bwMode="auto">
          <a:xfrm>
            <a:off x="4724399" y="977900"/>
            <a:ext cx="4076643" cy="2677656"/>
          </a:xfrm>
          <a:prstGeom prst="rect">
            <a:avLst/>
          </a:prstGeom>
          <a:noFill/>
          <a:ln w="9525">
            <a:noFill/>
            <a:miter lim="800000"/>
            <a:headEnd/>
            <a:tailEnd/>
          </a:ln>
        </p:spPr>
        <p:txBody>
          <a:bodyPr wrap="square">
            <a:spAutoFit/>
          </a:bodyPr>
          <a:lstStyle/>
          <a:p>
            <a:r>
              <a:rPr lang="en-US" sz="2400" dirty="0">
                <a:solidFill>
                  <a:srgbClr val="000000"/>
                </a:solidFill>
                <a:latin typeface="Arial" pitchFamily="34" charset="0"/>
              </a:rPr>
              <a:t>“</a:t>
            </a:r>
            <a:r>
              <a:rPr lang="en-US" sz="2400" i="1" dirty="0">
                <a:solidFill>
                  <a:srgbClr val="000000"/>
                </a:solidFill>
                <a:latin typeface="Arial" pitchFamily="34" charset="0"/>
              </a:rPr>
              <a:t>The woods were dark and foreboding, and Alice sensed that sinister eyes were watching her every step.  Worst of all, she knew that Nature abhorred a vacuum</a:t>
            </a:r>
            <a:r>
              <a:rPr lang="en-US" sz="2400" dirty="0">
                <a:solidFill>
                  <a:srgbClr val="000000"/>
                </a:solidFill>
                <a:latin typeface="Arial" pitchFamily="34" charset="0"/>
              </a:rPr>
              <a:t>” – Gary Larson</a:t>
            </a:r>
          </a:p>
        </p:txBody>
      </p:sp>
      <p:sp>
        <p:nvSpPr>
          <p:cNvPr id="4" name="Rectangle 6">
            <a:extLst>
              <a:ext uri="{FF2B5EF4-FFF2-40B4-BE49-F238E27FC236}">
                <a16:creationId xmlns:a16="http://schemas.microsoft.com/office/drawing/2014/main" id="{3398FA07-3E57-7644-B58B-11F909A3FD06}"/>
              </a:ext>
            </a:extLst>
          </p:cNvPr>
          <p:cNvSpPr>
            <a:spLocks noChangeArrowheads="1"/>
          </p:cNvSpPr>
          <p:nvPr/>
        </p:nvSpPr>
        <p:spPr bwMode="auto">
          <a:xfrm>
            <a:off x="-152400" y="0"/>
            <a:ext cx="6019800" cy="584930"/>
          </a:xfrm>
          <a:prstGeom prst="rect">
            <a:avLst/>
          </a:prstGeom>
          <a:noFill/>
          <a:ln w="9525">
            <a:noFill/>
            <a:miter lim="800000"/>
            <a:headEnd/>
            <a:tailEnd/>
          </a:ln>
        </p:spPr>
        <p:txBody>
          <a:bodyPr anchor="ctr"/>
          <a:lstStyle/>
          <a:p>
            <a:pPr algn="ctr"/>
            <a:r>
              <a:rPr lang="en-US" sz="2800" b="1" dirty="0">
                <a:solidFill>
                  <a:srgbClr val="000000"/>
                </a:solidFill>
                <a:latin typeface="+mn-lt"/>
              </a:rPr>
              <a:t>We understand Alice’s worry…</a:t>
            </a:r>
          </a:p>
        </p:txBody>
      </p:sp>
      <p:sp>
        <p:nvSpPr>
          <p:cNvPr id="5" name="Rectangle 4">
            <a:extLst>
              <a:ext uri="{FF2B5EF4-FFF2-40B4-BE49-F238E27FC236}">
                <a16:creationId xmlns:a16="http://schemas.microsoft.com/office/drawing/2014/main" id="{9090AA9A-E301-5D40-A62B-056D13D8D894}"/>
              </a:ext>
            </a:extLst>
          </p:cNvPr>
          <p:cNvSpPr/>
          <p:nvPr/>
        </p:nvSpPr>
        <p:spPr>
          <a:xfrm>
            <a:off x="4572000" y="3926745"/>
            <a:ext cx="4229043" cy="2062103"/>
          </a:xfrm>
          <a:prstGeom prst="rect">
            <a:avLst/>
          </a:prstGeom>
        </p:spPr>
        <p:txBody>
          <a:bodyPr wrap="none">
            <a:spAutoFit/>
          </a:bodyPr>
          <a:lstStyle/>
          <a:p>
            <a:r>
              <a:rPr lang="en-US" dirty="0">
                <a:solidFill>
                  <a:srgbClr val="C00000"/>
                </a:solidFill>
                <a:latin typeface="Comic Sans MS" pitchFamily="66" charset="0"/>
              </a:rPr>
              <a:t>Air ~ 10</a:t>
            </a:r>
            <a:r>
              <a:rPr lang="en-US" baseline="30000" dirty="0">
                <a:solidFill>
                  <a:srgbClr val="C00000"/>
                </a:solidFill>
                <a:latin typeface="Comic Sans MS" pitchFamily="66" charset="0"/>
              </a:rPr>
              <a:t>16</a:t>
            </a:r>
            <a:r>
              <a:rPr lang="en-US" dirty="0">
                <a:solidFill>
                  <a:srgbClr val="C00000"/>
                </a:solidFill>
                <a:latin typeface="Comic Sans MS" pitchFamily="66" charset="0"/>
              </a:rPr>
              <a:t> / Torr-cm</a:t>
            </a:r>
            <a:r>
              <a:rPr lang="en-US" baseline="30000" dirty="0">
                <a:solidFill>
                  <a:srgbClr val="C00000"/>
                </a:solidFill>
                <a:latin typeface="Comic Sans MS" pitchFamily="66" charset="0"/>
              </a:rPr>
              <a:t>3</a:t>
            </a:r>
          </a:p>
          <a:p>
            <a:pPr lvl="1"/>
            <a:r>
              <a:rPr lang="en-US" baseline="30000" dirty="0">
                <a:solidFill>
                  <a:srgbClr val="C00000"/>
                </a:solidFill>
                <a:latin typeface="Comic Sans MS" pitchFamily="66" charset="0"/>
              </a:rPr>
              <a:t>(molecules ~2 nm apart)</a:t>
            </a:r>
            <a:endParaRPr lang="en-US" dirty="0">
              <a:solidFill>
                <a:srgbClr val="C00000"/>
              </a:solidFill>
              <a:latin typeface="Comic Sans MS" pitchFamily="66" charset="0"/>
            </a:endParaRPr>
          </a:p>
          <a:p>
            <a:r>
              <a:rPr lang="en-US" dirty="0">
                <a:solidFill>
                  <a:srgbClr val="C00000"/>
                </a:solidFill>
                <a:latin typeface="Comic Sans MS" pitchFamily="66" charset="0"/>
              </a:rPr>
              <a:t>Gun ~ 10</a:t>
            </a:r>
            <a:r>
              <a:rPr lang="en-US" baseline="30000" dirty="0">
                <a:solidFill>
                  <a:srgbClr val="C00000"/>
                </a:solidFill>
                <a:latin typeface="Comic Sans MS" pitchFamily="66" charset="0"/>
              </a:rPr>
              <a:t>-12</a:t>
            </a:r>
            <a:r>
              <a:rPr lang="en-US" dirty="0">
                <a:solidFill>
                  <a:srgbClr val="C00000"/>
                </a:solidFill>
                <a:latin typeface="Comic Sans MS" pitchFamily="66" charset="0"/>
              </a:rPr>
              <a:t> Torr</a:t>
            </a:r>
          </a:p>
          <a:p>
            <a:pPr lvl="1"/>
            <a:r>
              <a:rPr lang="en-US" baseline="30000" dirty="0">
                <a:solidFill>
                  <a:srgbClr val="C00000"/>
                </a:solidFill>
                <a:latin typeface="Comic Sans MS" pitchFamily="66" charset="0"/>
              </a:rPr>
              <a:t>(molecules ~1 mm apart)</a:t>
            </a:r>
            <a:endParaRPr lang="en-US" dirty="0">
              <a:solidFill>
                <a:srgbClr val="C00000"/>
              </a:solidFill>
              <a:latin typeface="Comic Sans MS" pitchFamily="66" charset="0"/>
            </a:endParaRPr>
          </a:p>
        </p:txBody>
      </p:sp>
    </p:spTree>
    <p:extLst>
      <p:ext uri="{BB962C8B-B14F-4D97-AF65-F5344CB8AC3E}">
        <p14:creationId xmlns:p14="http://schemas.microsoft.com/office/powerpoint/2010/main" val="3427316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0"/>
            <a:ext cx="8229600" cy="581024"/>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Vacuum conditions in an accelerator</a:t>
            </a:r>
          </a:p>
        </p:txBody>
      </p:sp>
      <p:graphicFrame>
        <p:nvGraphicFramePr>
          <p:cNvPr id="3" name="Group 3"/>
          <p:cNvGraphicFramePr>
            <a:graphicFrameLocks/>
          </p:cNvGraphicFramePr>
          <p:nvPr>
            <p:extLst/>
          </p:nvPr>
        </p:nvGraphicFramePr>
        <p:xfrm>
          <a:off x="457200" y="838200"/>
          <a:ext cx="8458200" cy="4905376"/>
        </p:xfrm>
        <a:graphic>
          <a:graphicData uri="http://schemas.openxmlformats.org/drawingml/2006/table">
            <a:tbl>
              <a:tblPr/>
              <a:tblGrid>
                <a:gridCol w="1684116">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964084">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Application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Pressure Range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Vacuum Regime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Beamline to dumps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10</a:t>
                      </a:r>
                      <a:r>
                        <a:rPr kumimoji="0" lang="en-US" sz="1400" b="0" i="0" u="none" strike="noStrike" cap="none" normalizeH="0" baseline="30000">
                          <a:ln>
                            <a:noFill/>
                          </a:ln>
                          <a:solidFill>
                            <a:schemeClr val="tx1"/>
                          </a:solidFill>
                          <a:effectLst/>
                          <a:latin typeface="Times New Roman" pitchFamily="18" charset="0"/>
                        </a:rPr>
                        <a:t>-5</a:t>
                      </a:r>
                      <a:r>
                        <a:rPr kumimoji="0" lang="en-US" sz="1400" b="0" i="0" u="none" strike="noStrike" cap="none" normalizeH="0" baseline="0">
                          <a:ln>
                            <a:noFill/>
                          </a:ln>
                          <a:solidFill>
                            <a:schemeClr val="tx1"/>
                          </a:solidFill>
                          <a:effectLst/>
                          <a:latin typeface="Times New Roman" pitchFamily="18" charset="0"/>
                        </a:rPr>
                        <a:t> 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Target  to dump line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Medium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Insulating vacuum for cryogens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10</a:t>
                      </a:r>
                      <a:r>
                        <a:rPr kumimoji="0" lang="en-US" sz="1400" b="0" i="0" u="none" strike="noStrike" cap="none" normalizeH="0" baseline="30000">
                          <a:ln>
                            <a:noFill/>
                          </a:ln>
                          <a:solidFill>
                            <a:schemeClr val="tx1"/>
                          </a:solidFill>
                          <a:effectLst/>
                          <a:latin typeface="Times New Roman" pitchFamily="18" charset="0"/>
                        </a:rPr>
                        <a:t>-4</a:t>
                      </a:r>
                      <a:r>
                        <a:rPr kumimoji="0" lang="en-US" sz="1400" b="0" i="0" u="none" strike="noStrike" cap="none" normalizeH="0" baseline="0">
                          <a:ln>
                            <a:noFill/>
                          </a:ln>
                          <a:solidFill>
                            <a:schemeClr val="tx1"/>
                          </a:solidFill>
                          <a:effectLst/>
                          <a:latin typeface="Times New Roman" pitchFamily="18" charset="0"/>
                        </a:rPr>
                        <a:t> Torr to 10</a:t>
                      </a:r>
                      <a:r>
                        <a:rPr kumimoji="0" lang="en-US" sz="1400" b="0" i="0" u="none" strike="noStrike" cap="none" normalizeH="0" baseline="30000">
                          <a:ln>
                            <a:noFill/>
                          </a:ln>
                          <a:solidFill>
                            <a:schemeClr val="tx1"/>
                          </a:solidFill>
                          <a:effectLst/>
                          <a:latin typeface="Times New Roman" pitchFamily="18" charset="0"/>
                        </a:rPr>
                        <a:t>-7</a:t>
                      </a:r>
                      <a:r>
                        <a:rPr kumimoji="0" lang="en-US" sz="1400" b="0" i="0" u="none" strike="noStrike" cap="none" normalizeH="0" baseline="0">
                          <a:ln>
                            <a:noFill/>
                          </a:ln>
                          <a:solidFill>
                            <a:schemeClr val="tx1"/>
                          </a:solidFill>
                          <a:effectLst/>
                          <a:latin typeface="Times New Roman" pitchFamily="18" charset="0"/>
                        </a:rPr>
                        <a:t> 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Cryomodules, transfer lines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Medium to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Targets, Scattering Chambers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10</a:t>
                      </a:r>
                      <a:r>
                        <a:rPr kumimoji="0" lang="en-US" sz="1400" b="0" i="0" u="none" strike="noStrike" cap="none" normalizeH="0" baseline="30000">
                          <a:ln>
                            <a:noFill/>
                          </a:ln>
                          <a:solidFill>
                            <a:schemeClr val="tx1"/>
                          </a:solidFill>
                          <a:effectLst/>
                          <a:latin typeface="Times New Roman" pitchFamily="18" charset="0"/>
                        </a:rPr>
                        <a:t>-6 </a:t>
                      </a:r>
                      <a:r>
                        <a:rPr kumimoji="0" lang="en-US" sz="1400" b="0" i="0" u="none" strike="noStrike" cap="none" normalizeH="0" baseline="0">
                          <a:ln>
                            <a:noFill/>
                          </a:ln>
                          <a:solidFill>
                            <a:schemeClr val="tx1"/>
                          </a:solidFill>
                          <a:effectLst/>
                          <a:latin typeface="Times New Roman" pitchFamily="18" charset="0"/>
                        </a:rPr>
                        <a:t>to 10</a:t>
                      </a:r>
                      <a:r>
                        <a:rPr kumimoji="0" lang="en-US" sz="1400" b="0" i="0" u="none" strike="noStrike" cap="none" normalizeH="0" baseline="30000">
                          <a:ln>
                            <a:noFill/>
                          </a:ln>
                          <a:solidFill>
                            <a:schemeClr val="tx1"/>
                          </a:solidFill>
                          <a:effectLst/>
                          <a:latin typeface="Times New Roman" pitchFamily="18" charset="0"/>
                        </a:rPr>
                        <a:t>-7</a:t>
                      </a:r>
                      <a:r>
                        <a:rPr kumimoji="0" lang="en-US" sz="1400" b="0" i="0" u="none" strike="noStrike" cap="none" normalizeH="0" baseline="0">
                          <a:ln>
                            <a:noFill/>
                          </a:ln>
                          <a:solidFill>
                            <a:schemeClr val="tx1"/>
                          </a:solidFill>
                          <a:effectLst/>
                          <a:latin typeface="Times New Roman" pitchFamily="18" charset="0"/>
                        </a:rPr>
                        <a:t> 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Experimental Halls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High to 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RF waveguide warm to cold windows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10</a:t>
                      </a:r>
                      <a:r>
                        <a:rPr kumimoji="0" lang="en-US" sz="1400" b="0" i="0" u="none" strike="noStrike" cap="none" normalizeH="0" baseline="30000">
                          <a:ln>
                            <a:noFill/>
                          </a:ln>
                          <a:solidFill>
                            <a:schemeClr val="tx1"/>
                          </a:solidFill>
                          <a:effectLst/>
                          <a:latin typeface="Times New Roman" pitchFamily="18" charset="0"/>
                        </a:rPr>
                        <a:t>-7</a:t>
                      </a:r>
                      <a:r>
                        <a:rPr kumimoji="0" lang="en-US" sz="1400" b="0" i="0" u="none" strike="noStrike" cap="none" normalizeH="0" baseline="0">
                          <a:ln>
                            <a:noFill/>
                          </a:ln>
                          <a:solidFill>
                            <a:schemeClr val="tx1"/>
                          </a:solidFill>
                          <a:effectLst/>
                          <a:latin typeface="Times New Roman" pitchFamily="18" charset="0"/>
                        </a:rPr>
                        <a:t> to 10</a:t>
                      </a:r>
                      <a:r>
                        <a:rPr kumimoji="0" lang="en-US" sz="1400" b="0" i="0" u="none" strike="noStrike" cap="none" normalizeH="0" baseline="30000">
                          <a:ln>
                            <a:noFill/>
                          </a:ln>
                          <a:solidFill>
                            <a:schemeClr val="tx1"/>
                          </a:solidFill>
                          <a:effectLst/>
                          <a:latin typeface="Times New Roman" pitchFamily="18" charset="0"/>
                        </a:rPr>
                        <a:t>-9</a:t>
                      </a:r>
                      <a:r>
                        <a:rPr kumimoji="0" lang="en-US" sz="1400" b="0" i="0" u="none" strike="noStrike" cap="none" normalizeH="0" baseline="0">
                          <a:ln>
                            <a:noFill/>
                          </a:ln>
                          <a:solidFill>
                            <a:schemeClr val="tx1"/>
                          </a:solidFill>
                          <a:effectLst/>
                          <a:latin typeface="Times New Roman" pitchFamily="18" charset="0"/>
                        </a:rPr>
                        <a:t> 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Between warm and cold RF windows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High to 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Warm beamline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10</a:t>
                      </a:r>
                      <a:r>
                        <a:rPr kumimoji="0" lang="en-US" sz="1400" b="0" i="0" u="none" strike="noStrike" cap="none" normalizeH="0" baseline="30000" dirty="0">
                          <a:ln>
                            <a:noFill/>
                          </a:ln>
                          <a:solidFill>
                            <a:schemeClr val="tx1"/>
                          </a:solidFill>
                          <a:effectLst/>
                          <a:latin typeface="Times New Roman" pitchFamily="18" charset="0"/>
                        </a:rPr>
                        <a:t>-7</a:t>
                      </a:r>
                      <a:r>
                        <a:rPr kumimoji="0" lang="en-US" sz="1400" b="0" i="0" u="none" strike="noStrike" cap="none" normalizeH="0" baseline="0" dirty="0">
                          <a:ln>
                            <a:noFill/>
                          </a:ln>
                          <a:solidFill>
                            <a:schemeClr val="tx1"/>
                          </a:solidFill>
                          <a:effectLst/>
                          <a:latin typeface="Times New Roman" pitchFamily="18" charset="0"/>
                        </a:rPr>
                        <a:t> to 10</a:t>
                      </a:r>
                      <a:r>
                        <a:rPr kumimoji="0" lang="en-US" sz="1400" b="0" i="0" u="none" strike="noStrike" cap="none" normalizeH="0" baseline="30000" dirty="0">
                          <a:ln>
                            <a:noFill/>
                          </a:ln>
                          <a:solidFill>
                            <a:schemeClr val="tx1"/>
                          </a:solidFill>
                          <a:effectLst/>
                          <a:latin typeface="Times New Roman" pitchFamily="18" charset="0"/>
                        </a:rPr>
                        <a:t>-8</a:t>
                      </a:r>
                      <a:r>
                        <a:rPr kumimoji="0" lang="en-US" sz="1400" b="0" i="0" u="none" strike="noStrike" cap="none" normalizeH="0" baseline="0" dirty="0">
                          <a:ln>
                            <a:noFill/>
                          </a:ln>
                          <a:solidFill>
                            <a:schemeClr val="tx1"/>
                          </a:solidFill>
                          <a:effectLst/>
                          <a:latin typeface="Times New Roman" pitchFamily="18" charset="0"/>
                        </a:rPr>
                        <a:t> </a:t>
                      </a:r>
                      <a:r>
                        <a:rPr kumimoji="0" lang="en-US" sz="1400" b="0" i="0" u="none" strike="noStrike" cap="none" normalizeH="0" baseline="0" dirty="0" err="1">
                          <a:ln>
                            <a:noFill/>
                          </a:ln>
                          <a:solidFill>
                            <a:schemeClr val="tx1"/>
                          </a:solidFill>
                          <a:effectLst/>
                          <a:latin typeface="Times New Roman" pitchFamily="18" charset="0"/>
                        </a:rPr>
                        <a:t>Torr</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Arcs, Hall beamline, BSY, some injector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High to very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8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Warm region girders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10</a:t>
                      </a:r>
                      <a:r>
                        <a:rPr kumimoji="0" lang="en-US" sz="1400" b="0" i="0" u="none" strike="noStrike" cap="none" normalizeH="0" baseline="30000" dirty="0">
                          <a:ln>
                            <a:noFill/>
                          </a:ln>
                          <a:solidFill>
                            <a:schemeClr val="tx1"/>
                          </a:solidFill>
                          <a:effectLst/>
                          <a:latin typeface="Times New Roman" pitchFamily="18" charset="0"/>
                        </a:rPr>
                        <a:t>-9</a:t>
                      </a:r>
                      <a:r>
                        <a:rPr kumimoji="0" lang="en-US" sz="1400" b="0" i="0" u="none" strike="noStrike" cap="none" normalizeH="0" baseline="0" dirty="0">
                          <a:ln>
                            <a:noFill/>
                          </a:ln>
                          <a:solidFill>
                            <a:schemeClr val="tx1"/>
                          </a:solidFill>
                          <a:effectLst/>
                          <a:latin typeface="Times New Roman" pitchFamily="18" charset="0"/>
                        </a:rPr>
                        <a:t> </a:t>
                      </a:r>
                      <a:r>
                        <a:rPr kumimoji="0" lang="en-US" sz="1400" b="0" i="0" u="none" strike="noStrike" cap="none" normalizeH="0" baseline="0" dirty="0" err="1">
                          <a:ln>
                            <a:noFill/>
                          </a:ln>
                          <a:solidFill>
                            <a:schemeClr val="tx1"/>
                          </a:solidFill>
                          <a:effectLst/>
                          <a:latin typeface="Times New Roman" pitchFamily="18" charset="0"/>
                        </a:rPr>
                        <a:t>Torr</a:t>
                      </a:r>
                      <a:r>
                        <a:rPr kumimoji="0" lang="en-US" sz="1400" b="0" i="0" u="none" strike="noStrike" cap="none" normalizeH="0" baseline="0" dirty="0">
                          <a:ln>
                            <a:noFill/>
                          </a:ln>
                          <a:solidFill>
                            <a:schemeClr val="tx1"/>
                          </a:solidFill>
                          <a:effectLst/>
                          <a:latin typeface="Times New Roman" pitchFamily="18" charset="0"/>
                        </a:rPr>
                        <a:t> or better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Girders adjacent to cryomodules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Very high to ultrahigh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95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Differential pumps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Below 10</a:t>
                      </a:r>
                      <a:r>
                        <a:rPr kumimoji="0" lang="en-US" sz="1400" b="0" i="0" u="none" strike="noStrike" cap="none" normalizeH="0" baseline="30000">
                          <a:ln>
                            <a:noFill/>
                          </a:ln>
                          <a:solidFill>
                            <a:schemeClr val="tx1"/>
                          </a:solidFill>
                          <a:effectLst/>
                          <a:latin typeface="Times New Roman" pitchFamily="18" charset="0"/>
                        </a:rPr>
                        <a:t>-10</a:t>
                      </a:r>
                      <a:r>
                        <a:rPr kumimoji="0" lang="en-US" sz="1400" b="0" i="0" u="none" strike="noStrike" cap="none" normalizeH="0" baseline="0">
                          <a:ln>
                            <a:noFill/>
                          </a:ln>
                          <a:solidFill>
                            <a:schemeClr val="tx1"/>
                          </a:solidFill>
                          <a:effectLst/>
                          <a:latin typeface="Times New Roman" pitchFamily="18" charset="0"/>
                        </a:rPr>
                        <a:t> 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Ends of </a:t>
                      </a:r>
                      <a:r>
                        <a:rPr kumimoji="0" lang="en-US" sz="1400" b="0" i="0" u="none" strike="noStrike" cap="none" normalizeH="0" baseline="0" dirty="0" err="1">
                          <a:ln>
                            <a:noFill/>
                          </a:ln>
                          <a:solidFill>
                            <a:schemeClr val="tx1"/>
                          </a:solidFill>
                          <a:effectLst/>
                          <a:latin typeface="Times New Roman" pitchFamily="18" charset="0"/>
                        </a:rPr>
                        <a:t>linacs</a:t>
                      </a:r>
                      <a:r>
                        <a:rPr kumimoji="0" lang="en-US" sz="1400" b="0" i="0" u="none" strike="noStrike" cap="none" normalizeH="0" baseline="0" dirty="0">
                          <a:ln>
                            <a:noFill/>
                          </a:ln>
                          <a:solidFill>
                            <a:schemeClr val="tx1"/>
                          </a:solidFill>
                          <a:effectLst/>
                          <a:latin typeface="Times New Roman" pitchFamily="18" charset="0"/>
                        </a:rPr>
                        <a:t>, isolate </a:t>
                      </a:r>
                      <a:r>
                        <a:rPr kumimoji="0" lang="en-US" sz="1400" b="0" i="0" u="none" strike="noStrike" cap="none" normalizeH="0" baseline="0" dirty="0" err="1">
                          <a:ln>
                            <a:noFill/>
                          </a:ln>
                          <a:solidFill>
                            <a:schemeClr val="tx1"/>
                          </a:solidFill>
                          <a:effectLst/>
                          <a:latin typeface="Times New Roman" pitchFamily="18" charset="0"/>
                        </a:rPr>
                        <a:t>cryomodules</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Ultrahigh vacuum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Baked beamline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10</a:t>
                      </a:r>
                      <a:r>
                        <a:rPr kumimoji="0" lang="en-US" sz="1400" b="0" i="0" u="none" strike="noStrike" cap="none" normalizeH="0" baseline="30000">
                          <a:ln>
                            <a:noFill/>
                          </a:ln>
                          <a:solidFill>
                            <a:schemeClr val="tx1"/>
                          </a:solidFill>
                          <a:effectLst/>
                          <a:latin typeface="Times New Roman" pitchFamily="18" charset="0"/>
                        </a:rPr>
                        <a:t>-10</a:t>
                      </a:r>
                      <a:r>
                        <a:rPr kumimoji="0" lang="en-US" sz="1400" b="0" i="0" u="none" strike="noStrike" cap="none" normalizeH="0" baseline="0">
                          <a:ln>
                            <a:noFill/>
                          </a:ln>
                          <a:solidFill>
                            <a:schemeClr val="tx1"/>
                          </a:solidFill>
                          <a:effectLst/>
                          <a:latin typeface="Times New Roman" pitchFamily="18" charset="0"/>
                        </a:rPr>
                        <a:t> to 10</a:t>
                      </a:r>
                      <a:r>
                        <a:rPr kumimoji="0" lang="en-US" sz="1400" b="0" i="0" u="none" strike="noStrike" cap="none" normalizeH="0" baseline="30000">
                          <a:ln>
                            <a:noFill/>
                          </a:ln>
                          <a:solidFill>
                            <a:schemeClr val="tx1"/>
                          </a:solidFill>
                          <a:effectLst/>
                          <a:latin typeface="Times New Roman" pitchFamily="18" charset="0"/>
                        </a:rPr>
                        <a:t>-11</a:t>
                      </a:r>
                      <a:r>
                        <a:rPr kumimoji="0" lang="en-US" sz="1400" b="0" i="0" u="none" strike="noStrike" cap="none" normalizeH="0" baseline="0">
                          <a:ln>
                            <a:noFill/>
                          </a:ln>
                          <a:solidFill>
                            <a:schemeClr val="tx1"/>
                          </a:solidFill>
                          <a:effectLst/>
                          <a:latin typeface="Times New Roman" pitchFamily="18" charset="0"/>
                        </a:rPr>
                        <a:t>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Y chamber, Wien filter, Pcup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Ultra high vacuum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4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C00000"/>
                          </a:solidFill>
                          <a:effectLst/>
                          <a:latin typeface="Times New Roman" pitchFamily="18" charset="0"/>
                        </a:rPr>
                        <a:t>Polarized guns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8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C00000"/>
                          </a:solidFill>
                          <a:effectLst/>
                          <a:latin typeface="Times New Roman" pitchFamily="18" charset="0"/>
                        </a:rPr>
                        <a:t>10</a:t>
                      </a:r>
                      <a:r>
                        <a:rPr kumimoji="0" lang="en-US" sz="1400" b="1" i="0" u="none" strike="noStrike" cap="none" normalizeH="0" baseline="30000">
                          <a:ln>
                            <a:noFill/>
                          </a:ln>
                          <a:solidFill>
                            <a:srgbClr val="C00000"/>
                          </a:solidFill>
                          <a:effectLst/>
                          <a:latin typeface="Times New Roman" pitchFamily="18" charset="0"/>
                        </a:rPr>
                        <a:t>-11</a:t>
                      </a:r>
                      <a:r>
                        <a:rPr kumimoji="0" lang="en-US" sz="1400" b="1" i="0" u="none" strike="noStrike" cap="none" normalizeH="0" baseline="0">
                          <a:ln>
                            <a:noFill/>
                          </a:ln>
                          <a:solidFill>
                            <a:srgbClr val="C00000"/>
                          </a:solidFill>
                          <a:effectLst/>
                          <a:latin typeface="Times New Roman" pitchFamily="18" charset="0"/>
                        </a:rPr>
                        <a:t> to 10</a:t>
                      </a:r>
                      <a:r>
                        <a:rPr kumimoji="0" lang="en-US" sz="1400" b="1" i="0" u="none" strike="noStrike" cap="none" normalizeH="0" baseline="30000">
                          <a:ln>
                            <a:noFill/>
                          </a:ln>
                          <a:solidFill>
                            <a:srgbClr val="C00000"/>
                          </a:solidFill>
                          <a:effectLst/>
                          <a:latin typeface="Times New Roman" pitchFamily="18" charset="0"/>
                        </a:rPr>
                        <a:t>-12 </a:t>
                      </a:r>
                      <a:r>
                        <a:rPr kumimoji="0" lang="en-US" sz="1400" b="1" i="0" u="none" strike="noStrike" cap="none" normalizeH="0" baseline="0">
                          <a:ln>
                            <a:noFill/>
                          </a:ln>
                          <a:solidFill>
                            <a:srgbClr val="C00000"/>
                          </a:solidFill>
                          <a:effectLst/>
                          <a:latin typeface="Times New Roman" pitchFamily="18" charset="0"/>
                        </a:rPr>
                        <a:t>Torr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8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rgbClr val="C00000"/>
                          </a:solidFill>
                          <a:effectLst/>
                          <a:latin typeface="Times New Roman" pitchFamily="18" charset="0"/>
                        </a:rPr>
                        <a:t>Photoguns</a:t>
                      </a:r>
                      <a:endParaRPr kumimoji="0" lang="en-US" sz="1400" b="1" i="0" u="none" strike="noStrike" cap="none" normalizeH="0" baseline="0" dirty="0">
                        <a:ln>
                          <a:noFill/>
                        </a:ln>
                        <a:solidFill>
                          <a:srgbClr val="C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8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C00000"/>
                          </a:solidFill>
                          <a:effectLst/>
                          <a:latin typeface="Times New Roman" pitchFamily="18" charset="0"/>
                        </a:rPr>
                        <a:t>Ultra to Extreme high vacuum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8E1"/>
                    </a:solidFill>
                  </a:tcPr>
                </a:tc>
                <a:extLst>
                  <a:ext uri="{0D108BD9-81ED-4DB2-BD59-A6C34878D82A}">
                    <a16:rowId xmlns:a16="http://schemas.microsoft.com/office/drawing/2014/main" val="10009"/>
                  </a:ext>
                </a:extLst>
              </a:tr>
              <a:tr h="320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SRF cavity vacuum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&lt; 10</a:t>
                      </a:r>
                      <a:r>
                        <a:rPr kumimoji="0" lang="en-US" sz="1400" b="0" i="0" u="none" strike="noStrike" cap="none" normalizeH="0" baseline="30000" dirty="0">
                          <a:ln>
                            <a:noFill/>
                          </a:ln>
                          <a:solidFill>
                            <a:schemeClr val="tx1"/>
                          </a:solidFill>
                          <a:effectLst/>
                          <a:latin typeface="Times New Roman" pitchFamily="18" charset="0"/>
                        </a:rPr>
                        <a:t>-12</a:t>
                      </a:r>
                      <a:r>
                        <a:rPr kumimoji="0" lang="en-US" sz="1400" b="0" i="0" u="none" strike="noStrike" cap="none" normalizeH="0" baseline="0" dirty="0">
                          <a:ln>
                            <a:noFill/>
                          </a:ln>
                          <a:solidFill>
                            <a:schemeClr val="tx1"/>
                          </a:solidFill>
                          <a:effectLst/>
                          <a:latin typeface="Times New Roman" pitchFamily="18" charset="0"/>
                        </a:rPr>
                        <a:t> </a:t>
                      </a:r>
                      <a:r>
                        <a:rPr kumimoji="0" lang="en-US" sz="1400" b="0" i="0" u="none" strike="noStrike" cap="none" normalizeH="0" baseline="0" dirty="0" err="1">
                          <a:ln>
                            <a:noFill/>
                          </a:ln>
                          <a:solidFill>
                            <a:schemeClr val="tx1"/>
                          </a:solidFill>
                          <a:effectLst/>
                          <a:latin typeface="Times New Roman" pitchFamily="18" charset="0"/>
                        </a:rPr>
                        <a:t>Torr</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rPr>
                        <a:t>Inside SRF cavities with walls at 2K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rPr>
                        <a:t>Extreme high vacuum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749793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4823"/>
            <a:ext cx="5794094" cy="452377"/>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latin typeface="+mn-lt"/>
              </a:rPr>
              <a:t>Achieving Extreme High Vacuum</a:t>
            </a:r>
          </a:p>
        </p:txBody>
      </p:sp>
      <p:sp>
        <p:nvSpPr>
          <p:cNvPr id="3" name="Rectangle 3"/>
          <p:cNvSpPr txBox="1">
            <a:spLocks noChangeArrowheads="1"/>
          </p:cNvSpPr>
          <p:nvPr/>
        </p:nvSpPr>
        <p:spPr>
          <a:xfrm>
            <a:off x="155294" y="1066800"/>
            <a:ext cx="5791200" cy="4953000"/>
          </a:xfrm>
          <a:prstGeom prst="rect">
            <a:avLst/>
          </a:prstGeom>
        </p:spPr>
        <p:txBody>
          <a:bodyPr/>
          <a:lst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a:lnSpc>
                <a:spcPct val="80000"/>
              </a:lnSpc>
            </a:pPr>
            <a:r>
              <a:rPr lang="en-US" sz="1800" b="1" kern="0" dirty="0">
                <a:solidFill>
                  <a:srgbClr val="C00000"/>
                </a:solidFill>
                <a:latin typeface="Arial" pitchFamily="34" charset="0"/>
              </a:rPr>
              <a:t>Avoid contamination by oils due to roughing pumps, fingerprints, machining.</a:t>
            </a:r>
          </a:p>
          <a:p>
            <a:pPr>
              <a:lnSpc>
                <a:spcPct val="80000"/>
              </a:lnSpc>
            </a:pPr>
            <a:endParaRPr lang="en-US" sz="1900" b="1" kern="0" dirty="0">
              <a:solidFill>
                <a:srgbClr val="C00000"/>
              </a:solidFill>
              <a:latin typeface="Arial" pitchFamily="34" charset="0"/>
            </a:endParaRPr>
          </a:p>
          <a:p>
            <a:pPr>
              <a:lnSpc>
                <a:spcPct val="80000"/>
              </a:lnSpc>
            </a:pPr>
            <a:r>
              <a:rPr lang="en-US" sz="1900" b="1" kern="0" dirty="0">
                <a:solidFill>
                  <a:srgbClr val="C00000"/>
                </a:solidFill>
                <a:latin typeface="Arial" pitchFamily="34" charset="0"/>
              </a:rPr>
              <a:t>Baking used to get pressures below 10</a:t>
            </a:r>
            <a:r>
              <a:rPr lang="en-US" sz="1900" b="1" kern="0" baseline="30000" dirty="0">
                <a:solidFill>
                  <a:srgbClr val="C00000"/>
                </a:solidFill>
                <a:latin typeface="Arial" pitchFamily="34" charset="0"/>
              </a:rPr>
              <a:t>-10</a:t>
            </a:r>
            <a:r>
              <a:rPr lang="en-US" sz="1900" b="1" kern="0" dirty="0">
                <a:solidFill>
                  <a:srgbClr val="C00000"/>
                </a:solidFill>
                <a:latin typeface="Arial" pitchFamily="34" charset="0"/>
              </a:rPr>
              <a:t> </a:t>
            </a:r>
            <a:r>
              <a:rPr lang="en-US" sz="1900" b="1" kern="0" dirty="0" err="1">
                <a:solidFill>
                  <a:srgbClr val="C00000"/>
                </a:solidFill>
                <a:latin typeface="Arial" pitchFamily="34" charset="0"/>
              </a:rPr>
              <a:t>Torr</a:t>
            </a:r>
            <a:r>
              <a:rPr lang="en-US" sz="1900" b="1" kern="0" dirty="0">
                <a:solidFill>
                  <a:srgbClr val="C00000"/>
                </a:solidFill>
                <a:latin typeface="Arial" pitchFamily="34" charset="0"/>
              </a:rPr>
              <a:t> </a:t>
            </a:r>
          </a:p>
          <a:p>
            <a:pPr lvl="1">
              <a:lnSpc>
                <a:spcPct val="80000"/>
              </a:lnSpc>
            </a:pPr>
            <a:r>
              <a:rPr lang="en-US" sz="1600" kern="0" dirty="0">
                <a:latin typeface="Arial" pitchFamily="34" charset="0"/>
              </a:rPr>
              <a:t>250</a:t>
            </a:r>
            <a:r>
              <a:rPr lang="en-US" sz="1600" kern="0" dirty="0">
                <a:latin typeface="Arial" pitchFamily="34" charset="0"/>
                <a:cs typeface="Arial" pitchFamily="34" charset="0"/>
              </a:rPr>
              <a:t>°</a:t>
            </a:r>
            <a:r>
              <a:rPr lang="en-US" sz="1600" kern="0" dirty="0">
                <a:latin typeface="Arial" pitchFamily="34" charset="0"/>
              </a:rPr>
              <a:t>C for 30 hours removes water vapor bonded to surface that otherwise limits pressure</a:t>
            </a:r>
          </a:p>
          <a:p>
            <a:pPr>
              <a:lnSpc>
                <a:spcPct val="80000"/>
              </a:lnSpc>
            </a:pPr>
            <a:endParaRPr lang="en-US" sz="1900" b="1" kern="0" dirty="0">
              <a:solidFill>
                <a:srgbClr val="C00000"/>
              </a:solidFill>
              <a:latin typeface="Arial" pitchFamily="34" charset="0"/>
            </a:endParaRPr>
          </a:p>
          <a:p>
            <a:pPr>
              <a:lnSpc>
                <a:spcPct val="80000"/>
              </a:lnSpc>
            </a:pPr>
            <a:r>
              <a:rPr lang="en-US" sz="1900" b="1" kern="0" dirty="0">
                <a:solidFill>
                  <a:srgbClr val="C00000"/>
                </a:solidFill>
                <a:latin typeface="Arial" pitchFamily="34" charset="0"/>
              </a:rPr>
              <a:t>Getter Pumps</a:t>
            </a:r>
          </a:p>
          <a:p>
            <a:pPr lvl="1">
              <a:lnSpc>
                <a:spcPct val="80000"/>
              </a:lnSpc>
            </a:pPr>
            <a:r>
              <a:rPr lang="en-US" sz="1600" kern="0" dirty="0">
                <a:latin typeface="Arial" pitchFamily="34" charset="0"/>
              </a:rPr>
              <a:t>Chemically active surface </a:t>
            </a:r>
          </a:p>
          <a:p>
            <a:pPr lvl="2">
              <a:lnSpc>
                <a:spcPct val="80000"/>
              </a:lnSpc>
            </a:pPr>
            <a:r>
              <a:rPr lang="en-US" sz="1400" kern="0" dirty="0">
                <a:latin typeface="Arial" pitchFamily="34" charset="0"/>
              </a:rPr>
              <a:t>Titanium sublimed from hot filament </a:t>
            </a:r>
          </a:p>
          <a:p>
            <a:pPr lvl="2">
              <a:lnSpc>
                <a:spcPct val="80000"/>
              </a:lnSpc>
            </a:pPr>
            <a:r>
              <a:rPr lang="en-US" sz="1400" kern="0" dirty="0">
                <a:latin typeface="Arial" pitchFamily="34" charset="0"/>
              </a:rPr>
              <a:t>Non-Evaporative Getters</a:t>
            </a:r>
          </a:p>
          <a:p>
            <a:pPr lvl="1">
              <a:lnSpc>
                <a:spcPct val="80000"/>
              </a:lnSpc>
            </a:pPr>
            <a:r>
              <a:rPr lang="en-US" sz="1600" kern="0" dirty="0">
                <a:latin typeface="Arial" pitchFamily="34" charset="0"/>
              </a:rPr>
              <a:t>Molecules stick when they hit</a:t>
            </a:r>
          </a:p>
          <a:p>
            <a:pPr lvl="2">
              <a:lnSpc>
                <a:spcPct val="80000"/>
              </a:lnSpc>
            </a:pPr>
            <a:r>
              <a:rPr lang="en-US" sz="1400" kern="0" dirty="0">
                <a:latin typeface="Arial" pitchFamily="34" charset="0"/>
              </a:rPr>
              <a:t>Does not work well for inert gasses such as Argon, Helium or for methane</a:t>
            </a:r>
          </a:p>
          <a:p>
            <a:pPr lvl="2">
              <a:lnSpc>
                <a:spcPct val="80000"/>
              </a:lnSpc>
              <a:buFontTx/>
              <a:buNone/>
            </a:pPr>
            <a:endParaRPr lang="en-US" sz="1400" kern="0" dirty="0">
              <a:latin typeface="Arial" pitchFamily="34" charset="0"/>
            </a:endParaRPr>
          </a:p>
          <a:p>
            <a:pPr>
              <a:lnSpc>
                <a:spcPct val="80000"/>
              </a:lnSpc>
            </a:pPr>
            <a:r>
              <a:rPr lang="en-US" sz="1900" b="1" kern="0" dirty="0">
                <a:solidFill>
                  <a:srgbClr val="C00000"/>
                </a:solidFill>
                <a:latin typeface="Arial" pitchFamily="34" charset="0"/>
              </a:rPr>
              <a:t>Ion Pumps</a:t>
            </a:r>
          </a:p>
          <a:p>
            <a:pPr lvl="1">
              <a:lnSpc>
                <a:spcPct val="80000"/>
              </a:lnSpc>
            </a:pPr>
            <a:r>
              <a:rPr lang="en-US" sz="1600" kern="0" dirty="0">
                <a:latin typeface="Arial" pitchFamily="34" charset="0"/>
              </a:rPr>
              <a:t>Electric field to ionize gasses</a:t>
            </a:r>
          </a:p>
          <a:p>
            <a:pPr lvl="1">
              <a:lnSpc>
                <a:spcPct val="80000"/>
              </a:lnSpc>
            </a:pPr>
            <a:r>
              <a:rPr lang="en-US" sz="1600" kern="0" dirty="0">
                <a:latin typeface="Arial" pitchFamily="34" charset="0"/>
              </a:rPr>
              <a:t>Magnetic field to direct gasses into cathodes where they are trapped</a:t>
            </a:r>
          </a:p>
          <a:p>
            <a:pPr lvl="2">
              <a:lnSpc>
                <a:spcPct val="80000"/>
              </a:lnSpc>
            </a:pPr>
            <a:r>
              <a:rPr lang="en-US" sz="1400" kern="0" dirty="0">
                <a:latin typeface="Arial" pitchFamily="34" charset="0"/>
              </a:rPr>
              <a:t>Has some pumping capability for noble gasses</a:t>
            </a:r>
          </a:p>
        </p:txBody>
      </p:sp>
      <p:pic>
        <p:nvPicPr>
          <p:cNvPr id="4" name="Picture 5" descr="ion pump"/>
          <p:cNvPicPr>
            <a:picLocks noChangeAspect="1" noChangeArrowheads="1"/>
          </p:cNvPicPr>
          <p:nvPr/>
        </p:nvPicPr>
        <p:blipFill>
          <a:blip r:embed="rId2" cstate="print"/>
          <a:srcRect/>
          <a:stretch>
            <a:fillRect/>
          </a:stretch>
        </p:blipFill>
        <p:spPr bwMode="auto">
          <a:xfrm>
            <a:off x="6172200" y="3897312"/>
            <a:ext cx="2743200" cy="2057400"/>
          </a:xfrm>
          <a:prstGeom prst="rect">
            <a:avLst/>
          </a:prstGeom>
          <a:noFill/>
          <a:ln w="12700">
            <a:solidFill>
              <a:srgbClr val="000000"/>
            </a:solidFill>
            <a:miter lim="800000"/>
            <a:headEnd/>
            <a:tailEnd/>
          </a:ln>
        </p:spPr>
      </p:pic>
      <p:sp>
        <p:nvSpPr>
          <p:cNvPr id="5" name="Text Box 6"/>
          <p:cNvSpPr txBox="1">
            <a:spLocks noChangeArrowheads="1"/>
          </p:cNvSpPr>
          <p:nvPr/>
        </p:nvSpPr>
        <p:spPr bwMode="auto">
          <a:xfrm>
            <a:off x="6629400" y="3287712"/>
            <a:ext cx="2070100" cy="369888"/>
          </a:xfrm>
          <a:prstGeom prst="rect">
            <a:avLst/>
          </a:prstGeom>
          <a:noFill/>
          <a:ln w="9525">
            <a:noFill/>
            <a:miter lim="800000"/>
            <a:headEnd/>
            <a:tailEnd/>
          </a:ln>
        </p:spPr>
        <p:txBody>
          <a:bodyPr wrap="none">
            <a:spAutoFit/>
          </a:bodyPr>
          <a:lstStyle/>
          <a:p>
            <a:r>
              <a:rPr lang="en-US" sz="1800" b="1">
                <a:solidFill>
                  <a:srgbClr val="C00000"/>
                </a:solidFill>
                <a:latin typeface="Arial" pitchFamily="34" charset="0"/>
              </a:rPr>
              <a:t>NEG pump array </a:t>
            </a:r>
          </a:p>
        </p:txBody>
      </p:sp>
      <p:sp>
        <p:nvSpPr>
          <p:cNvPr id="6" name="Text Box 7"/>
          <p:cNvSpPr txBox="1">
            <a:spLocks noChangeArrowheads="1"/>
          </p:cNvSpPr>
          <p:nvPr/>
        </p:nvSpPr>
        <p:spPr bwMode="auto">
          <a:xfrm>
            <a:off x="6991350" y="5954712"/>
            <a:ext cx="1236663" cy="369888"/>
          </a:xfrm>
          <a:prstGeom prst="rect">
            <a:avLst/>
          </a:prstGeom>
          <a:noFill/>
          <a:ln w="9525">
            <a:noFill/>
            <a:miter lim="800000"/>
            <a:headEnd/>
            <a:tailEnd/>
          </a:ln>
        </p:spPr>
        <p:txBody>
          <a:bodyPr wrap="none">
            <a:spAutoFit/>
          </a:bodyPr>
          <a:lstStyle/>
          <a:p>
            <a:r>
              <a:rPr lang="en-US" sz="1800" b="1" dirty="0">
                <a:solidFill>
                  <a:srgbClr val="C00000"/>
                </a:solidFill>
                <a:latin typeface="Arial" pitchFamily="34" charset="0"/>
              </a:rPr>
              <a:t>Ion Pump</a:t>
            </a:r>
          </a:p>
        </p:txBody>
      </p:sp>
      <p:pic>
        <p:nvPicPr>
          <p:cNvPr id="7" name="Picture 9" descr="DSCF01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53200" y="810732"/>
            <a:ext cx="2133600" cy="2438879"/>
          </a:xfrm>
          <a:prstGeom prst="rect">
            <a:avLst/>
          </a:prstGeom>
          <a:noFill/>
          <a:ln w="9525">
            <a:noFill/>
            <a:miter lim="800000"/>
            <a:headEnd/>
            <a:tailEnd/>
          </a:ln>
        </p:spPr>
      </p:pic>
    </p:spTree>
    <p:extLst>
      <p:ext uri="{BB962C8B-B14F-4D97-AF65-F5344CB8AC3E}">
        <p14:creationId xmlns:p14="http://schemas.microsoft.com/office/powerpoint/2010/main" val="1702558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20526" y="113510"/>
            <a:ext cx="8150918" cy="42631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b="1" dirty="0">
                <a:solidFill>
                  <a:prstClr val="black"/>
                </a:solidFill>
                <a:latin typeface="Arial" panose="020B0604020202020204" pitchFamily="34" charset="0"/>
                <a:cs typeface="Arial" panose="020B0604020202020204" pitchFamily="34" charset="0"/>
              </a:rPr>
              <a:t>Polarized Electron Sources : </a:t>
            </a:r>
            <a:r>
              <a:rPr lang="en-US" sz="2800" b="1" i="1" dirty="0">
                <a:solidFill>
                  <a:prstClr val="black"/>
                </a:solidFill>
                <a:latin typeface="Arial" panose="020B0604020202020204" pitchFamily="34" charset="0"/>
                <a:cs typeface="Arial" panose="020B0604020202020204" pitchFamily="34" charset="0"/>
              </a:rPr>
              <a:t>Quest for Perfection!</a:t>
            </a:r>
          </a:p>
        </p:txBody>
      </p:sp>
      <p:grpSp>
        <p:nvGrpSpPr>
          <p:cNvPr id="20" name="Group 19"/>
          <p:cNvGrpSpPr/>
          <p:nvPr/>
        </p:nvGrpSpPr>
        <p:grpSpPr>
          <a:xfrm>
            <a:off x="3108655" y="2314747"/>
            <a:ext cx="2778278" cy="1594041"/>
            <a:chOff x="2683063" y="2438400"/>
            <a:chExt cx="2778278" cy="1594041"/>
          </a:xfrm>
        </p:grpSpPr>
        <p:sp>
          <p:nvSpPr>
            <p:cNvPr id="21" name="Curved Up Arrow 20"/>
            <p:cNvSpPr/>
            <p:nvPr/>
          </p:nvSpPr>
          <p:spPr>
            <a:xfrm>
              <a:off x="2683063" y="2740891"/>
              <a:ext cx="2778278" cy="1291550"/>
            </a:xfrm>
            <a:prstGeom prst="curvedUp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aramond" panose="02020404030301010803"/>
                <a:ea typeface=""/>
                <a:cs typeface=""/>
              </a:endParaRPr>
            </a:p>
          </p:txBody>
        </p:sp>
        <p:sp>
          <p:nvSpPr>
            <p:cNvPr id="22" name="TextBox 21"/>
            <p:cNvSpPr txBox="1"/>
            <p:nvPr/>
          </p:nvSpPr>
          <p:spPr>
            <a:xfrm>
              <a:off x="3240808" y="2438400"/>
              <a:ext cx="1519382"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The endless quest for perfection</a:t>
              </a:r>
            </a:p>
          </p:txBody>
        </p:sp>
      </p:grpSp>
      <p:grpSp>
        <p:nvGrpSpPr>
          <p:cNvPr id="23" name="Group 22"/>
          <p:cNvGrpSpPr/>
          <p:nvPr/>
        </p:nvGrpSpPr>
        <p:grpSpPr>
          <a:xfrm>
            <a:off x="90054" y="800637"/>
            <a:ext cx="2435957" cy="3037567"/>
            <a:chOff x="90054" y="928255"/>
            <a:chExt cx="2514600" cy="3209140"/>
          </a:xfrm>
        </p:grpSpPr>
        <p:pic>
          <p:nvPicPr>
            <p:cNvPr id="24" name="Picture 2" descr="C:\DOCUME~1\poelker\LOCALS~1\Temp\\msotw9_temp0.jpg"/>
            <p:cNvPicPr>
              <a:picLocks noChangeAspect="1" noChangeArrowheads="1"/>
            </p:cNvPicPr>
            <p:nvPr/>
          </p:nvPicPr>
          <p:blipFill>
            <a:blip r:embed="rId2" cstate="print"/>
            <a:stretch>
              <a:fillRect/>
            </a:stretch>
          </p:blipFill>
          <p:spPr bwMode="auto">
            <a:xfrm>
              <a:off x="90054" y="928255"/>
              <a:ext cx="2514600" cy="3209140"/>
            </a:xfrm>
            <a:prstGeom prst="rect">
              <a:avLst/>
            </a:prstGeom>
            <a:noFill/>
            <a:ln>
              <a:noFill/>
            </a:ln>
          </p:spPr>
        </p:pic>
        <p:sp>
          <p:nvSpPr>
            <p:cNvPr id="25" name="Oval 24"/>
            <p:cNvSpPr/>
            <p:nvPr/>
          </p:nvSpPr>
          <p:spPr>
            <a:xfrm>
              <a:off x="142009" y="977901"/>
              <a:ext cx="381000" cy="381000"/>
            </a:xfrm>
            <a:prstGeom prst="ellipse">
              <a:avLst/>
            </a:prstGeom>
            <a:solidFill>
              <a:srgbClr val="FFFF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aramond" panose="02020404030301010803"/>
                  <a:ea typeface=""/>
                  <a:cs typeface=""/>
                </a:rPr>
                <a:t>1</a:t>
              </a:r>
            </a:p>
          </p:txBody>
        </p:sp>
      </p:grpSp>
      <p:grpSp>
        <p:nvGrpSpPr>
          <p:cNvPr id="29" name="Group 28"/>
          <p:cNvGrpSpPr/>
          <p:nvPr/>
        </p:nvGrpSpPr>
        <p:grpSpPr>
          <a:xfrm>
            <a:off x="3209453" y="4459535"/>
            <a:ext cx="3075806" cy="2302244"/>
            <a:chOff x="4495800" y="3962400"/>
            <a:chExt cx="3438028" cy="2590800"/>
          </a:xfrm>
        </p:grpSpPr>
        <p:pic>
          <p:nvPicPr>
            <p:cNvPr id="30" name="Picture 7" descr="Picture1"/>
            <p:cNvPicPr>
              <a:picLocks noChangeAspect="1" noChangeArrowheads="1"/>
            </p:cNvPicPr>
            <p:nvPr/>
          </p:nvPicPr>
          <p:blipFill>
            <a:blip r:embed="rId3" cstate="print"/>
            <a:srcRect/>
            <a:stretch>
              <a:fillRect/>
            </a:stretch>
          </p:blipFill>
          <p:spPr bwMode="auto">
            <a:xfrm>
              <a:off x="4495800" y="3962400"/>
              <a:ext cx="3438028" cy="2590800"/>
            </a:xfrm>
            <a:prstGeom prst="rect">
              <a:avLst/>
            </a:prstGeom>
            <a:noFill/>
            <a:ln w="9525">
              <a:noFill/>
              <a:miter lim="800000"/>
              <a:headEnd/>
              <a:tailEnd/>
            </a:ln>
          </p:spPr>
        </p:pic>
        <p:sp>
          <p:nvSpPr>
            <p:cNvPr id="31" name="Oval 30"/>
            <p:cNvSpPr/>
            <p:nvPr/>
          </p:nvSpPr>
          <p:spPr>
            <a:xfrm>
              <a:off x="4648200" y="4038600"/>
              <a:ext cx="381000" cy="381000"/>
            </a:xfrm>
            <a:prstGeom prst="ellipse">
              <a:avLst/>
            </a:prstGeom>
            <a:solidFill>
              <a:srgbClr val="FFFF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aramond" panose="02020404030301010803"/>
                  <a:ea typeface=""/>
                  <a:cs typeface=""/>
                </a:rPr>
                <a:t>3</a:t>
              </a:r>
            </a:p>
          </p:txBody>
        </p:sp>
      </p:grpSp>
      <p:grpSp>
        <p:nvGrpSpPr>
          <p:cNvPr id="32" name="Group 31"/>
          <p:cNvGrpSpPr/>
          <p:nvPr/>
        </p:nvGrpSpPr>
        <p:grpSpPr>
          <a:xfrm>
            <a:off x="5943600" y="3112011"/>
            <a:ext cx="2981036" cy="2319214"/>
            <a:chOff x="5320145" y="968625"/>
            <a:chExt cx="3756891" cy="2817668"/>
          </a:xfrm>
        </p:grpSpPr>
        <p:pic>
          <p:nvPicPr>
            <p:cNvPr id="33" name="Picture 2" descr="M:\inj_group\INV_GUN_2009\photos in tunnel\inv_gun1.JPG"/>
            <p:cNvPicPr>
              <a:picLocks noChangeAspect="1" noChangeArrowheads="1"/>
            </p:cNvPicPr>
            <p:nvPr/>
          </p:nvPicPr>
          <p:blipFill>
            <a:blip r:embed="rId4" cstate="print"/>
            <a:srcRect/>
            <a:stretch>
              <a:fillRect/>
            </a:stretch>
          </p:blipFill>
          <p:spPr bwMode="auto">
            <a:xfrm>
              <a:off x="5320145" y="968625"/>
              <a:ext cx="3756891" cy="2817668"/>
            </a:xfrm>
            <a:prstGeom prst="rect">
              <a:avLst/>
            </a:prstGeom>
            <a:noFill/>
            <a:ln w="9525">
              <a:noFill/>
              <a:miter lim="800000"/>
              <a:headEnd/>
              <a:tailEnd/>
            </a:ln>
          </p:spPr>
        </p:pic>
        <p:sp>
          <p:nvSpPr>
            <p:cNvPr id="34" name="Oval 33"/>
            <p:cNvSpPr/>
            <p:nvPr/>
          </p:nvSpPr>
          <p:spPr>
            <a:xfrm>
              <a:off x="8607137" y="1102592"/>
              <a:ext cx="381000" cy="381000"/>
            </a:xfrm>
            <a:prstGeom prst="ellipse">
              <a:avLst/>
            </a:prstGeom>
            <a:solidFill>
              <a:srgbClr val="FFFF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aramond" panose="02020404030301010803"/>
                  <a:ea typeface=""/>
                  <a:cs typeface=""/>
                </a:rPr>
                <a:t>4</a:t>
              </a:r>
            </a:p>
          </p:txBody>
        </p:sp>
      </p:grpSp>
      <p:pic>
        <p:nvPicPr>
          <p:cNvPr id="35" name="Picture 4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76341" y="800637"/>
            <a:ext cx="3214859" cy="1446397"/>
          </a:xfrm>
          <a:prstGeom prst="rect">
            <a:avLst/>
          </a:prstGeom>
          <a:noFill/>
          <a:ln w="9525">
            <a:noFill/>
            <a:miter lim="800000"/>
            <a:headEnd/>
            <a:tailEnd/>
          </a:ln>
          <a:effectLst/>
        </p:spPr>
      </p:pic>
      <p:grpSp>
        <p:nvGrpSpPr>
          <p:cNvPr id="26" name="Group 25"/>
          <p:cNvGrpSpPr/>
          <p:nvPr/>
        </p:nvGrpSpPr>
        <p:grpSpPr>
          <a:xfrm>
            <a:off x="256806" y="3549155"/>
            <a:ext cx="3038071" cy="2434210"/>
            <a:chOff x="1066800" y="3962400"/>
            <a:chExt cx="3242984" cy="2590800"/>
          </a:xfrm>
        </p:grpSpPr>
        <p:pic>
          <p:nvPicPr>
            <p:cNvPr id="27" name="Picture 3" descr="C:\DOCUME~1\poelker\LOCALS~1\Temp\\msotw9_temp0.jpg"/>
            <p:cNvPicPr>
              <a:picLocks noChangeAspect="1" noChangeArrowheads="1"/>
            </p:cNvPicPr>
            <p:nvPr/>
          </p:nvPicPr>
          <p:blipFill>
            <a:blip r:embed="rId6" cstate="print"/>
            <a:stretch>
              <a:fillRect/>
            </a:stretch>
          </p:blipFill>
          <p:spPr bwMode="auto">
            <a:xfrm>
              <a:off x="1066800" y="3962400"/>
              <a:ext cx="3242984" cy="2590800"/>
            </a:xfrm>
            <a:prstGeom prst="rect">
              <a:avLst/>
            </a:prstGeom>
            <a:noFill/>
            <a:ln>
              <a:noFill/>
            </a:ln>
          </p:spPr>
        </p:pic>
        <p:sp>
          <p:nvSpPr>
            <p:cNvPr id="28" name="Oval 27"/>
            <p:cNvSpPr/>
            <p:nvPr/>
          </p:nvSpPr>
          <p:spPr>
            <a:xfrm>
              <a:off x="1310409" y="4037444"/>
              <a:ext cx="381000" cy="381000"/>
            </a:xfrm>
            <a:prstGeom prst="ellipse">
              <a:avLst/>
            </a:prstGeom>
            <a:solidFill>
              <a:srgbClr val="FFFF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aramond" panose="02020404030301010803"/>
                  <a:ea typeface=""/>
                  <a:cs typeface=""/>
                </a:rPr>
                <a:t>2</a:t>
              </a:r>
            </a:p>
          </p:txBody>
        </p:sp>
      </p:grpSp>
      <p:pic>
        <p:nvPicPr>
          <p:cNvPr id="36" name="Picture 35">
            <a:extLst>
              <a:ext uri="{FF2B5EF4-FFF2-40B4-BE49-F238E27FC236}">
                <a16:creationId xmlns:a16="http://schemas.microsoft.com/office/drawing/2014/main" id="{8D04EE18-4777-8E4F-BBCB-EC26179D0C11}"/>
              </a:ext>
            </a:extLst>
          </p:cNvPr>
          <p:cNvPicPr>
            <a:picLocks noChangeAspect="1"/>
          </p:cNvPicPr>
          <p:nvPr/>
        </p:nvPicPr>
        <p:blipFill rotWithShape="1">
          <a:blip r:embed="rId7">
            <a:extLst>
              <a:ext uri="{28A0092B-C50C-407E-A947-70E740481C1C}">
                <a14:useLocalDpi xmlns:a14="http://schemas.microsoft.com/office/drawing/2010/main"/>
              </a:ext>
            </a:extLst>
          </a:blip>
          <a:srcRect r="3061"/>
          <a:stretch/>
        </p:blipFill>
        <p:spPr>
          <a:xfrm>
            <a:off x="5886933" y="857763"/>
            <a:ext cx="3157369" cy="2292875"/>
          </a:xfrm>
          <a:prstGeom prst="rect">
            <a:avLst/>
          </a:prstGeom>
        </p:spPr>
      </p:pic>
      <p:sp>
        <p:nvSpPr>
          <p:cNvPr id="37" name="Oval 36">
            <a:extLst>
              <a:ext uri="{FF2B5EF4-FFF2-40B4-BE49-F238E27FC236}">
                <a16:creationId xmlns:a16="http://schemas.microsoft.com/office/drawing/2014/main" id="{4F6FC02A-7F88-9C45-A305-EBDC13F7781F}"/>
              </a:ext>
            </a:extLst>
          </p:cNvPr>
          <p:cNvSpPr/>
          <p:nvPr/>
        </p:nvSpPr>
        <p:spPr>
          <a:xfrm>
            <a:off x="8153400" y="990271"/>
            <a:ext cx="302318" cy="313600"/>
          </a:xfrm>
          <a:prstGeom prst="ellipse">
            <a:avLst/>
          </a:prstGeom>
          <a:solidFill>
            <a:srgbClr val="FFFF99"/>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aramond" panose="02020404030301010803"/>
                <a:ea typeface=""/>
                <a:cs typeface=""/>
              </a:rPr>
              <a:t>5</a:t>
            </a:r>
          </a:p>
        </p:txBody>
      </p:sp>
      <p:sp>
        <p:nvSpPr>
          <p:cNvPr id="2" name="TextBox 1">
            <a:extLst>
              <a:ext uri="{FF2B5EF4-FFF2-40B4-BE49-F238E27FC236}">
                <a16:creationId xmlns:a16="http://schemas.microsoft.com/office/drawing/2014/main" id="{FEFD34CD-8128-4B4E-82A0-1B2FD0D9E550}"/>
              </a:ext>
            </a:extLst>
          </p:cNvPr>
          <p:cNvSpPr txBox="1"/>
          <p:nvPr/>
        </p:nvSpPr>
        <p:spPr>
          <a:xfrm>
            <a:off x="1753397" y="762000"/>
            <a:ext cx="771365" cy="369332"/>
          </a:xfrm>
          <a:prstGeom prst="rect">
            <a:avLst/>
          </a:prstGeom>
          <a:solidFill>
            <a:srgbClr val="FFF1C5"/>
          </a:solidFill>
        </p:spPr>
        <p:txBody>
          <a:bodyPr wrap="none" rtlCol="0">
            <a:spAutoFit/>
          </a:bodyPr>
          <a:lstStyle/>
          <a:p>
            <a:r>
              <a:rPr lang="en-US" sz="1800" dirty="0"/>
              <a:t>~1995</a:t>
            </a:r>
          </a:p>
        </p:txBody>
      </p:sp>
      <p:sp>
        <p:nvSpPr>
          <p:cNvPr id="38" name="TextBox 37">
            <a:extLst>
              <a:ext uri="{FF2B5EF4-FFF2-40B4-BE49-F238E27FC236}">
                <a16:creationId xmlns:a16="http://schemas.microsoft.com/office/drawing/2014/main" id="{B587DF50-5874-1549-8A1C-9BF3720B6220}"/>
              </a:ext>
            </a:extLst>
          </p:cNvPr>
          <p:cNvSpPr txBox="1"/>
          <p:nvPr/>
        </p:nvSpPr>
        <p:spPr>
          <a:xfrm>
            <a:off x="2523512" y="3539456"/>
            <a:ext cx="771365" cy="369332"/>
          </a:xfrm>
          <a:prstGeom prst="rect">
            <a:avLst/>
          </a:prstGeom>
          <a:solidFill>
            <a:srgbClr val="FFF1C5"/>
          </a:solidFill>
        </p:spPr>
        <p:txBody>
          <a:bodyPr wrap="none" rtlCol="0">
            <a:spAutoFit/>
          </a:bodyPr>
          <a:lstStyle/>
          <a:p>
            <a:r>
              <a:rPr lang="en-US" sz="1800" dirty="0"/>
              <a:t>~2000</a:t>
            </a:r>
          </a:p>
        </p:txBody>
      </p:sp>
      <p:sp>
        <p:nvSpPr>
          <p:cNvPr id="39" name="TextBox 38">
            <a:extLst>
              <a:ext uri="{FF2B5EF4-FFF2-40B4-BE49-F238E27FC236}">
                <a16:creationId xmlns:a16="http://schemas.microsoft.com/office/drawing/2014/main" id="{F01AFC17-6E11-504D-B790-A4314C4C3F6D}"/>
              </a:ext>
            </a:extLst>
          </p:cNvPr>
          <p:cNvSpPr txBox="1"/>
          <p:nvPr/>
        </p:nvSpPr>
        <p:spPr>
          <a:xfrm>
            <a:off x="3209453" y="6389530"/>
            <a:ext cx="771365" cy="369332"/>
          </a:xfrm>
          <a:prstGeom prst="rect">
            <a:avLst/>
          </a:prstGeom>
          <a:solidFill>
            <a:srgbClr val="FFF1C5"/>
          </a:solidFill>
        </p:spPr>
        <p:txBody>
          <a:bodyPr wrap="none" rtlCol="0">
            <a:spAutoFit/>
          </a:bodyPr>
          <a:lstStyle/>
          <a:p>
            <a:r>
              <a:rPr lang="en-US" sz="1800" dirty="0"/>
              <a:t>~2005</a:t>
            </a:r>
          </a:p>
        </p:txBody>
      </p:sp>
      <p:sp>
        <p:nvSpPr>
          <p:cNvPr id="40" name="TextBox 39">
            <a:extLst>
              <a:ext uri="{FF2B5EF4-FFF2-40B4-BE49-F238E27FC236}">
                <a16:creationId xmlns:a16="http://schemas.microsoft.com/office/drawing/2014/main" id="{4CA09869-6496-3A47-8008-D10E1020A2A1}"/>
              </a:ext>
            </a:extLst>
          </p:cNvPr>
          <p:cNvSpPr txBox="1"/>
          <p:nvPr/>
        </p:nvSpPr>
        <p:spPr>
          <a:xfrm>
            <a:off x="5943600" y="3142264"/>
            <a:ext cx="771365" cy="369332"/>
          </a:xfrm>
          <a:prstGeom prst="rect">
            <a:avLst/>
          </a:prstGeom>
          <a:solidFill>
            <a:srgbClr val="FFF1C5"/>
          </a:solidFill>
        </p:spPr>
        <p:txBody>
          <a:bodyPr wrap="none" rtlCol="0">
            <a:spAutoFit/>
          </a:bodyPr>
          <a:lstStyle/>
          <a:p>
            <a:r>
              <a:rPr lang="en-US" sz="1800" dirty="0"/>
              <a:t>~2010</a:t>
            </a:r>
          </a:p>
        </p:txBody>
      </p:sp>
      <p:sp>
        <p:nvSpPr>
          <p:cNvPr id="41" name="TextBox 40">
            <a:extLst>
              <a:ext uri="{FF2B5EF4-FFF2-40B4-BE49-F238E27FC236}">
                <a16:creationId xmlns:a16="http://schemas.microsoft.com/office/drawing/2014/main" id="{A5355744-F02D-7241-8625-E9A01789619A}"/>
              </a:ext>
            </a:extLst>
          </p:cNvPr>
          <p:cNvSpPr txBox="1"/>
          <p:nvPr/>
        </p:nvSpPr>
        <p:spPr>
          <a:xfrm>
            <a:off x="5880091" y="843278"/>
            <a:ext cx="771365" cy="369332"/>
          </a:xfrm>
          <a:prstGeom prst="rect">
            <a:avLst/>
          </a:prstGeom>
          <a:solidFill>
            <a:srgbClr val="FFF1C5"/>
          </a:solidFill>
        </p:spPr>
        <p:txBody>
          <a:bodyPr wrap="none" rtlCol="0">
            <a:spAutoFit/>
          </a:bodyPr>
          <a:lstStyle/>
          <a:p>
            <a:r>
              <a:rPr lang="en-US" sz="1800" dirty="0"/>
              <a:t>~2015</a:t>
            </a:r>
          </a:p>
        </p:txBody>
      </p:sp>
    </p:spTree>
    <p:extLst>
      <p:ext uri="{BB962C8B-B14F-4D97-AF65-F5344CB8AC3E}">
        <p14:creationId xmlns:p14="http://schemas.microsoft.com/office/powerpoint/2010/main" val="7259091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A86E9B-E51F-C74A-902D-651B4004255C}"/>
              </a:ext>
            </a:extLst>
          </p:cNvPr>
          <p:cNvSpPr txBox="1"/>
          <p:nvPr/>
        </p:nvSpPr>
        <p:spPr>
          <a:xfrm>
            <a:off x="685800" y="838200"/>
            <a:ext cx="7924800" cy="4770537"/>
          </a:xfrm>
          <a:prstGeom prst="rect">
            <a:avLst/>
          </a:prstGeom>
          <a:noFill/>
        </p:spPr>
        <p:txBody>
          <a:bodyPr wrap="square" rtlCol="0">
            <a:spAutoFit/>
          </a:bodyPr>
          <a:lstStyle/>
          <a:p>
            <a:pPr algn="ctr"/>
            <a:r>
              <a:rPr lang="en-US" i="1" dirty="0">
                <a:solidFill>
                  <a:srgbClr val="0070C0"/>
                </a:solidFill>
              </a:rPr>
              <a:t>I would like to acknowledge the many folks who have contributed in one way or another their time or materials to this presentation.</a:t>
            </a:r>
          </a:p>
          <a:p>
            <a:pPr algn="ctr"/>
            <a:endParaRPr lang="en-US" sz="2400" i="1" dirty="0">
              <a:solidFill>
                <a:srgbClr val="0070C0"/>
              </a:solidFill>
            </a:endParaRPr>
          </a:p>
          <a:p>
            <a:pPr algn="ctr"/>
            <a:r>
              <a:rPr lang="en-US" sz="2400" i="1" dirty="0">
                <a:solidFill>
                  <a:srgbClr val="0070C0"/>
                </a:solidFill>
              </a:rPr>
              <a:t>Carlos Hernandez-Garcia, Matt </a:t>
            </a:r>
            <a:r>
              <a:rPr lang="en-US" sz="2400" i="1" dirty="0" err="1">
                <a:solidFill>
                  <a:srgbClr val="0070C0"/>
                </a:solidFill>
              </a:rPr>
              <a:t>Poelker</a:t>
            </a:r>
            <a:r>
              <a:rPr lang="en-US" sz="2400" i="1" dirty="0">
                <a:solidFill>
                  <a:srgbClr val="0070C0"/>
                </a:solidFill>
              </a:rPr>
              <a:t>,</a:t>
            </a:r>
          </a:p>
          <a:p>
            <a:pPr algn="ctr"/>
            <a:r>
              <a:rPr lang="en-US" sz="2400" i="1" dirty="0">
                <a:solidFill>
                  <a:srgbClr val="0070C0"/>
                </a:solidFill>
              </a:rPr>
              <a:t>Marcy </a:t>
            </a:r>
            <a:r>
              <a:rPr lang="en-US" sz="2400" i="1">
                <a:solidFill>
                  <a:srgbClr val="0070C0"/>
                </a:solidFill>
              </a:rPr>
              <a:t>Stutzman, Riad</a:t>
            </a:r>
            <a:r>
              <a:rPr lang="en-US" sz="2400" i="1" dirty="0">
                <a:solidFill>
                  <a:srgbClr val="0070C0"/>
                </a:solidFill>
              </a:rPr>
              <a:t> Suleiman</a:t>
            </a:r>
          </a:p>
          <a:p>
            <a:pPr algn="ctr"/>
            <a:endParaRPr lang="en-US" i="1" dirty="0">
              <a:solidFill>
                <a:srgbClr val="0070C0"/>
              </a:solidFill>
            </a:endParaRPr>
          </a:p>
          <a:p>
            <a:pPr algn="ctr"/>
            <a:r>
              <a:rPr lang="en-US" i="1" dirty="0">
                <a:solidFill>
                  <a:srgbClr val="0070C0"/>
                </a:solidFill>
              </a:rPr>
              <a:t>And errors, mistakes, etc. are my own.</a:t>
            </a:r>
          </a:p>
          <a:p>
            <a:pPr algn="ctr"/>
            <a:endParaRPr lang="en-US" i="1" dirty="0">
              <a:solidFill>
                <a:srgbClr val="0070C0"/>
              </a:solidFill>
            </a:endParaRPr>
          </a:p>
          <a:p>
            <a:pPr algn="ctr"/>
            <a:r>
              <a:rPr lang="en-US" sz="4000" i="1" dirty="0">
                <a:solidFill>
                  <a:srgbClr val="0070C0"/>
                </a:solidFill>
              </a:rPr>
              <a:t>Thank you !</a:t>
            </a:r>
          </a:p>
        </p:txBody>
      </p:sp>
    </p:spTree>
    <p:extLst>
      <p:ext uri="{BB962C8B-B14F-4D97-AF65-F5344CB8AC3E}">
        <p14:creationId xmlns:p14="http://schemas.microsoft.com/office/powerpoint/2010/main" val="186565693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3AFA7D-88B7-C842-A74C-B3C3CAB76B4A}"/>
              </a:ext>
            </a:extLst>
          </p:cNvPr>
          <p:cNvSpPr txBox="1">
            <a:spLocks/>
          </p:cNvSpPr>
          <p:nvPr/>
        </p:nvSpPr>
        <p:spPr>
          <a:xfrm>
            <a:off x="304800" y="241300"/>
            <a:ext cx="8839200" cy="762000"/>
          </a:xfrm>
          <a:prstGeom prst="rect">
            <a:avLst/>
          </a:prstGeom>
        </p:spPr>
        <p:txBody>
          <a:bodyPr>
            <a:normAutofit/>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kern="0" dirty="0">
                <a:latin typeface="+mn-lt"/>
              </a:rPr>
              <a:t>Outline</a:t>
            </a:r>
          </a:p>
        </p:txBody>
      </p:sp>
      <p:sp>
        <p:nvSpPr>
          <p:cNvPr id="4" name="TextBox 3">
            <a:extLst>
              <a:ext uri="{FF2B5EF4-FFF2-40B4-BE49-F238E27FC236}">
                <a16:creationId xmlns:a16="http://schemas.microsoft.com/office/drawing/2014/main" id="{C77544EB-135B-4E42-A386-D86327517B3E}"/>
              </a:ext>
            </a:extLst>
          </p:cNvPr>
          <p:cNvSpPr txBox="1"/>
          <p:nvPr/>
        </p:nvSpPr>
        <p:spPr>
          <a:xfrm>
            <a:off x="2590800" y="762000"/>
            <a:ext cx="5420074" cy="5386090"/>
          </a:xfrm>
          <a:prstGeom prst="rect">
            <a:avLst/>
          </a:prstGeom>
          <a:noFill/>
        </p:spPr>
        <p:txBody>
          <a:bodyPr wrap="none" rtlCol="0">
            <a:spAutoFit/>
          </a:bodyPr>
          <a:lstStyle/>
          <a:p>
            <a:r>
              <a:rPr lang="en-US" sz="2400" dirty="0">
                <a:solidFill>
                  <a:schemeClr val="tx1"/>
                </a:solidFill>
                <a:latin typeface="+mn-lt"/>
              </a:rPr>
              <a:t>Part I – Photocathodes</a:t>
            </a:r>
          </a:p>
          <a:p>
            <a:pPr marL="800100" lvl="1" indent="-342900">
              <a:buFont typeface="Arial" panose="020B0604020202020204" pitchFamily="34" charset="0"/>
              <a:buChar char="•"/>
            </a:pPr>
            <a:r>
              <a:rPr lang="en-US" sz="1800" dirty="0">
                <a:solidFill>
                  <a:schemeClr val="tx1"/>
                </a:solidFill>
                <a:latin typeface="+mn-lt"/>
              </a:rPr>
              <a:t>Electron emission</a:t>
            </a:r>
          </a:p>
          <a:p>
            <a:pPr marL="800100" lvl="1" indent="-342900">
              <a:buFont typeface="Arial" panose="020B0604020202020204" pitchFamily="34" charset="0"/>
              <a:buChar char="•"/>
            </a:pPr>
            <a:r>
              <a:rPr lang="en-US" sz="1800" dirty="0">
                <a:solidFill>
                  <a:schemeClr val="tx1"/>
                </a:solidFill>
                <a:latin typeface="+mn-lt"/>
              </a:rPr>
              <a:t>PEA &amp; NEA &amp; QE</a:t>
            </a:r>
          </a:p>
          <a:p>
            <a:pPr marL="800100" lvl="1" indent="-342900">
              <a:buFont typeface="Arial" panose="020B0604020202020204" pitchFamily="34" charset="0"/>
              <a:buChar char="•"/>
            </a:pPr>
            <a:r>
              <a:rPr lang="en-US" sz="1800" dirty="0">
                <a:solidFill>
                  <a:schemeClr val="tx1"/>
                </a:solidFill>
                <a:latin typeface="+mn-lt"/>
              </a:rPr>
              <a:t>Polarization</a:t>
            </a:r>
          </a:p>
          <a:p>
            <a:pPr marL="800100" lvl="1" indent="-342900">
              <a:buFont typeface="Arial" panose="020B0604020202020204" pitchFamily="34" charset="0"/>
              <a:buChar char="•"/>
            </a:pPr>
            <a:r>
              <a:rPr lang="en-US" sz="1800" dirty="0">
                <a:solidFill>
                  <a:schemeClr val="tx1"/>
                </a:solidFill>
                <a:latin typeface="+mn-lt"/>
              </a:rPr>
              <a:t>Time response</a:t>
            </a:r>
          </a:p>
          <a:p>
            <a:pPr marL="800100" lvl="1" indent="-342900">
              <a:buFont typeface="Arial" panose="020B0604020202020204" pitchFamily="34" charset="0"/>
              <a:buChar char="•"/>
            </a:pPr>
            <a:endParaRPr lang="en-US" sz="2000" dirty="0">
              <a:solidFill>
                <a:schemeClr val="tx1"/>
              </a:solidFill>
              <a:latin typeface="+mn-lt"/>
            </a:endParaRPr>
          </a:p>
          <a:p>
            <a:r>
              <a:rPr lang="en-US" sz="2400" dirty="0">
                <a:solidFill>
                  <a:schemeClr val="tx1"/>
                </a:solidFill>
                <a:latin typeface="+mn-lt"/>
              </a:rPr>
              <a:t>Part II – Polarized Source &amp; Operation</a:t>
            </a:r>
          </a:p>
          <a:p>
            <a:pPr marL="800100" lvl="1" indent="-342900">
              <a:buFont typeface="Arial" panose="020B0604020202020204" pitchFamily="34" charset="0"/>
              <a:buChar char="•"/>
            </a:pPr>
            <a:r>
              <a:rPr lang="en-US" sz="1800" dirty="0">
                <a:solidFill>
                  <a:schemeClr val="tx1"/>
                </a:solidFill>
                <a:latin typeface="+mn-lt"/>
              </a:rPr>
              <a:t>Drive lasers</a:t>
            </a:r>
          </a:p>
          <a:p>
            <a:pPr marL="800100" lvl="1" indent="-342900">
              <a:buFont typeface="Arial" panose="020B0604020202020204" pitchFamily="34" charset="0"/>
              <a:buChar char="•"/>
            </a:pPr>
            <a:r>
              <a:rPr lang="en-US" sz="1800" dirty="0">
                <a:solidFill>
                  <a:schemeClr val="tx1"/>
                </a:solidFill>
                <a:latin typeface="+mn-lt"/>
              </a:rPr>
              <a:t>Helicity reversal</a:t>
            </a:r>
          </a:p>
          <a:p>
            <a:pPr marL="800100" lvl="1" indent="-342900">
              <a:buFont typeface="Arial" panose="020B0604020202020204" pitchFamily="34" charset="0"/>
              <a:buChar char="•"/>
            </a:pPr>
            <a:r>
              <a:rPr lang="en-US" sz="1800" dirty="0">
                <a:solidFill>
                  <a:schemeClr val="tx1"/>
                </a:solidFill>
                <a:latin typeface="+mn-lt"/>
              </a:rPr>
              <a:t>High voltage</a:t>
            </a:r>
          </a:p>
          <a:p>
            <a:pPr marL="800100" lvl="1" indent="-342900">
              <a:buFont typeface="Arial" panose="020B0604020202020204" pitchFamily="34" charset="0"/>
              <a:buChar char="•"/>
            </a:pPr>
            <a:r>
              <a:rPr lang="en-US" sz="1800" dirty="0">
                <a:solidFill>
                  <a:schemeClr val="tx1"/>
                </a:solidFill>
                <a:latin typeface="+mn-lt"/>
              </a:rPr>
              <a:t>Space and surface charge limits</a:t>
            </a:r>
          </a:p>
          <a:p>
            <a:pPr marL="800100" lvl="1" indent="-342900">
              <a:buFont typeface="Arial" panose="020B0604020202020204" pitchFamily="34" charset="0"/>
              <a:buChar char="•"/>
            </a:pPr>
            <a:r>
              <a:rPr lang="en-US" sz="1800" dirty="0">
                <a:solidFill>
                  <a:schemeClr val="tx1"/>
                </a:solidFill>
                <a:latin typeface="+mn-lt"/>
              </a:rPr>
              <a:t>Photocathode lifetime</a:t>
            </a:r>
          </a:p>
          <a:p>
            <a:pPr marL="800100" lvl="1" indent="-342900">
              <a:buFont typeface="Arial" panose="020B0604020202020204" pitchFamily="34" charset="0"/>
              <a:buChar char="•"/>
            </a:pPr>
            <a:r>
              <a:rPr lang="en-US" sz="1800" dirty="0">
                <a:solidFill>
                  <a:schemeClr val="tx1"/>
                </a:solidFill>
                <a:latin typeface="+mn-lt"/>
              </a:rPr>
              <a:t>Vacuum</a:t>
            </a:r>
          </a:p>
          <a:p>
            <a:pPr marL="800100" lvl="1" indent="-342900">
              <a:buFont typeface="Arial" panose="020B0604020202020204" pitchFamily="34" charset="0"/>
              <a:buChar char="•"/>
            </a:pPr>
            <a:endParaRPr lang="en-US" sz="1800" dirty="0">
              <a:solidFill>
                <a:schemeClr val="tx1"/>
              </a:solidFill>
              <a:latin typeface="+mn-lt"/>
            </a:endParaRPr>
          </a:p>
          <a:p>
            <a:r>
              <a:rPr lang="en-US" sz="2400" dirty="0">
                <a:solidFill>
                  <a:srgbClr val="FF0000"/>
                </a:solidFill>
                <a:latin typeface="+mn-lt"/>
              </a:rPr>
              <a:t>Part III – Polarized Injectors</a:t>
            </a:r>
          </a:p>
          <a:p>
            <a:pPr marL="800100" lvl="1" indent="-342900">
              <a:buFont typeface="Arial" panose="020B0604020202020204" pitchFamily="34" charset="0"/>
              <a:buChar char="•"/>
            </a:pPr>
            <a:r>
              <a:rPr lang="en-US" sz="1800" dirty="0">
                <a:solidFill>
                  <a:srgbClr val="FF0000"/>
                </a:solidFill>
                <a:latin typeface="+mn-lt"/>
              </a:rPr>
              <a:t>Low energy spin rotators</a:t>
            </a:r>
          </a:p>
          <a:p>
            <a:pPr marL="800100" lvl="1" indent="-342900">
              <a:buFont typeface="Arial" panose="020B0604020202020204" pitchFamily="34" charset="0"/>
              <a:buChar char="•"/>
            </a:pPr>
            <a:r>
              <a:rPr lang="en-US" sz="1800" dirty="0">
                <a:solidFill>
                  <a:srgbClr val="FF0000"/>
                </a:solidFill>
                <a:latin typeface="Arial"/>
              </a:rPr>
              <a:t>Low energy Mott polarimetry</a:t>
            </a:r>
          </a:p>
          <a:p>
            <a:pPr marL="800100" lvl="1" indent="-342900">
              <a:buFont typeface="Arial" panose="020B0604020202020204" pitchFamily="34" charset="0"/>
              <a:buChar char="•"/>
            </a:pPr>
            <a:r>
              <a:rPr lang="en-US" sz="1800" dirty="0">
                <a:solidFill>
                  <a:srgbClr val="FF0000"/>
                </a:solidFill>
                <a:latin typeface="+mn-lt"/>
              </a:rPr>
              <a:t>PES @ Accelerator Facilities</a:t>
            </a:r>
          </a:p>
        </p:txBody>
      </p:sp>
    </p:spTree>
    <p:extLst>
      <p:ext uri="{BB962C8B-B14F-4D97-AF65-F5344CB8AC3E}">
        <p14:creationId xmlns:p14="http://schemas.microsoft.com/office/powerpoint/2010/main" val="3612354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3082-7EA7-1E4A-8937-964EE1A6ED6E}"/>
              </a:ext>
            </a:extLst>
          </p:cNvPr>
          <p:cNvSpPr>
            <a:spLocks noGrp="1"/>
          </p:cNvSpPr>
          <p:nvPr>
            <p:ph type="title"/>
          </p:nvPr>
        </p:nvSpPr>
        <p:spPr/>
        <p:txBody>
          <a:bodyPr/>
          <a:lstStyle/>
          <a:p>
            <a:r>
              <a:rPr lang="en-US" sz="2800" dirty="0"/>
              <a:t>Polarized source (100’s </a:t>
            </a:r>
            <a:r>
              <a:rPr lang="en-US" sz="2800" dirty="0" err="1"/>
              <a:t>keV</a:t>
            </a:r>
            <a:r>
              <a:rPr lang="en-US" sz="2800" dirty="0"/>
              <a:t>) beam lines &amp; spin</a:t>
            </a:r>
          </a:p>
        </p:txBody>
      </p:sp>
      <p:pic>
        <p:nvPicPr>
          <p:cNvPr id="25" name="Picture 24">
            <a:extLst>
              <a:ext uri="{FF2B5EF4-FFF2-40B4-BE49-F238E27FC236}">
                <a16:creationId xmlns:a16="http://schemas.microsoft.com/office/drawing/2014/main" id="{43442303-93E6-9244-A475-7A0D4715E960}"/>
              </a:ext>
            </a:extLst>
          </p:cNvPr>
          <p:cNvPicPr>
            <a:picLocks noChangeAspect="1"/>
          </p:cNvPicPr>
          <p:nvPr/>
        </p:nvPicPr>
        <p:blipFill>
          <a:blip r:embed="rId2"/>
          <a:stretch>
            <a:fillRect/>
          </a:stretch>
        </p:blipFill>
        <p:spPr>
          <a:xfrm>
            <a:off x="457200" y="846591"/>
            <a:ext cx="8153400" cy="3912538"/>
          </a:xfrm>
          <a:prstGeom prst="rect">
            <a:avLst/>
          </a:prstGeom>
        </p:spPr>
      </p:pic>
      <p:sp>
        <p:nvSpPr>
          <p:cNvPr id="28" name="TextBox 27">
            <a:extLst>
              <a:ext uri="{FF2B5EF4-FFF2-40B4-BE49-F238E27FC236}">
                <a16:creationId xmlns:a16="http://schemas.microsoft.com/office/drawing/2014/main" id="{5DA3C2AF-BD8B-204D-B857-C79703BA78B3}"/>
              </a:ext>
            </a:extLst>
          </p:cNvPr>
          <p:cNvSpPr txBox="1"/>
          <p:nvPr/>
        </p:nvSpPr>
        <p:spPr>
          <a:xfrm>
            <a:off x="1219200" y="4876800"/>
            <a:ext cx="7924800" cy="1569660"/>
          </a:xfrm>
          <a:prstGeom prst="rect">
            <a:avLst/>
          </a:prstGeom>
          <a:noFill/>
        </p:spPr>
        <p:txBody>
          <a:bodyPr wrap="square" rtlCol="0">
            <a:spAutoFit/>
          </a:bodyPr>
          <a:lstStyle/>
          <a:p>
            <a:r>
              <a:rPr lang="en-US" dirty="0"/>
              <a:t>Need to be mindful of the magnetic &amp; electric fields used affect both the electron’s trajectory and it’s spin!</a:t>
            </a:r>
          </a:p>
        </p:txBody>
      </p:sp>
    </p:spTree>
    <p:extLst>
      <p:ext uri="{BB962C8B-B14F-4D97-AF65-F5344CB8AC3E}">
        <p14:creationId xmlns:p14="http://schemas.microsoft.com/office/powerpoint/2010/main" val="244088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D705-69E9-6846-83D7-1FE005ACA19D}"/>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Continuous Electron Beam</a:t>
            </a:r>
          </a:p>
          <a:p>
            <a:r>
              <a:rPr lang="en-US" sz="2800" kern="0" dirty="0"/>
              <a:t>Accelerator Facility (Jefferson Lab, USA)</a:t>
            </a:r>
          </a:p>
        </p:txBody>
      </p:sp>
      <p:pic>
        <p:nvPicPr>
          <p:cNvPr id="4" name="Picture 3">
            <a:extLst>
              <a:ext uri="{FF2B5EF4-FFF2-40B4-BE49-F238E27FC236}">
                <a16:creationId xmlns:a16="http://schemas.microsoft.com/office/drawing/2014/main" id="{6F4FE86A-F25A-A449-B88F-B555A3AF0E42}"/>
              </a:ext>
            </a:extLst>
          </p:cNvPr>
          <p:cNvPicPr>
            <a:picLocks noChangeAspect="1"/>
          </p:cNvPicPr>
          <p:nvPr/>
        </p:nvPicPr>
        <p:blipFill rotWithShape="1">
          <a:blip r:embed="rId2">
            <a:extLst>
              <a:ext uri="{28A0092B-C50C-407E-A947-70E740481C1C}">
                <a14:useLocalDpi xmlns:a14="http://schemas.microsoft.com/office/drawing/2010/main" val="0"/>
              </a:ext>
            </a:extLst>
          </a:blip>
          <a:srcRect l="16343" t="6146" r="14786" b="7815"/>
          <a:stretch/>
        </p:blipFill>
        <p:spPr>
          <a:xfrm>
            <a:off x="638957" y="1676400"/>
            <a:ext cx="4495800" cy="4267200"/>
          </a:xfrm>
          <a:prstGeom prst="rect">
            <a:avLst/>
          </a:prstGeom>
        </p:spPr>
      </p:pic>
      <p:pic>
        <p:nvPicPr>
          <p:cNvPr id="7" name="Picture 6">
            <a:extLst>
              <a:ext uri="{FF2B5EF4-FFF2-40B4-BE49-F238E27FC236}">
                <a16:creationId xmlns:a16="http://schemas.microsoft.com/office/drawing/2014/main" id="{01433B00-3C6E-7B44-8BB4-A82C8B687A9A}"/>
              </a:ext>
            </a:extLst>
          </p:cNvPr>
          <p:cNvPicPr>
            <a:picLocks noChangeAspect="1"/>
          </p:cNvPicPr>
          <p:nvPr/>
        </p:nvPicPr>
        <p:blipFill>
          <a:blip r:embed="rId3"/>
          <a:stretch>
            <a:fillRect/>
          </a:stretch>
        </p:blipFill>
        <p:spPr>
          <a:xfrm>
            <a:off x="121311" y="1017460"/>
            <a:ext cx="3612490" cy="1521539"/>
          </a:xfrm>
          <a:prstGeom prst="rect">
            <a:avLst/>
          </a:prstGeom>
        </p:spPr>
      </p:pic>
      <p:pic>
        <p:nvPicPr>
          <p:cNvPr id="9" name="Picture 8">
            <a:extLst>
              <a:ext uri="{FF2B5EF4-FFF2-40B4-BE49-F238E27FC236}">
                <a16:creationId xmlns:a16="http://schemas.microsoft.com/office/drawing/2014/main" id="{218C8E4C-7B38-0C4F-A95F-5C4A03C13901}"/>
              </a:ext>
            </a:extLst>
          </p:cNvPr>
          <p:cNvPicPr>
            <a:picLocks noChangeAspect="1"/>
          </p:cNvPicPr>
          <p:nvPr/>
        </p:nvPicPr>
        <p:blipFill>
          <a:blip r:embed="rId4"/>
          <a:stretch>
            <a:fillRect/>
          </a:stretch>
        </p:blipFill>
        <p:spPr>
          <a:xfrm>
            <a:off x="5791200" y="1219200"/>
            <a:ext cx="2786249" cy="2476666"/>
          </a:xfrm>
          <a:prstGeom prst="rect">
            <a:avLst/>
          </a:prstGeom>
        </p:spPr>
      </p:pic>
      <p:pic>
        <p:nvPicPr>
          <p:cNvPr id="11" name="Picture 10">
            <a:extLst>
              <a:ext uri="{FF2B5EF4-FFF2-40B4-BE49-F238E27FC236}">
                <a16:creationId xmlns:a16="http://schemas.microsoft.com/office/drawing/2014/main" id="{5340E8F5-437D-4F42-86FF-2CAECFFC8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522" y="3782416"/>
            <a:ext cx="3321786" cy="2491340"/>
          </a:xfrm>
          <a:prstGeom prst="rect">
            <a:avLst/>
          </a:prstGeom>
        </p:spPr>
      </p:pic>
      <p:sp>
        <p:nvSpPr>
          <p:cNvPr id="12" name="TextBox 11">
            <a:extLst>
              <a:ext uri="{FF2B5EF4-FFF2-40B4-BE49-F238E27FC236}">
                <a16:creationId xmlns:a16="http://schemas.microsoft.com/office/drawing/2014/main" id="{2421C29A-22BE-B64B-B99F-7BF5C5DE3302}"/>
              </a:ext>
            </a:extLst>
          </p:cNvPr>
          <p:cNvSpPr txBox="1"/>
          <p:nvPr/>
        </p:nvSpPr>
        <p:spPr>
          <a:xfrm rot="19709134">
            <a:off x="3087636" y="4467341"/>
            <a:ext cx="1377300" cy="369332"/>
          </a:xfrm>
          <a:prstGeom prst="rect">
            <a:avLst/>
          </a:prstGeom>
          <a:noFill/>
        </p:spPr>
        <p:txBody>
          <a:bodyPr wrap="none" rtlCol="0">
            <a:spAutoFit/>
          </a:bodyPr>
          <a:lstStyle/>
          <a:p>
            <a:r>
              <a:rPr lang="en-US" sz="1800" dirty="0">
                <a:latin typeface="+mn-lt"/>
              </a:rPr>
              <a:t>1 GeV </a:t>
            </a:r>
            <a:r>
              <a:rPr lang="en-US" sz="1800" dirty="0" err="1">
                <a:latin typeface="+mn-lt"/>
              </a:rPr>
              <a:t>linac</a:t>
            </a:r>
            <a:endParaRPr lang="en-US" sz="1800" dirty="0">
              <a:latin typeface="+mn-lt"/>
            </a:endParaRPr>
          </a:p>
        </p:txBody>
      </p:sp>
      <p:sp>
        <p:nvSpPr>
          <p:cNvPr id="13" name="TextBox 12">
            <a:extLst>
              <a:ext uri="{FF2B5EF4-FFF2-40B4-BE49-F238E27FC236}">
                <a16:creationId xmlns:a16="http://schemas.microsoft.com/office/drawing/2014/main" id="{D727AF94-B725-3B4F-8F57-0EA92E7FC6ED}"/>
              </a:ext>
            </a:extLst>
          </p:cNvPr>
          <p:cNvSpPr txBox="1"/>
          <p:nvPr/>
        </p:nvSpPr>
        <p:spPr>
          <a:xfrm rot="19709134">
            <a:off x="1606770" y="3435000"/>
            <a:ext cx="1377300" cy="369332"/>
          </a:xfrm>
          <a:prstGeom prst="rect">
            <a:avLst/>
          </a:prstGeom>
          <a:noFill/>
        </p:spPr>
        <p:txBody>
          <a:bodyPr wrap="none" rtlCol="0">
            <a:spAutoFit/>
          </a:bodyPr>
          <a:lstStyle/>
          <a:p>
            <a:r>
              <a:rPr lang="en-US" sz="1800" dirty="0">
                <a:latin typeface="+mn-lt"/>
              </a:rPr>
              <a:t>1 GeV </a:t>
            </a:r>
            <a:r>
              <a:rPr lang="en-US" sz="1800" dirty="0" err="1">
                <a:latin typeface="+mn-lt"/>
              </a:rPr>
              <a:t>linac</a:t>
            </a:r>
            <a:endParaRPr lang="en-US" sz="1800" dirty="0">
              <a:latin typeface="+mn-lt"/>
            </a:endParaRPr>
          </a:p>
        </p:txBody>
      </p:sp>
    </p:spTree>
    <p:extLst>
      <p:ext uri="{BB962C8B-B14F-4D97-AF65-F5344CB8AC3E}">
        <p14:creationId xmlns:p14="http://schemas.microsoft.com/office/powerpoint/2010/main" val="810922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7ACB-A805-374C-81B5-6F99FD1C8F93}"/>
              </a:ext>
            </a:extLst>
          </p:cNvPr>
          <p:cNvSpPr>
            <a:spLocks noGrp="1"/>
          </p:cNvSpPr>
          <p:nvPr>
            <p:ph type="title"/>
          </p:nvPr>
        </p:nvSpPr>
        <p:spPr>
          <a:xfrm>
            <a:off x="141905" y="0"/>
            <a:ext cx="8697295" cy="808806"/>
          </a:xfrm>
        </p:spPr>
        <p:txBody>
          <a:bodyPr/>
          <a:lstStyle/>
          <a:p>
            <a:r>
              <a:rPr lang="en-US" sz="2800" dirty="0"/>
              <a:t>Typical polarized source beam line </a:t>
            </a:r>
            <a:r>
              <a:rPr lang="en-US" sz="2800" u="sng" dirty="0"/>
              <a:t>at low energy</a:t>
            </a:r>
          </a:p>
        </p:txBody>
      </p:sp>
      <p:sp>
        <p:nvSpPr>
          <p:cNvPr id="3" name="Content Placeholder 2">
            <a:extLst>
              <a:ext uri="{FF2B5EF4-FFF2-40B4-BE49-F238E27FC236}">
                <a16:creationId xmlns:a16="http://schemas.microsoft.com/office/drawing/2014/main" id="{93D80E7F-3CA6-B842-AE47-5F9CA52CB107}"/>
              </a:ext>
            </a:extLst>
          </p:cNvPr>
          <p:cNvSpPr>
            <a:spLocks noGrp="1"/>
          </p:cNvSpPr>
          <p:nvPr>
            <p:ph idx="1"/>
          </p:nvPr>
        </p:nvSpPr>
        <p:spPr>
          <a:xfrm>
            <a:off x="141905" y="762000"/>
            <a:ext cx="8897440" cy="4367129"/>
          </a:xfrm>
        </p:spPr>
        <p:txBody>
          <a:bodyPr/>
          <a:lstStyle/>
          <a:p>
            <a:r>
              <a:rPr lang="en-US" dirty="0"/>
              <a:t>Dipoles (fortunately largely benign to spin)</a:t>
            </a:r>
          </a:p>
          <a:p>
            <a:endParaRPr lang="en-US" dirty="0"/>
          </a:p>
          <a:p>
            <a:endParaRPr lang="en-US" dirty="0"/>
          </a:p>
          <a:p>
            <a:endParaRPr lang="en-US" dirty="0"/>
          </a:p>
          <a:p>
            <a:endParaRPr lang="en-US" dirty="0"/>
          </a:p>
          <a:p>
            <a:pPr marL="0" indent="0">
              <a:buNone/>
            </a:pPr>
            <a:endParaRPr lang="en-US" dirty="0"/>
          </a:p>
          <a:p>
            <a:pPr marL="0" indent="0">
              <a:buNone/>
            </a:pPr>
            <a:endParaRPr lang="en-US" sz="1100" dirty="0"/>
          </a:p>
          <a:p>
            <a:r>
              <a:rPr lang="en-US" dirty="0"/>
              <a:t>Solenoids (be careful!)</a:t>
            </a:r>
          </a:p>
          <a:p>
            <a:pPr lvl="1"/>
            <a:r>
              <a:rPr lang="en-US" sz="1600" dirty="0"/>
              <a:t>Are more effective lenses than quads at low energy</a:t>
            </a:r>
          </a:p>
          <a:p>
            <a:pPr lvl="1"/>
            <a:r>
              <a:rPr lang="en-US" sz="1600" dirty="0"/>
              <a:t>But are great spin rotators (precession is about the momentum vector)</a:t>
            </a:r>
          </a:p>
          <a:p>
            <a:endParaRPr lang="en-US" dirty="0"/>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76038E4-D154-334B-B567-04954AEB2528}"/>
                  </a:ext>
                </a:extLst>
              </p:cNvPr>
              <p:cNvSpPr txBox="1"/>
              <p:nvPr/>
            </p:nvSpPr>
            <p:spPr>
              <a:xfrm>
                <a:off x="1905000" y="1241885"/>
                <a:ext cx="3073400" cy="632545"/>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Ω</m:t>
                              </m:r>
                            </m:e>
                          </m:acc>
                        </m:e>
                        <m:sub>
                          <m:r>
                            <a:rPr lang="en-US" sz="2400" i="1">
                              <a:latin typeface="Cambria Math" panose="02040503050406030204" pitchFamily="18" charset="0"/>
                            </a:rPr>
                            <m:t>𝑠𝑝𝑖𝑛</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d>
                        <m:dPr>
                          <m:begChr m:val="["/>
                          <m:endChr m:val="]"/>
                          <m:ctrlPr>
                            <a:rPr lang="en-US" sz="2400" i="1">
                              <a:latin typeface="Cambria Math" panose="02040503050406030204" pitchFamily="18" charset="0"/>
                            </a:rPr>
                          </m:ctrlPr>
                        </m:dPr>
                        <m:e>
                          <m:d>
                            <m:dPr>
                              <m:ctrlPr>
                                <a:rPr lang="en-US" sz="2400" i="1">
                                  <a:latin typeface="Cambria Math" panose="02040503050406030204" pitchFamily="18" charset="0"/>
                                </a:rPr>
                              </m:ctrlPr>
                            </m:dPr>
                            <m:e>
                              <m:r>
                                <a:rPr lang="en-US" sz="2400" i="1">
                                  <a:latin typeface="Cambria Math" panose="02040503050406030204" pitchFamily="18" charset="0"/>
                                </a:rPr>
                                <m:t>𝑎</m:t>
                              </m:r>
                              <m:r>
                                <a:rPr lang="en-US" sz="2400" i="1">
                                  <a:latin typeface="Cambria Math" panose="02040503050406030204" pitchFamily="18" charset="0"/>
                                </a:rPr>
                                <m:t>+</m:t>
                              </m:r>
                              <m:box>
                                <m:boxPr>
                                  <m:ctrlPr>
                                    <a:rPr lang="en-US" sz="2400" i="1">
                                      <a:latin typeface="Cambria Math" panose="02040503050406030204" pitchFamily="18" charset="0"/>
                                    </a:rPr>
                                  </m:ctrlPr>
                                </m:boxPr>
                                <m:e>
                                  <m:argPr>
                                    <m:argSz m:val="-1"/>
                                  </m:argP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𝛾</m:t>
                                      </m:r>
                                    </m:den>
                                  </m:f>
                                </m:e>
                              </m:box>
                            </m:e>
                          </m:d>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e>
                            <m:sub>
                              <m:r>
                                <a:rPr lang="en-US" sz="2400" i="1">
                                  <a:latin typeface="Cambria Math" panose="02040503050406030204" pitchFamily="18" charset="0"/>
                                  <a:ea typeface="Cambria Math" panose="02040503050406030204" pitchFamily="18" charset="0"/>
                                </a:rPr>
                                <m:t>⊥</m:t>
                              </m:r>
                            </m:sub>
                          </m:sSub>
                        </m:e>
                      </m:d>
                    </m:oMath>
                  </m:oMathPara>
                </a14:m>
                <a:endParaRPr lang="en-US" sz="2400" dirty="0"/>
              </a:p>
            </p:txBody>
          </p:sp>
        </mc:Choice>
        <mc:Fallback xmlns="">
          <p:sp>
            <p:nvSpPr>
              <p:cNvPr id="4" name="TextBox 3">
                <a:extLst>
                  <a:ext uri="{FF2B5EF4-FFF2-40B4-BE49-F238E27FC236}">
                    <a16:creationId xmlns:a16="http://schemas.microsoft.com/office/drawing/2014/main" id="{B76038E4-D154-334B-B567-04954AEB2528}"/>
                  </a:ext>
                </a:extLst>
              </p:cNvPr>
              <p:cNvSpPr txBox="1">
                <a:spLocks noRot="1" noChangeAspect="1" noMove="1" noResize="1" noEditPoints="1" noAdjustHandles="1" noChangeArrowheads="1" noChangeShapeType="1" noTextEdit="1"/>
              </p:cNvSpPr>
              <p:nvPr/>
            </p:nvSpPr>
            <p:spPr>
              <a:xfrm>
                <a:off x="1905000" y="1241885"/>
                <a:ext cx="3073400" cy="632545"/>
              </a:xfrm>
              <a:prstGeom prst="rect">
                <a:avLst/>
              </a:prstGeom>
              <a:blipFill>
                <a:blip r:embed="rId2"/>
                <a:stretch>
                  <a:fillRect l="-2058"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04C7DE-1B30-1446-BC0A-E0131D0917CF}"/>
                  </a:ext>
                </a:extLst>
              </p:cNvPr>
              <p:cNvSpPr txBox="1"/>
              <p:nvPr/>
            </p:nvSpPr>
            <p:spPr>
              <a:xfrm>
                <a:off x="5540877" y="1241885"/>
                <a:ext cx="2158380" cy="632545"/>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acc>
                            <m:accPr>
                              <m:chr m:val="⃗"/>
                              <m:ctrlPr>
                                <a:rPr lang="en-US" sz="2400" i="1">
                                  <a:latin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Ω</m:t>
                              </m:r>
                            </m:e>
                          </m:acc>
                        </m:e>
                        <m:sub>
                          <m:r>
                            <a:rPr lang="en-US" sz="2400" b="0" i="1" smtClean="0">
                              <a:latin typeface="Cambria Math" panose="02040503050406030204" pitchFamily="18" charset="0"/>
                              <a:ea typeface="Cambria Math" panose="02040503050406030204" pitchFamily="18" charset="0"/>
                            </a:rPr>
                            <m:t>𝑝</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d>
                        <m:dPr>
                          <m:begChr m:val="["/>
                          <m:endChr m:val="]"/>
                          <m:ctrlPr>
                            <a:rPr lang="en-US" sz="2400" i="1">
                              <a:latin typeface="Cambria Math" panose="02040503050406030204" pitchFamily="18" charset="0"/>
                            </a:rPr>
                          </m:ctrlPr>
                        </m:dPr>
                        <m:e>
                          <m:d>
                            <m:dPr>
                              <m:ctrlPr>
                                <a:rPr lang="en-US" sz="2400" i="1">
                                  <a:latin typeface="Cambria Math" panose="02040503050406030204" pitchFamily="18" charset="0"/>
                                </a:rPr>
                              </m:ctrlPr>
                            </m:dPr>
                            <m:e>
                              <m:box>
                                <m:boxPr>
                                  <m:ctrlPr>
                                    <a:rPr lang="en-US" sz="2400" i="1">
                                      <a:latin typeface="Cambria Math" panose="02040503050406030204" pitchFamily="18" charset="0"/>
                                    </a:rPr>
                                  </m:ctrlPr>
                                </m:boxPr>
                                <m:e>
                                  <m:argPr>
                                    <m:argSz m:val="-1"/>
                                  </m:argP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𝛾</m:t>
                                      </m:r>
                                    </m:den>
                                  </m:f>
                                </m:e>
                              </m:box>
                            </m:e>
                          </m:d>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e>
                            <m:sub>
                              <m:r>
                                <a:rPr lang="en-US" sz="2400" i="1">
                                  <a:latin typeface="Cambria Math" panose="02040503050406030204" pitchFamily="18" charset="0"/>
                                  <a:ea typeface="Cambria Math" panose="02040503050406030204" pitchFamily="18" charset="0"/>
                                </a:rPr>
                                <m:t>⊥</m:t>
                              </m:r>
                            </m:sub>
                          </m:sSub>
                        </m:e>
                      </m:d>
                    </m:oMath>
                  </m:oMathPara>
                </a14:m>
                <a:endParaRPr lang="en-US" sz="2400" dirty="0"/>
              </a:p>
            </p:txBody>
          </p:sp>
        </mc:Choice>
        <mc:Fallback xmlns="">
          <p:sp>
            <p:nvSpPr>
              <p:cNvPr id="5" name="TextBox 4">
                <a:extLst>
                  <a:ext uri="{FF2B5EF4-FFF2-40B4-BE49-F238E27FC236}">
                    <a16:creationId xmlns:a16="http://schemas.microsoft.com/office/drawing/2014/main" id="{9A04C7DE-1B30-1446-BC0A-E0131D0917CF}"/>
                  </a:ext>
                </a:extLst>
              </p:cNvPr>
              <p:cNvSpPr txBox="1">
                <a:spLocks noRot="1" noChangeAspect="1" noMove="1" noResize="1" noEditPoints="1" noAdjustHandles="1" noChangeArrowheads="1" noChangeShapeType="1" noTextEdit="1"/>
              </p:cNvSpPr>
              <p:nvPr/>
            </p:nvSpPr>
            <p:spPr>
              <a:xfrm>
                <a:off x="5540877" y="1241885"/>
                <a:ext cx="2158380" cy="632545"/>
              </a:xfrm>
              <a:prstGeom prst="rect">
                <a:avLst/>
              </a:prstGeom>
              <a:blipFill>
                <a:blip r:embed="rId3"/>
                <a:stretch>
                  <a:fillRect l="-3509" b="-784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53F6B55-503E-A04C-A9A6-A6A48981D9FD}"/>
              </a:ext>
            </a:extLst>
          </p:cNvPr>
          <p:cNvPicPr>
            <a:picLocks noChangeAspect="1"/>
          </p:cNvPicPr>
          <p:nvPr/>
        </p:nvPicPr>
        <p:blipFill>
          <a:blip r:embed="rId4"/>
          <a:stretch>
            <a:fillRect/>
          </a:stretch>
        </p:blipFill>
        <p:spPr>
          <a:xfrm>
            <a:off x="2023302" y="2156285"/>
            <a:ext cx="5675955" cy="134891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E5C276-6889-8D48-9986-B724A37CE0A0}"/>
                  </a:ext>
                </a:extLst>
              </p:cNvPr>
              <p:cNvSpPr txBox="1"/>
              <p:nvPr/>
            </p:nvSpPr>
            <p:spPr>
              <a:xfrm>
                <a:off x="1905000" y="4769636"/>
                <a:ext cx="3276600" cy="632545"/>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Δ</m:t>
                      </m:r>
                      <m:acc>
                        <m:accPr>
                          <m:chr m:val="⃗"/>
                          <m:ctrlPr>
                            <a:rPr lang="en-US" sz="2400" i="1" smtClean="0">
                              <a:latin typeface="Cambria Math" panose="02040503050406030204" pitchFamily="18" charset="0"/>
                            </a:rPr>
                          </m:ctrlPr>
                        </m:accPr>
                        <m:e>
                          <m:r>
                            <m:rPr>
                              <m:sty m:val="p"/>
                            </m:rPr>
                            <a:rPr lang="el-GR" sz="2400" i="1" smtClean="0">
                              <a:latin typeface="Cambria Math" panose="02040503050406030204" pitchFamily="18" charset="0"/>
                              <a:ea typeface="Cambria Math" panose="02040503050406030204" pitchFamily="18" charset="0"/>
                            </a:rPr>
                            <m:t>Ω</m:t>
                          </m:r>
                        </m:e>
                      </m:acc>
                      <m:r>
                        <a:rPr lang="en-US" sz="2400" b="0" i="1" baseline="-25000" smtClean="0">
                          <a:latin typeface="Cambria Math" panose="02040503050406030204" pitchFamily="18" charset="0"/>
                          <a:ea typeface="Cambria Math" panose="02040503050406030204" pitchFamily="18" charset="0"/>
                        </a:rPr>
                        <m:t>𝑠𝑝𝑖𝑛</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d>
                        <m:dPr>
                          <m:begChr m:val="["/>
                          <m:endChr m:val="]"/>
                          <m:ctrlPr>
                            <a:rPr lang="en-US" sz="2400" i="1">
                              <a:latin typeface="Cambria Math" panose="02040503050406030204" pitchFamily="18" charset="0"/>
                            </a:rPr>
                          </m:ctrlPr>
                        </m:dPr>
                        <m:e>
                          <m:box>
                            <m:boxPr>
                              <m:ctrlPr>
                                <a:rPr lang="en-US" sz="2400" i="1">
                                  <a:latin typeface="Cambria Math" panose="02040503050406030204" pitchFamily="18" charset="0"/>
                                </a:rPr>
                              </m:ctrlPr>
                            </m:boxPr>
                            <m:e>
                              <m:argPr>
                                <m:argSz m:val="-1"/>
                              </m:argP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𝛾</m:t>
                                  </m:r>
                                </m:den>
                              </m:f>
                            </m:e>
                          </m:box>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+1)</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e>
                            <m:sub>
                              <m:r>
                                <a:rPr lang="en-US" sz="2400" i="1">
                                  <a:latin typeface="Cambria Math" panose="02040503050406030204" pitchFamily="18" charset="0"/>
                                  <a:ea typeface="Cambria Math" panose="02040503050406030204" pitchFamily="18" charset="0"/>
                                </a:rPr>
                                <m:t>∥</m:t>
                              </m:r>
                            </m:sub>
                          </m:sSub>
                        </m:e>
                      </m:d>
                    </m:oMath>
                  </m:oMathPara>
                </a14:m>
                <a:endParaRPr lang="en-US" sz="2400" dirty="0"/>
              </a:p>
            </p:txBody>
          </p:sp>
        </mc:Choice>
        <mc:Fallback xmlns="">
          <p:sp>
            <p:nvSpPr>
              <p:cNvPr id="10" name="TextBox 9">
                <a:extLst>
                  <a:ext uri="{FF2B5EF4-FFF2-40B4-BE49-F238E27FC236}">
                    <a16:creationId xmlns:a16="http://schemas.microsoft.com/office/drawing/2014/main" id="{96E5C276-6889-8D48-9986-B724A37CE0A0}"/>
                  </a:ext>
                </a:extLst>
              </p:cNvPr>
              <p:cNvSpPr txBox="1">
                <a:spLocks noRot="1" noChangeAspect="1" noMove="1" noResize="1" noEditPoints="1" noAdjustHandles="1" noChangeArrowheads="1" noChangeShapeType="1" noTextEdit="1"/>
              </p:cNvSpPr>
              <p:nvPr/>
            </p:nvSpPr>
            <p:spPr>
              <a:xfrm>
                <a:off x="1905000" y="4769636"/>
                <a:ext cx="3276600" cy="632545"/>
              </a:xfrm>
              <a:prstGeom prst="rect">
                <a:avLst/>
              </a:prstGeom>
              <a:blipFill>
                <a:blip r:embed="rId5"/>
                <a:stretch>
                  <a:fillRect l="-1544"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6955F46-BF12-1545-8C9E-0BA9AE4DFA98}"/>
                  </a:ext>
                </a:extLst>
              </p:cNvPr>
              <p:cNvSpPr txBox="1"/>
              <p:nvPr/>
            </p:nvSpPr>
            <p:spPr>
              <a:xfrm>
                <a:off x="5540877" y="4812069"/>
                <a:ext cx="2158380" cy="453586"/>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acc>
                            <m:accPr>
                              <m:chr m:val="⃗"/>
                              <m:ctrlPr>
                                <a:rPr lang="en-US" sz="2400" i="1">
                                  <a:latin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Ω</m:t>
                              </m:r>
                            </m:e>
                          </m:acc>
                        </m:e>
                        <m:sub>
                          <m:r>
                            <a:rPr lang="en-US" sz="2400" b="0" i="1" smtClean="0">
                              <a:latin typeface="Cambria Math" panose="02040503050406030204" pitchFamily="18" charset="0"/>
                              <a:ea typeface="Cambria Math" panose="02040503050406030204" pitchFamily="18" charset="0"/>
                            </a:rPr>
                            <m:t>𝑝</m:t>
                          </m:r>
                        </m:sub>
                      </m:sSub>
                      <m:r>
                        <a:rPr lang="en-US" sz="2400" i="1">
                          <a:latin typeface="Cambria Math" panose="02040503050406030204" pitchFamily="18" charset="0"/>
                        </a:rPr>
                        <m:t>=</m:t>
                      </m:r>
                      <m:r>
                        <a:rPr lang="en-US" sz="2400" i="1" smtClean="0">
                          <a:latin typeface="Cambria Math" panose="02040503050406030204" pitchFamily="18" charset="0"/>
                        </a:rPr>
                        <m:t>0</m:t>
                      </m:r>
                    </m:oMath>
                  </m:oMathPara>
                </a14:m>
                <a:endParaRPr lang="en-US" sz="2400" dirty="0"/>
              </a:p>
            </p:txBody>
          </p:sp>
        </mc:Choice>
        <mc:Fallback xmlns="">
          <p:sp>
            <p:nvSpPr>
              <p:cNvPr id="11" name="TextBox 10">
                <a:extLst>
                  <a:ext uri="{FF2B5EF4-FFF2-40B4-BE49-F238E27FC236}">
                    <a16:creationId xmlns:a16="http://schemas.microsoft.com/office/drawing/2014/main" id="{F6955F46-BF12-1545-8C9E-0BA9AE4DFA98}"/>
                  </a:ext>
                </a:extLst>
              </p:cNvPr>
              <p:cNvSpPr txBox="1">
                <a:spLocks noRot="1" noChangeAspect="1" noMove="1" noResize="1" noEditPoints="1" noAdjustHandles="1" noChangeArrowheads="1" noChangeShapeType="1" noTextEdit="1"/>
              </p:cNvSpPr>
              <p:nvPr/>
            </p:nvSpPr>
            <p:spPr>
              <a:xfrm>
                <a:off x="5540877" y="4812069"/>
                <a:ext cx="2158380" cy="453586"/>
              </a:xfrm>
              <a:prstGeom prst="rect">
                <a:avLst/>
              </a:prstGeom>
              <a:blipFill>
                <a:blip r:embed="rId6"/>
                <a:stretch>
                  <a:fillRect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94D8874-5B1F-0348-8570-28124980C568}"/>
                  </a:ext>
                </a:extLst>
              </p:cNvPr>
              <p:cNvSpPr txBox="1"/>
              <p:nvPr/>
            </p:nvSpPr>
            <p:spPr>
              <a:xfrm>
                <a:off x="1919484" y="5671814"/>
                <a:ext cx="3878485" cy="764184"/>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𝜃</m:t>
                      </m:r>
                      <m:r>
                        <a:rPr lang="en-US" sz="2400" i="1">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180</m:t>
                          </m:r>
                        </m:num>
                        <m:den>
                          <m:r>
                            <a:rPr lang="en-US" sz="2400" i="1" smtClean="0">
                              <a:latin typeface="Cambria Math" panose="02040503050406030204" pitchFamily="18" charset="0"/>
                              <a:ea typeface="Cambria Math" panose="02040503050406030204" pitchFamily="18" charset="0"/>
                            </a:rPr>
                            <m:t>𝜋</m:t>
                          </m:r>
                        </m:den>
                      </m:f>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𝑒𝑓𝑓</m:t>
                              </m:r>
                            </m:sub>
                          </m:sSub>
                        </m:num>
                        <m:den>
                          <m:r>
                            <a:rPr lang="en-US" sz="2400" i="1" smtClean="0">
                              <a:latin typeface="Cambria Math" panose="02040503050406030204" pitchFamily="18" charset="0"/>
                              <a:ea typeface="Cambria Math" panose="02040503050406030204" pitchFamily="18" charset="0"/>
                            </a:rPr>
                            <m:t>𝛽</m:t>
                          </m:r>
                          <m:r>
                            <a:rPr lang="en-US" sz="2400" b="0" i="1" smtClean="0">
                              <a:latin typeface="Cambria Math" panose="02040503050406030204" pitchFamily="18" charset="0"/>
                              <a:ea typeface="Cambria Math" panose="02040503050406030204" pitchFamily="18" charset="0"/>
                            </a:rPr>
                            <m:t>𝑐</m:t>
                          </m:r>
                        </m:den>
                      </m:f>
                      <m:d>
                        <m:dPr>
                          <m:begChr m:val="["/>
                          <m:endChr m:val="]"/>
                          <m:ctrlPr>
                            <a:rPr lang="en-US" sz="2400" i="1">
                              <a:latin typeface="Cambria Math" panose="02040503050406030204" pitchFamily="18" charset="0"/>
                            </a:rPr>
                          </m:ctrlPr>
                        </m:dPr>
                        <m:e>
                          <m:box>
                            <m:boxPr>
                              <m:ctrlPr>
                                <a:rPr lang="en-US" sz="2400" i="1">
                                  <a:latin typeface="Cambria Math" panose="02040503050406030204" pitchFamily="18" charset="0"/>
                                </a:rPr>
                              </m:ctrlPr>
                            </m:boxPr>
                            <m:e>
                              <m:argPr>
                                <m:argSz m:val="-1"/>
                              </m:argP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𝛾</m:t>
                                  </m:r>
                                </m:den>
                              </m:f>
                            </m:e>
                          </m:box>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+1)</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𝐵</m:t>
                              </m:r>
                            </m:e>
                            <m:sub>
                              <m:r>
                                <a:rPr lang="en-US" sz="2400" i="1" smtClean="0">
                                  <a:latin typeface="Cambria Math" panose="02040503050406030204" pitchFamily="18" charset="0"/>
                                  <a:ea typeface="Cambria Math" panose="02040503050406030204" pitchFamily="18" charset="0"/>
                                </a:rPr>
                                <m:t>∥</m:t>
                              </m:r>
                            </m:sub>
                          </m:sSub>
                        </m:e>
                      </m:d>
                      <m:r>
                        <a:rPr lang="en-US" sz="2400" b="0" i="1" smtClean="0">
                          <a:latin typeface="Cambria Math" panose="02040503050406030204" pitchFamily="18" charset="0"/>
                        </a:rPr>
                        <m:t> </m:t>
                      </m:r>
                    </m:oMath>
                  </m:oMathPara>
                </a14:m>
                <a:endParaRPr lang="en-US" sz="2400" dirty="0"/>
              </a:p>
            </p:txBody>
          </p:sp>
        </mc:Choice>
        <mc:Fallback xmlns="">
          <p:sp>
            <p:nvSpPr>
              <p:cNvPr id="12" name="TextBox 11">
                <a:extLst>
                  <a:ext uri="{FF2B5EF4-FFF2-40B4-BE49-F238E27FC236}">
                    <a16:creationId xmlns:a16="http://schemas.microsoft.com/office/drawing/2014/main" id="{194D8874-5B1F-0348-8570-28124980C568}"/>
                  </a:ext>
                </a:extLst>
              </p:cNvPr>
              <p:cNvSpPr txBox="1">
                <a:spLocks noRot="1" noChangeAspect="1" noMove="1" noResize="1" noEditPoints="1" noAdjustHandles="1" noChangeArrowheads="1" noChangeShapeType="1" noTextEdit="1"/>
              </p:cNvSpPr>
              <p:nvPr/>
            </p:nvSpPr>
            <p:spPr>
              <a:xfrm>
                <a:off x="1919484" y="5671814"/>
                <a:ext cx="3878485" cy="764184"/>
              </a:xfrm>
              <a:prstGeom prst="rect">
                <a:avLst/>
              </a:prstGeom>
              <a:blipFill>
                <a:blip r:embed="rId7"/>
                <a:stretch>
                  <a:fillRect l="-977" t="-1639" r="-1954" b="-1475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18849AE-F097-374C-B85C-2C4AB43D9A29}"/>
              </a:ext>
            </a:extLst>
          </p:cNvPr>
          <p:cNvSpPr txBox="1"/>
          <p:nvPr/>
        </p:nvSpPr>
        <p:spPr>
          <a:xfrm>
            <a:off x="6096000" y="5713645"/>
            <a:ext cx="1981200" cy="707886"/>
          </a:xfrm>
          <a:prstGeom prst="rect">
            <a:avLst/>
          </a:prstGeom>
          <a:noFill/>
        </p:spPr>
        <p:txBody>
          <a:bodyPr wrap="square" rtlCol="0">
            <a:spAutoFit/>
          </a:bodyPr>
          <a:lstStyle/>
          <a:p>
            <a:pPr algn="ctr"/>
            <a:r>
              <a:rPr lang="en-US" sz="2000" dirty="0"/>
              <a:t>10’s </a:t>
            </a:r>
            <a:r>
              <a:rPr lang="en-US" sz="2000" dirty="0" err="1"/>
              <a:t>deg</a:t>
            </a:r>
            <a:r>
              <a:rPr lang="en-US" sz="2000" dirty="0"/>
              <a:t>/G-cm @ 100’s </a:t>
            </a:r>
            <a:r>
              <a:rPr lang="en-US" sz="2000" dirty="0" err="1"/>
              <a:t>keV</a:t>
            </a:r>
            <a:endParaRPr lang="en-US" sz="2000" dirty="0"/>
          </a:p>
        </p:txBody>
      </p:sp>
    </p:spTree>
    <p:extLst>
      <p:ext uri="{BB962C8B-B14F-4D97-AF65-F5344CB8AC3E}">
        <p14:creationId xmlns:p14="http://schemas.microsoft.com/office/powerpoint/2010/main" val="358965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2BDD-637C-584D-AA4F-CABBE7FF0FE4}"/>
              </a:ext>
            </a:extLst>
          </p:cNvPr>
          <p:cNvSpPr txBox="1">
            <a:spLocks/>
          </p:cNvSpPr>
          <p:nvPr/>
        </p:nvSpPr>
        <p:spPr>
          <a:xfrm>
            <a:off x="141905" y="152400"/>
            <a:ext cx="8697295" cy="6564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Typical polarized source beam line </a:t>
            </a:r>
            <a:r>
              <a:rPr lang="en-US" sz="2800" u="sng" kern="0" dirty="0"/>
              <a:t>at low energy</a:t>
            </a:r>
          </a:p>
        </p:txBody>
      </p:sp>
      <p:sp>
        <p:nvSpPr>
          <p:cNvPr id="3" name="Content Placeholder 2">
            <a:extLst>
              <a:ext uri="{FF2B5EF4-FFF2-40B4-BE49-F238E27FC236}">
                <a16:creationId xmlns:a16="http://schemas.microsoft.com/office/drawing/2014/main" id="{81E1F55B-EFFE-C14A-B9CE-453F9CBDD1D2}"/>
              </a:ext>
            </a:extLst>
          </p:cNvPr>
          <p:cNvSpPr txBox="1">
            <a:spLocks/>
          </p:cNvSpPr>
          <p:nvPr/>
        </p:nvSpPr>
        <p:spPr>
          <a:xfrm>
            <a:off x="141905" y="762000"/>
            <a:ext cx="8897440" cy="4367129"/>
          </a:xfrm>
          <a:prstGeom prst="rect">
            <a:avLst/>
          </a:prstGeom>
        </p:spPr>
        <p:txBody>
          <a:bodyPr/>
          <a:lst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kern="0" dirty="0"/>
              <a:t>Wien filters (dedicate spin rotators)</a:t>
            </a:r>
          </a:p>
          <a:p>
            <a:pPr lvl="1"/>
            <a:r>
              <a:rPr lang="en-US" sz="1800" kern="0" dirty="0"/>
              <a:t>crossed electric and magnetic fields</a:t>
            </a:r>
          </a:p>
          <a:p>
            <a:pPr lvl="1"/>
            <a:r>
              <a:rPr lang="en-US" sz="1800" kern="0" dirty="0"/>
              <a:t>E/B ratio fixed for net zero force, but together provide non-zero spin rotation</a:t>
            </a:r>
          </a:p>
          <a:p>
            <a:endParaRPr lang="en-US" kern="0" dirty="0"/>
          </a:p>
          <a:p>
            <a:endParaRPr lang="en-US" kern="0" dirty="0"/>
          </a:p>
          <a:p>
            <a:endParaRPr lang="en-US" kern="0" dirty="0"/>
          </a:p>
          <a:p>
            <a:endParaRPr lang="en-US" kern="0" dirty="0"/>
          </a:p>
          <a:p>
            <a:pPr marL="0" indent="0">
              <a:buFontTx/>
              <a:buNone/>
            </a:pPr>
            <a:endParaRPr lang="en-US" kern="0" dirty="0"/>
          </a:p>
          <a:p>
            <a:pPr marL="0" indent="0">
              <a:buFontTx/>
              <a:buNone/>
            </a:pPr>
            <a:endParaRPr lang="en-US" sz="1100" kern="0" dirty="0"/>
          </a:p>
          <a:p>
            <a:endParaRPr lang="en-US" kern="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F476DBA-5C32-E242-A9E9-DCC229A84E59}"/>
                  </a:ext>
                </a:extLst>
              </p:cNvPr>
              <p:cNvSpPr txBox="1"/>
              <p:nvPr/>
            </p:nvSpPr>
            <p:spPr>
              <a:xfrm>
                <a:off x="2012685" y="1941163"/>
                <a:ext cx="4792914" cy="957891"/>
              </a:xfrm>
              <a:prstGeom prst="rect">
                <a:avLst/>
              </a:prstGeom>
              <a:solidFill>
                <a:schemeClr val="accent3">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400" i="1">
                          <a:latin typeface="Cambria Math" panose="02040503050406030204" pitchFamily="18" charset="0"/>
                          <a:ea typeface="Cambria Math" panose="02040503050406030204" pitchFamily="18" charset="0"/>
                        </a:rPr>
                        <m:t>Δ</m:t>
                      </m:r>
                      <m:acc>
                        <m:accPr>
                          <m:chr m:val="⃗"/>
                          <m:ctrlPr>
                            <a:rPr lang="en-US" sz="2400" i="1" smtClean="0">
                              <a:latin typeface="Cambria Math" panose="02040503050406030204" pitchFamily="18" charset="0"/>
                            </a:rPr>
                          </m:ctrlPr>
                        </m:accPr>
                        <m:e>
                          <m:r>
                            <m:rPr>
                              <m:sty m:val="p"/>
                            </m:rPr>
                            <a:rPr lang="el-GR" sz="2400" i="1" smtClean="0">
                              <a:latin typeface="Cambria Math" panose="02040503050406030204" pitchFamily="18" charset="0"/>
                              <a:ea typeface="Cambria Math" panose="02040503050406030204" pitchFamily="18" charset="0"/>
                            </a:rPr>
                            <m:t>Ω</m:t>
                          </m:r>
                        </m:e>
                      </m:acc>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𝑎</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e>
                            <m:sub>
                              <m:r>
                                <a:rPr lang="en-US" sz="240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rPr>
                            <m:t>+</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sSup>
                                <m:sSupPr>
                                  <m:ctrlPr>
                                    <a:rPr lang="en-US" sz="2400" i="1">
                                      <a:latin typeface="Cambria Math" panose="02040503050406030204" pitchFamily="18" charset="0"/>
                                    </a:rPr>
                                  </m:ctrlPr>
                                </m:sSupPr>
                                <m:e>
                                  <m:r>
                                    <a:rPr lang="en-US" sz="2400" i="1">
                                      <a:latin typeface="Cambria Math" panose="02040503050406030204" pitchFamily="18" charset="0"/>
                                    </a:rPr>
                                    <m:t>𝛾</m:t>
                                  </m:r>
                                </m:e>
                                <m:sup>
                                  <m:r>
                                    <a:rPr lang="en-US" sz="2400" i="1">
                                      <a:latin typeface="Cambria Math" panose="02040503050406030204" pitchFamily="18" charset="0"/>
                                    </a:rPr>
                                    <m:t>2</m:t>
                                  </m:r>
                                </m:sup>
                              </m:sSup>
                              <m:r>
                                <a:rPr lang="en-US" sz="2400" i="1">
                                  <a:latin typeface="Cambria Math" panose="02040503050406030204" pitchFamily="18" charset="0"/>
                                </a:rPr>
                                <m:t>−1</m:t>
                              </m:r>
                            </m:den>
                          </m:f>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i="1">
                              <a:latin typeface="Cambria Math" panose="02040503050406030204" pitchFamily="18" charset="0"/>
                            </a:rPr>
                            <m:t>)</m:t>
                          </m:r>
                          <m:f>
                            <m:fPr>
                              <m:ctrlPr>
                                <a:rPr lang="en-US" sz="2400" i="1">
                                  <a:latin typeface="Cambria Math" panose="02040503050406030204" pitchFamily="18" charset="0"/>
                                </a:rPr>
                              </m:ctrlPr>
                            </m:fPr>
                            <m:num>
                              <m:acc>
                                <m:accPr>
                                  <m:chr m:val="⃗"/>
                                  <m:ctrlPr>
                                    <a:rPr lang="en-US" sz="2400" i="1">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𝛽</m:t>
                                  </m:r>
                                </m:e>
                              </m:acc>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num>
                            <m:den>
                              <m:r>
                                <a:rPr lang="en-US" sz="2400" b="0" i="1" smtClean="0">
                                  <a:latin typeface="Cambria Math" panose="02040503050406030204" pitchFamily="18" charset="0"/>
                                </a:rPr>
                                <m:t>𝑐</m:t>
                              </m:r>
                            </m:den>
                          </m:f>
                        </m:e>
                      </m:d>
                    </m:oMath>
                  </m:oMathPara>
                </a14:m>
                <a:endParaRPr lang="en-US" sz="2400" dirty="0"/>
              </a:p>
            </p:txBody>
          </p:sp>
        </mc:Choice>
        <mc:Fallback xmlns="">
          <p:sp>
            <p:nvSpPr>
              <p:cNvPr id="12" name="TextBox 11">
                <a:extLst>
                  <a:ext uri="{FF2B5EF4-FFF2-40B4-BE49-F238E27FC236}">
                    <a16:creationId xmlns:a16="http://schemas.microsoft.com/office/drawing/2014/main" id="{9F476DBA-5C32-E242-A9E9-DCC229A84E59}"/>
                  </a:ext>
                </a:extLst>
              </p:cNvPr>
              <p:cNvSpPr txBox="1">
                <a:spLocks noRot="1" noChangeAspect="1" noMove="1" noResize="1" noEditPoints="1" noAdjustHandles="1" noChangeArrowheads="1" noChangeShapeType="1" noTextEdit="1"/>
              </p:cNvSpPr>
              <p:nvPr/>
            </p:nvSpPr>
            <p:spPr>
              <a:xfrm>
                <a:off x="2012685" y="1941163"/>
                <a:ext cx="4792914" cy="957891"/>
              </a:xfrm>
              <a:prstGeom prst="rect">
                <a:avLst/>
              </a:prstGeom>
              <a:blipFill>
                <a:blip r:embed="rId2"/>
                <a:stretch>
                  <a:fillRect t="-14474"/>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91771AEC-CD4C-5D46-A691-9A97F9DF380D}"/>
              </a:ext>
            </a:extLst>
          </p:cNvPr>
          <p:cNvPicPr>
            <a:picLocks noChangeAspect="1"/>
          </p:cNvPicPr>
          <p:nvPr/>
        </p:nvPicPr>
        <p:blipFill>
          <a:blip r:embed="rId3"/>
          <a:stretch>
            <a:fillRect/>
          </a:stretch>
        </p:blipFill>
        <p:spPr>
          <a:xfrm>
            <a:off x="5410200" y="4491169"/>
            <a:ext cx="3513124" cy="1717333"/>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5F06740-17A3-F741-B384-6C2EFE986BDE}"/>
                  </a:ext>
                </a:extLst>
              </p:cNvPr>
              <p:cNvSpPr txBox="1"/>
              <p:nvPr/>
            </p:nvSpPr>
            <p:spPr>
              <a:xfrm>
                <a:off x="2247224" y="3097708"/>
                <a:ext cx="5186100" cy="821892"/>
              </a:xfrm>
              <a:prstGeom prst="rect">
                <a:avLst/>
              </a:prstGeom>
              <a:solidFill>
                <a:schemeClr val="accent3">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𝜃</m:t>
                      </m:r>
                      <m:r>
                        <a:rPr lang="en-US" sz="2400" i="1">
                          <a:latin typeface="Cambria Math" panose="02040503050406030204" pitchFamily="18" charset="0"/>
                        </a:rPr>
                        <m:t>=</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180</m:t>
                          </m:r>
                        </m:num>
                        <m:den>
                          <m:r>
                            <a:rPr lang="en-US" sz="2400" i="1" smtClean="0">
                              <a:latin typeface="Cambria Math" panose="02040503050406030204" pitchFamily="18" charset="0"/>
                              <a:ea typeface="Cambria Math" panose="02040503050406030204" pitchFamily="18" charset="0"/>
                            </a:rPr>
                            <m:t>𝜋</m:t>
                          </m:r>
                        </m:den>
                      </m:f>
                      <m:f>
                        <m:fPr>
                          <m:ctrlPr>
                            <a:rPr lang="en-US" sz="2400" i="1">
                              <a:latin typeface="Cambria Math" panose="02040503050406030204" pitchFamily="18" charset="0"/>
                            </a:rPr>
                          </m:ctrlPr>
                        </m:fPr>
                        <m:num>
                          <m:r>
                            <a:rPr lang="en-US" sz="2400" b="0" i="1" smtClean="0">
                              <a:latin typeface="Cambria Math" panose="02040503050406030204" pitchFamily="18" charset="0"/>
                            </a:rPr>
                            <m:t>𝑒</m:t>
                          </m:r>
                        </m:num>
                        <m:den>
                          <m:r>
                            <a:rPr lang="en-US" sz="2400" i="1">
                              <a:latin typeface="Cambria Math" panose="02040503050406030204" pitchFamily="18" charset="0"/>
                            </a:rPr>
                            <m:t>𝑚</m:t>
                          </m:r>
                        </m:den>
                      </m:f>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𝐸</m:t>
                              </m:r>
                            </m:sub>
                          </m:sSub>
                        </m:num>
                        <m:den>
                          <m:r>
                            <a:rPr lang="en-US" sz="2400" i="1" smtClean="0">
                              <a:latin typeface="Cambria Math" panose="02040503050406030204" pitchFamily="18" charset="0"/>
                              <a:ea typeface="Cambria Math" panose="02040503050406030204" pitchFamily="18" charset="0"/>
                            </a:rPr>
                            <m:t>𝛽</m:t>
                          </m:r>
                          <m:r>
                            <a:rPr lang="en-US" sz="2400" b="0" i="1" smtClean="0">
                              <a:latin typeface="Cambria Math" panose="02040503050406030204" pitchFamily="18" charset="0"/>
                              <a:ea typeface="Cambria Math" panose="02040503050406030204" pitchFamily="18" charset="0"/>
                            </a:rPr>
                            <m:t>𝑐</m:t>
                          </m:r>
                        </m:den>
                      </m:f>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𝑎</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𝐸</m:t>
                              </m:r>
                            </m:num>
                            <m:den>
                              <m:r>
                                <a:rPr lang="en-US" sz="2400" i="1" smtClean="0">
                                  <a:latin typeface="Cambria Math" panose="02040503050406030204" pitchFamily="18" charset="0"/>
                                  <a:ea typeface="Cambria Math" panose="02040503050406030204" pitchFamily="18" charset="0"/>
                                </a:rPr>
                                <m:t>𝛽</m:t>
                              </m:r>
                              <m:r>
                                <a:rPr lang="en-US" sz="2400" b="0" i="1" smtClean="0">
                                  <a:latin typeface="Cambria Math" panose="02040503050406030204" pitchFamily="18" charset="0"/>
                                  <a:ea typeface="Cambria Math" panose="02040503050406030204" pitchFamily="18" charset="0"/>
                                </a:rPr>
                                <m:t>𝑐</m:t>
                              </m:r>
                            </m:den>
                          </m:f>
                          <m:r>
                            <a:rPr lang="en-US" sz="2400" b="0" i="1" smtClean="0">
                              <a:latin typeface="Cambria Math" panose="02040503050406030204" pitchFamily="18" charset="0"/>
                            </a:rPr>
                            <m:t>+</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sSup>
                                <m:sSupPr>
                                  <m:ctrlPr>
                                    <a:rPr lang="en-US" sz="2400" i="1">
                                      <a:latin typeface="Cambria Math" panose="02040503050406030204" pitchFamily="18" charset="0"/>
                                    </a:rPr>
                                  </m:ctrlPr>
                                </m:sSupPr>
                                <m:e>
                                  <m:r>
                                    <a:rPr lang="en-US" sz="2400" i="1">
                                      <a:latin typeface="Cambria Math" panose="02040503050406030204" pitchFamily="18" charset="0"/>
                                    </a:rPr>
                                    <m:t>𝛾</m:t>
                                  </m:r>
                                </m:e>
                                <m:sup>
                                  <m:r>
                                    <a:rPr lang="en-US" sz="2400" i="1">
                                      <a:latin typeface="Cambria Math" panose="02040503050406030204" pitchFamily="18" charset="0"/>
                                    </a:rPr>
                                    <m:t>2</m:t>
                                  </m:r>
                                </m:sup>
                              </m:sSup>
                              <m:r>
                                <a:rPr lang="en-US" sz="2400" i="1">
                                  <a:latin typeface="Cambria Math" panose="02040503050406030204" pitchFamily="18" charset="0"/>
                                </a:rPr>
                                <m:t>−1</m:t>
                              </m:r>
                            </m:den>
                          </m:f>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smtClean="0">
                                  <a:latin typeface="Cambria Math" panose="02040503050406030204" pitchFamily="18" charset="0"/>
                                  <a:ea typeface="Cambria Math" panose="02040503050406030204" pitchFamily="18" charset="0"/>
                                </a:rPr>
                                <m:t>𝛽</m:t>
                              </m:r>
                              <m:r>
                                <a:rPr lang="en-US" sz="2400" b="0" i="1" smtClean="0">
                                  <a:latin typeface="Cambria Math" panose="02040503050406030204" pitchFamily="18" charset="0"/>
                                  <a:ea typeface="Cambria Math" panose="02040503050406030204" pitchFamily="18" charset="0"/>
                                </a:rPr>
                                <m:t>𝐸</m:t>
                              </m:r>
                            </m:num>
                            <m:den>
                              <m:r>
                                <a:rPr lang="en-US" sz="2400" b="0" i="1" smtClean="0">
                                  <a:latin typeface="Cambria Math" panose="02040503050406030204" pitchFamily="18" charset="0"/>
                                </a:rPr>
                                <m:t>𝑐</m:t>
                              </m:r>
                            </m:den>
                          </m:f>
                        </m:e>
                      </m:d>
                    </m:oMath>
                  </m:oMathPara>
                </a14:m>
                <a:endParaRPr lang="en-US" sz="2400" dirty="0"/>
              </a:p>
            </p:txBody>
          </p:sp>
        </mc:Choice>
        <mc:Fallback xmlns="">
          <p:sp>
            <p:nvSpPr>
              <p:cNvPr id="32" name="TextBox 31">
                <a:extLst>
                  <a:ext uri="{FF2B5EF4-FFF2-40B4-BE49-F238E27FC236}">
                    <a16:creationId xmlns:a16="http://schemas.microsoft.com/office/drawing/2014/main" id="{B5F06740-17A3-F741-B384-6C2EFE986BDE}"/>
                  </a:ext>
                </a:extLst>
              </p:cNvPr>
              <p:cNvSpPr txBox="1">
                <a:spLocks noRot="1" noChangeAspect="1" noMove="1" noResize="1" noEditPoints="1" noAdjustHandles="1" noChangeArrowheads="1" noChangeShapeType="1" noTextEdit="1"/>
              </p:cNvSpPr>
              <p:nvPr/>
            </p:nvSpPr>
            <p:spPr>
              <a:xfrm>
                <a:off x="2247224" y="3097708"/>
                <a:ext cx="5186100" cy="821892"/>
              </a:xfrm>
              <a:prstGeom prst="rect">
                <a:avLst/>
              </a:prstGeom>
              <a:blipFill>
                <a:blip r:embed="rId4"/>
                <a:stretch>
                  <a:fillRect l="-733" t="-4545" b="-7576"/>
                </a:stretch>
              </a:blipFill>
            </p:spPr>
            <p:txBody>
              <a:bodyPr/>
              <a:lstStyle/>
              <a:p>
                <a:r>
                  <a:rPr lang="en-US">
                    <a:noFill/>
                  </a:rPr>
                  <a:t> </a:t>
                </a:r>
              </a:p>
            </p:txBody>
          </p:sp>
        </mc:Fallback>
      </mc:AlternateContent>
      <p:pic>
        <p:nvPicPr>
          <p:cNvPr id="33" name="Picture Placeholder 9">
            <a:extLst>
              <a:ext uri="{FF2B5EF4-FFF2-40B4-BE49-F238E27FC236}">
                <a16:creationId xmlns:a16="http://schemas.microsoft.com/office/drawing/2014/main" id="{E9D55C8B-1AFF-164E-B038-3959C51B6768}"/>
              </a:ext>
            </a:extLst>
          </p:cNvPr>
          <p:cNvPicPr>
            <a:picLocks noChangeAspect="1"/>
          </p:cNvPicPr>
          <p:nvPr/>
        </p:nvPicPr>
        <p:blipFill>
          <a:blip r:embed="rId5"/>
          <a:srcRect t="4444" b="4444"/>
          <a:stretch>
            <a:fillRect/>
          </a:stretch>
        </p:blipFill>
        <p:spPr>
          <a:xfrm>
            <a:off x="1447800" y="4118254"/>
            <a:ext cx="3505199" cy="2395219"/>
          </a:xfrm>
          <a:prstGeom prst="rect">
            <a:avLst/>
          </a:prstGeom>
        </p:spPr>
      </p:pic>
      <p:cxnSp>
        <p:nvCxnSpPr>
          <p:cNvPr id="35" name="Straight Arrow Connector 34">
            <a:extLst>
              <a:ext uri="{FF2B5EF4-FFF2-40B4-BE49-F238E27FC236}">
                <a16:creationId xmlns:a16="http://schemas.microsoft.com/office/drawing/2014/main" id="{398767C6-1DA7-5548-B4DF-3F64697802BD}"/>
              </a:ext>
            </a:extLst>
          </p:cNvPr>
          <p:cNvCxnSpPr/>
          <p:nvPr/>
        </p:nvCxnSpPr>
        <p:spPr bwMode="auto">
          <a:xfrm>
            <a:off x="2514600" y="5181600"/>
            <a:ext cx="304800" cy="0"/>
          </a:xfrm>
          <a:prstGeom prst="straightConnector1">
            <a:avLst/>
          </a:prstGeom>
          <a:solidFill>
            <a:schemeClr val="accent1"/>
          </a:solidFill>
          <a:ln w="22225" cap="flat" cmpd="sng" algn="ctr">
            <a:solidFill>
              <a:srgbClr val="00B05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49404BEF-2A60-AC4D-A7CC-C59691E9498A}"/>
              </a:ext>
            </a:extLst>
          </p:cNvPr>
          <p:cNvCxnSpPr>
            <a:cxnSpLocks/>
          </p:cNvCxnSpPr>
          <p:nvPr/>
        </p:nvCxnSpPr>
        <p:spPr bwMode="auto">
          <a:xfrm>
            <a:off x="2971800" y="4724400"/>
            <a:ext cx="0" cy="304800"/>
          </a:xfrm>
          <a:prstGeom prst="straightConnector1">
            <a:avLst/>
          </a:prstGeom>
          <a:solidFill>
            <a:schemeClr val="accent1"/>
          </a:solidFill>
          <a:ln w="22225" cap="flat" cmpd="sng" algn="ctr">
            <a:solidFill>
              <a:srgbClr val="9900CC"/>
            </a:solidFill>
            <a:prstDash val="solid"/>
            <a:round/>
            <a:headEnd type="none" w="med" len="med"/>
            <a:tailEnd type="triangle"/>
          </a:ln>
          <a:effectLst/>
        </p:spPr>
      </p:cxnSp>
      <p:grpSp>
        <p:nvGrpSpPr>
          <p:cNvPr id="49" name="Group 48">
            <a:extLst>
              <a:ext uri="{FF2B5EF4-FFF2-40B4-BE49-F238E27FC236}">
                <a16:creationId xmlns:a16="http://schemas.microsoft.com/office/drawing/2014/main" id="{731F9CF3-F5AC-0543-BA2D-7C96DC9706D3}"/>
              </a:ext>
            </a:extLst>
          </p:cNvPr>
          <p:cNvGrpSpPr/>
          <p:nvPr/>
        </p:nvGrpSpPr>
        <p:grpSpPr>
          <a:xfrm>
            <a:off x="2895600" y="5129128"/>
            <a:ext cx="152400" cy="128671"/>
            <a:chOff x="457200" y="3048000"/>
            <a:chExt cx="228600" cy="228600"/>
          </a:xfrm>
        </p:grpSpPr>
        <p:sp>
          <p:nvSpPr>
            <p:cNvPr id="50" name="Donut 49">
              <a:extLst>
                <a:ext uri="{FF2B5EF4-FFF2-40B4-BE49-F238E27FC236}">
                  <a16:creationId xmlns:a16="http://schemas.microsoft.com/office/drawing/2014/main" id="{E984A7DC-5195-6748-9DAC-B76A94AB1F49}"/>
                </a:ext>
              </a:extLst>
            </p:cNvPr>
            <p:cNvSpPr/>
            <p:nvPr/>
          </p:nvSpPr>
          <p:spPr bwMode="auto">
            <a:xfrm>
              <a:off x="457200" y="3048000"/>
              <a:ext cx="228600" cy="228600"/>
            </a:xfrm>
            <a:prstGeom prst="donut">
              <a:avLst>
                <a:gd name="adj" fmla="val 0"/>
              </a:avLst>
            </a:prstGeom>
            <a:solidFill>
              <a:srgbClr val="0070C0"/>
            </a:solid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51" name="Straight Connector 50">
              <a:extLst>
                <a:ext uri="{FF2B5EF4-FFF2-40B4-BE49-F238E27FC236}">
                  <a16:creationId xmlns:a16="http://schemas.microsoft.com/office/drawing/2014/main" id="{3426D3AB-4CF5-6940-A2C5-6D18B331EADF}"/>
                </a:ext>
              </a:extLst>
            </p:cNvPr>
            <p:cNvCxnSpPr>
              <a:stCxn id="50" idx="1"/>
              <a:endCxn id="50" idx="5"/>
            </p:cNvCxnSpPr>
            <p:nvPr/>
          </p:nvCxnSpPr>
          <p:spPr bwMode="auto">
            <a:xfrm>
              <a:off x="490678" y="3081478"/>
              <a:ext cx="161644" cy="161644"/>
            </a:xfrm>
            <a:prstGeom prst="line">
              <a:avLst/>
            </a:prstGeom>
            <a:solidFill>
              <a:schemeClr val="accent1"/>
            </a:solidFill>
            <a:ln w="28575" cap="flat" cmpd="sng" algn="ctr">
              <a:solidFill>
                <a:srgbClr val="0070C0"/>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3199D2E9-9537-8849-AD18-5274489D9A94}"/>
                </a:ext>
              </a:extLst>
            </p:cNvPr>
            <p:cNvCxnSpPr>
              <a:cxnSpLocks/>
              <a:endCxn id="50" idx="7"/>
            </p:cNvCxnSpPr>
            <p:nvPr/>
          </p:nvCxnSpPr>
          <p:spPr bwMode="auto">
            <a:xfrm flipV="1">
              <a:off x="501797" y="3081478"/>
              <a:ext cx="150525" cy="157022"/>
            </a:xfrm>
            <a:prstGeom prst="line">
              <a:avLst/>
            </a:prstGeom>
            <a:solidFill>
              <a:schemeClr val="accent1"/>
            </a:solidFill>
            <a:ln w="28575" cap="flat" cmpd="sng" algn="ctr">
              <a:solidFill>
                <a:srgbClr val="0070C0"/>
              </a:solidFill>
              <a:prstDash val="solid"/>
              <a:round/>
              <a:headEnd type="none" w="med" len="med"/>
              <a:tailEnd type="none" w="med" len="med"/>
            </a:ln>
            <a:effectLst/>
          </p:spPr>
        </p:cxnSp>
      </p:grpSp>
      <p:cxnSp>
        <p:nvCxnSpPr>
          <p:cNvPr id="53" name="Straight Arrow Connector 52">
            <a:extLst>
              <a:ext uri="{FF2B5EF4-FFF2-40B4-BE49-F238E27FC236}">
                <a16:creationId xmlns:a16="http://schemas.microsoft.com/office/drawing/2014/main" id="{4DB4C28B-A47A-C64D-9CD5-2213C5E0D498}"/>
              </a:ext>
            </a:extLst>
          </p:cNvPr>
          <p:cNvCxnSpPr>
            <a:cxnSpLocks/>
          </p:cNvCxnSpPr>
          <p:nvPr/>
        </p:nvCxnSpPr>
        <p:spPr bwMode="auto">
          <a:xfrm>
            <a:off x="2971800" y="5410200"/>
            <a:ext cx="0" cy="304800"/>
          </a:xfrm>
          <a:prstGeom prst="straightConnector1">
            <a:avLst/>
          </a:prstGeom>
          <a:solidFill>
            <a:schemeClr val="accent1"/>
          </a:solidFill>
          <a:ln w="22225" cap="flat" cmpd="sng" algn="ctr">
            <a:solidFill>
              <a:srgbClr val="9900CC"/>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857780DC-E8B9-A24A-A9DD-9E2C40124363}"/>
              </a:ext>
            </a:extLst>
          </p:cNvPr>
          <p:cNvCxnSpPr/>
          <p:nvPr/>
        </p:nvCxnSpPr>
        <p:spPr bwMode="auto">
          <a:xfrm>
            <a:off x="3124200" y="5181600"/>
            <a:ext cx="304800" cy="0"/>
          </a:xfrm>
          <a:prstGeom prst="straightConnector1">
            <a:avLst/>
          </a:prstGeom>
          <a:solidFill>
            <a:schemeClr val="accent1"/>
          </a:solidFill>
          <a:ln w="22225"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97966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0BFA-64BC-674C-9161-87857053BC40}"/>
              </a:ext>
            </a:extLst>
          </p:cNvPr>
          <p:cNvSpPr>
            <a:spLocks noGrp="1"/>
          </p:cNvSpPr>
          <p:nvPr>
            <p:ph type="title"/>
          </p:nvPr>
        </p:nvSpPr>
        <p:spPr/>
        <p:txBody>
          <a:bodyPr/>
          <a:lstStyle/>
          <a:p>
            <a:r>
              <a:rPr lang="en-US" sz="2800" dirty="0"/>
              <a:t>Wien filter effects</a:t>
            </a:r>
          </a:p>
        </p:txBody>
      </p:sp>
      <p:sp>
        <p:nvSpPr>
          <p:cNvPr id="4" name="Content Placeholder 2">
            <a:extLst>
              <a:ext uri="{FF2B5EF4-FFF2-40B4-BE49-F238E27FC236}">
                <a16:creationId xmlns:a16="http://schemas.microsoft.com/office/drawing/2014/main" id="{91BE088E-EF24-9A46-85EA-4F41E833CF64}"/>
              </a:ext>
            </a:extLst>
          </p:cNvPr>
          <p:cNvSpPr txBox="1">
            <a:spLocks/>
          </p:cNvSpPr>
          <p:nvPr/>
        </p:nvSpPr>
        <p:spPr>
          <a:xfrm>
            <a:off x="141905" y="762000"/>
            <a:ext cx="8897440" cy="4367129"/>
          </a:xfrm>
          <a:prstGeom prst="rect">
            <a:avLst/>
          </a:prstGeom>
        </p:spPr>
        <p:txBody>
          <a:bodyPr/>
          <a:lst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kern="0" dirty="0"/>
              <a:t>Wien filters</a:t>
            </a:r>
          </a:p>
          <a:p>
            <a:pPr lvl="1"/>
            <a:r>
              <a:rPr lang="en-US" sz="1800" kern="0" dirty="0"/>
              <a:t>Fringe fields</a:t>
            </a:r>
          </a:p>
          <a:p>
            <a:pPr lvl="1"/>
            <a:endParaRPr lang="en-US" sz="1800" kern="0" dirty="0"/>
          </a:p>
          <a:p>
            <a:pPr lvl="1"/>
            <a:endParaRPr lang="en-US" sz="1800" kern="0" dirty="0"/>
          </a:p>
          <a:p>
            <a:pPr lvl="1"/>
            <a:endParaRPr lang="en-US" sz="1800" kern="0" dirty="0"/>
          </a:p>
          <a:p>
            <a:pPr lvl="1"/>
            <a:endParaRPr lang="en-US" sz="1800" kern="0" dirty="0"/>
          </a:p>
          <a:p>
            <a:pPr lvl="1"/>
            <a:endParaRPr lang="en-US" sz="1800" kern="0" dirty="0"/>
          </a:p>
          <a:p>
            <a:pPr lvl="1"/>
            <a:endParaRPr lang="en-US" sz="1800" kern="0" dirty="0"/>
          </a:p>
          <a:p>
            <a:pPr lvl="1"/>
            <a:r>
              <a:rPr lang="en-US" sz="1800" kern="0" dirty="0"/>
              <a:t>Optical effects</a:t>
            </a:r>
          </a:p>
          <a:p>
            <a:endParaRPr lang="en-US" kern="0" dirty="0"/>
          </a:p>
          <a:p>
            <a:endParaRPr lang="en-US" kern="0" dirty="0"/>
          </a:p>
          <a:p>
            <a:endParaRPr lang="en-US" kern="0" dirty="0"/>
          </a:p>
          <a:p>
            <a:endParaRPr lang="en-US" kern="0" dirty="0"/>
          </a:p>
          <a:p>
            <a:pPr marL="0" indent="0">
              <a:buFontTx/>
              <a:buNone/>
            </a:pPr>
            <a:endParaRPr lang="en-US" kern="0" dirty="0"/>
          </a:p>
          <a:p>
            <a:pPr marL="0" indent="0">
              <a:buFontTx/>
              <a:buNone/>
            </a:pPr>
            <a:endParaRPr lang="en-US" sz="1100" kern="0" dirty="0"/>
          </a:p>
          <a:p>
            <a:endParaRPr lang="en-US" kern="0" dirty="0"/>
          </a:p>
        </p:txBody>
      </p:sp>
      <p:pic>
        <p:nvPicPr>
          <p:cNvPr id="5" name="Picture 4">
            <a:extLst>
              <a:ext uri="{FF2B5EF4-FFF2-40B4-BE49-F238E27FC236}">
                <a16:creationId xmlns:a16="http://schemas.microsoft.com/office/drawing/2014/main" id="{D10CD64F-413E-5B4D-ACE6-B116690E54D0}"/>
              </a:ext>
            </a:extLst>
          </p:cNvPr>
          <p:cNvPicPr>
            <a:picLocks noChangeAspect="1"/>
          </p:cNvPicPr>
          <p:nvPr/>
        </p:nvPicPr>
        <p:blipFill rotWithShape="1">
          <a:blip r:embed="rId2"/>
          <a:srcRect l="2748" t="2704" r="4574" b="9274"/>
          <a:stretch/>
        </p:blipFill>
        <p:spPr>
          <a:xfrm>
            <a:off x="3657600" y="689937"/>
            <a:ext cx="3276600" cy="2703195"/>
          </a:xfrm>
          <a:prstGeom prst="rect">
            <a:avLst/>
          </a:prstGeom>
        </p:spPr>
      </p:pic>
      <p:pic>
        <p:nvPicPr>
          <p:cNvPr id="6" name="Picture 5">
            <a:extLst>
              <a:ext uri="{FF2B5EF4-FFF2-40B4-BE49-F238E27FC236}">
                <a16:creationId xmlns:a16="http://schemas.microsoft.com/office/drawing/2014/main" id="{C0373CBE-78E7-DD47-8287-EBC83FD40B05}"/>
              </a:ext>
            </a:extLst>
          </p:cNvPr>
          <p:cNvPicPr>
            <a:picLocks noChangeAspect="1"/>
          </p:cNvPicPr>
          <p:nvPr/>
        </p:nvPicPr>
        <p:blipFill>
          <a:blip r:embed="rId3"/>
          <a:stretch>
            <a:fillRect/>
          </a:stretch>
        </p:blipFill>
        <p:spPr>
          <a:xfrm>
            <a:off x="4114800" y="2417028"/>
            <a:ext cx="1759184" cy="298858"/>
          </a:xfrm>
          <a:prstGeom prst="rect">
            <a:avLst/>
          </a:prstGeom>
        </p:spPr>
      </p:pic>
      <p:sp>
        <p:nvSpPr>
          <p:cNvPr id="7" name="Rectangle 6">
            <a:extLst>
              <a:ext uri="{FF2B5EF4-FFF2-40B4-BE49-F238E27FC236}">
                <a16:creationId xmlns:a16="http://schemas.microsoft.com/office/drawing/2014/main" id="{4307B7B6-7A61-F04D-A47B-89AFC637D508}"/>
              </a:ext>
            </a:extLst>
          </p:cNvPr>
          <p:cNvSpPr/>
          <p:nvPr/>
        </p:nvSpPr>
        <p:spPr>
          <a:xfrm>
            <a:off x="857718" y="1606142"/>
            <a:ext cx="2209800" cy="461665"/>
          </a:xfrm>
          <a:prstGeom prst="rect">
            <a:avLst/>
          </a:prstGeom>
        </p:spPr>
        <p:txBody>
          <a:bodyPr wrap="square">
            <a:spAutoFit/>
          </a:bodyPr>
          <a:lstStyle/>
          <a:p>
            <a:pPr algn="ctr"/>
            <a:r>
              <a:rPr lang="en-US" sz="1200" dirty="0"/>
              <a:t>V. </a:t>
            </a:r>
            <a:r>
              <a:rPr lang="en-US" sz="1200" dirty="0" err="1"/>
              <a:t>Tioukine</a:t>
            </a:r>
            <a:r>
              <a:rPr lang="en-US" sz="1200" dirty="0"/>
              <a:t> and K. </a:t>
            </a:r>
            <a:r>
              <a:rPr lang="en-US" sz="1200" dirty="0" err="1"/>
              <a:t>Aulenbacher</a:t>
            </a:r>
            <a:r>
              <a:rPr lang="en-US" sz="1200" dirty="0"/>
              <a:t>, NIM A 568 (2006) 537–542</a:t>
            </a:r>
          </a:p>
        </p:txBody>
      </p:sp>
      <p:pic>
        <p:nvPicPr>
          <p:cNvPr id="9" name="Picture 8">
            <a:extLst>
              <a:ext uri="{FF2B5EF4-FFF2-40B4-BE49-F238E27FC236}">
                <a16:creationId xmlns:a16="http://schemas.microsoft.com/office/drawing/2014/main" id="{EF95C6E6-D9EA-0043-A09B-3F825C7DC3A0}"/>
              </a:ext>
            </a:extLst>
          </p:cNvPr>
          <p:cNvPicPr>
            <a:picLocks noChangeAspect="1"/>
          </p:cNvPicPr>
          <p:nvPr/>
        </p:nvPicPr>
        <p:blipFill>
          <a:blip r:embed="rId4"/>
          <a:stretch>
            <a:fillRect/>
          </a:stretch>
        </p:blipFill>
        <p:spPr>
          <a:xfrm>
            <a:off x="2667000" y="3363964"/>
            <a:ext cx="5601908" cy="3021817"/>
          </a:xfrm>
          <a:prstGeom prst="rect">
            <a:avLst/>
          </a:prstGeom>
        </p:spPr>
      </p:pic>
      <p:sp>
        <p:nvSpPr>
          <p:cNvPr id="10" name="Rectangle 9">
            <a:extLst>
              <a:ext uri="{FF2B5EF4-FFF2-40B4-BE49-F238E27FC236}">
                <a16:creationId xmlns:a16="http://schemas.microsoft.com/office/drawing/2014/main" id="{21E9863D-9F16-0F45-8736-24F208E2A627}"/>
              </a:ext>
            </a:extLst>
          </p:cNvPr>
          <p:cNvSpPr/>
          <p:nvPr/>
        </p:nvSpPr>
        <p:spPr>
          <a:xfrm>
            <a:off x="818690" y="3962400"/>
            <a:ext cx="2045319" cy="646331"/>
          </a:xfrm>
          <a:prstGeom prst="rect">
            <a:avLst/>
          </a:prstGeom>
        </p:spPr>
        <p:txBody>
          <a:bodyPr wrap="square">
            <a:spAutoFit/>
          </a:bodyPr>
          <a:lstStyle/>
          <a:p>
            <a:r>
              <a:rPr lang="en-US" sz="1200" dirty="0" err="1"/>
              <a:t>B.Steiner</a:t>
            </a:r>
            <a:r>
              <a:rPr lang="en-US" sz="1200" dirty="0"/>
              <a:t> et al., Proc. PAC07, Albuquerque (MOPAN013)</a:t>
            </a:r>
            <a:br>
              <a:rPr lang="en-US" sz="1200" dirty="0"/>
            </a:br>
            <a:endParaRPr lang="en-US" sz="1200" dirty="0"/>
          </a:p>
        </p:txBody>
      </p:sp>
    </p:spTree>
    <p:extLst>
      <p:ext uri="{BB962C8B-B14F-4D97-AF65-F5344CB8AC3E}">
        <p14:creationId xmlns:p14="http://schemas.microsoft.com/office/powerpoint/2010/main" val="4011799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C112-7F88-8C4F-A07A-AF608A17277B}"/>
              </a:ext>
            </a:extLst>
          </p:cNvPr>
          <p:cNvSpPr>
            <a:spLocks noGrp="1"/>
          </p:cNvSpPr>
          <p:nvPr>
            <p:ph type="title"/>
          </p:nvPr>
        </p:nvSpPr>
        <p:spPr/>
        <p:txBody>
          <a:bodyPr/>
          <a:lstStyle/>
          <a:p>
            <a:r>
              <a:rPr lang="en-US" sz="2800" dirty="0"/>
              <a:t>Injector spin rotators</a:t>
            </a:r>
          </a:p>
        </p:txBody>
      </p:sp>
      <p:sp>
        <p:nvSpPr>
          <p:cNvPr id="3" name="Content Placeholder 2">
            <a:extLst>
              <a:ext uri="{FF2B5EF4-FFF2-40B4-BE49-F238E27FC236}">
                <a16:creationId xmlns:a16="http://schemas.microsoft.com/office/drawing/2014/main" id="{E9DF9C3E-A737-5C4C-A88D-345AEC9BE9ED}"/>
              </a:ext>
            </a:extLst>
          </p:cNvPr>
          <p:cNvSpPr>
            <a:spLocks noGrp="1"/>
          </p:cNvSpPr>
          <p:nvPr>
            <p:ph idx="1"/>
          </p:nvPr>
        </p:nvSpPr>
        <p:spPr/>
        <p:txBody>
          <a:bodyPr/>
          <a:lstStyle/>
          <a:p>
            <a:r>
              <a:rPr lang="en-US" dirty="0"/>
              <a:t>Taken together can provide 4</a:t>
            </a:r>
            <a:r>
              <a:rPr lang="en-US" dirty="0">
                <a:latin typeface="Symbol" pitchFamily="2" charset="2"/>
              </a:rPr>
              <a:t>p</a:t>
            </a:r>
            <a:r>
              <a:rPr lang="en-US" dirty="0"/>
              <a:t> spin rotation</a:t>
            </a:r>
          </a:p>
        </p:txBody>
      </p:sp>
      <p:pic>
        <p:nvPicPr>
          <p:cNvPr id="9" name="Picture 8">
            <a:extLst>
              <a:ext uri="{FF2B5EF4-FFF2-40B4-BE49-F238E27FC236}">
                <a16:creationId xmlns:a16="http://schemas.microsoft.com/office/drawing/2014/main" id="{8E47B923-DC93-2542-8187-2DBE34194F32}"/>
              </a:ext>
            </a:extLst>
          </p:cNvPr>
          <p:cNvPicPr>
            <a:picLocks noChangeAspect="1"/>
          </p:cNvPicPr>
          <p:nvPr/>
        </p:nvPicPr>
        <p:blipFill rotWithShape="1">
          <a:blip r:embed="rId2"/>
          <a:srcRect l="28685"/>
          <a:stretch/>
        </p:blipFill>
        <p:spPr>
          <a:xfrm>
            <a:off x="1066800" y="1524000"/>
            <a:ext cx="4546600" cy="2510982"/>
          </a:xfrm>
          <a:prstGeom prst="rect">
            <a:avLst/>
          </a:prstGeom>
        </p:spPr>
      </p:pic>
      <p:pic>
        <p:nvPicPr>
          <p:cNvPr id="11" name="Picture 10">
            <a:extLst>
              <a:ext uri="{FF2B5EF4-FFF2-40B4-BE49-F238E27FC236}">
                <a16:creationId xmlns:a16="http://schemas.microsoft.com/office/drawing/2014/main" id="{85CE8727-B964-544E-B56A-D1C0D8B4F100}"/>
              </a:ext>
            </a:extLst>
          </p:cNvPr>
          <p:cNvPicPr>
            <a:picLocks noChangeAspect="1"/>
          </p:cNvPicPr>
          <p:nvPr/>
        </p:nvPicPr>
        <p:blipFill rotWithShape="1">
          <a:blip r:embed="rId3">
            <a:extLst>
              <a:ext uri="{28A0092B-C50C-407E-A947-70E740481C1C}">
                <a14:useLocalDpi xmlns:a14="http://schemas.microsoft.com/office/drawing/2010/main" val="0"/>
              </a:ext>
            </a:extLst>
          </a:blip>
          <a:srcRect t="17778"/>
          <a:stretch/>
        </p:blipFill>
        <p:spPr>
          <a:xfrm>
            <a:off x="2743200" y="3886200"/>
            <a:ext cx="4448432" cy="2743200"/>
          </a:xfrm>
          <a:prstGeom prst="rect">
            <a:avLst/>
          </a:prstGeom>
        </p:spPr>
      </p:pic>
      <p:pic>
        <p:nvPicPr>
          <p:cNvPr id="13" name="Picture 12">
            <a:extLst>
              <a:ext uri="{FF2B5EF4-FFF2-40B4-BE49-F238E27FC236}">
                <a16:creationId xmlns:a16="http://schemas.microsoft.com/office/drawing/2014/main" id="{2894134D-48DA-6744-A406-3B73AE4078E8}"/>
              </a:ext>
            </a:extLst>
          </p:cNvPr>
          <p:cNvPicPr>
            <a:picLocks noChangeAspect="1"/>
          </p:cNvPicPr>
          <p:nvPr/>
        </p:nvPicPr>
        <p:blipFill>
          <a:blip r:embed="rId4"/>
          <a:stretch>
            <a:fillRect/>
          </a:stretch>
        </p:blipFill>
        <p:spPr>
          <a:xfrm>
            <a:off x="6172200" y="1828800"/>
            <a:ext cx="2762250" cy="1613280"/>
          </a:xfrm>
          <a:prstGeom prst="rect">
            <a:avLst/>
          </a:prstGeom>
        </p:spPr>
      </p:pic>
      <p:pic>
        <p:nvPicPr>
          <p:cNvPr id="15" name="Picture 14">
            <a:extLst>
              <a:ext uri="{FF2B5EF4-FFF2-40B4-BE49-F238E27FC236}">
                <a16:creationId xmlns:a16="http://schemas.microsoft.com/office/drawing/2014/main" id="{26BDE176-5E60-084A-8672-5F6924CCF5F2}"/>
              </a:ext>
            </a:extLst>
          </p:cNvPr>
          <p:cNvPicPr>
            <a:picLocks noChangeAspect="1"/>
          </p:cNvPicPr>
          <p:nvPr/>
        </p:nvPicPr>
        <p:blipFill>
          <a:blip r:embed="rId5"/>
          <a:stretch>
            <a:fillRect/>
          </a:stretch>
        </p:blipFill>
        <p:spPr>
          <a:xfrm>
            <a:off x="5940236" y="1426808"/>
            <a:ext cx="924560" cy="406400"/>
          </a:xfrm>
          <a:prstGeom prst="rect">
            <a:avLst/>
          </a:prstGeom>
        </p:spPr>
      </p:pic>
      <p:sp>
        <p:nvSpPr>
          <p:cNvPr id="4" name="Striped Right Arrow 3">
            <a:extLst>
              <a:ext uri="{FF2B5EF4-FFF2-40B4-BE49-F238E27FC236}">
                <a16:creationId xmlns:a16="http://schemas.microsoft.com/office/drawing/2014/main" id="{4549BA61-992B-3E41-9B81-012BEA1260CC}"/>
              </a:ext>
            </a:extLst>
          </p:cNvPr>
          <p:cNvSpPr/>
          <p:nvPr/>
        </p:nvSpPr>
        <p:spPr bwMode="auto">
          <a:xfrm rot="9934696">
            <a:off x="113734" y="3009120"/>
            <a:ext cx="8382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36410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A22D-6EA0-094C-B870-845D5F0B5058}"/>
              </a:ext>
            </a:extLst>
          </p:cNvPr>
          <p:cNvSpPr>
            <a:spLocks noGrp="1"/>
          </p:cNvSpPr>
          <p:nvPr>
            <p:ph type="title"/>
          </p:nvPr>
        </p:nvSpPr>
        <p:spPr/>
        <p:txBody>
          <a:bodyPr/>
          <a:lstStyle/>
          <a:p>
            <a:r>
              <a:rPr lang="en-US" sz="2800" dirty="0"/>
              <a:t>Mott scattering</a:t>
            </a:r>
            <a:endParaRPr lang="en-US" dirty="0"/>
          </a:p>
        </p:txBody>
      </p:sp>
      <p:pic>
        <p:nvPicPr>
          <p:cNvPr id="88" name="Picture 87">
            <a:extLst>
              <a:ext uri="{FF2B5EF4-FFF2-40B4-BE49-F238E27FC236}">
                <a16:creationId xmlns:a16="http://schemas.microsoft.com/office/drawing/2014/main" id="{89D0D9B2-1317-AF4F-8078-5BD432DBADCC}"/>
              </a:ext>
            </a:extLst>
          </p:cNvPr>
          <p:cNvPicPr>
            <a:picLocks noChangeAspect="1"/>
          </p:cNvPicPr>
          <p:nvPr/>
        </p:nvPicPr>
        <p:blipFill>
          <a:blip r:embed="rId2"/>
          <a:stretch>
            <a:fillRect/>
          </a:stretch>
        </p:blipFill>
        <p:spPr>
          <a:xfrm>
            <a:off x="1949297" y="4724400"/>
            <a:ext cx="5727700" cy="1885735"/>
          </a:xfrm>
          <a:prstGeom prst="rect">
            <a:avLst/>
          </a:prstGeom>
        </p:spPr>
      </p:pic>
      <p:pic>
        <p:nvPicPr>
          <p:cNvPr id="108" name="Picture 107">
            <a:extLst>
              <a:ext uri="{FF2B5EF4-FFF2-40B4-BE49-F238E27FC236}">
                <a16:creationId xmlns:a16="http://schemas.microsoft.com/office/drawing/2014/main" id="{34F5E8F0-BF46-EC41-96E5-24E5859C196C}"/>
              </a:ext>
            </a:extLst>
          </p:cNvPr>
          <p:cNvPicPr>
            <a:picLocks noChangeAspect="1"/>
          </p:cNvPicPr>
          <p:nvPr/>
        </p:nvPicPr>
        <p:blipFill>
          <a:blip r:embed="rId3"/>
          <a:stretch>
            <a:fillRect/>
          </a:stretch>
        </p:blipFill>
        <p:spPr>
          <a:xfrm>
            <a:off x="655339" y="815733"/>
            <a:ext cx="8315616" cy="3723751"/>
          </a:xfrm>
          <a:prstGeom prst="rect">
            <a:avLst/>
          </a:prstGeom>
        </p:spPr>
      </p:pic>
    </p:spTree>
    <p:extLst>
      <p:ext uri="{BB962C8B-B14F-4D97-AF65-F5344CB8AC3E}">
        <p14:creationId xmlns:p14="http://schemas.microsoft.com/office/powerpoint/2010/main" val="3179352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73EB-2C48-CB4B-8357-C859FC3EE1D0}"/>
              </a:ext>
            </a:extLst>
          </p:cNvPr>
          <p:cNvSpPr txBox="1">
            <a:spLocks/>
          </p:cNvSpPr>
          <p:nvPr/>
        </p:nvSpPr>
        <p:spPr>
          <a:xfrm>
            <a:off x="141905" y="228600"/>
            <a:ext cx="8316295" cy="5802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Mott cross-section and Sherman function</a:t>
            </a:r>
            <a:endParaRPr lang="en-US" kern="0" dirty="0"/>
          </a:p>
        </p:txBody>
      </p:sp>
      <p:pic>
        <p:nvPicPr>
          <p:cNvPr id="30" name="Picture 29">
            <a:extLst>
              <a:ext uri="{FF2B5EF4-FFF2-40B4-BE49-F238E27FC236}">
                <a16:creationId xmlns:a16="http://schemas.microsoft.com/office/drawing/2014/main" id="{1691D834-77B1-B04A-8577-F7C9FA59E488}"/>
              </a:ext>
            </a:extLst>
          </p:cNvPr>
          <p:cNvPicPr>
            <a:picLocks noChangeAspect="1"/>
          </p:cNvPicPr>
          <p:nvPr/>
        </p:nvPicPr>
        <p:blipFill>
          <a:blip r:embed="rId2"/>
          <a:stretch>
            <a:fillRect/>
          </a:stretch>
        </p:blipFill>
        <p:spPr>
          <a:xfrm>
            <a:off x="762000" y="808806"/>
            <a:ext cx="8001000" cy="5374465"/>
          </a:xfrm>
          <a:prstGeom prst="rect">
            <a:avLst/>
          </a:prstGeom>
        </p:spPr>
      </p:pic>
    </p:spTree>
    <p:extLst>
      <p:ext uri="{BB962C8B-B14F-4D97-AF65-F5344CB8AC3E}">
        <p14:creationId xmlns:p14="http://schemas.microsoft.com/office/powerpoint/2010/main" val="145183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62B2-E9B5-9746-910F-EB6A496B67E3}"/>
              </a:ext>
            </a:extLst>
          </p:cNvPr>
          <p:cNvSpPr>
            <a:spLocks noGrp="1"/>
          </p:cNvSpPr>
          <p:nvPr>
            <p:ph type="title"/>
          </p:nvPr>
        </p:nvSpPr>
        <p:spPr/>
        <p:txBody>
          <a:bodyPr/>
          <a:lstStyle/>
          <a:p>
            <a:r>
              <a:rPr lang="en-US" sz="2800" dirty="0"/>
              <a:t>Sherman function (Mott analyzing power)</a:t>
            </a:r>
          </a:p>
        </p:txBody>
      </p:sp>
      <p:pic>
        <p:nvPicPr>
          <p:cNvPr id="5" name="Picture 4">
            <a:extLst>
              <a:ext uri="{FF2B5EF4-FFF2-40B4-BE49-F238E27FC236}">
                <a16:creationId xmlns:a16="http://schemas.microsoft.com/office/drawing/2014/main" id="{6411DA03-EF6A-AD40-9B37-96E36EBAD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98450" y="1382502"/>
            <a:ext cx="4289004" cy="6248401"/>
          </a:xfrm>
          <a:prstGeom prst="rect">
            <a:avLst/>
          </a:prstGeom>
        </p:spPr>
      </p:pic>
      <p:sp>
        <p:nvSpPr>
          <p:cNvPr id="8" name="Rectangle 7">
            <a:extLst>
              <a:ext uri="{FF2B5EF4-FFF2-40B4-BE49-F238E27FC236}">
                <a16:creationId xmlns:a16="http://schemas.microsoft.com/office/drawing/2014/main" id="{8B6BBC6D-8704-DF46-B8D7-98C7194562EA}"/>
              </a:ext>
            </a:extLst>
          </p:cNvPr>
          <p:cNvSpPr/>
          <p:nvPr/>
        </p:nvSpPr>
        <p:spPr>
          <a:xfrm>
            <a:off x="141904" y="762000"/>
            <a:ext cx="9002096" cy="1477328"/>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tx1"/>
                </a:solidFill>
                <a:latin typeface="+mn-lt"/>
              </a:rPr>
              <a:t>Analyzing power (Sherman function) is very large &gt;40% (&gt;100 </a:t>
            </a:r>
            <a:r>
              <a:rPr lang="en-US" sz="1800" dirty="0" err="1">
                <a:solidFill>
                  <a:schemeClr val="tx1"/>
                </a:solidFill>
                <a:latin typeface="+mn-lt"/>
              </a:rPr>
              <a:t>keV</a:t>
            </a:r>
            <a:r>
              <a:rPr lang="en-US" sz="1800" dirty="0">
                <a:solidFill>
                  <a:schemeClr val="tx1"/>
                </a:solidFill>
                <a:latin typeface="+mn-lt"/>
              </a:rPr>
              <a:t>)</a:t>
            </a:r>
          </a:p>
          <a:p>
            <a:pPr marL="285750" indent="-285750">
              <a:buFont typeface="Arial" panose="020B0604020202020204" pitchFamily="34" charset="0"/>
              <a:buChar char="•"/>
            </a:pPr>
            <a:r>
              <a:rPr lang="en-US" sz="1800" dirty="0">
                <a:solidFill>
                  <a:schemeClr val="tx1"/>
                </a:solidFill>
                <a:latin typeface="+mn-lt"/>
              </a:rPr>
              <a:t>Scales with Z of target material</a:t>
            </a:r>
          </a:p>
          <a:p>
            <a:pPr marL="285750" indent="-285750">
              <a:buFont typeface="Arial" panose="020B0604020202020204" pitchFamily="34" charset="0"/>
              <a:buChar char="•"/>
            </a:pPr>
            <a:r>
              <a:rPr lang="en-US" sz="1800" dirty="0">
                <a:solidFill>
                  <a:schemeClr val="tx1"/>
                </a:solidFill>
                <a:latin typeface="+mn-lt"/>
              </a:rPr>
              <a:t>Detection of elastics at backward angle becomes tough at MeV beam energies, but the advantage is that targets can be thicker (1 micron) and scattering rate is suitable for accelerator intensities (&gt;100’s </a:t>
            </a:r>
            <a:r>
              <a:rPr lang="en-US" sz="1800" dirty="0" err="1">
                <a:solidFill>
                  <a:schemeClr val="tx1"/>
                </a:solidFill>
                <a:latin typeface="+mn-lt"/>
              </a:rPr>
              <a:t>nA</a:t>
            </a:r>
            <a:r>
              <a:rPr lang="en-US" sz="1800" dirty="0">
                <a:solidFill>
                  <a:schemeClr val="tx1"/>
                </a:solidFill>
                <a:latin typeface="+mn-lt"/>
              </a:rPr>
              <a:t>)</a:t>
            </a:r>
          </a:p>
        </p:txBody>
      </p:sp>
      <p:cxnSp>
        <p:nvCxnSpPr>
          <p:cNvPr id="6" name="Straight Connector 5">
            <a:extLst>
              <a:ext uri="{FF2B5EF4-FFF2-40B4-BE49-F238E27FC236}">
                <a16:creationId xmlns:a16="http://schemas.microsoft.com/office/drawing/2014/main" id="{17459CF2-D0E5-0C40-9B6D-3CF87DFFFA62}"/>
              </a:ext>
            </a:extLst>
          </p:cNvPr>
          <p:cNvCxnSpPr>
            <a:cxnSpLocks/>
          </p:cNvCxnSpPr>
          <p:nvPr/>
        </p:nvCxnSpPr>
        <p:spPr bwMode="auto">
          <a:xfrm>
            <a:off x="4191000" y="4876800"/>
            <a:ext cx="0" cy="1219200"/>
          </a:xfrm>
          <a:prstGeom prst="line">
            <a:avLst/>
          </a:prstGeom>
          <a:solidFill>
            <a:schemeClr val="accent1"/>
          </a:solidFill>
          <a:ln w="63500"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ED378F58-34DD-9448-8854-5B65A5217D12}"/>
              </a:ext>
            </a:extLst>
          </p:cNvPr>
          <p:cNvCxnSpPr>
            <a:cxnSpLocks/>
          </p:cNvCxnSpPr>
          <p:nvPr/>
        </p:nvCxnSpPr>
        <p:spPr bwMode="auto">
          <a:xfrm>
            <a:off x="7239000" y="5715000"/>
            <a:ext cx="0" cy="381000"/>
          </a:xfrm>
          <a:prstGeom prst="line">
            <a:avLst/>
          </a:prstGeom>
          <a:solidFill>
            <a:schemeClr val="accent1"/>
          </a:solidFill>
          <a:ln w="635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8322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26C2-1354-D64B-B3FB-EFC13EC9A4AF}"/>
              </a:ext>
            </a:extLst>
          </p:cNvPr>
          <p:cNvSpPr>
            <a:spLocks noGrp="1"/>
          </p:cNvSpPr>
          <p:nvPr>
            <p:ph type="title"/>
          </p:nvPr>
        </p:nvSpPr>
        <p:spPr/>
        <p:txBody>
          <a:bodyPr/>
          <a:lstStyle/>
          <a:p>
            <a:r>
              <a:rPr lang="en-US" sz="2400" dirty="0"/>
              <a:t>100 </a:t>
            </a:r>
            <a:r>
              <a:rPr lang="en-US" sz="2400" dirty="0" err="1"/>
              <a:t>keV</a:t>
            </a:r>
            <a:r>
              <a:rPr lang="en-US" sz="2400" dirty="0"/>
              <a:t> Mott polarimeter</a:t>
            </a:r>
          </a:p>
        </p:txBody>
      </p:sp>
      <p:pic>
        <p:nvPicPr>
          <p:cNvPr id="4" name="Picture 3">
            <a:extLst>
              <a:ext uri="{FF2B5EF4-FFF2-40B4-BE49-F238E27FC236}">
                <a16:creationId xmlns:a16="http://schemas.microsoft.com/office/drawing/2014/main" id="{85CC7A32-F77F-5448-9099-44AE86156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143000"/>
            <a:ext cx="5410200" cy="4057650"/>
          </a:xfrm>
          <a:prstGeom prst="rect">
            <a:avLst/>
          </a:prstGeom>
        </p:spPr>
      </p:pic>
      <p:cxnSp>
        <p:nvCxnSpPr>
          <p:cNvPr id="7" name="Straight Arrow Connector 6">
            <a:extLst>
              <a:ext uri="{FF2B5EF4-FFF2-40B4-BE49-F238E27FC236}">
                <a16:creationId xmlns:a16="http://schemas.microsoft.com/office/drawing/2014/main" id="{221D0665-002B-5340-B850-B711C2CECC90}"/>
              </a:ext>
            </a:extLst>
          </p:cNvPr>
          <p:cNvCxnSpPr/>
          <p:nvPr/>
        </p:nvCxnSpPr>
        <p:spPr bwMode="auto">
          <a:xfrm>
            <a:off x="4038600" y="3276600"/>
            <a:ext cx="3505200" cy="0"/>
          </a:xfrm>
          <a:prstGeom prst="straightConnector1">
            <a:avLst/>
          </a:prstGeom>
          <a:solidFill>
            <a:schemeClr val="accent1"/>
          </a:solidFill>
          <a:ln w="53975" cap="flat" cmpd="sng" algn="ctr">
            <a:solidFill>
              <a:srgbClr val="FF0000"/>
            </a:solidFill>
            <a:prstDash val="solid"/>
            <a:round/>
            <a:headEnd type="none" w="med" len="med"/>
            <a:tailEnd type="triangle"/>
          </a:ln>
          <a:effectLst/>
        </p:spPr>
      </p:cxnSp>
      <p:sp>
        <p:nvSpPr>
          <p:cNvPr id="3" name="Rectangle 2">
            <a:extLst>
              <a:ext uri="{FF2B5EF4-FFF2-40B4-BE49-F238E27FC236}">
                <a16:creationId xmlns:a16="http://schemas.microsoft.com/office/drawing/2014/main" id="{2249F7B0-69A2-4D4D-92C2-92AF1C053701}"/>
              </a:ext>
            </a:extLst>
          </p:cNvPr>
          <p:cNvSpPr/>
          <p:nvPr/>
        </p:nvSpPr>
        <p:spPr bwMode="auto">
          <a:xfrm>
            <a:off x="5791200" y="3048000"/>
            <a:ext cx="76200" cy="45720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9" name="Straight Arrow Connector 8">
            <a:extLst>
              <a:ext uri="{FF2B5EF4-FFF2-40B4-BE49-F238E27FC236}">
                <a16:creationId xmlns:a16="http://schemas.microsoft.com/office/drawing/2014/main" id="{8A69CE78-8FB1-BE4C-B042-FE3458BEB560}"/>
              </a:ext>
            </a:extLst>
          </p:cNvPr>
          <p:cNvCxnSpPr/>
          <p:nvPr/>
        </p:nvCxnSpPr>
        <p:spPr bwMode="auto">
          <a:xfrm flipH="1" flipV="1">
            <a:off x="5562600" y="2819400"/>
            <a:ext cx="228600" cy="45720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87144E81-BD26-A447-AAD6-47138990FBBE}"/>
              </a:ext>
            </a:extLst>
          </p:cNvPr>
          <p:cNvCxnSpPr>
            <a:cxnSpLocks/>
            <a:stCxn id="3" idx="1"/>
          </p:cNvCxnSpPr>
          <p:nvPr/>
        </p:nvCxnSpPr>
        <p:spPr bwMode="auto">
          <a:xfrm flipH="1">
            <a:off x="5544292" y="3276600"/>
            <a:ext cx="246908" cy="504824"/>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0DB17485-623A-A048-9DEB-D1FDF40A27D3}"/>
              </a:ext>
            </a:extLst>
          </p:cNvPr>
          <p:cNvCxnSpPr>
            <a:cxnSpLocks/>
          </p:cNvCxnSpPr>
          <p:nvPr/>
        </p:nvCxnSpPr>
        <p:spPr bwMode="auto">
          <a:xfrm flipH="1">
            <a:off x="5667746" y="856370"/>
            <a:ext cx="9154" cy="16288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1B6AA170-AD98-CC40-98B6-80147AA43AD2}"/>
              </a:ext>
            </a:extLst>
          </p:cNvPr>
          <p:cNvSpPr txBox="1"/>
          <p:nvPr/>
        </p:nvSpPr>
        <p:spPr>
          <a:xfrm>
            <a:off x="5252788" y="483036"/>
            <a:ext cx="2291012" cy="338554"/>
          </a:xfrm>
          <a:prstGeom prst="rect">
            <a:avLst/>
          </a:prstGeom>
          <a:noFill/>
        </p:spPr>
        <p:txBody>
          <a:bodyPr wrap="none" rtlCol="0">
            <a:spAutoFit/>
          </a:bodyPr>
          <a:lstStyle/>
          <a:p>
            <a:r>
              <a:rPr lang="en-US" sz="1600" dirty="0">
                <a:latin typeface="+mn-lt"/>
              </a:rPr>
              <a:t>Collimator (defines </a:t>
            </a:r>
            <a:r>
              <a:rPr lang="en-US" sz="1600" dirty="0">
                <a:latin typeface="Symbol" pitchFamily="2" charset="2"/>
              </a:rPr>
              <a:t>DW</a:t>
            </a:r>
            <a:r>
              <a:rPr lang="en-US" sz="1600" dirty="0">
                <a:latin typeface="+mn-lt"/>
              </a:rPr>
              <a:t>)</a:t>
            </a:r>
          </a:p>
        </p:txBody>
      </p:sp>
      <p:sp>
        <p:nvSpPr>
          <p:cNvPr id="15" name="TextBox 14">
            <a:extLst>
              <a:ext uri="{FF2B5EF4-FFF2-40B4-BE49-F238E27FC236}">
                <a16:creationId xmlns:a16="http://schemas.microsoft.com/office/drawing/2014/main" id="{1903428E-1159-4348-86BD-814A2A90CE06}"/>
              </a:ext>
            </a:extLst>
          </p:cNvPr>
          <p:cNvSpPr txBox="1"/>
          <p:nvPr/>
        </p:nvSpPr>
        <p:spPr>
          <a:xfrm>
            <a:off x="4151547" y="196406"/>
            <a:ext cx="2655983" cy="338554"/>
          </a:xfrm>
          <a:prstGeom prst="rect">
            <a:avLst/>
          </a:prstGeom>
          <a:noFill/>
        </p:spPr>
        <p:txBody>
          <a:bodyPr wrap="none" rtlCol="0">
            <a:spAutoFit/>
          </a:bodyPr>
          <a:lstStyle/>
          <a:p>
            <a:r>
              <a:rPr lang="en-US" sz="1600" dirty="0">
                <a:latin typeface="+mn-lt"/>
              </a:rPr>
              <a:t>LEFT Si detector (120 </a:t>
            </a:r>
            <a:r>
              <a:rPr lang="en-US" sz="1600" dirty="0" err="1">
                <a:latin typeface="+mn-lt"/>
              </a:rPr>
              <a:t>deg</a:t>
            </a:r>
            <a:r>
              <a:rPr lang="en-US" sz="1600" dirty="0">
                <a:latin typeface="+mn-lt"/>
              </a:rPr>
              <a:t>)</a:t>
            </a:r>
          </a:p>
        </p:txBody>
      </p:sp>
      <p:cxnSp>
        <p:nvCxnSpPr>
          <p:cNvPr id="16" name="Straight Arrow Connector 15">
            <a:extLst>
              <a:ext uri="{FF2B5EF4-FFF2-40B4-BE49-F238E27FC236}">
                <a16:creationId xmlns:a16="http://schemas.microsoft.com/office/drawing/2014/main" id="{F21A591D-623B-2240-92C9-21C737687C55}"/>
              </a:ext>
            </a:extLst>
          </p:cNvPr>
          <p:cNvCxnSpPr>
            <a:cxnSpLocks/>
          </p:cNvCxnSpPr>
          <p:nvPr/>
        </p:nvCxnSpPr>
        <p:spPr bwMode="auto">
          <a:xfrm>
            <a:off x="4572000" y="589321"/>
            <a:ext cx="265207" cy="11632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8F200D38-6ED1-E24E-AEC4-A74E80F4A3D4}"/>
              </a:ext>
            </a:extLst>
          </p:cNvPr>
          <p:cNvSpPr txBox="1"/>
          <p:nvPr/>
        </p:nvSpPr>
        <p:spPr>
          <a:xfrm>
            <a:off x="3855867" y="5540544"/>
            <a:ext cx="2793842" cy="338554"/>
          </a:xfrm>
          <a:prstGeom prst="rect">
            <a:avLst/>
          </a:prstGeom>
          <a:noFill/>
        </p:spPr>
        <p:txBody>
          <a:bodyPr wrap="none" rtlCol="0">
            <a:spAutoFit/>
          </a:bodyPr>
          <a:lstStyle/>
          <a:p>
            <a:r>
              <a:rPr lang="en-US" sz="1600" dirty="0">
                <a:latin typeface="+mn-lt"/>
              </a:rPr>
              <a:t>RIGHT Si detector (120 </a:t>
            </a:r>
            <a:r>
              <a:rPr lang="en-US" sz="1600" dirty="0" err="1">
                <a:latin typeface="+mn-lt"/>
              </a:rPr>
              <a:t>deg</a:t>
            </a:r>
            <a:r>
              <a:rPr lang="en-US" sz="1600" dirty="0">
                <a:latin typeface="+mn-lt"/>
              </a:rPr>
              <a:t>)</a:t>
            </a:r>
          </a:p>
        </p:txBody>
      </p:sp>
      <p:sp>
        <p:nvSpPr>
          <p:cNvPr id="25" name="TextBox 24">
            <a:extLst>
              <a:ext uri="{FF2B5EF4-FFF2-40B4-BE49-F238E27FC236}">
                <a16:creationId xmlns:a16="http://schemas.microsoft.com/office/drawing/2014/main" id="{11281FA4-F917-A940-A3B6-CDAC2B0B4B4C}"/>
              </a:ext>
            </a:extLst>
          </p:cNvPr>
          <p:cNvSpPr txBox="1"/>
          <p:nvPr/>
        </p:nvSpPr>
        <p:spPr>
          <a:xfrm>
            <a:off x="7634445" y="622385"/>
            <a:ext cx="1324402" cy="338554"/>
          </a:xfrm>
          <a:prstGeom prst="rect">
            <a:avLst/>
          </a:prstGeom>
          <a:noFill/>
        </p:spPr>
        <p:txBody>
          <a:bodyPr wrap="none" rtlCol="0">
            <a:spAutoFit/>
          </a:bodyPr>
          <a:lstStyle/>
          <a:p>
            <a:r>
              <a:rPr lang="en-US" sz="1600" dirty="0">
                <a:latin typeface="+mn-lt"/>
              </a:rPr>
              <a:t>Faraday cup</a:t>
            </a:r>
          </a:p>
        </p:txBody>
      </p:sp>
      <p:cxnSp>
        <p:nvCxnSpPr>
          <p:cNvPr id="26" name="Straight Arrow Connector 25">
            <a:extLst>
              <a:ext uri="{FF2B5EF4-FFF2-40B4-BE49-F238E27FC236}">
                <a16:creationId xmlns:a16="http://schemas.microsoft.com/office/drawing/2014/main" id="{859DB737-0CDB-574F-A4BE-5DB2FDEE2BD2}"/>
              </a:ext>
            </a:extLst>
          </p:cNvPr>
          <p:cNvCxnSpPr>
            <a:cxnSpLocks/>
          </p:cNvCxnSpPr>
          <p:nvPr/>
        </p:nvCxnSpPr>
        <p:spPr bwMode="auto">
          <a:xfrm flipH="1">
            <a:off x="7456953" y="960939"/>
            <a:ext cx="629401" cy="17060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6702427-EEB8-BF41-921E-F5AF0F10362F}"/>
              </a:ext>
            </a:extLst>
          </p:cNvPr>
          <p:cNvCxnSpPr>
            <a:cxnSpLocks/>
          </p:cNvCxnSpPr>
          <p:nvPr/>
        </p:nvCxnSpPr>
        <p:spPr bwMode="auto">
          <a:xfrm flipV="1">
            <a:off x="4492716" y="4894415"/>
            <a:ext cx="344491" cy="6466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49D28D26-C57D-5B40-8728-5F353EAB5763}"/>
              </a:ext>
            </a:extLst>
          </p:cNvPr>
          <p:cNvCxnSpPr>
            <a:cxnSpLocks/>
          </p:cNvCxnSpPr>
          <p:nvPr/>
        </p:nvCxnSpPr>
        <p:spPr bwMode="auto">
          <a:xfrm flipH="1" flipV="1">
            <a:off x="5907091" y="3529012"/>
            <a:ext cx="1636709" cy="1993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2" name="TextBox 31">
            <a:extLst>
              <a:ext uri="{FF2B5EF4-FFF2-40B4-BE49-F238E27FC236}">
                <a16:creationId xmlns:a16="http://schemas.microsoft.com/office/drawing/2014/main" id="{731B787A-400A-4C47-A560-1A7898C4687B}"/>
              </a:ext>
            </a:extLst>
          </p:cNvPr>
          <p:cNvSpPr txBox="1"/>
          <p:nvPr/>
        </p:nvSpPr>
        <p:spPr>
          <a:xfrm>
            <a:off x="7285816" y="5542604"/>
            <a:ext cx="1381789" cy="338554"/>
          </a:xfrm>
          <a:prstGeom prst="rect">
            <a:avLst/>
          </a:prstGeom>
          <a:noFill/>
        </p:spPr>
        <p:txBody>
          <a:bodyPr wrap="none" rtlCol="0">
            <a:spAutoFit/>
          </a:bodyPr>
          <a:lstStyle/>
          <a:p>
            <a:r>
              <a:rPr lang="en-US" sz="1600" dirty="0">
                <a:latin typeface="+mn-lt"/>
              </a:rPr>
              <a:t>Target ladder</a:t>
            </a:r>
          </a:p>
        </p:txBody>
      </p:sp>
      <p:sp>
        <p:nvSpPr>
          <p:cNvPr id="33" name="Oval 32">
            <a:extLst>
              <a:ext uri="{FF2B5EF4-FFF2-40B4-BE49-F238E27FC236}">
                <a16:creationId xmlns:a16="http://schemas.microsoft.com/office/drawing/2014/main" id="{681A659F-7B14-0F42-A831-F2A4412C5E0F}"/>
              </a:ext>
            </a:extLst>
          </p:cNvPr>
          <p:cNvSpPr/>
          <p:nvPr/>
        </p:nvSpPr>
        <p:spPr bwMode="auto">
          <a:xfrm>
            <a:off x="4267200" y="3124200"/>
            <a:ext cx="381000" cy="381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4" name="Oval 33">
            <a:extLst>
              <a:ext uri="{FF2B5EF4-FFF2-40B4-BE49-F238E27FC236}">
                <a16:creationId xmlns:a16="http://schemas.microsoft.com/office/drawing/2014/main" id="{AEDF351D-E640-8746-BD4C-BC7FD56CF384}"/>
              </a:ext>
            </a:extLst>
          </p:cNvPr>
          <p:cNvSpPr/>
          <p:nvPr/>
        </p:nvSpPr>
        <p:spPr bwMode="auto">
          <a:xfrm>
            <a:off x="4416516" y="3276600"/>
            <a:ext cx="76200" cy="9381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cxnSp>
        <p:nvCxnSpPr>
          <p:cNvPr id="36" name="Straight Arrow Connector 35">
            <a:extLst>
              <a:ext uri="{FF2B5EF4-FFF2-40B4-BE49-F238E27FC236}">
                <a16:creationId xmlns:a16="http://schemas.microsoft.com/office/drawing/2014/main" id="{729729D6-C813-D44C-9CF8-2EB93661DD66}"/>
              </a:ext>
            </a:extLst>
          </p:cNvPr>
          <p:cNvCxnSpPr>
            <a:cxnSpLocks/>
          </p:cNvCxnSpPr>
          <p:nvPr/>
        </p:nvCxnSpPr>
        <p:spPr bwMode="auto">
          <a:xfrm flipV="1">
            <a:off x="3429000" y="3551641"/>
            <a:ext cx="1005434" cy="23459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68F26C34-8325-384E-B43C-F2DE2D766E21}"/>
              </a:ext>
            </a:extLst>
          </p:cNvPr>
          <p:cNvSpPr txBox="1"/>
          <p:nvPr/>
        </p:nvSpPr>
        <p:spPr>
          <a:xfrm>
            <a:off x="2209800" y="6003345"/>
            <a:ext cx="3185487" cy="338554"/>
          </a:xfrm>
          <a:prstGeom prst="rect">
            <a:avLst/>
          </a:prstGeom>
          <a:noFill/>
        </p:spPr>
        <p:txBody>
          <a:bodyPr wrap="none" rtlCol="0">
            <a:spAutoFit/>
          </a:bodyPr>
          <a:lstStyle/>
          <a:p>
            <a:r>
              <a:rPr lang="en-US" sz="1600" dirty="0">
                <a:latin typeface="+mn-lt"/>
              </a:rPr>
              <a:t>Polarized beam normal to </a:t>
            </a:r>
            <a:r>
              <a:rPr lang="en-US" sz="1600" i="1" dirty="0">
                <a:latin typeface="+mn-lt"/>
              </a:rPr>
              <a:t>(k x k’)</a:t>
            </a:r>
          </a:p>
        </p:txBody>
      </p:sp>
      <p:sp>
        <p:nvSpPr>
          <p:cNvPr id="39" name="TextBox 38">
            <a:extLst>
              <a:ext uri="{FF2B5EF4-FFF2-40B4-BE49-F238E27FC236}">
                <a16:creationId xmlns:a16="http://schemas.microsoft.com/office/drawing/2014/main" id="{1B8CD420-48D1-834D-95DB-85822D08817D}"/>
              </a:ext>
            </a:extLst>
          </p:cNvPr>
          <p:cNvSpPr txBox="1"/>
          <p:nvPr/>
        </p:nvSpPr>
        <p:spPr>
          <a:xfrm>
            <a:off x="6339337" y="2833738"/>
            <a:ext cx="338554" cy="461665"/>
          </a:xfrm>
          <a:prstGeom prst="rect">
            <a:avLst/>
          </a:prstGeom>
          <a:noFill/>
        </p:spPr>
        <p:txBody>
          <a:bodyPr wrap="none" rtlCol="0">
            <a:spAutoFit/>
          </a:bodyPr>
          <a:lstStyle/>
          <a:p>
            <a:r>
              <a:rPr lang="en-US" sz="2400" i="1" dirty="0">
                <a:solidFill>
                  <a:srgbClr val="FF0000"/>
                </a:solidFill>
                <a:latin typeface="+mn-lt"/>
              </a:rPr>
              <a:t>k</a:t>
            </a:r>
          </a:p>
        </p:txBody>
      </p:sp>
      <p:sp>
        <p:nvSpPr>
          <p:cNvPr id="40" name="TextBox 39">
            <a:extLst>
              <a:ext uri="{FF2B5EF4-FFF2-40B4-BE49-F238E27FC236}">
                <a16:creationId xmlns:a16="http://schemas.microsoft.com/office/drawing/2014/main" id="{570ADB07-24B5-4344-9C38-18FEA1C2C0B6}"/>
              </a:ext>
            </a:extLst>
          </p:cNvPr>
          <p:cNvSpPr txBox="1"/>
          <p:nvPr/>
        </p:nvSpPr>
        <p:spPr>
          <a:xfrm>
            <a:off x="5641015" y="2543177"/>
            <a:ext cx="407484" cy="461665"/>
          </a:xfrm>
          <a:prstGeom prst="rect">
            <a:avLst/>
          </a:prstGeom>
          <a:noFill/>
        </p:spPr>
        <p:txBody>
          <a:bodyPr wrap="none" rtlCol="0">
            <a:spAutoFit/>
          </a:bodyPr>
          <a:lstStyle/>
          <a:p>
            <a:r>
              <a:rPr lang="en-US" sz="2400" i="1" dirty="0">
                <a:solidFill>
                  <a:srgbClr val="FF0000"/>
                </a:solidFill>
                <a:latin typeface="+mn-lt"/>
              </a:rPr>
              <a:t>k’</a:t>
            </a:r>
          </a:p>
        </p:txBody>
      </p:sp>
      <p:sp>
        <p:nvSpPr>
          <p:cNvPr id="41" name="TextBox 40">
            <a:extLst>
              <a:ext uri="{FF2B5EF4-FFF2-40B4-BE49-F238E27FC236}">
                <a16:creationId xmlns:a16="http://schemas.microsoft.com/office/drawing/2014/main" id="{8DF8C73D-29CF-1D41-8DA7-19DD2528C9D7}"/>
              </a:ext>
            </a:extLst>
          </p:cNvPr>
          <p:cNvSpPr txBox="1"/>
          <p:nvPr/>
        </p:nvSpPr>
        <p:spPr>
          <a:xfrm>
            <a:off x="5625558" y="3552156"/>
            <a:ext cx="407484" cy="461665"/>
          </a:xfrm>
          <a:prstGeom prst="rect">
            <a:avLst/>
          </a:prstGeom>
          <a:noFill/>
        </p:spPr>
        <p:txBody>
          <a:bodyPr wrap="none" rtlCol="0">
            <a:spAutoFit/>
          </a:bodyPr>
          <a:lstStyle/>
          <a:p>
            <a:r>
              <a:rPr lang="en-US" sz="2400" i="1" dirty="0">
                <a:solidFill>
                  <a:srgbClr val="FF0000"/>
                </a:solidFill>
                <a:latin typeface="+mn-lt"/>
              </a:rPr>
              <a:t>k’</a:t>
            </a:r>
          </a:p>
        </p:txBody>
      </p:sp>
      <p:pic>
        <p:nvPicPr>
          <p:cNvPr id="42" name="Picture 41">
            <a:extLst>
              <a:ext uri="{FF2B5EF4-FFF2-40B4-BE49-F238E27FC236}">
                <a16:creationId xmlns:a16="http://schemas.microsoft.com/office/drawing/2014/main" id="{02EFD568-4A39-BD40-9162-DD055CA08F0B}"/>
              </a:ext>
            </a:extLst>
          </p:cNvPr>
          <p:cNvPicPr>
            <a:picLocks noChangeAspect="1"/>
          </p:cNvPicPr>
          <p:nvPr/>
        </p:nvPicPr>
        <p:blipFill>
          <a:blip r:embed="rId3"/>
          <a:stretch>
            <a:fillRect/>
          </a:stretch>
        </p:blipFill>
        <p:spPr>
          <a:xfrm>
            <a:off x="539057" y="1143000"/>
            <a:ext cx="2000448" cy="1183939"/>
          </a:xfrm>
          <a:prstGeom prst="rect">
            <a:avLst/>
          </a:prstGeom>
        </p:spPr>
      </p:pic>
      <p:pic>
        <p:nvPicPr>
          <p:cNvPr id="43" name="Picture 42">
            <a:extLst>
              <a:ext uri="{FF2B5EF4-FFF2-40B4-BE49-F238E27FC236}">
                <a16:creationId xmlns:a16="http://schemas.microsoft.com/office/drawing/2014/main" id="{3511677C-B78B-3548-886C-044878975CA2}"/>
              </a:ext>
            </a:extLst>
          </p:cNvPr>
          <p:cNvPicPr>
            <a:picLocks noChangeAspect="1"/>
          </p:cNvPicPr>
          <p:nvPr/>
        </p:nvPicPr>
        <p:blipFill>
          <a:blip r:embed="rId4"/>
          <a:stretch>
            <a:fillRect/>
          </a:stretch>
        </p:blipFill>
        <p:spPr>
          <a:xfrm>
            <a:off x="539057" y="2746380"/>
            <a:ext cx="2039844" cy="1092200"/>
          </a:xfrm>
          <a:prstGeom prst="rect">
            <a:avLst/>
          </a:prstGeom>
        </p:spPr>
      </p:pic>
      <p:pic>
        <p:nvPicPr>
          <p:cNvPr id="44" name="Picture 43">
            <a:extLst>
              <a:ext uri="{FF2B5EF4-FFF2-40B4-BE49-F238E27FC236}">
                <a16:creationId xmlns:a16="http://schemas.microsoft.com/office/drawing/2014/main" id="{41C92914-6C8B-A947-9FF6-DEA6BAF3B54E}"/>
              </a:ext>
            </a:extLst>
          </p:cNvPr>
          <p:cNvPicPr>
            <a:picLocks noChangeAspect="1"/>
          </p:cNvPicPr>
          <p:nvPr/>
        </p:nvPicPr>
        <p:blipFill>
          <a:blip r:embed="rId5"/>
          <a:stretch>
            <a:fillRect/>
          </a:stretch>
        </p:blipFill>
        <p:spPr>
          <a:xfrm>
            <a:off x="413483" y="3964326"/>
            <a:ext cx="2309368" cy="1557734"/>
          </a:xfrm>
          <a:prstGeom prst="rect">
            <a:avLst/>
          </a:prstGeom>
        </p:spPr>
      </p:pic>
    </p:spTree>
    <p:extLst>
      <p:ext uri="{BB962C8B-B14F-4D97-AF65-F5344CB8AC3E}">
        <p14:creationId xmlns:p14="http://schemas.microsoft.com/office/powerpoint/2010/main" val="2789467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D945-F71B-A148-8DE7-26E011F458EE}"/>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400" kern="0" dirty="0"/>
              <a:t>Target thickness extrapolation</a:t>
            </a:r>
          </a:p>
        </p:txBody>
      </p:sp>
      <p:pic>
        <p:nvPicPr>
          <p:cNvPr id="6" name="Picture 5">
            <a:extLst>
              <a:ext uri="{FF2B5EF4-FFF2-40B4-BE49-F238E27FC236}">
                <a16:creationId xmlns:a16="http://schemas.microsoft.com/office/drawing/2014/main" id="{E0478697-3CAB-9D44-BC92-129195DB0D19}"/>
              </a:ext>
            </a:extLst>
          </p:cNvPr>
          <p:cNvPicPr>
            <a:picLocks noChangeAspect="1"/>
          </p:cNvPicPr>
          <p:nvPr/>
        </p:nvPicPr>
        <p:blipFill>
          <a:blip r:embed="rId2"/>
          <a:stretch>
            <a:fillRect/>
          </a:stretch>
        </p:blipFill>
        <p:spPr>
          <a:xfrm>
            <a:off x="944377" y="2079523"/>
            <a:ext cx="1869304" cy="3962400"/>
          </a:xfrm>
          <a:prstGeom prst="rect">
            <a:avLst/>
          </a:prstGeom>
        </p:spPr>
      </p:pic>
      <p:pic>
        <p:nvPicPr>
          <p:cNvPr id="7" name="Picture 6">
            <a:extLst>
              <a:ext uri="{FF2B5EF4-FFF2-40B4-BE49-F238E27FC236}">
                <a16:creationId xmlns:a16="http://schemas.microsoft.com/office/drawing/2014/main" id="{5CDFD7CE-43A4-3B46-80FE-7A7A36378DB0}"/>
              </a:ext>
            </a:extLst>
          </p:cNvPr>
          <p:cNvPicPr>
            <a:picLocks noChangeAspect="1"/>
          </p:cNvPicPr>
          <p:nvPr/>
        </p:nvPicPr>
        <p:blipFill>
          <a:blip r:embed="rId3"/>
          <a:stretch>
            <a:fillRect/>
          </a:stretch>
        </p:blipFill>
        <p:spPr>
          <a:xfrm>
            <a:off x="3505200" y="2344207"/>
            <a:ext cx="4953000" cy="4062943"/>
          </a:xfrm>
          <a:prstGeom prst="rect">
            <a:avLst/>
          </a:prstGeom>
        </p:spPr>
      </p:pic>
      <p:cxnSp>
        <p:nvCxnSpPr>
          <p:cNvPr id="9" name="Straight Arrow Connector 8">
            <a:extLst>
              <a:ext uri="{FF2B5EF4-FFF2-40B4-BE49-F238E27FC236}">
                <a16:creationId xmlns:a16="http://schemas.microsoft.com/office/drawing/2014/main" id="{8CDBD7A4-5A96-CE4E-9A52-E8DFA6EE8213}"/>
              </a:ext>
            </a:extLst>
          </p:cNvPr>
          <p:cNvCxnSpPr>
            <a:cxnSpLocks/>
          </p:cNvCxnSpPr>
          <p:nvPr/>
        </p:nvCxnSpPr>
        <p:spPr bwMode="auto">
          <a:xfrm flipH="1">
            <a:off x="4267199" y="2133600"/>
            <a:ext cx="304801" cy="685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BB6A1BF3-D99F-C44E-A15C-0AB72E8DEAC1}"/>
              </a:ext>
            </a:extLst>
          </p:cNvPr>
          <p:cNvSpPr txBox="1"/>
          <p:nvPr/>
        </p:nvSpPr>
        <p:spPr>
          <a:xfrm>
            <a:off x="4114800" y="1735031"/>
            <a:ext cx="2536272" cy="338554"/>
          </a:xfrm>
          <a:prstGeom prst="rect">
            <a:avLst/>
          </a:prstGeom>
          <a:noFill/>
        </p:spPr>
        <p:txBody>
          <a:bodyPr wrap="none" rtlCol="0">
            <a:spAutoFit/>
          </a:bodyPr>
          <a:lstStyle/>
          <a:p>
            <a:r>
              <a:rPr lang="en-US" sz="1600" dirty="0">
                <a:latin typeface="+mn-lt"/>
              </a:rPr>
              <a:t>Theory (from single atom)</a:t>
            </a:r>
          </a:p>
        </p:txBody>
      </p:sp>
      <p:sp>
        <p:nvSpPr>
          <p:cNvPr id="14" name="TextBox 13">
            <a:extLst>
              <a:ext uri="{FF2B5EF4-FFF2-40B4-BE49-F238E27FC236}">
                <a16:creationId xmlns:a16="http://schemas.microsoft.com/office/drawing/2014/main" id="{21D1FD87-62F4-8F41-AA1E-13C4CEAF90C6}"/>
              </a:ext>
            </a:extLst>
          </p:cNvPr>
          <p:cNvSpPr txBox="1"/>
          <p:nvPr/>
        </p:nvSpPr>
        <p:spPr>
          <a:xfrm>
            <a:off x="4927892" y="2069627"/>
            <a:ext cx="2892138" cy="338554"/>
          </a:xfrm>
          <a:prstGeom prst="rect">
            <a:avLst/>
          </a:prstGeom>
          <a:noFill/>
        </p:spPr>
        <p:txBody>
          <a:bodyPr wrap="none" rtlCol="0">
            <a:spAutoFit/>
          </a:bodyPr>
          <a:lstStyle/>
          <a:p>
            <a:r>
              <a:rPr lang="en-US" sz="1600" dirty="0">
                <a:latin typeface="+mn-lt"/>
              </a:rPr>
              <a:t>Measurement (many targets))</a:t>
            </a:r>
          </a:p>
        </p:txBody>
      </p:sp>
      <p:cxnSp>
        <p:nvCxnSpPr>
          <p:cNvPr id="15" name="Straight Arrow Connector 14">
            <a:extLst>
              <a:ext uri="{FF2B5EF4-FFF2-40B4-BE49-F238E27FC236}">
                <a16:creationId xmlns:a16="http://schemas.microsoft.com/office/drawing/2014/main" id="{767FA649-9B5B-4A4E-A96C-CBA12973841F}"/>
              </a:ext>
            </a:extLst>
          </p:cNvPr>
          <p:cNvCxnSpPr>
            <a:cxnSpLocks/>
          </p:cNvCxnSpPr>
          <p:nvPr/>
        </p:nvCxnSpPr>
        <p:spPr bwMode="auto">
          <a:xfrm flipH="1">
            <a:off x="4572000" y="2433911"/>
            <a:ext cx="732935" cy="69028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2ECC28B4-C007-4046-98E3-3A468E2E10A7}"/>
              </a:ext>
            </a:extLst>
          </p:cNvPr>
          <p:cNvCxnSpPr>
            <a:cxnSpLocks/>
          </p:cNvCxnSpPr>
          <p:nvPr/>
        </p:nvCxnSpPr>
        <p:spPr bwMode="auto">
          <a:xfrm>
            <a:off x="5304935" y="2433911"/>
            <a:ext cx="336092" cy="152021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79B30A19-47DD-3D4B-BBAF-FC28E6305F55}"/>
              </a:ext>
            </a:extLst>
          </p:cNvPr>
          <p:cNvCxnSpPr>
            <a:cxnSpLocks/>
          </p:cNvCxnSpPr>
          <p:nvPr/>
        </p:nvCxnSpPr>
        <p:spPr bwMode="auto">
          <a:xfrm>
            <a:off x="5304935" y="2463146"/>
            <a:ext cx="1746659" cy="225767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Rectangle 20">
            <a:extLst>
              <a:ext uri="{FF2B5EF4-FFF2-40B4-BE49-F238E27FC236}">
                <a16:creationId xmlns:a16="http://schemas.microsoft.com/office/drawing/2014/main" id="{380E1A60-E308-1340-9D68-98472555D562}"/>
              </a:ext>
            </a:extLst>
          </p:cNvPr>
          <p:cNvSpPr/>
          <p:nvPr/>
        </p:nvSpPr>
        <p:spPr>
          <a:xfrm>
            <a:off x="0" y="581640"/>
            <a:ext cx="9306895" cy="923330"/>
          </a:xfrm>
          <a:prstGeom prst="rect">
            <a:avLst/>
          </a:prstGeom>
        </p:spPr>
        <p:txBody>
          <a:bodyPr wrap="square">
            <a:spAutoFit/>
          </a:bodyPr>
          <a:lstStyle/>
          <a:p>
            <a:pPr marL="285750" indent="-285750">
              <a:buFont typeface="Wingdings" pitchFamily="2" charset="2"/>
              <a:buChar char="Ø"/>
            </a:pPr>
            <a:r>
              <a:rPr lang="en-US" sz="1800" dirty="0">
                <a:solidFill>
                  <a:schemeClr val="tx1"/>
                </a:solidFill>
                <a:latin typeface="+mn-lt"/>
              </a:rPr>
              <a:t>Single elastic scattering … asymmetry would be constant, independent of thickness</a:t>
            </a:r>
          </a:p>
          <a:p>
            <a:pPr marL="285750" indent="-285750">
              <a:buFont typeface="Wingdings" pitchFamily="2" charset="2"/>
              <a:buChar char="Ø"/>
            </a:pPr>
            <a:r>
              <a:rPr lang="en-US" sz="1800" dirty="0">
                <a:solidFill>
                  <a:schemeClr val="tx1"/>
                </a:solidFill>
                <a:latin typeface="+mn-lt"/>
              </a:rPr>
              <a:t>Double elastic scatting … electron spin is rotated and analyzed (lesser asymmetry)</a:t>
            </a:r>
          </a:p>
          <a:p>
            <a:pPr marL="285750" indent="-285750">
              <a:buFont typeface="Wingdings" pitchFamily="2" charset="2"/>
              <a:buChar char="Ø"/>
            </a:pPr>
            <a:r>
              <a:rPr lang="en-US" sz="1800" dirty="0">
                <a:solidFill>
                  <a:schemeClr val="tx1"/>
                </a:solidFill>
                <a:latin typeface="+mn-lt"/>
              </a:rPr>
              <a:t>What we measure … weighted contribution of Single + Double scattering</a:t>
            </a:r>
          </a:p>
        </p:txBody>
      </p:sp>
      <p:sp>
        <p:nvSpPr>
          <p:cNvPr id="3" name="TextBox 2">
            <a:extLst>
              <a:ext uri="{FF2B5EF4-FFF2-40B4-BE49-F238E27FC236}">
                <a16:creationId xmlns:a16="http://schemas.microsoft.com/office/drawing/2014/main" id="{3D673506-44F7-1C43-8A78-1053FA91CADC}"/>
              </a:ext>
            </a:extLst>
          </p:cNvPr>
          <p:cNvSpPr txBox="1"/>
          <p:nvPr/>
        </p:nvSpPr>
        <p:spPr>
          <a:xfrm>
            <a:off x="6847147" y="2495490"/>
            <a:ext cx="925253" cy="400110"/>
          </a:xfrm>
          <a:prstGeom prst="rect">
            <a:avLst/>
          </a:prstGeom>
          <a:noFill/>
        </p:spPr>
        <p:txBody>
          <a:bodyPr wrap="none" rtlCol="0">
            <a:spAutoFit/>
          </a:bodyPr>
          <a:lstStyle/>
          <a:p>
            <a:r>
              <a:rPr lang="en-US" sz="2000" dirty="0">
                <a:latin typeface="+mn-lt"/>
              </a:rPr>
              <a:t>5 MeV</a:t>
            </a:r>
          </a:p>
        </p:txBody>
      </p:sp>
    </p:spTree>
    <p:extLst>
      <p:ext uri="{BB962C8B-B14F-4D97-AF65-F5344CB8AC3E}">
        <p14:creationId xmlns:p14="http://schemas.microsoft.com/office/powerpoint/2010/main" val="685329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D0B4-9D48-C540-B482-D57338CB347A}"/>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Continuous Electron Beam</a:t>
            </a:r>
          </a:p>
          <a:p>
            <a:r>
              <a:rPr lang="en-US" sz="2800" kern="0" dirty="0"/>
              <a:t>Accelerator Facility (Jefferson Lab, USA)</a:t>
            </a:r>
          </a:p>
        </p:txBody>
      </p:sp>
      <p:sp>
        <p:nvSpPr>
          <p:cNvPr id="3" name="Rectangle 2">
            <a:extLst>
              <a:ext uri="{FF2B5EF4-FFF2-40B4-BE49-F238E27FC236}">
                <a16:creationId xmlns:a16="http://schemas.microsoft.com/office/drawing/2014/main" id="{D8496F6D-375D-A345-984E-6206C0FDC531}"/>
              </a:ext>
            </a:extLst>
          </p:cNvPr>
          <p:cNvSpPr txBox="1">
            <a:spLocks noChangeArrowheads="1"/>
          </p:cNvSpPr>
          <p:nvPr/>
        </p:nvSpPr>
        <p:spPr>
          <a:xfrm>
            <a:off x="32657" y="685800"/>
            <a:ext cx="6743700" cy="762000"/>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endParaRPr lang="en-US" sz="2800" dirty="0"/>
          </a:p>
        </p:txBody>
      </p:sp>
      <p:pic>
        <p:nvPicPr>
          <p:cNvPr id="4" name="Picture 3" descr="_DSC0125.JPG">
            <a:extLst>
              <a:ext uri="{FF2B5EF4-FFF2-40B4-BE49-F238E27FC236}">
                <a16:creationId xmlns:a16="http://schemas.microsoft.com/office/drawing/2014/main" id="{1F77B489-3BA5-7E45-B352-561C9F45A14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431476" y="2420742"/>
            <a:ext cx="6645724" cy="4054581"/>
          </a:xfrm>
          <a:prstGeom prst="rect">
            <a:avLst/>
          </a:prstGeom>
        </p:spPr>
      </p:pic>
      <p:sp>
        <p:nvSpPr>
          <p:cNvPr id="6" name="TextBox 5">
            <a:extLst>
              <a:ext uri="{FF2B5EF4-FFF2-40B4-BE49-F238E27FC236}">
                <a16:creationId xmlns:a16="http://schemas.microsoft.com/office/drawing/2014/main" id="{97B5721D-2FB4-364E-B8B2-A366977073D0}"/>
              </a:ext>
            </a:extLst>
          </p:cNvPr>
          <p:cNvSpPr txBox="1"/>
          <p:nvPr/>
        </p:nvSpPr>
        <p:spPr>
          <a:xfrm>
            <a:off x="141905" y="1066800"/>
            <a:ext cx="8446543" cy="1323439"/>
          </a:xfrm>
          <a:prstGeom prst="rect">
            <a:avLst/>
          </a:prstGeom>
          <a:noFill/>
        </p:spPr>
        <p:txBody>
          <a:bodyPr wrap="none" rtlCol="0">
            <a:spAutoFit/>
          </a:bodyPr>
          <a:lstStyle/>
          <a:p>
            <a:r>
              <a:rPr lang="en-US" sz="2000" dirty="0">
                <a:solidFill>
                  <a:schemeClr val="tx1"/>
                </a:solidFill>
                <a:latin typeface="+mn-lt"/>
              </a:rPr>
              <a:t>4 independent end stations means using 4 lasers at once, synchronously:</a:t>
            </a:r>
          </a:p>
          <a:p>
            <a:pPr marL="914400" lvl="1" indent="-457200">
              <a:buFont typeface="Arial" panose="020B0604020202020204" pitchFamily="34" charset="0"/>
              <a:buChar char="•"/>
            </a:pPr>
            <a:r>
              <a:rPr lang="en-US" sz="2000" dirty="0">
                <a:solidFill>
                  <a:srgbClr val="000000"/>
                </a:solidFill>
                <a:latin typeface="Arial"/>
              </a:rPr>
              <a:t>Merged with beam-combiners and polarizing cubes</a:t>
            </a:r>
          </a:p>
          <a:p>
            <a:pPr marL="914400" lvl="1" indent="-457200">
              <a:buFont typeface="Arial" panose="020B0604020202020204" pitchFamily="34" charset="0"/>
              <a:buChar char="•"/>
            </a:pPr>
            <a:r>
              <a:rPr lang="en-US" sz="2000" dirty="0">
                <a:solidFill>
                  <a:schemeClr val="tx1"/>
                </a:solidFill>
                <a:latin typeface="+mn-lt"/>
              </a:rPr>
              <a:t>Phase synchronous (499 or 249.5 MHz)</a:t>
            </a:r>
          </a:p>
          <a:p>
            <a:pPr marL="914400" lvl="1" indent="-457200">
              <a:buFont typeface="Arial" panose="020B0604020202020204" pitchFamily="34" charset="0"/>
              <a:buChar char="•"/>
            </a:pPr>
            <a:r>
              <a:rPr lang="en-US" sz="2000" dirty="0">
                <a:solidFill>
                  <a:schemeClr val="tx1"/>
                </a:solidFill>
                <a:latin typeface="+mn-lt"/>
              </a:rPr>
              <a:t>All lasers focused to same area on photocathode</a:t>
            </a:r>
          </a:p>
        </p:txBody>
      </p:sp>
    </p:spTree>
    <p:extLst>
      <p:ext uri="{BB962C8B-B14F-4D97-AF65-F5344CB8AC3E}">
        <p14:creationId xmlns:p14="http://schemas.microsoft.com/office/powerpoint/2010/main" val="423402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C68DE9-F685-BA46-8C30-1695EDC3D78A}"/>
              </a:ext>
            </a:extLst>
          </p:cNvPr>
          <p:cNvSpPr txBox="1">
            <a:spLocks/>
          </p:cNvSpPr>
          <p:nvPr/>
        </p:nvSpPr>
        <p:spPr>
          <a:xfrm>
            <a:off x="0" y="169256"/>
            <a:ext cx="9144000" cy="1524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a:ea typeface="+mj-ea"/>
                <a:cs typeface="+mj-cs"/>
              </a:rPr>
              <a:t>Accelerators need “free” electrons !</a:t>
            </a:r>
            <a:br>
              <a:rPr kumimoji="0" lang="en-US" sz="4000" b="1" i="0" u="none" strike="noStrike" kern="1200" cap="none" spc="0" normalizeH="0" baseline="0" noProof="0" dirty="0">
                <a:ln>
                  <a:noFill/>
                </a:ln>
                <a:solidFill>
                  <a:sysClr val="windowText" lastClr="000000"/>
                </a:solidFill>
                <a:effectLst/>
                <a:uLnTx/>
                <a:uFillTx/>
                <a:latin typeface="Calibri"/>
                <a:ea typeface="+mj-ea"/>
                <a:cs typeface="+mj-cs"/>
              </a:rPr>
            </a:br>
            <a:br>
              <a:rPr kumimoji="0" lang="en-US" sz="1200" b="1" i="0" u="none" strike="noStrike" kern="1200" cap="none" spc="0" normalizeH="0" baseline="0" noProof="0" dirty="0">
                <a:ln>
                  <a:noFill/>
                </a:ln>
                <a:solidFill>
                  <a:sysClr val="windowText" lastClr="000000"/>
                </a:solidFill>
                <a:effectLst/>
                <a:uLnTx/>
                <a:uFillTx/>
                <a:latin typeface="Calibri"/>
                <a:ea typeface="+mj-ea"/>
                <a:cs typeface="+mj-cs"/>
              </a:rPr>
            </a:br>
            <a:r>
              <a:rPr kumimoji="0" lang="en-US" sz="3200" b="0" i="1" u="none" strike="noStrike" kern="1200" cap="none" spc="0" normalizeH="0" baseline="0" noProof="0" dirty="0">
                <a:ln>
                  <a:noFill/>
                </a:ln>
                <a:solidFill>
                  <a:sysClr val="windowText" lastClr="000000"/>
                </a:solidFill>
                <a:effectLst/>
                <a:uLnTx/>
                <a:uFillTx/>
                <a:latin typeface="Calibri"/>
                <a:ea typeface="+mj-ea"/>
                <a:cs typeface="+mj-cs"/>
              </a:rPr>
              <a:t>How might we acquire them</a:t>
            </a:r>
            <a:r>
              <a:rPr kumimoji="0" lang="en-US" sz="3600" b="0" i="1" u="none" strike="noStrike" kern="1200" cap="none" spc="0" normalizeH="0" baseline="0" noProof="0" dirty="0">
                <a:ln>
                  <a:noFill/>
                </a:ln>
                <a:solidFill>
                  <a:sysClr val="windowText" lastClr="000000"/>
                </a:solidFill>
                <a:effectLst/>
                <a:uLnTx/>
                <a:uFillTx/>
                <a:latin typeface="Calibri"/>
                <a:ea typeface="+mj-ea"/>
                <a:cs typeface="+mj-cs"/>
              </a:rPr>
              <a:t>?</a:t>
            </a:r>
            <a:endParaRPr kumimoji="0" lang="en-US" sz="4000" b="0" i="1"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Content Placeholder 2">
            <a:extLst>
              <a:ext uri="{FF2B5EF4-FFF2-40B4-BE49-F238E27FC236}">
                <a16:creationId xmlns:a16="http://schemas.microsoft.com/office/drawing/2014/main" id="{326711A6-C6B3-414C-8C70-2BF450564AAD}"/>
              </a:ext>
            </a:extLst>
          </p:cNvPr>
          <p:cNvSpPr txBox="1">
            <a:spLocks/>
          </p:cNvSpPr>
          <p:nvPr/>
        </p:nvSpPr>
        <p:spPr>
          <a:xfrm>
            <a:off x="1066800" y="4419600"/>
            <a:ext cx="7848600" cy="1961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rgbClr val="339966"/>
                </a:solidFill>
                <a:effectLst/>
                <a:uLnTx/>
                <a:uFillTx/>
                <a:latin typeface="Calibri"/>
                <a:ea typeface="+mn-ea"/>
                <a:cs typeface="+mn-cs"/>
              </a:rPr>
              <a:t>Field</a:t>
            </a:r>
            <a:r>
              <a:rPr kumimoji="0" lang="en-US" sz="3600" b="0" i="0" u="none" strike="noStrike" kern="1200" cap="none" spc="0" normalizeH="0" baseline="0" noProof="0" dirty="0">
                <a:ln>
                  <a:noFill/>
                </a:ln>
                <a:solidFill>
                  <a:sysClr val="windowText" lastClr="000000"/>
                </a:solidFill>
                <a:effectLst/>
                <a:uLnTx/>
                <a:uFillTx/>
                <a:latin typeface="Calibri"/>
                <a:ea typeface="+mn-ea"/>
                <a:cs typeface="+mn-cs"/>
              </a:rPr>
              <a:t> Emission (electronic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Thermionic</a:t>
            </a:r>
            <a:r>
              <a:rPr kumimoji="0" lang="en-US" sz="3600" b="0" i="0" u="none" strike="noStrike" kern="1200" cap="none" spc="0" normalizeH="0" baseline="0" noProof="0" dirty="0">
                <a:ln>
                  <a:noFill/>
                </a:ln>
                <a:solidFill>
                  <a:sysClr val="windowText" lastClr="000000"/>
                </a:solidFill>
                <a:effectLst/>
                <a:uLnTx/>
                <a:uFillTx/>
                <a:latin typeface="Calibri"/>
                <a:ea typeface="+mn-ea"/>
                <a:cs typeface="+mn-cs"/>
              </a:rPr>
              <a:t> Emission (thermal energy)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rgbClr val="0070C0"/>
                </a:solidFill>
                <a:effectLst/>
                <a:uLnTx/>
                <a:uFillTx/>
                <a:latin typeface="Calibri"/>
                <a:ea typeface="+mn-ea"/>
                <a:cs typeface="+mn-cs"/>
              </a:rPr>
              <a:t>Photo</a:t>
            </a:r>
            <a:r>
              <a:rPr kumimoji="0" lang="en-US" sz="3600" b="0" i="0" u="none" strike="noStrike" kern="1200" cap="none" spc="0" normalizeH="0" baseline="0" noProof="0" dirty="0">
                <a:ln>
                  <a:noFill/>
                </a:ln>
                <a:solidFill>
                  <a:sysClr val="windowText" lastClr="000000"/>
                </a:solidFill>
                <a:effectLst/>
                <a:uLnTx/>
                <a:uFillTx/>
                <a:latin typeface="Calibri"/>
                <a:ea typeface="+mn-ea"/>
                <a:cs typeface="+mn-cs"/>
              </a:rPr>
              <a:t> Emission (optical energy)</a:t>
            </a:r>
          </a:p>
        </p:txBody>
      </p:sp>
      <p:sp>
        <p:nvSpPr>
          <p:cNvPr id="2" name="TextBox 1">
            <a:extLst>
              <a:ext uri="{FF2B5EF4-FFF2-40B4-BE49-F238E27FC236}">
                <a16:creationId xmlns:a16="http://schemas.microsoft.com/office/drawing/2014/main" id="{D853346F-F51B-7747-94A2-1BB32A0515F5}"/>
              </a:ext>
            </a:extLst>
          </p:cNvPr>
          <p:cNvSpPr txBox="1"/>
          <p:nvPr/>
        </p:nvSpPr>
        <p:spPr>
          <a:xfrm>
            <a:off x="6370820" y="6505731"/>
            <a:ext cx="184731" cy="584775"/>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C0FF3A7E-8A99-1A4B-B3C5-568F373D3ED8}"/>
              </a:ext>
            </a:extLst>
          </p:cNvPr>
          <p:cNvPicPr>
            <a:picLocks noChangeAspect="1" noChangeArrowheads="1"/>
          </p:cNvPicPr>
          <p:nvPr/>
        </p:nvPicPr>
        <p:blipFill>
          <a:blip r:embed="rId2" cstate="print"/>
          <a:srcRect/>
          <a:stretch>
            <a:fillRect/>
          </a:stretch>
        </p:blipFill>
        <p:spPr bwMode="auto">
          <a:xfrm>
            <a:off x="1454497" y="1828800"/>
            <a:ext cx="3446588" cy="2270693"/>
          </a:xfrm>
          <a:prstGeom prst="rect">
            <a:avLst/>
          </a:prstGeom>
          <a:noFill/>
          <a:ln w="9525">
            <a:noFill/>
            <a:miter lim="800000"/>
            <a:headEnd/>
            <a:tailEnd/>
          </a:ln>
        </p:spPr>
      </p:pic>
      <p:pic>
        <p:nvPicPr>
          <p:cNvPr id="9" name="Picture 8">
            <a:extLst>
              <a:ext uri="{FF2B5EF4-FFF2-40B4-BE49-F238E27FC236}">
                <a16:creationId xmlns:a16="http://schemas.microsoft.com/office/drawing/2014/main" id="{AC432A36-CF2C-0B42-BE18-C65A69A4B5EA}"/>
              </a:ext>
            </a:extLst>
          </p:cNvPr>
          <p:cNvPicPr>
            <a:picLocks noChangeAspect="1" noChangeArrowheads="1"/>
          </p:cNvPicPr>
          <p:nvPr/>
        </p:nvPicPr>
        <p:blipFill>
          <a:blip r:embed="rId3" cstate="print"/>
          <a:srcRect/>
          <a:stretch>
            <a:fillRect/>
          </a:stretch>
        </p:blipFill>
        <p:spPr bwMode="auto">
          <a:xfrm>
            <a:off x="5377392" y="1828800"/>
            <a:ext cx="1986856" cy="2270693"/>
          </a:xfrm>
          <a:prstGeom prst="rect">
            <a:avLst/>
          </a:prstGeom>
          <a:noFill/>
          <a:ln w="9525">
            <a:noFill/>
            <a:miter lim="800000"/>
            <a:headEnd/>
            <a:tailEnd/>
          </a:ln>
        </p:spPr>
      </p:pic>
    </p:spTree>
    <p:extLst>
      <p:ext uri="{BB962C8B-B14F-4D97-AF65-F5344CB8AC3E}">
        <p14:creationId xmlns:p14="http://schemas.microsoft.com/office/powerpoint/2010/main" val="3337152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B0EFC1-CC75-6A4B-B466-61B19CC27ACA}"/>
              </a:ext>
            </a:extLst>
          </p:cNvPr>
          <p:cNvPicPr>
            <a:picLocks noChangeAspect="1"/>
          </p:cNvPicPr>
          <p:nvPr/>
        </p:nvPicPr>
        <p:blipFill>
          <a:blip r:embed="rId2"/>
          <a:stretch>
            <a:fillRect/>
          </a:stretch>
        </p:blipFill>
        <p:spPr>
          <a:xfrm>
            <a:off x="4983638" y="1214991"/>
            <a:ext cx="3966827" cy="1940935"/>
          </a:xfrm>
          <a:prstGeom prst="rect">
            <a:avLst/>
          </a:prstGeom>
        </p:spPr>
      </p:pic>
      <p:sp>
        <p:nvSpPr>
          <p:cNvPr id="2" name="Title 1">
            <a:extLst>
              <a:ext uri="{FF2B5EF4-FFF2-40B4-BE49-F238E27FC236}">
                <a16:creationId xmlns:a16="http://schemas.microsoft.com/office/drawing/2014/main" id="{53203499-802E-8548-B67C-CB2ADAFD8A25}"/>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S-DALINAC (Darmstadt, Germany)</a:t>
            </a:r>
          </a:p>
        </p:txBody>
      </p:sp>
      <p:pic>
        <p:nvPicPr>
          <p:cNvPr id="3" name="Picture 2">
            <a:extLst>
              <a:ext uri="{FF2B5EF4-FFF2-40B4-BE49-F238E27FC236}">
                <a16:creationId xmlns:a16="http://schemas.microsoft.com/office/drawing/2014/main" id="{CE0F7818-D794-3949-A48A-BC55094D6F4D}"/>
              </a:ext>
            </a:extLst>
          </p:cNvPr>
          <p:cNvPicPr>
            <a:picLocks noChangeAspect="1"/>
          </p:cNvPicPr>
          <p:nvPr/>
        </p:nvPicPr>
        <p:blipFill>
          <a:blip r:embed="rId3"/>
          <a:stretch>
            <a:fillRect/>
          </a:stretch>
        </p:blipFill>
        <p:spPr>
          <a:xfrm>
            <a:off x="-101351" y="942593"/>
            <a:ext cx="4659410" cy="2456958"/>
          </a:xfrm>
          <a:prstGeom prst="rect">
            <a:avLst/>
          </a:prstGeom>
        </p:spPr>
      </p:pic>
      <p:pic>
        <p:nvPicPr>
          <p:cNvPr id="14" name="Picture 13">
            <a:extLst>
              <a:ext uri="{FF2B5EF4-FFF2-40B4-BE49-F238E27FC236}">
                <a16:creationId xmlns:a16="http://schemas.microsoft.com/office/drawing/2014/main" id="{87D2BE1E-AF81-D740-B528-5EA24D1A22F5}"/>
              </a:ext>
            </a:extLst>
          </p:cNvPr>
          <p:cNvPicPr>
            <a:picLocks noChangeAspect="1"/>
          </p:cNvPicPr>
          <p:nvPr/>
        </p:nvPicPr>
        <p:blipFill>
          <a:blip r:embed="rId4"/>
          <a:stretch>
            <a:fillRect/>
          </a:stretch>
        </p:blipFill>
        <p:spPr>
          <a:xfrm>
            <a:off x="1509273" y="3289713"/>
            <a:ext cx="6430254" cy="3568287"/>
          </a:xfrm>
          <a:prstGeom prst="rect">
            <a:avLst/>
          </a:prstGeom>
        </p:spPr>
      </p:pic>
      <p:pic>
        <p:nvPicPr>
          <p:cNvPr id="16" name="Picture 15">
            <a:extLst>
              <a:ext uri="{FF2B5EF4-FFF2-40B4-BE49-F238E27FC236}">
                <a16:creationId xmlns:a16="http://schemas.microsoft.com/office/drawing/2014/main" id="{977D50CB-FD71-C244-9E8D-63E022B729FC}"/>
              </a:ext>
            </a:extLst>
          </p:cNvPr>
          <p:cNvPicPr>
            <a:picLocks noChangeAspect="1"/>
          </p:cNvPicPr>
          <p:nvPr/>
        </p:nvPicPr>
        <p:blipFill>
          <a:blip r:embed="rId5"/>
          <a:stretch>
            <a:fillRect/>
          </a:stretch>
        </p:blipFill>
        <p:spPr>
          <a:xfrm>
            <a:off x="3962400" y="551774"/>
            <a:ext cx="4112613" cy="781637"/>
          </a:xfrm>
          <a:prstGeom prst="rect">
            <a:avLst/>
          </a:prstGeom>
        </p:spPr>
      </p:pic>
      <p:sp>
        <p:nvSpPr>
          <p:cNvPr id="7" name="TextBox 6">
            <a:extLst>
              <a:ext uri="{FF2B5EF4-FFF2-40B4-BE49-F238E27FC236}">
                <a16:creationId xmlns:a16="http://schemas.microsoft.com/office/drawing/2014/main" id="{DED7656C-8571-F742-A190-724AE865B63C}"/>
              </a:ext>
            </a:extLst>
          </p:cNvPr>
          <p:cNvSpPr txBox="1"/>
          <p:nvPr/>
        </p:nvSpPr>
        <p:spPr>
          <a:xfrm>
            <a:off x="1905000" y="6400800"/>
            <a:ext cx="3314497" cy="338554"/>
          </a:xfrm>
          <a:prstGeom prst="rect">
            <a:avLst/>
          </a:prstGeom>
          <a:noFill/>
        </p:spPr>
        <p:txBody>
          <a:bodyPr wrap="none" rtlCol="0">
            <a:spAutoFit/>
          </a:bodyPr>
          <a:lstStyle/>
          <a:p>
            <a:r>
              <a:rPr lang="en-US" sz="1600" i="1" dirty="0"/>
              <a:t>(courtesy J. Enders, Darmstadt Univ.)</a:t>
            </a:r>
          </a:p>
        </p:txBody>
      </p:sp>
    </p:spTree>
    <p:extLst>
      <p:ext uri="{BB962C8B-B14F-4D97-AF65-F5344CB8AC3E}">
        <p14:creationId xmlns:p14="http://schemas.microsoft.com/office/powerpoint/2010/main" val="1824991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FB3D-BFC9-3A48-BBE4-3B2D6A63C043}"/>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Mainz Energy-Recovery</a:t>
            </a:r>
          </a:p>
          <a:p>
            <a:r>
              <a:rPr lang="en-US" sz="2800" kern="0" dirty="0"/>
              <a:t>Superconducting Accelerator (Mainz, Germany)</a:t>
            </a:r>
          </a:p>
        </p:txBody>
      </p:sp>
      <p:pic>
        <p:nvPicPr>
          <p:cNvPr id="3" name="Picture 2">
            <a:extLst>
              <a:ext uri="{FF2B5EF4-FFF2-40B4-BE49-F238E27FC236}">
                <a16:creationId xmlns:a16="http://schemas.microsoft.com/office/drawing/2014/main" id="{B1BBEB45-4802-1448-867C-82E7F784217D}"/>
              </a:ext>
            </a:extLst>
          </p:cNvPr>
          <p:cNvPicPr>
            <a:picLocks noChangeAspect="1"/>
          </p:cNvPicPr>
          <p:nvPr/>
        </p:nvPicPr>
        <p:blipFill>
          <a:blip r:embed="rId2"/>
          <a:stretch>
            <a:fillRect/>
          </a:stretch>
        </p:blipFill>
        <p:spPr>
          <a:xfrm>
            <a:off x="0" y="1143000"/>
            <a:ext cx="9144000" cy="5094514"/>
          </a:xfrm>
          <a:prstGeom prst="rect">
            <a:avLst/>
          </a:prstGeom>
        </p:spPr>
      </p:pic>
      <p:sp>
        <p:nvSpPr>
          <p:cNvPr id="4" name="TextBox 3">
            <a:extLst>
              <a:ext uri="{FF2B5EF4-FFF2-40B4-BE49-F238E27FC236}">
                <a16:creationId xmlns:a16="http://schemas.microsoft.com/office/drawing/2014/main" id="{EA88603D-A2EA-EF40-9C78-A28F13F2B0CD}"/>
              </a:ext>
            </a:extLst>
          </p:cNvPr>
          <p:cNvSpPr txBox="1"/>
          <p:nvPr/>
        </p:nvSpPr>
        <p:spPr>
          <a:xfrm>
            <a:off x="3962400" y="6402431"/>
            <a:ext cx="3200684" cy="338554"/>
          </a:xfrm>
          <a:prstGeom prst="rect">
            <a:avLst/>
          </a:prstGeom>
          <a:noFill/>
        </p:spPr>
        <p:txBody>
          <a:bodyPr wrap="none" rtlCol="0">
            <a:spAutoFit/>
          </a:bodyPr>
          <a:lstStyle/>
          <a:p>
            <a:r>
              <a:rPr lang="en-US" sz="1600" i="1" dirty="0"/>
              <a:t>(courtesy K. </a:t>
            </a:r>
            <a:r>
              <a:rPr lang="en-US" sz="1600" i="1" dirty="0" err="1"/>
              <a:t>Aulenbacher</a:t>
            </a:r>
            <a:r>
              <a:rPr lang="en-US" sz="1600" i="1" dirty="0"/>
              <a:t>, Mainz U.)</a:t>
            </a:r>
          </a:p>
        </p:txBody>
      </p:sp>
    </p:spTree>
    <p:extLst>
      <p:ext uri="{BB962C8B-B14F-4D97-AF65-F5344CB8AC3E}">
        <p14:creationId xmlns:p14="http://schemas.microsoft.com/office/powerpoint/2010/main" val="762301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9627523-60BD-674D-B6BB-D2EDDE8A6E2C}"/>
              </a:ext>
            </a:extLst>
          </p:cNvPr>
          <p:cNvSpPr txBox="1"/>
          <p:nvPr/>
        </p:nvSpPr>
        <p:spPr>
          <a:xfrm>
            <a:off x="1744910" y="1124125"/>
            <a:ext cx="184731" cy="584775"/>
          </a:xfrm>
          <a:prstGeom prst="rect">
            <a:avLst/>
          </a:prstGeom>
          <a:noFill/>
        </p:spPr>
        <p:txBody>
          <a:bodyPr wrap="none" rtlCol="0">
            <a:spAutoFit/>
          </a:bodyPr>
          <a:lstStyle/>
          <a:p>
            <a:endParaRPr lang="en-US" dirty="0"/>
          </a:p>
        </p:txBody>
      </p:sp>
      <p:grpSp>
        <p:nvGrpSpPr>
          <p:cNvPr id="58" name="Group 57">
            <a:extLst>
              <a:ext uri="{FF2B5EF4-FFF2-40B4-BE49-F238E27FC236}">
                <a16:creationId xmlns:a16="http://schemas.microsoft.com/office/drawing/2014/main" id="{AE1AE5F0-D2DA-2E4A-802A-A302C652E56D}"/>
              </a:ext>
            </a:extLst>
          </p:cNvPr>
          <p:cNvGrpSpPr/>
          <p:nvPr/>
        </p:nvGrpSpPr>
        <p:grpSpPr>
          <a:xfrm>
            <a:off x="152400" y="609600"/>
            <a:ext cx="5297991" cy="4352792"/>
            <a:chOff x="3380585" y="1433989"/>
            <a:chExt cx="5297991" cy="4352792"/>
          </a:xfrm>
        </p:grpSpPr>
        <p:pic>
          <p:nvPicPr>
            <p:cNvPr id="59" name="Picture 58">
              <a:extLst>
                <a:ext uri="{FF2B5EF4-FFF2-40B4-BE49-F238E27FC236}">
                  <a16:creationId xmlns:a16="http://schemas.microsoft.com/office/drawing/2014/main" id="{0FB420D9-2766-3745-8998-B497A445B1CC}"/>
                </a:ext>
              </a:extLst>
            </p:cNvPr>
            <p:cNvPicPr>
              <a:picLocks noChangeAspect="1"/>
            </p:cNvPicPr>
            <p:nvPr/>
          </p:nvPicPr>
          <p:blipFill rotWithShape="1">
            <a:blip r:embed="rId2"/>
            <a:srcRect l="5953" t="6244" r="2313" b="35022"/>
            <a:stretch/>
          </p:blipFill>
          <p:spPr>
            <a:xfrm>
              <a:off x="3380585" y="1433989"/>
              <a:ext cx="5253367" cy="4352792"/>
            </a:xfrm>
            <a:prstGeom prst="rect">
              <a:avLst/>
            </a:prstGeom>
          </p:spPr>
        </p:pic>
        <p:sp>
          <p:nvSpPr>
            <p:cNvPr id="60" name="TextBox 59">
              <a:extLst>
                <a:ext uri="{FF2B5EF4-FFF2-40B4-BE49-F238E27FC236}">
                  <a16:creationId xmlns:a16="http://schemas.microsoft.com/office/drawing/2014/main" id="{69E822F1-7D3B-A548-B32D-9E221EACB174}"/>
                </a:ext>
              </a:extLst>
            </p:cNvPr>
            <p:cNvSpPr txBox="1"/>
            <p:nvPr/>
          </p:nvSpPr>
          <p:spPr>
            <a:xfrm>
              <a:off x="4432887" y="2858066"/>
              <a:ext cx="1543050" cy="738664"/>
            </a:xfrm>
            <a:prstGeom prst="rect">
              <a:avLst/>
            </a:prstGeom>
            <a:noFill/>
          </p:spPr>
          <p:txBody>
            <a:bodyPr wrap="square" rtlCol="0">
              <a:spAutoFit/>
            </a:bodyPr>
            <a:lstStyle/>
            <a:p>
              <a:pPr algn="ctr" fontAlgn="auto">
                <a:spcBef>
                  <a:spcPts val="0"/>
                </a:spcBef>
                <a:spcAft>
                  <a:spcPts val="0"/>
                </a:spcAft>
              </a:pPr>
              <a:r>
                <a:rPr lang="en-US" sz="1400" dirty="0">
                  <a:solidFill>
                    <a:prstClr val="black"/>
                  </a:solidFill>
                  <a:latin typeface="Calibri" panose="020F0502020204030204"/>
                </a:rPr>
                <a:t>RCS to ESR Transfer Line</a:t>
              </a:r>
            </a:p>
            <a:p>
              <a:pPr algn="ctr" fontAlgn="auto">
                <a:spcBef>
                  <a:spcPts val="0"/>
                </a:spcBef>
                <a:spcAft>
                  <a:spcPts val="0"/>
                </a:spcAft>
              </a:pPr>
              <a:r>
                <a:rPr lang="en-US" sz="1400" dirty="0">
                  <a:solidFill>
                    <a:prstClr val="black"/>
                  </a:solidFill>
                  <a:latin typeface="Calibri" panose="020F0502020204030204"/>
                </a:rPr>
                <a:t>12 o’clock</a:t>
              </a:r>
            </a:p>
          </p:txBody>
        </p:sp>
        <p:cxnSp>
          <p:nvCxnSpPr>
            <p:cNvPr id="61" name="Straight Connector 60">
              <a:extLst>
                <a:ext uri="{FF2B5EF4-FFF2-40B4-BE49-F238E27FC236}">
                  <a16:creationId xmlns:a16="http://schemas.microsoft.com/office/drawing/2014/main" id="{E5985699-400B-BC4D-A4D1-9D75603F00B9}"/>
                </a:ext>
              </a:extLst>
            </p:cNvPr>
            <p:cNvCxnSpPr>
              <a:cxnSpLocks/>
            </p:cNvCxnSpPr>
            <p:nvPr/>
          </p:nvCxnSpPr>
          <p:spPr>
            <a:xfrm flipV="1">
              <a:off x="5047013" y="1529365"/>
              <a:ext cx="617569" cy="1328701"/>
            </a:xfrm>
            <a:prstGeom prst="line">
              <a:avLst/>
            </a:prstGeom>
            <a:noFill/>
            <a:ln w="22225" cap="flat" cmpd="sng" algn="ctr">
              <a:solidFill>
                <a:srgbClr val="4472C4"/>
              </a:solidFill>
              <a:prstDash val="solid"/>
              <a:miter lim="800000"/>
            </a:ln>
            <a:effectLst/>
          </p:spPr>
        </p:cxnSp>
        <p:sp>
          <p:nvSpPr>
            <p:cNvPr id="62" name="Rectangle 61">
              <a:extLst>
                <a:ext uri="{FF2B5EF4-FFF2-40B4-BE49-F238E27FC236}">
                  <a16:creationId xmlns:a16="http://schemas.microsoft.com/office/drawing/2014/main" id="{343A2892-5661-8546-932C-0CB6868688CB}"/>
                </a:ext>
              </a:extLst>
            </p:cNvPr>
            <p:cNvSpPr/>
            <p:nvPr/>
          </p:nvSpPr>
          <p:spPr>
            <a:xfrm>
              <a:off x="4331926" y="2864974"/>
              <a:ext cx="1778453" cy="678138"/>
            </a:xfrm>
            <a:prstGeom prst="rect">
              <a:avLst/>
            </a:prstGeom>
            <a:solidFill>
              <a:srgbClr val="FFFF00">
                <a:alpha val="28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75DAD67-AD2D-C34B-B087-A56FE7FB6160}"/>
                </a:ext>
              </a:extLst>
            </p:cNvPr>
            <p:cNvSpPr/>
            <p:nvPr/>
          </p:nvSpPr>
          <p:spPr>
            <a:xfrm>
              <a:off x="8024679" y="3093254"/>
              <a:ext cx="511628" cy="370675"/>
            </a:xfrm>
            <a:prstGeom prst="rect">
              <a:avLst/>
            </a:prstGeom>
            <a:solidFill>
              <a:srgbClr val="FFFF00">
                <a:alpha val="1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7576444-4B37-434E-BB3B-E737A16CAABB}"/>
                </a:ext>
              </a:extLst>
            </p:cNvPr>
            <p:cNvSpPr/>
            <p:nvPr/>
          </p:nvSpPr>
          <p:spPr>
            <a:xfrm>
              <a:off x="7581887" y="2373678"/>
              <a:ext cx="1052065" cy="519280"/>
            </a:xfrm>
            <a:prstGeom prst="rect">
              <a:avLst/>
            </a:prstGeom>
            <a:solidFill>
              <a:srgbClr val="FFFF00">
                <a:alpha val="12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FC783306-1365-7047-95BD-B57C6C77B49E}"/>
                </a:ext>
              </a:extLst>
            </p:cNvPr>
            <p:cNvSpPr/>
            <p:nvPr/>
          </p:nvSpPr>
          <p:spPr>
            <a:xfrm>
              <a:off x="7360153" y="5403273"/>
              <a:ext cx="925286" cy="363173"/>
            </a:xfrm>
            <a:prstGeom prst="rect">
              <a:avLst/>
            </a:prstGeom>
            <a:solidFill>
              <a:srgbClr val="FFFF00">
                <a:alpha val="12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5E5318A-96C3-8441-A6A6-CA82EABAE8AA}"/>
                </a:ext>
              </a:extLst>
            </p:cNvPr>
            <p:cNvSpPr txBox="1"/>
            <p:nvPr/>
          </p:nvSpPr>
          <p:spPr>
            <a:xfrm>
              <a:off x="7537262" y="2369738"/>
              <a:ext cx="1141314" cy="523220"/>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panose="020F0502020204030204"/>
                </a:rPr>
                <a:t>LINAC to RCS</a:t>
              </a:r>
            </a:p>
            <a:p>
              <a:pPr fontAlgn="auto">
                <a:spcBef>
                  <a:spcPts val="0"/>
                </a:spcBef>
                <a:spcAft>
                  <a:spcPts val="0"/>
                </a:spcAft>
              </a:pPr>
              <a:r>
                <a:rPr lang="en-US" sz="1400" dirty="0">
                  <a:solidFill>
                    <a:prstClr val="black"/>
                  </a:solidFill>
                  <a:latin typeface="Calibri" panose="020F0502020204030204"/>
                </a:rPr>
                <a:t>Transfer Line</a:t>
              </a:r>
            </a:p>
          </p:txBody>
        </p:sp>
        <p:cxnSp>
          <p:nvCxnSpPr>
            <p:cNvPr id="67" name="Straight Connector 66">
              <a:extLst>
                <a:ext uri="{FF2B5EF4-FFF2-40B4-BE49-F238E27FC236}">
                  <a16:creationId xmlns:a16="http://schemas.microsoft.com/office/drawing/2014/main" id="{726BD6B1-B099-9C46-99DF-326D5A79A13B}"/>
                </a:ext>
              </a:extLst>
            </p:cNvPr>
            <p:cNvCxnSpPr>
              <a:cxnSpLocks/>
            </p:cNvCxnSpPr>
            <p:nvPr/>
          </p:nvCxnSpPr>
          <p:spPr>
            <a:xfrm flipH="1">
              <a:off x="7689979" y="2882791"/>
              <a:ext cx="97192" cy="221123"/>
            </a:xfrm>
            <a:prstGeom prst="line">
              <a:avLst/>
            </a:prstGeom>
            <a:noFill/>
            <a:ln w="31750" cap="flat" cmpd="sng" algn="ctr">
              <a:solidFill>
                <a:srgbClr val="4472C4"/>
              </a:solidFill>
              <a:prstDash val="solid"/>
              <a:miter lim="800000"/>
            </a:ln>
            <a:effectLst/>
          </p:spPr>
        </p:cxnSp>
        <p:cxnSp>
          <p:nvCxnSpPr>
            <p:cNvPr id="68" name="Straight Connector 67">
              <a:extLst>
                <a:ext uri="{FF2B5EF4-FFF2-40B4-BE49-F238E27FC236}">
                  <a16:creationId xmlns:a16="http://schemas.microsoft.com/office/drawing/2014/main" id="{3972B59C-1D97-DB4C-B849-E69692C67C30}"/>
                </a:ext>
              </a:extLst>
            </p:cNvPr>
            <p:cNvCxnSpPr>
              <a:cxnSpLocks/>
            </p:cNvCxnSpPr>
            <p:nvPr/>
          </p:nvCxnSpPr>
          <p:spPr>
            <a:xfrm flipH="1" flipV="1">
              <a:off x="7019418" y="5073041"/>
              <a:ext cx="340735" cy="330232"/>
            </a:xfrm>
            <a:prstGeom prst="line">
              <a:avLst/>
            </a:prstGeom>
            <a:noFill/>
            <a:ln w="28575" cap="flat" cmpd="sng" algn="ctr">
              <a:solidFill>
                <a:srgbClr val="4472C4"/>
              </a:solidFill>
              <a:prstDash val="solid"/>
              <a:miter lim="800000"/>
            </a:ln>
            <a:effectLst/>
          </p:spPr>
        </p:cxnSp>
      </p:grpSp>
      <p:sp>
        <p:nvSpPr>
          <p:cNvPr id="69" name="Title 1">
            <a:extLst>
              <a:ext uri="{FF2B5EF4-FFF2-40B4-BE49-F238E27FC236}">
                <a16:creationId xmlns:a16="http://schemas.microsoft.com/office/drawing/2014/main" id="{283A2553-A651-2347-9941-BB759799EA51}"/>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Electron Ion Collider (BNL, USA)</a:t>
            </a:r>
          </a:p>
        </p:txBody>
      </p:sp>
      <p:pic>
        <p:nvPicPr>
          <p:cNvPr id="72" name="Picture 71">
            <a:extLst>
              <a:ext uri="{FF2B5EF4-FFF2-40B4-BE49-F238E27FC236}">
                <a16:creationId xmlns:a16="http://schemas.microsoft.com/office/drawing/2014/main" id="{4E616F72-A85F-4843-B6D9-FE94D8FE68B0}"/>
              </a:ext>
            </a:extLst>
          </p:cNvPr>
          <p:cNvPicPr>
            <a:picLocks noChangeAspect="1"/>
          </p:cNvPicPr>
          <p:nvPr/>
        </p:nvPicPr>
        <p:blipFill>
          <a:blip r:embed="rId3"/>
          <a:stretch>
            <a:fillRect/>
          </a:stretch>
        </p:blipFill>
        <p:spPr>
          <a:xfrm>
            <a:off x="5947477" y="378735"/>
            <a:ext cx="2661940" cy="1874932"/>
          </a:xfrm>
          <a:prstGeom prst="rect">
            <a:avLst/>
          </a:prstGeom>
        </p:spPr>
      </p:pic>
      <p:pic>
        <p:nvPicPr>
          <p:cNvPr id="137" name="Picture 136">
            <a:extLst>
              <a:ext uri="{FF2B5EF4-FFF2-40B4-BE49-F238E27FC236}">
                <a16:creationId xmlns:a16="http://schemas.microsoft.com/office/drawing/2014/main" id="{8F170BDC-2AD2-5447-83DE-D8D512D2FE7B}"/>
              </a:ext>
            </a:extLst>
          </p:cNvPr>
          <p:cNvPicPr>
            <a:picLocks noChangeAspect="1"/>
          </p:cNvPicPr>
          <p:nvPr/>
        </p:nvPicPr>
        <p:blipFill>
          <a:blip r:embed="rId4"/>
          <a:stretch>
            <a:fillRect/>
          </a:stretch>
        </p:blipFill>
        <p:spPr>
          <a:xfrm>
            <a:off x="5680877" y="2632402"/>
            <a:ext cx="3131503" cy="847797"/>
          </a:xfrm>
          <a:prstGeom prst="rect">
            <a:avLst/>
          </a:prstGeom>
        </p:spPr>
      </p:pic>
      <p:pic>
        <p:nvPicPr>
          <p:cNvPr id="138" name="Picture 137">
            <a:extLst>
              <a:ext uri="{FF2B5EF4-FFF2-40B4-BE49-F238E27FC236}">
                <a16:creationId xmlns:a16="http://schemas.microsoft.com/office/drawing/2014/main" id="{BB7C41C9-918E-8345-8627-A7E2F5F06B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85501" y="5275147"/>
            <a:ext cx="2176738" cy="1451058"/>
          </a:xfrm>
          <a:prstGeom prst="rect">
            <a:avLst/>
          </a:prstGeom>
        </p:spPr>
      </p:pic>
      <p:pic>
        <p:nvPicPr>
          <p:cNvPr id="175" name="Picture 174">
            <a:extLst>
              <a:ext uri="{FF2B5EF4-FFF2-40B4-BE49-F238E27FC236}">
                <a16:creationId xmlns:a16="http://schemas.microsoft.com/office/drawing/2014/main" id="{5403BDF9-81B9-9040-848D-E594868570EA}"/>
              </a:ext>
            </a:extLst>
          </p:cNvPr>
          <p:cNvPicPr>
            <a:picLocks noChangeAspect="1"/>
          </p:cNvPicPr>
          <p:nvPr/>
        </p:nvPicPr>
        <p:blipFill>
          <a:blip r:embed="rId6"/>
          <a:stretch>
            <a:fillRect/>
          </a:stretch>
        </p:blipFill>
        <p:spPr>
          <a:xfrm>
            <a:off x="5986254" y="3600195"/>
            <a:ext cx="2826126" cy="2683724"/>
          </a:xfrm>
          <a:prstGeom prst="rect">
            <a:avLst/>
          </a:prstGeom>
        </p:spPr>
      </p:pic>
      <p:sp>
        <p:nvSpPr>
          <p:cNvPr id="177" name="TextBox 176">
            <a:extLst>
              <a:ext uri="{FF2B5EF4-FFF2-40B4-BE49-F238E27FC236}">
                <a16:creationId xmlns:a16="http://schemas.microsoft.com/office/drawing/2014/main" id="{87F730D8-A710-9641-A927-714D6FDEF28D}"/>
              </a:ext>
            </a:extLst>
          </p:cNvPr>
          <p:cNvSpPr txBox="1"/>
          <p:nvPr/>
        </p:nvSpPr>
        <p:spPr>
          <a:xfrm>
            <a:off x="5623684" y="6398137"/>
            <a:ext cx="2280496" cy="338554"/>
          </a:xfrm>
          <a:prstGeom prst="rect">
            <a:avLst/>
          </a:prstGeom>
          <a:noFill/>
        </p:spPr>
        <p:txBody>
          <a:bodyPr wrap="none" rtlCol="0">
            <a:spAutoFit/>
          </a:bodyPr>
          <a:lstStyle/>
          <a:p>
            <a:r>
              <a:rPr lang="en-US" sz="1600" i="1" dirty="0"/>
              <a:t>(courtesy E. Wang, BNL)</a:t>
            </a:r>
          </a:p>
        </p:txBody>
      </p:sp>
    </p:spTree>
    <p:extLst>
      <p:ext uri="{BB962C8B-B14F-4D97-AF65-F5344CB8AC3E}">
        <p14:creationId xmlns:p14="http://schemas.microsoft.com/office/powerpoint/2010/main" val="1638382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1072806-7C9A-944F-ACA5-3A9624949665}"/>
              </a:ext>
            </a:extLst>
          </p:cNvPr>
          <p:cNvPicPr>
            <a:picLocks noChangeAspect="1"/>
          </p:cNvPicPr>
          <p:nvPr/>
        </p:nvPicPr>
        <p:blipFill>
          <a:blip r:embed="rId2"/>
          <a:stretch>
            <a:fillRect/>
          </a:stretch>
        </p:blipFill>
        <p:spPr>
          <a:xfrm>
            <a:off x="1143000" y="808806"/>
            <a:ext cx="6781800" cy="5349437"/>
          </a:xfrm>
          <a:prstGeom prst="rect">
            <a:avLst/>
          </a:prstGeom>
        </p:spPr>
      </p:pic>
      <p:sp>
        <p:nvSpPr>
          <p:cNvPr id="30" name="Title 1">
            <a:extLst>
              <a:ext uri="{FF2B5EF4-FFF2-40B4-BE49-F238E27FC236}">
                <a16:creationId xmlns:a16="http://schemas.microsoft.com/office/drawing/2014/main" id="{2D5B6BF4-8A78-DA48-B769-858ABA666414}"/>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Electron Ion Collider (BNL, USA)</a:t>
            </a:r>
          </a:p>
        </p:txBody>
      </p:sp>
      <p:sp>
        <p:nvSpPr>
          <p:cNvPr id="4" name="TextBox 3">
            <a:extLst>
              <a:ext uri="{FF2B5EF4-FFF2-40B4-BE49-F238E27FC236}">
                <a16:creationId xmlns:a16="http://schemas.microsoft.com/office/drawing/2014/main" id="{80D4D0C6-75CA-A44C-82B2-C70CFAE13DC4}"/>
              </a:ext>
            </a:extLst>
          </p:cNvPr>
          <p:cNvSpPr txBox="1"/>
          <p:nvPr/>
        </p:nvSpPr>
        <p:spPr>
          <a:xfrm>
            <a:off x="4528952" y="6400800"/>
            <a:ext cx="2763770" cy="338554"/>
          </a:xfrm>
          <a:prstGeom prst="rect">
            <a:avLst/>
          </a:prstGeom>
          <a:noFill/>
        </p:spPr>
        <p:txBody>
          <a:bodyPr wrap="none" rtlCol="0">
            <a:spAutoFit/>
          </a:bodyPr>
          <a:lstStyle/>
          <a:p>
            <a:r>
              <a:rPr lang="en-US" sz="1600" i="1" dirty="0"/>
              <a:t>(courtesy P. </a:t>
            </a:r>
            <a:r>
              <a:rPr lang="en-US" sz="1600" i="1" dirty="0" err="1"/>
              <a:t>Inacker</a:t>
            </a:r>
            <a:r>
              <a:rPr lang="en-US" sz="1600" i="1" dirty="0"/>
              <a:t>-Mix, BNL)</a:t>
            </a:r>
          </a:p>
        </p:txBody>
      </p:sp>
    </p:spTree>
    <p:extLst>
      <p:ext uri="{BB962C8B-B14F-4D97-AF65-F5344CB8AC3E}">
        <p14:creationId xmlns:p14="http://schemas.microsoft.com/office/powerpoint/2010/main" val="32940881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34AE-D924-C945-A99C-05CD5F5469D5}"/>
              </a:ext>
            </a:extLst>
          </p:cNvPr>
          <p:cNvSpPr txBox="1">
            <a:spLocks/>
          </p:cNvSpPr>
          <p:nvPr/>
        </p:nvSpPr>
        <p:spPr>
          <a:xfrm>
            <a:off x="141905" y="0"/>
            <a:ext cx="8316295" cy="808806"/>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t>International Linear Collider (Japan)</a:t>
            </a:r>
          </a:p>
        </p:txBody>
      </p:sp>
      <p:pic>
        <p:nvPicPr>
          <p:cNvPr id="4" name="Picture 3">
            <a:extLst>
              <a:ext uri="{FF2B5EF4-FFF2-40B4-BE49-F238E27FC236}">
                <a16:creationId xmlns:a16="http://schemas.microsoft.com/office/drawing/2014/main" id="{ABF3CC50-F2A3-D740-95D2-CEEC7132B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08806"/>
            <a:ext cx="8497519" cy="3782576"/>
          </a:xfrm>
          <a:prstGeom prst="rect">
            <a:avLst/>
          </a:prstGeom>
        </p:spPr>
      </p:pic>
      <p:pic>
        <p:nvPicPr>
          <p:cNvPr id="7" name="Picture 6">
            <a:extLst>
              <a:ext uri="{FF2B5EF4-FFF2-40B4-BE49-F238E27FC236}">
                <a16:creationId xmlns:a16="http://schemas.microsoft.com/office/drawing/2014/main" id="{89EF0855-2588-0E41-9572-1FB2C249F0C1}"/>
              </a:ext>
            </a:extLst>
          </p:cNvPr>
          <p:cNvPicPr>
            <a:picLocks noChangeAspect="1"/>
          </p:cNvPicPr>
          <p:nvPr/>
        </p:nvPicPr>
        <p:blipFill>
          <a:blip r:embed="rId3"/>
          <a:stretch>
            <a:fillRect/>
          </a:stretch>
        </p:blipFill>
        <p:spPr>
          <a:xfrm>
            <a:off x="4572001" y="3818065"/>
            <a:ext cx="3588468" cy="2887535"/>
          </a:xfrm>
          <a:prstGeom prst="rect">
            <a:avLst/>
          </a:prstGeom>
        </p:spPr>
      </p:pic>
      <p:pic>
        <p:nvPicPr>
          <p:cNvPr id="8" name="Picture 7">
            <a:extLst>
              <a:ext uri="{FF2B5EF4-FFF2-40B4-BE49-F238E27FC236}">
                <a16:creationId xmlns:a16="http://schemas.microsoft.com/office/drawing/2014/main" id="{3D833187-797D-3747-808F-BDFC4305F218}"/>
              </a:ext>
            </a:extLst>
          </p:cNvPr>
          <p:cNvPicPr>
            <a:picLocks noChangeAspect="1"/>
          </p:cNvPicPr>
          <p:nvPr/>
        </p:nvPicPr>
        <p:blipFill rotWithShape="1">
          <a:blip r:embed="rId4"/>
          <a:srcRect r="33333"/>
          <a:stretch/>
        </p:blipFill>
        <p:spPr>
          <a:xfrm>
            <a:off x="1752600" y="4779247"/>
            <a:ext cx="2667000" cy="2078753"/>
          </a:xfrm>
          <a:prstGeom prst="rect">
            <a:avLst/>
          </a:prstGeom>
        </p:spPr>
      </p:pic>
      <p:sp>
        <p:nvSpPr>
          <p:cNvPr id="3" name="TextBox 2">
            <a:extLst>
              <a:ext uri="{FF2B5EF4-FFF2-40B4-BE49-F238E27FC236}">
                <a16:creationId xmlns:a16="http://schemas.microsoft.com/office/drawing/2014/main" id="{66A4F062-BED2-6E4D-8BE2-8E8D4EA4ADD4}"/>
              </a:ext>
            </a:extLst>
          </p:cNvPr>
          <p:cNvSpPr txBox="1"/>
          <p:nvPr/>
        </p:nvSpPr>
        <p:spPr>
          <a:xfrm>
            <a:off x="141905" y="642728"/>
            <a:ext cx="5835252"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tx1"/>
                </a:solidFill>
                <a:latin typeface="+mn-lt"/>
              </a:rPr>
              <a:t>50% of polarized e- beam creates polarized e+</a:t>
            </a:r>
          </a:p>
          <a:p>
            <a:pPr marL="342900" indent="-342900">
              <a:buFont typeface="Arial" panose="020B0604020202020204" pitchFamily="34" charset="0"/>
              <a:buChar char="•"/>
            </a:pPr>
            <a:r>
              <a:rPr lang="en-US" sz="2000" dirty="0">
                <a:solidFill>
                  <a:schemeClr val="tx1"/>
                </a:solidFill>
                <a:latin typeface="+mn-lt"/>
              </a:rPr>
              <a:t>50% of polarized e- beam collides with e+</a:t>
            </a:r>
          </a:p>
        </p:txBody>
      </p:sp>
    </p:spTree>
    <p:extLst>
      <p:ext uri="{BB962C8B-B14F-4D97-AF65-F5344CB8AC3E}">
        <p14:creationId xmlns:p14="http://schemas.microsoft.com/office/powerpoint/2010/main" val="207551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A13847-33E5-A74F-98BE-50277EEA0469}"/>
              </a:ext>
            </a:extLst>
          </p:cNvPr>
          <p:cNvSpPr txBox="1">
            <a:spLocks/>
          </p:cNvSpPr>
          <p:nvPr/>
        </p:nvSpPr>
        <p:spPr>
          <a:xfrm>
            <a:off x="0" y="-5064"/>
            <a:ext cx="6065448" cy="59038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ea typeface="+mj-ea"/>
                <a:cs typeface="+mj-cs"/>
              </a:rPr>
              <a:t>The Canonical Emission Equations</a:t>
            </a:r>
            <a:endParaRPr kumimoji="0" lang="en-US" sz="4000" b="1" i="0" u="none" strike="noStrike" kern="1200" cap="none" spc="0" normalizeH="0" baseline="0" noProof="0" dirty="0">
              <a:ln>
                <a:noFill/>
              </a:ln>
              <a:solidFill>
                <a:sysClr val="windowText" lastClr="000000"/>
              </a:solidFill>
              <a:effectLst/>
              <a:uLnTx/>
              <a:uFillTx/>
              <a:ea typeface="+mj-ea"/>
              <a:cs typeface="+mj-cs"/>
            </a:endParaRPr>
          </a:p>
        </p:txBody>
      </p:sp>
      <p:grpSp>
        <p:nvGrpSpPr>
          <p:cNvPr id="4" name="Group 3">
            <a:extLst>
              <a:ext uri="{FF2B5EF4-FFF2-40B4-BE49-F238E27FC236}">
                <a16:creationId xmlns:a16="http://schemas.microsoft.com/office/drawing/2014/main" id="{472BA013-DEF0-AF47-AA4F-00092B4B5224}"/>
              </a:ext>
            </a:extLst>
          </p:cNvPr>
          <p:cNvGrpSpPr/>
          <p:nvPr/>
        </p:nvGrpSpPr>
        <p:grpSpPr>
          <a:xfrm>
            <a:off x="533400" y="1278950"/>
            <a:ext cx="7456817" cy="1145509"/>
            <a:chOff x="609600" y="1709650"/>
            <a:chExt cx="7456817" cy="1145509"/>
          </a:xfrm>
        </p:grpSpPr>
        <p:pic>
          <p:nvPicPr>
            <p:cNvPr id="5" name="Picture 4">
              <a:extLst>
                <a:ext uri="{FF2B5EF4-FFF2-40B4-BE49-F238E27FC236}">
                  <a16:creationId xmlns:a16="http://schemas.microsoft.com/office/drawing/2014/main" id="{9CDDE27D-3A24-9446-90F5-A2AB3CDB9504}"/>
                </a:ext>
              </a:extLst>
            </p:cNvPr>
            <p:cNvPicPr>
              <a:picLocks noChangeAspect="1" noChangeArrowheads="1"/>
            </p:cNvPicPr>
            <p:nvPr/>
          </p:nvPicPr>
          <p:blipFill>
            <a:blip r:embed="rId2" cstate="print"/>
            <a:srcRect/>
            <a:stretch>
              <a:fillRect/>
            </a:stretch>
          </p:blipFill>
          <p:spPr bwMode="auto">
            <a:xfrm>
              <a:off x="5677259" y="2027028"/>
              <a:ext cx="2389158" cy="711569"/>
            </a:xfrm>
            <a:prstGeom prst="rect">
              <a:avLst/>
            </a:prstGeom>
            <a:noFill/>
            <a:ln w="12700" cap="flat">
              <a:noFill/>
              <a:miter lim="800000"/>
              <a:headEnd/>
              <a:tailEnd/>
            </a:ln>
          </p:spPr>
        </p:pic>
        <p:sp>
          <p:nvSpPr>
            <p:cNvPr id="6" name="Rectangle 5">
              <a:extLst>
                <a:ext uri="{FF2B5EF4-FFF2-40B4-BE49-F238E27FC236}">
                  <a16:creationId xmlns:a16="http://schemas.microsoft.com/office/drawing/2014/main" id="{5215957E-5F75-B342-B9C4-B26DC7E5F4CC}"/>
                </a:ext>
              </a:extLst>
            </p:cNvPr>
            <p:cNvSpPr>
              <a:spLocks/>
            </p:cNvSpPr>
            <p:nvPr/>
          </p:nvSpPr>
          <p:spPr bwMode="auto">
            <a:xfrm>
              <a:off x="3006107" y="1900285"/>
              <a:ext cx="2206925" cy="954874"/>
            </a:xfrm>
            <a:prstGeom prst="rect">
              <a:avLst/>
            </a:prstGeom>
            <a:noFill/>
            <a:ln w="12700" cap="flat">
              <a:noFill/>
              <a:miter lim="800000"/>
              <a:headEnd type="none" w="med" len="med"/>
              <a:tailEnd type="none" w="med" len="med"/>
            </a:ln>
          </p:spPr>
          <p:txBody>
            <a:bodyPr lIns="0" tIns="0" rIns="0" bIns="0">
              <a:prstTxWarp prst="textNoShape">
                <a:avLst/>
              </a:prstTxWarp>
            </a:bodyPr>
            <a:lstStyle/>
            <a:p>
              <a:pPr fontAlgn="auto">
                <a:spcBef>
                  <a:spcPts val="0"/>
                </a:spcBef>
                <a:spcAft>
                  <a:spcPts val="0"/>
                </a:spcAft>
                <a:buClr>
                  <a:srgbClr val="000080"/>
                </a:buClr>
                <a:buSzPct val="125000"/>
              </a:pPr>
              <a:r>
                <a:rPr lang="en-US" sz="2000" dirty="0">
                  <a:solidFill>
                    <a:srgbClr val="000080"/>
                  </a:solidFill>
                  <a:latin typeface="Arial" pitchFamily="-65" charset="0"/>
                  <a:ea typeface="Arial" pitchFamily="-65" charset="0"/>
                  <a:cs typeface="Arial" pitchFamily="-65" charset="0"/>
                  <a:sym typeface="Arial" pitchFamily="-65" charset="0"/>
                </a:rPr>
                <a:t>Field Emission</a:t>
              </a:r>
              <a:br>
                <a:rPr lang="en-US" sz="2000" dirty="0">
                  <a:solidFill>
                    <a:srgbClr val="000080"/>
                  </a:solidFill>
                  <a:latin typeface="Arial" pitchFamily="-65" charset="0"/>
                  <a:ea typeface="Arial" pitchFamily="-65" charset="0"/>
                  <a:cs typeface="Arial" pitchFamily="-65" charset="0"/>
                  <a:sym typeface="Arial" pitchFamily="-65" charset="0"/>
                </a:rPr>
              </a:br>
              <a:r>
                <a:rPr lang="en-US" sz="1400" dirty="0">
                  <a:solidFill>
                    <a:srgbClr val="000080"/>
                  </a:solidFill>
                  <a:latin typeface="Arial" pitchFamily="-65" charset="0"/>
                  <a:ea typeface="Arial" pitchFamily="-65" charset="0"/>
                  <a:cs typeface="Arial" pitchFamily="-65" charset="0"/>
                  <a:sym typeface="Arial" pitchFamily="-65" charset="0"/>
                </a:rPr>
                <a:t>Fowler </a:t>
              </a:r>
              <a:r>
                <a:rPr lang="en-US" sz="1400" dirty="0" err="1">
                  <a:solidFill>
                    <a:srgbClr val="000080"/>
                  </a:solidFill>
                  <a:latin typeface="Arial" pitchFamily="-65" charset="0"/>
                  <a:ea typeface="Arial" pitchFamily="-65" charset="0"/>
                  <a:cs typeface="Arial" pitchFamily="-65" charset="0"/>
                  <a:sym typeface="Arial" pitchFamily="-65" charset="0"/>
                </a:rPr>
                <a:t>Nordheim</a:t>
              </a:r>
              <a:br>
                <a:rPr lang="en-US" sz="1400" dirty="0">
                  <a:solidFill>
                    <a:srgbClr val="000080"/>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E.L. Murphy, and R.H. Good, </a:t>
              </a:r>
              <a:br>
                <a:rPr lang="en-US" sz="1000" dirty="0">
                  <a:solidFill>
                    <a:srgbClr val="4C4C4C"/>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Physical Review 102, 1464 (1956).</a:t>
              </a:r>
            </a:p>
          </p:txBody>
        </p:sp>
        <p:pic>
          <p:nvPicPr>
            <p:cNvPr id="7" name="Picture 6">
              <a:extLst>
                <a:ext uri="{FF2B5EF4-FFF2-40B4-BE49-F238E27FC236}">
                  <a16:creationId xmlns:a16="http://schemas.microsoft.com/office/drawing/2014/main" id="{2AC98173-10A6-3E44-AE13-655CDEB7AEFA}"/>
                </a:ext>
              </a:extLst>
            </p:cNvPr>
            <p:cNvPicPr>
              <a:picLocks noChangeAspect="1" noChangeArrowheads="1"/>
            </p:cNvPicPr>
            <p:nvPr/>
          </p:nvPicPr>
          <p:blipFill>
            <a:blip r:embed="rId3" cstate="print"/>
            <a:srcRect/>
            <a:stretch>
              <a:fillRect/>
            </a:stretch>
          </p:blipFill>
          <p:spPr bwMode="auto">
            <a:xfrm>
              <a:off x="609600" y="1709650"/>
              <a:ext cx="1653396" cy="1111182"/>
            </a:xfrm>
            <a:prstGeom prst="rect">
              <a:avLst/>
            </a:prstGeom>
            <a:noFill/>
            <a:ln w="12700" cap="flat">
              <a:noFill/>
              <a:miter lim="800000"/>
              <a:headEnd/>
              <a:tailEnd/>
            </a:ln>
          </p:spPr>
        </p:pic>
      </p:grpSp>
      <p:grpSp>
        <p:nvGrpSpPr>
          <p:cNvPr id="8" name="Group 7">
            <a:extLst>
              <a:ext uri="{FF2B5EF4-FFF2-40B4-BE49-F238E27FC236}">
                <a16:creationId xmlns:a16="http://schemas.microsoft.com/office/drawing/2014/main" id="{E625AEDA-4FC9-F14E-9A16-C4D606E9BAC1}"/>
              </a:ext>
            </a:extLst>
          </p:cNvPr>
          <p:cNvGrpSpPr/>
          <p:nvPr/>
        </p:nvGrpSpPr>
        <p:grpSpPr>
          <a:xfrm>
            <a:off x="533400" y="2932790"/>
            <a:ext cx="7574352" cy="1211730"/>
            <a:chOff x="533400" y="3276600"/>
            <a:chExt cx="7574352" cy="1211730"/>
          </a:xfrm>
        </p:grpSpPr>
        <p:pic>
          <p:nvPicPr>
            <p:cNvPr id="9" name="Picture 3">
              <a:extLst>
                <a:ext uri="{FF2B5EF4-FFF2-40B4-BE49-F238E27FC236}">
                  <a16:creationId xmlns:a16="http://schemas.microsoft.com/office/drawing/2014/main" id="{EB904B1C-38CA-7F42-B141-6FE8C0B4ED87}"/>
                </a:ext>
              </a:extLst>
            </p:cNvPr>
            <p:cNvPicPr>
              <a:picLocks noChangeAspect="1" noChangeArrowheads="1"/>
            </p:cNvPicPr>
            <p:nvPr/>
          </p:nvPicPr>
          <p:blipFill>
            <a:blip r:embed="rId4" cstate="print"/>
            <a:srcRect/>
            <a:stretch>
              <a:fillRect/>
            </a:stretch>
          </p:blipFill>
          <p:spPr bwMode="auto">
            <a:xfrm>
              <a:off x="5743395" y="3584230"/>
              <a:ext cx="2364357" cy="721882"/>
            </a:xfrm>
            <a:prstGeom prst="rect">
              <a:avLst/>
            </a:prstGeom>
            <a:noFill/>
            <a:ln w="12700" cap="flat">
              <a:noFill/>
              <a:miter lim="800000"/>
              <a:headEnd/>
              <a:tailEnd/>
            </a:ln>
          </p:spPr>
        </p:pic>
        <p:sp>
          <p:nvSpPr>
            <p:cNvPr id="10" name="Rectangle 9">
              <a:extLst>
                <a:ext uri="{FF2B5EF4-FFF2-40B4-BE49-F238E27FC236}">
                  <a16:creationId xmlns:a16="http://schemas.microsoft.com/office/drawing/2014/main" id="{19925C9C-1D84-6745-A9C0-B4A89AD0C28C}"/>
                </a:ext>
              </a:extLst>
            </p:cNvPr>
            <p:cNvSpPr>
              <a:spLocks/>
            </p:cNvSpPr>
            <p:nvPr/>
          </p:nvSpPr>
          <p:spPr bwMode="auto">
            <a:xfrm>
              <a:off x="2975742" y="3496254"/>
              <a:ext cx="2518212" cy="962833"/>
            </a:xfrm>
            <a:prstGeom prst="rect">
              <a:avLst/>
            </a:prstGeom>
            <a:noFill/>
            <a:ln w="12700" cap="flat">
              <a:noFill/>
              <a:miter lim="800000"/>
              <a:headEnd type="none" w="med" len="med"/>
              <a:tailEnd type="none" w="med" len="med"/>
            </a:ln>
          </p:spPr>
          <p:txBody>
            <a:bodyPr lIns="0" tIns="0" rIns="0" bIns="0">
              <a:prstTxWarp prst="textNoShape">
                <a:avLst/>
              </a:prstTxWarp>
            </a:bodyPr>
            <a:lstStyle/>
            <a:p>
              <a:pPr fontAlgn="auto">
                <a:spcBef>
                  <a:spcPts val="0"/>
                </a:spcBef>
                <a:spcAft>
                  <a:spcPts val="0"/>
                </a:spcAft>
                <a:buClr>
                  <a:srgbClr val="FF0000"/>
                </a:buClr>
                <a:buSzPct val="125000"/>
              </a:pPr>
              <a:r>
                <a:rPr lang="en-US" sz="2000" dirty="0">
                  <a:solidFill>
                    <a:srgbClr val="FF0000"/>
                  </a:solidFill>
                  <a:latin typeface="Arial" pitchFamily="-65" charset="0"/>
                  <a:ea typeface="Arial" pitchFamily="-65" charset="0"/>
                  <a:cs typeface="Arial" pitchFamily="-65" charset="0"/>
                  <a:sym typeface="Arial" pitchFamily="-65" charset="0"/>
                </a:rPr>
                <a:t>Thermal Emission</a:t>
              </a:r>
              <a:br>
                <a:rPr lang="en-US" sz="2000" dirty="0">
                  <a:solidFill>
                    <a:srgbClr val="FF0000"/>
                  </a:solidFill>
                  <a:latin typeface="Arial" pitchFamily="-65" charset="0"/>
                  <a:ea typeface="Arial" pitchFamily="-65" charset="0"/>
                  <a:cs typeface="Arial" pitchFamily="-65" charset="0"/>
                  <a:sym typeface="Arial" pitchFamily="-65" charset="0"/>
                </a:rPr>
              </a:br>
              <a:r>
                <a:rPr lang="en-US" sz="1400" dirty="0">
                  <a:solidFill>
                    <a:srgbClr val="FF0000"/>
                  </a:solidFill>
                  <a:latin typeface="Arial" pitchFamily="-65" charset="0"/>
                  <a:ea typeface="Arial" pitchFamily="-65" charset="0"/>
                  <a:cs typeface="Arial" pitchFamily="-65" charset="0"/>
                  <a:sym typeface="Arial" pitchFamily="-65" charset="0"/>
                </a:rPr>
                <a:t>Richardson-Laue-</a:t>
              </a:r>
              <a:r>
                <a:rPr lang="en-US" sz="1400" dirty="0" err="1">
                  <a:solidFill>
                    <a:srgbClr val="FF0000"/>
                  </a:solidFill>
                  <a:latin typeface="Arial" pitchFamily="-65" charset="0"/>
                  <a:ea typeface="Arial" pitchFamily="-65" charset="0"/>
                  <a:cs typeface="Arial" pitchFamily="-65" charset="0"/>
                  <a:sym typeface="Arial" pitchFamily="-65" charset="0"/>
                </a:rPr>
                <a:t>Dushman</a:t>
              </a:r>
              <a:br>
                <a:rPr lang="en-US" sz="1400" dirty="0">
                  <a:solidFill>
                    <a:srgbClr val="FF0000"/>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C. Herring, and M. Nichols, </a:t>
              </a:r>
              <a:br>
                <a:rPr lang="en-US" sz="1000" dirty="0">
                  <a:solidFill>
                    <a:srgbClr val="4C4C4C"/>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Reviews of Modern Physics 21, 185 (1949).</a:t>
              </a:r>
            </a:p>
          </p:txBody>
        </p:sp>
        <p:pic>
          <p:nvPicPr>
            <p:cNvPr id="11" name="Picture 10">
              <a:extLst>
                <a:ext uri="{FF2B5EF4-FFF2-40B4-BE49-F238E27FC236}">
                  <a16:creationId xmlns:a16="http://schemas.microsoft.com/office/drawing/2014/main" id="{EC7DD56B-F751-0040-B1AA-BFFBCE3F3A28}"/>
                </a:ext>
              </a:extLst>
            </p:cNvPr>
            <p:cNvPicPr>
              <a:picLocks noChangeAspect="1" noChangeArrowheads="1"/>
            </p:cNvPicPr>
            <p:nvPr/>
          </p:nvPicPr>
          <p:blipFill>
            <a:blip r:embed="rId5" cstate="print"/>
            <a:srcRect/>
            <a:stretch>
              <a:fillRect/>
            </a:stretch>
          </p:blipFill>
          <p:spPr bwMode="auto">
            <a:xfrm>
              <a:off x="533400" y="3276600"/>
              <a:ext cx="1653396" cy="1211730"/>
            </a:xfrm>
            <a:prstGeom prst="rect">
              <a:avLst/>
            </a:prstGeom>
            <a:noFill/>
            <a:ln w="12700" cap="flat">
              <a:noFill/>
              <a:miter lim="800000"/>
              <a:headEnd/>
              <a:tailEnd/>
            </a:ln>
          </p:spPr>
        </p:pic>
      </p:grpSp>
      <p:grpSp>
        <p:nvGrpSpPr>
          <p:cNvPr id="12" name="Group 11">
            <a:extLst>
              <a:ext uri="{FF2B5EF4-FFF2-40B4-BE49-F238E27FC236}">
                <a16:creationId xmlns:a16="http://schemas.microsoft.com/office/drawing/2014/main" id="{C8F7C949-DC95-1E4F-BE4D-8C2E450C24C0}"/>
              </a:ext>
            </a:extLst>
          </p:cNvPr>
          <p:cNvGrpSpPr/>
          <p:nvPr/>
        </p:nvGrpSpPr>
        <p:grpSpPr>
          <a:xfrm>
            <a:off x="533400" y="4548080"/>
            <a:ext cx="8005210" cy="1211730"/>
            <a:chOff x="491090" y="4914556"/>
            <a:chExt cx="8005210" cy="1211730"/>
          </a:xfrm>
        </p:grpSpPr>
        <p:pic>
          <p:nvPicPr>
            <p:cNvPr id="13" name="Picture 2">
              <a:extLst>
                <a:ext uri="{FF2B5EF4-FFF2-40B4-BE49-F238E27FC236}">
                  <a16:creationId xmlns:a16="http://schemas.microsoft.com/office/drawing/2014/main" id="{C2D26EF0-3623-3440-8D36-BCEBE5A7C7CB}"/>
                </a:ext>
              </a:extLst>
            </p:cNvPr>
            <p:cNvPicPr>
              <a:picLocks noChangeAspect="1" noChangeArrowheads="1"/>
            </p:cNvPicPr>
            <p:nvPr/>
          </p:nvPicPr>
          <p:blipFill>
            <a:blip r:embed="rId6" cstate="print"/>
            <a:srcRect/>
            <a:stretch>
              <a:fillRect/>
            </a:stretch>
          </p:blipFill>
          <p:spPr bwMode="auto">
            <a:xfrm>
              <a:off x="5296978" y="5234246"/>
              <a:ext cx="3199322" cy="577505"/>
            </a:xfrm>
            <a:prstGeom prst="rect">
              <a:avLst/>
            </a:prstGeom>
            <a:noFill/>
            <a:ln w="12700" cap="flat">
              <a:noFill/>
              <a:miter lim="800000"/>
              <a:headEnd/>
              <a:tailEnd/>
            </a:ln>
          </p:spPr>
        </p:pic>
        <p:sp>
          <p:nvSpPr>
            <p:cNvPr id="14" name="Rectangle 13">
              <a:extLst>
                <a:ext uri="{FF2B5EF4-FFF2-40B4-BE49-F238E27FC236}">
                  <a16:creationId xmlns:a16="http://schemas.microsoft.com/office/drawing/2014/main" id="{72614E40-5DDA-B541-BED6-8CD5FB354B1F}"/>
                </a:ext>
              </a:extLst>
            </p:cNvPr>
            <p:cNvSpPr>
              <a:spLocks/>
            </p:cNvSpPr>
            <p:nvPr/>
          </p:nvSpPr>
          <p:spPr bwMode="auto">
            <a:xfrm>
              <a:off x="3006107" y="5100182"/>
              <a:ext cx="2071795" cy="919618"/>
            </a:xfrm>
            <a:prstGeom prst="rect">
              <a:avLst/>
            </a:prstGeom>
            <a:noFill/>
            <a:ln w="12700" cap="flat">
              <a:noFill/>
              <a:miter lim="800000"/>
              <a:headEnd type="none" w="med" len="med"/>
              <a:tailEnd type="none" w="med" len="med"/>
            </a:ln>
          </p:spPr>
          <p:txBody>
            <a:bodyPr lIns="0" tIns="0" rIns="0" bIns="0">
              <a:prstTxWarp prst="textNoShape">
                <a:avLst/>
              </a:prstTxWarp>
            </a:bodyPr>
            <a:lstStyle/>
            <a:p>
              <a:pPr fontAlgn="auto">
                <a:spcBef>
                  <a:spcPts val="0"/>
                </a:spcBef>
                <a:spcAft>
                  <a:spcPts val="0"/>
                </a:spcAft>
                <a:buClr>
                  <a:srgbClr val="008000"/>
                </a:buClr>
                <a:buSzPct val="125000"/>
              </a:pPr>
              <a:r>
                <a:rPr lang="en-US" sz="2000" dirty="0">
                  <a:solidFill>
                    <a:srgbClr val="008000"/>
                  </a:solidFill>
                  <a:latin typeface="Arial" pitchFamily="-65" charset="0"/>
                  <a:ea typeface="Arial" pitchFamily="-65" charset="0"/>
                  <a:cs typeface="Arial" pitchFamily="-65" charset="0"/>
                  <a:sym typeface="Arial" pitchFamily="-65" charset="0"/>
                </a:rPr>
                <a:t>Photoemission</a:t>
              </a:r>
              <a:br>
                <a:rPr lang="en-US" sz="2000" dirty="0">
                  <a:solidFill>
                    <a:srgbClr val="008000"/>
                  </a:solidFill>
                  <a:latin typeface="Arial" pitchFamily="-65" charset="0"/>
                  <a:ea typeface="Arial" pitchFamily="-65" charset="0"/>
                  <a:cs typeface="Arial" pitchFamily="-65" charset="0"/>
                  <a:sym typeface="Arial" pitchFamily="-65" charset="0"/>
                </a:rPr>
              </a:br>
              <a:r>
                <a:rPr lang="en-US" sz="1400" dirty="0">
                  <a:solidFill>
                    <a:srgbClr val="008000"/>
                  </a:solidFill>
                  <a:latin typeface="Arial" pitchFamily="-65" charset="0"/>
                  <a:ea typeface="Arial" pitchFamily="-65" charset="0"/>
                  <a:cs typeface="Arial" pitchFamily="-65" charset="0"/>
                  <a:sym typeface="Arial" pitchFamily="-65" charset="0"/>
                </a:rPr>
                <a:t>Fowler-</a:t>
              </a:r>
              <a:r>
                <a:rPr lang="en-US" sz="1400" dirty="0" err="1">
                  <a:solidFill>
                    <a:srgbClr val="008000"/>
                  </a:solidFill>
                  <a:latin typeface="Arial" pitchFamily="-65" charset="0"/>
                  <a:ea typeface="Arial" pitchFamily="-65" charset="0"/>
                  <a:cs typeface="Arial" pitchFamily="-65" charset="0"/>
                  <a:sym typeface="Arial" pitchFamily="-65" charset="0"/>
                </a:rPr>
                <a:t>Dubridge</a:t>
              </a:r>
              <a:br>
                <a:rPr lang="en-US" sz="1400" dirty="0">
                  <a:solidFill>
                    <a:srgbClr val="008000"/>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L.A. </a:t>
              </a:r>
              <a:r>
                <a:rPr lang="en-US" sz="1000" dirty="0" err="1">
                  <a:solidFill>
                    <a:srgbClr val="4C4C4C"/>
                  </a:solidFill>
                  <a:latin typeface="Arial" pitchFamily="-65" charset="0"/>
                  <a:ea typeface="Arial" pitchFamily="-65" charset="0"/>
                  <a:cs typeface="Arial" pitchFamily="-65" charset="0"/>
                  <a:sym typeface="Arial" pitchFamily="-65" charset="0"/>
                </a:rPr>
                <a:t>DuBridge</a:t>
              </a:r>
              <a:br>
                <a:rPr lang="en-US" sz="1000" dirty="0">
                  <a:solidFill>
                    <a:srgbClr val="4C4C4C"/>
                  </a:solidFill>
                  <a:latin typeface="Arial" pitchFamily="-65" charset="0"/>
                  <a:ea typeface="Arial" pitchFamily="-65" charset="0"/>
                  <a:cs typeface="Arial" pitchFamily="-65" charset="0"/>
                  <a:sym typeface="Arial" pitchFamily="-65" charset="0"/>
                </a:rPr>
              </a:br>
              <a:r>
                <a:rPr lang="en-US" sz="1000" dirty="0">
                  <a:solidFill>
                    <a:srgbClr val="4C4C4C"/>
                  </a:solidFill>
                  <a:latin typeface="Arial" pitchFamily="-65" charset="0"/>
                  <a:ea typeface="Arial" pitchFamily="-65" charset="0"/>
                  <a:cs typeface="Arial" pitchFamily="-65" charset="0"/>
                  <a:sym typeface="Arial" pitchFamily="-65" charset="0"/>
                </a:rPr>
                <a:t>Physical Review 43, 0727 (1933).</a:t>
              </a:r>
            </a:p>
          </p:txBody>
        </p:sp>
        <p:pic>
          <p:nvPicPr>
            <p:cNvPr id="15" name="Picture 14">
              <a:extLst>
                <a:ext uri="{FF2B5EF4-FFF2-40B4-BE49-F238E27FC236}">
                  <a16:creationId xmlns:a16="http://schemas.microsoft.com/office/drawing/2014/main" id="{AEBF527D-DE41-5849-AB9E-459B0AAFA66A}"/>
                </a:ext>
              </a:extLst>
            </p:cNvPr>
            <p:cNvPicPr>
              <a:picLocks noChangeAspect="1" noChangeArrowheads="1"/>
            </p:cNvPicPr>
            <p:nvPr/>
          </p:nvPicPr>
          <p:blipFill>
            <a:blip r:embed="rId7" cstate="print"/>
            <a:srcRect/>
            <a:stretch>
              <a:fillRect/>
            </a:stretch>
          </p:blipFill>
          <p:spPr bwMode="auto">
            <a:xfrm>
              <a:off x="491090" y="4914556"/>
              <a:ext cx="1653396" cy="1211730"/>
            </a:xfrm>
            <a:prstGeom prst="rect">
              <a:avLst/>
            </a:prstGeom>
            <a:noFill/>
            <a:ln w="12700" cap="flat">
              <a:noFill/>
              <a:miter lim="800000"/>
              <a:headEnd/>
              <a:tailEnd/>
            </a:ln>
          </p:spPr>
        </p:pic>
      </p:grpSp>
      <p:sp>
        <p:nvSpPr>
          <p:cNvPr id="16" name="Rectangle 15">
            <a:extLst>
              <a:ext uri="{FF2B5EF4-FFF2-40B4-BE49-F238E27FC236}">
                <a16:creationId xmlns:a16="http://schemas.microsoft.com/office/drawing/2014/main" id="{FC55A641-DCD0-804A-BBC6-8C5B7D91EDA2}"/>
              </a:ext>
            </a:extLst>
          </p:cNvPr>
          <p:cNvSpPr/>
          <p:nvPr/>
        </p:nvSpPr>
        <p:spPr>
          <a:xfrm>
            <a:off x="12700" y="563376"/>
            <a:ext cx="7002846" cy="400110"/>
          </a:xfrm>
          <a:prstGeom prst="rect">
            <a:avLst/>
          </a:prstGeom>
        </p:spPr>
        <p:txBody>
          <a:bodyPr wrap="square">
            <a:spAutoFit/>
          </a:bodyPr>
          <a:lstStyle/>
          <a:p>
            <a:r>
              <a:rPr lang="en-US" sz="2000" dirty="0">
                <a:solidFill>
                  <a:sysClr val="windowText" lastClr="000000"/>
                </a:solidFill>
                <a:latin typeface="Calibri"/>
              </a:rPr>
              <a:t>(slide courtesy of Dr. K. Jensen, Naval Research Laboratory)</a:t>
            </a:r>
            <a:endParaRPr lang="en-US" dirty="0"/>
          </a:p>
        </p:txBody>
      </p:sp>
    </p:spTree>
    <p:extLst>
      <p:ext uri="{BB962C8B-B14F-4D97-AF65-F5344CB8AC3E}">
        <p14:creationId xmlns:p14="http://schemas.microsoft.com/office/powerpoint/2010/main" val="98554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02AECC7-620E-F941-B3CF-3321CBDE6A52}"/>
              </a:ext>
            </a:extLst>
          </p:cNvPr>
          <p:cNvSpPr txBox="1">
            <a:spLocks noChangeArrowheads="1"/>
          </p:cNvSpPr>
          <p:nvPr/>
        </p:nvSpPr>
        <p:spPr>
          <a:xfrm>
            <a:off x="60697" y="0"/>
            <a:ext cx="7208254" cy="683172"/>
          </a:xfrm>
          <a:prstGeom prst="rect">
            <a:avLst/>
          </a:prstGeom>
        </p:spPr>
        <p:txBody>
          <a:bodyPr/>
          <a:lst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sz="2800" kern="0" dirty="0">
                <a:solidFill>
                  <a:schemeClr val="tx1"/>
                </a:solidFill>
              </a:rPr>
              <a:t>Photo-absorption</a:t>
            </a:r>
          </a:p>
        </p:txBody>
      </p:sp>
      <p:pic>
        <p:nvPicPr>
          <p:cNvPr id="3" name="Picture 2">
            <a:extLst>
              <a:ext uri="{FF2B5EF4-FFF2-40B4-BE49-F238E27FC236}">
                <a16:creationId xmlns:a16="http://schemas.microsoft.com/office/drawing/2014/main" id="{F76F1911-843C-DA4F-8E70-3492219172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0600" y="2343458"/>
            <a:ext cx="2209800" cy="2076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Arrow Connector 4">
            <a:extLst>
              <a:ext uri="{FF2B5EF4-FFF2-40B4-BE49-F238E27FC236}">
                <a16:creationId xmlns:a16="http://schemas.microsoft.com/office/drawing/2014/main" id="{EADD1382-511C-5141-8363-CDBC9E41EE8D}"/>
              </a:ext>
            </a:extLst>
          </p:cNvPr>
          <p:cNvCxnSpPr>
            <a:cxnSpLocks/>
          </p:cNvCxnSpPr>
          <p:nvPr/>
        </p:nvCxnSpPr>
        <p:spPr bwMode="auto">
          <a:xfrm>
            <a:off x="1447800" y="2114858"/>
            <a:ext cx="609600" cy="1219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7F52592D-A72F-584B-BCBD-0842DE4F74D4}"/>
              </a:ext>
            </a:extLst>
          </p:cNvPr>
          <p:cNvCxnSpPr>
            <a:cxnSpLocks/>
          </p:cNvCxnSpPr>
          <p:nvPr/>
        </p:nvCxnSpPr>
        <p:spPr bwMode="auto">
          <a:xfrm flipV="1">
            <a:off x="2095500" y="2114858"/>
            <a:ext cx="876300" cy="12164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136C5526-0FE7-9447-AA2E-4CEF7D7ED3C0}"/>
              </a:ext>
            </a:extLst>
          </p:cNvPr>
          <p:cNvSpPr txBox="1"/>
          <p:nvPr/>
        </p:nvSpPr>
        <p:spPr>
          <a:xfrm>
            <a:off x="322500" y="1709043"/>
            <a:ext cx="1537600" cy="400110"/>
          </a:xfrm>
          <a:prstGeom prst="rect">
            <a:avLst/>
          </a:prstGeom>
          <a:noFill/>
        </p:spPr>
        <p:txBody>
          <a:bodyPr wrap="none" rtlCol="0">
            <a:spAutoFit/>
          </a:bodyPr>
          <a:lstStyle/>
          <a:p>
            <a:r>
              <a:rPr lang="en-US" sz="2000" dirty="0">
                <a:solidFill>
                  <a:schemeClr val="tx1"/>
                </a:solidFill>
              </a:rPr>
              <a:t># Photons IN</a:t>
            </a:r>
          </a:p>
        </p:txBody>
      </p:sp>
      <p:sp>
        <p:nvSpPr>
          <p:cNvPr id="9" name="TextBox 8">
            <a:extLst>
              <a:ext uri="{FF2B5EF4-FFF2-40B4-BE49-F238E27FC236}">
                <a16:creationId xmlns:a16="http://schemas.microsoft.com/office/drawing/2014/main" id="{FCC00D20-AA03-3B41-A7B6-5941B8A9C9A6}"/>
              </a:ext>
            </a:extLst>
          </p:cNvPr>
          <p:cNvSpPr txBox="1"/>
          <p:nvPr/>
        </p:nvSpPr>
        <p:spPr>
          <a:xfrm>
            <a:off x="2227961" y="1709043"/>
            <a:ext cx="1792478" cy="400110"/>
          </a:xfrm>
          <a:prstGeom prst="rect">
            <a:avLst/>
          </a:prstGeom>
          <a:noFill/>
        </p:spPr>
        <p:txBody>
          <a:bodyPr wrap="none" rtlCol="0">
            <a:spAutoFit/>
          </a:bodyPr>
          <a:lstStyle/>
          <a:p>
            <a:r>
              <a:rPr lang="en-US" sz="2000" dirty="0">
                <a:solidFill>
                  <a:schemeClr val="tx1"/>
                </a:solidFill>
              </a:rPr>
              <a:t># Electrons Out</a:t>
            </a:r>
          </a:p>
        </p:txBody>
      </p:sp>
      <p:pic>
        <p:nvPicPr>
          <p:cNvPr id="11" name="Picture 10">
            <a:extLst>
              <a:ext uri="{FF2B5EF4-FFF2-40B4-BE49-F238E27FC236}">
                <a16:creationId xmlns:a16="http://schemas.microsoft.com/office/drawing/2014/main" id="{47AB5712-D75C-584A-BAF0-99C196152309}"/>
              </a:ext>
            </a:extLst>
          </p:cNvPr>
          <p:cNvPicPr>
            <a:picLocks noChangeAspect="1"/>
          </p:cNvPicPr>
          <p:nvPr/>
        </p:nvPicPr>
        <p:blipFill rotWithShape="1">
          <a:blip r:embed="rId3">
            <a:extLst>
              <a:ext uri="{28A0092B-C50C-407E-A947-70E740481C1C}">
                <a14:useLocalDpi xmlns:a14="http://schemas.microsoft.com/office/drawing/2010/main"/>
              </a:ext>
            </a:extLst>
          </a:blip>
          <a:srcRect l="9069" t="8714" r="11571" b="8511"/>
          <a:stretch/>
        </p:blipFill>
        <p:spPr>
          <a:xfrm>
            <a:off x="609600" y="4571907"/>
            <a:ext cx="2667000" cy="1447800"/>
          </a:xfrm>
          <a:prstGeom prst="rect">
            <a:avLst/>
          </a:prstGeom>
        </p:spPr>
      </p:pic>
      <p:sp>
        <p:nvSpPr>
          <p:cNvPr id="13" name="TextBox 12">
            <a:extLst>
              <a:ext uri="{FF2B5EF4-FFF2-40B4-BE49-F238E27FC236}">
                <a16:creationId xmlns:a16="http://schemas.microsoft.com/office/drawing/2014/main" id="{FD15B6F9-7568-CB47-BC63-4AE8686C2A4A}"/>
              </a:ext>
            </a:extLst>
          </p:cNvPr>
          <p:cNvSpPr txBox="1"/>
          <p:nvPr/>
        </p:nvSpPr>
        <p:spPr>
          <a:xfrm>
            <a:off x="5445979" y="718912"/>
            <a:ext cx="3581400" cy="2308324"/>
          </a:xfrm>
          <a:prstGeom prst="rect">
            <a:avLst/>
          </a:prstGeom>
          <a:noFill/>
        </p:spPr>
        <p:txBody>
          <a:bodyPr wrap="square" rtlCol="0">
            <a:spAutoFit/>
          </a:bodyPr>
          <a:lstStyle/>
          <a:p>
            <a:r>
              <a:rPr lang="en-US" sz="2400" dirty="0">
                <a:solidFill>
                  <a:schemeClr val="tx1"/>
                </a:solidFill>
              </a:rPr>
              <a:t>In practical terms, the quantum efficiency “QE” is the metric used to assess the number of electrons emitted per number of illuminating photons. </a:t>
            </a:r>
          </a:p>
        </p:txBody>
      </p:sp>
      <p:pic>
        <p:nvPicPr>
          <p:cNvPr id="16" name="Picture 15">
            <a:extLst>
              <a:ext uri="{FF2B5EF4-FFF2-40B4-BE49-F238E27FC236}">
                <a16:creationId xmlns:a16="http://schemas.microsoft.com/office/drawing/2014/main" id="{F8E1141F-D7C7-6846-954D-758AEDC0D7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7200" y="2976165"/>
            <a:ext cx="4038600" cy="2534167"/>
          </a:xfrm>
          <a:prstGeom prst="rect">
            <a:avLst/>
          </a:prstGeom>
        </p:spPr>
      </p:pic>
      <p:sp>
        <p:nvSpPr>
          <p:cNvPr id="17" name="Rectangle 16">
            <a:extLst>
              <a:ext uri="{FF2B5EF4-FFF2-40B4-BE49-F238E27FC236}">
                <a16:creationId xmlns:a16="http://schemas.microsoft.com/office/drawing/2014/main" id="{89745F18-D4F1-6D49-AA68-C319F45249FF}"/>
              </a:ext>
            </a:extLst>
          </p:cNvPr>
          <p:cNvSpPr/>
          <p:nvPr/>
        </p:nvSpPr>
        <p:spPr>
          <a:xfrm>
            <a:off x="3970202" y="5510332"/>
            <a:ext cx="4876800" cy="430887"/>
          </a:xfrm>
          <a:prstGeom prst="rect">
            <a:avLst/>
          </a:prstGeom>
        </p:spPr>
        <p:txBody>
          <a:bodyPr wrap="square">
            <a:spAutoFit/>
          </a:bodyPr>
          <a:lstStyle/>
          <a:p>
            <a:pPr algn="just"/>
            <a:r>
              <a:rPr lang="en-US" sz="1100" dirty="0">
                <a:solidFill>
                  <a:schemeClr val="tx1"/>
                </a:solidFill>
              </a:rPr>
              <a:t>Al-Naser, </a:t>
            </a:r>
            <a:r>
              <a:rPr lang="en-US" sz="1100" dirty="0" err="1">
                <a:solidFill>
                  <a:schemeClr val="tx1"/>
                </a:solidFill>
              </a:rPr>
              <a:t>Qusay</a:t>
            </a:r>
            <a:r>
              <a:rPr lang="en-US" sz="1100" dirty="0">
                <a:solidFill>
                  <a:schemeClr val="tx1"/>
                </a:solidFill>
              </a:rPr>
              <a:t> &amp; </a:t>
            </a:r>
            <a:r>
              <a:rPr lang="en-US" sz="1100" dirty="0" err="1">
                <a:solidFill>
                  <a:schemeClr val="tx1"/>
                </a:solidFill>
              </a:rPr>
              <a:t>Hilou</a:t>
            </a:r>
            <a:r>
              <a:rPr lang="en-US" sz="1100" dirty="0">
                <a:solidFill>
                  <a:schemeClr val="tx1"/>
                </a:solidFill>
              </a:rPr>
              <a:t>, Hassan &amp; </a:t>
            </a:r>
            <a:r>
              <a:rPr lang="en-US" sz="1100" dirty="0" err="1">
                <a:solidFill>
                  <a:schemeClr val="tx1"/>
                </a:solidFill>
              </a:rPr>
              <a:t>Abdulkader</a:t>
            </a:r>
            <a:r>
              <a:rPr lang="en-US" sz="1100" dirty="0">
                <a:solidFill>
                  <a:schemeClr val="tx1"/>
                </a:solidFill>
              </a:rPr>
              <a:t>, Abbas. (2009). The last development in III-V multi-junction solar cells. 1. 10.1109/CCCM.2009.5268104. </a:t>
            </a:r>
          </a:p>
        </p:txBody>
      </p:sp>
      <p:pic>
        <p:nvPicPr>
          <p:cNvPr id="12" name="Picture 11">
            <a:extLst>
              <a:ext uri="{FF2B5EF4-FFF2-40B4-BE49-F238E27FC236}">
                <a16:creationId xmlns:a16="http://schemas.microsoft.com/office/drawing/2014/main" id="{8085FDBE-FEB2-B246-9993-493B13891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236754"/>
            <a:ext cx="1505839" cy="1505839"/>
          </a:xfrm>
          <a:prstGeom prst="rect">
            <a:avLst/>
          </a:prstGeom>
        </p:spPr>
      </p:pic>
      <p:sp>
        <p:nvSpPr>
          <p:cNvPr id="14" name="TextBox 13">
            <a:extLst>
              <a:ext uri="{FF2B5EF4-FFF2-40B4-BE49-F238E27FC236}">
                <a16:creationId xmlns:a16="http://schemas.microsoft.com/office/drawing/2014/main" id="{351C2D43-817C-8B49-9F40-E190463C17F3}"/>
              </a:ext>
            </a:extLst>
          </p:cNvPr>
          <p:cNvSpPr txBox="1"/>
          <p:nvPr/>
        </p:nvSpPr>
        <p:spPr>
          <a:xfrm>
            <a:off x="261" y="3200400"/>
            <a:ext cx="886781" cy="461665"/>
          </a:xfrm>
          <a:prstGeom prst="rect">
            <a:avLst/>
          </a:prstGeom>
          <a:noFill/>
        </p:spPr>
        <p:txBody>
          <a:bodyPr wrap="none" rtlCol="0">
            <a:spAutoFit/>
          </a:bodyPr>
          <a:lstStyle/>
          <a:p>
            <a:r>
              <a:rPr lang="en-US" sz="2400" dirty="0"/>
              <a:t>GaAs</a:t>
            </a:r>
          </a:p>
        </p:txBody>
      </p:sp>
    </p:spTree>
    <p:extLst>
      <p:ext uri="{BB962C8B-B14F-4D97-AF65-F5344CB8AC3E}">
        <p14:creationId xmlns:p14="http://schemas.microsoft.com/office/powerpoint/2010/main" val="378409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a:xfrm>
            <a:off x="60697" y="0"/>
            <a:ext cx="7208254" cy="455190"/>
          </a:xfrm>
        </p:spPr>
        <p:txBody>
          <a:bodyPr/>
          <a:lstStyle/>
          <a:p>
            <a:r>
              <a:rPr lang="en-US" sz="2800" dirty="0">
                <a:solidFill>
                  <a:schemeClr val="tx1"/>
                </a:solidFill>
              </a:rPr>
              <a:t>Photo-Emission from GaAs</a:t>
            </a:r>
          </a:p>
        </p:txBody>
      </p:sp>
      <p:sp>
        <p:nvSpPr>
          <p:cNvPr id="71" name="Rounded Rectangular Callout 70"/>
          <p:cNvSpPr/>
          <p:nvPr/>
        </p:nvSpPr>
        <p:spPr bwMode="auto">
          <a:xfrm>
            <a:off x="104172" y="1088020"/>
            <a:ext cx="3365475" cy="1451955"/>
          </a:xfrm>
          <a:prstGeom prst="wedgeRoundRectCallout">
            <a:avLst>
              <a:gd name="adj1" fmla="val 34866"/>
              <a:gd name="adj2" fmla="val 10226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defRPr/>
            </a:pPr>
            <a:r>
              <a:rPr lang="en-US" sz="2000" b="1" kern="0" dirty="0">
                <a:solidFill>
                  <a:srgbClr val="FF0000"/>
                </a:solidFill>
                <a:latin typeface="Arial"/>
              </a:rPr>
              <a:t>Bare GaAs surface</a:t>
            </a:r>
          </a:p>
          <a:p>
            <a:pPr marL="514350" indent="-514350">
              <a:buFont typeface="Arial" pitchFamily="34" charset="0"/>
              <a:buChar char="•"/>
              <a:defRPr/>
            </a:pPr>
            <a:r>
              <a:rPr lang="en-US" sz="2000" kern="0" dirty="0">
                <a:solidFill>
                  <a:srgbClr val="FF0000"/>
                </a:solidFill>
                <a:latin typeface="Arial"/>
              </a:rPr>
              <a:t>Large Work Function</a:t>
            </a:r>
          </a:p>
          <a:p>
            <a:pPr marL="514350" indent="-514350">
              <a:buFont typeface="Arial" pitchFamily="34" charset="0"/>
              <a:buChar char="•"/>
              <a:defRPr/>
            </a:pPr>
            <a:r>
              <a:rPr lang="en-US" sz="2000" kern="0" dirty="0">
                <a:solidFill>
                  <a:srgbClr val="FF0000"/>
                </a:solidFill>
                <a:latin typeface="Arial"/>
              </a:rPr>
              <a:t>Positive Electron Affinity (PEA)</a:t>
            </a:r>
          </a:p>
        </p:txBody>
      </p:sp>
      <p:grpSp>
        <p:nvGrpSpPr>
          <p:cNvPr id="2" name="Group 93"/>
          <p:cNvGrpSpPr/>
          <p:nvPr/>
        </p:nvGrpSpPr>
        <p:grpSpPr>
          <a:xfrm>
            <a:off x="1279860" y="3279539"/>
            <a:ext cx="3089331" cy="2743203"/>
            <a:chOff x="-688" y="2743130"/>
            <a:chExt cx="3089331" cy="2743203"/>
          </a:xfrm>
        </p:grpSpPr>
        <p:grpSp>
          <p:nvGrpSpPr>
            <p:cNvPr id="3" name="Group 71"/>
            <p:cNvGrpSpPr/>
            <p:nvPr/>
          </p:nvGrpSpPr>
          <p:grpSpPr>
            <a:xfrm>
              <a:off x="-688" y="2743130"/>
              <a:ext cx="3089331" cy="2743203"/>
              <a:chOff x="1051125" y="2500132"/>
              <a:chExt cx="3089331" cy="2743203"/>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eaLnBrk="0" hangingPunct="0">
                  <a:lnSpc>
                    <a:spcPct val="85000"/>
                  </a:lnSpc>
                </a:pPr>
                <a:r>
                  <a:rPr lang="en-US" sz="1800" dirty="0">
                    <a:solidFill>
                      <a:srgbClr val="FF0000"/>
                    </a:solidFill>
                    <a:latin typeface="Arial"/>
                  </a:rPr>
                  <a:t>PEA=4.07 eV</a:t>
                </a:r>
              </a:p>
            </p:txBody>
          </p:sp>
          <p:grpSp>
            <p:nvGrpSpPr>
              <p:cNvPr id="4"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grpSp>
          <p:grpSp>
            <p:nvGrpSpPr>
              <p:cNvPr id="5"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1051125" y="3648075"/>
                <a:ext cx="753732" cy="461665"/>
              </a:xfrm>
              <a:prstGeom prst="rect">
                <a:avLst/>
              </a:prstGeom>
            </p:spPr>
            <p:txBody>
              <a:bodyPr wrap="none">
                <a:spAutoFit/>
              </a:bodyPr>
              <a:lstStyle/>
              <a:p>
                <a:pPr defTabSz="457200" fontAlgn="auto">
                  <a:spcBef>
                    <a:spcPts val="0"/>
                  </a:spcBef>
                  <a:spcAft>
                    <a:spcPts val="0"/>
                  </a:spcAft>
                </a:pPr>
                <a:r>
                  <a:rPr lang="en-US" sz="2400" dirty="0">
                    <a:solidFill>
                      <a:srgbClr val="000000"/>
                    </a:solidFill>
                    <a:latin typeface="Arial"/>
                  </a:rPr>
                  <a:t> </a:t>
                </a:r>
                <a:r>
                  <a:rPr lang="en-US" sz="2400" dirty="0">
                    <a:solidFill>
                      <a:srgbClr val="000000"/>
                    </a:solidFill>
                    <a:cs typeface="Times New Roman" pitchFamily="18" charset="0"/>
                  </a:rPr>
                  <a:t>E</a:t>
                </a:r>
                <a:r>
                  <a:rPr lang="en-US" sz="2400" baseline="-25000" dirty="0">
                    <a:solidFill>
                      <a:srgbClr val="000000"/>
                    </a:solidFill>
                    <a:cs typeface="Times New Roman" pitchFamily="18" charset="0"/>
                  </a:rPr>
                  <a:t>gap</a:t>
                </a:r>
                <a:endParaRPr lang="en-US" sz="2000" dirty="0">
                  <a:solidFill>
                    <a:srgbClr val="000000"/>
                  </a:solidFill>
                  <a:latin typeface="Arial"/>
                </a:endParaRPr>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600" dirty="0">
                    <a:solidFill>
                      <a:srgbClr val="000000"/>
                    </a:solidFill>
                    <a:latin typeface="Arial"/>
                  </a:rPr>
                  <a:t>Conduction</a:t>
                </a:r>
              </a:p>
              <a:p>
                <a:pPr algn="ctr" eaLnBrk="0" hangingPunct="0">
                  <a:lnSpc>
                    <a:spcPct val="85000"/>
                  </a:lnSpc>
                </a:pPr>
                <a:r>
                  <a:rPr lang="en-US" sz="1600" dirty="0">
                    <a:solidFill>
                      <a:srgbClr val="000000"/>
                    </a:solidFill>
                    <a:latin typeface="Arial"/>
                  </a:rPr>
                  <a:t>Band</a:t>
                </a:r>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600" dirty="0">
                    <a:solidFill>
                      <a:srgbClr val="000000"/>
                    </a:solidFill>
                    <a:latin typeface="Arial"/>
                  </a:rPr>
                  <a:t>Valence</a:t>
                </a:r>
              </a:p>
              <a:p>
                <a:pPr algn="ctr" eaLnBrk="0" hangingPunct="0">
                  <a:lnSpc>
                    <a:spcPct val="85000"/>
                  </a:lnSpc>
                </a:pPr>
                <a:r>
                  <a:rPr lang="en-US" sz="1600" dirty="0">
                    <a:solidFill>
                      <a:srgbClr val="000000"/>
                    </a:solidFill>
                    <a:latin typeface="Arial"/>
                  </a:rPr>
                  <a:t>Band</a:t>
                </a:r>
              </a:p>
            </p:txBody>
          </p:sp>
          <p:sp>
            <p:nvSpPr>
              <p:cNvPr id="69" name="Rectangle 14"/>
              <p:cNvSpPr>
                <a:spLocks noChangeArrowheads="1"/>
              </p:cNvSpPr>
              <p:nvPr/>
            </p:nvSpPr>
            <p:spPr bwMode="auto">
              <a:xfrm>
                <a:off x="2262481" y="4918118"/>
                <a:ext cx="759824" cy="325217"/>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800" dirty="0">
                    <a:solidFill>
                      <a:srgbClr val="FF0000"/>
                    </a:solidFill>
                    <a:latin typeface="Arial"/>
                  </a:rPr>
                  <a:t>GaAs</a:t>
                </a:r>
              </a:p>
            </p:txBody>
          </p:sp>
          <p:sp>
            <p:nvSpPr>
              <p:cNvPr id="70" name="Rectangle 14"/>
              <p:cNvSpPr>
                <a:spLocks noChangeArrowheads="1"/>
              </p:cNvSpPr>
              <p:nvPr/>
            </p:nvSpPr>
            <p:spPr bwMode="auto">
              <a:xfrm>
                <a:off x="3128447" y="4918118"/>
                <a:ext cx="1012009" cy="325217"/>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800" dirty="0">
                    <a:solidFill>
                      <a:srgbClr val="FF0000"/>
                    </a:solidFill>
                    <a:latin typeface="Arial"/>
                  </a:rPr>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nvGrpSpPr>
          <p:cNvPr id="12" name="Group 11">
            <a:extLst>
              <a:ext uri="{FF2B5EF4-FFF2-40B4-BE49-F238E27FC236}">
                <a16:creationId xmlns:a16="http://schemas.microsoft.com/office/drawing/2014/main" id="{8AF8231A-E138-864D-9ADD-DDF43F4E0AA0}"/>
              </a:ext>
            </a:extLst>
          </p:cNvPr>
          <p:cNvGrpSpPr/>
          <p:nvPr/>
        </p:nvGrpSpPr>
        <p:grpSpPr>
          <a:xfrm>
            <a:off x="3561144" y="856527"/>
            <a:ext cx="5455535" cy="5166213"/>
            <a:chOff x="3561144" y="856527"/>
            <a:chExt cx="5455535" cy="5166213"/>
          </a:xfrm>
        </p:grpSpPr>
        <p:sp>
          <p:nvSpPr>
            <p:cNvPr id="74" name="Rounded Rectangular Callout 73"/>
            <p:cNvSpPr/>
            <p:nvPr/>
          </p:nvSpPr>
          <p:spPr bwMode="auto">
            <a:xfrm>
              <a:off x="5693092" y="856527"/>
              <a:ext cx="3323587" cy="2106592"/>
            </a:xfrm>
            <a:prstGeom prst="wedgeRoundRectCallout">
              <a:avLst>
                <a:gd name="adj1" fmla="val -26197"/>
                <a:gd name="adj2" fmla="val 6541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defRPr/>
              </a:pPr>
              <a:r>
                <a:rPr lang="en-US" sz="2000" b="1" kern="0" dirty="0">
                  <a:solidFill>
                    <a:srgbClr val="339933"/>
                  </a:solidFill>
                  <a:latin typeface="Arial"/>
                </a:rPr>
                <a:t>Dipole layers of </a:t>
              </a:r>
            </a:p>
            <a:p>
              <a:pPr algn="ctr">
                <a:defRPr/>
              </a:pPr>
              <a:r>
                <a:rPr lang="en-US" sz="2000" b="1" kern="0" dirty="0">
                  <a:solidFill>
                    <a:srgbClr val="339933"/>
                  </a:solidFill>
                  <a:latin typeface="Arial"/>
                </a:rPr>
                <a:t>Cesium + NF</a:t>
              </a:r>
              <a:r>
                <a:rPr lang="en-US" sz="2000" b="1" kern="0" baseline="-25000" dirty="0">
                  <a:solidFill>
                    <a:srgbClr val="339933"/>
                  </a:solidFill>
                  <a:latin typeface="Arial"/>
                </a:rPr>
                <a:t>3</a:t>
              </a:r>
              <a:endParaRPr lang="en-US" sz="2000" b="1" kern="0" dirty="0">
                <a:solidFill>
                  <a:srgbClr val="339933"/>
                </a:solidFill>
                <a:latin typeface="Arial"/>
              </a:endParaRPr>
            </a:p>
            <a:p>
              <a:pPr marL="514350" indent="-514350">
                <a:buFont typeface="Arial" pitchFamily="34" charset="0"/>
                <a:buChar char="•"/>
                <a:defRPr/>
              </a:pPr>
              <a:r>
                <a:rPr lang="en-US" sz="2000" kern="0" dirty="0">
                  <a:solidFill>
                    <a:srgbClr val="339933"/>
                  </a:solidFill>
                  <a:latin typeface="Arial"/>
                </a:rPr>
                <a:t>Reduces Work Function</a:t>
              </a:r>
            </a:p>
            <a:p>
              <a:pPr marL="514350" indent="-514350">
                <a:buFont typeface="Arial" pitchFamily="34" charset="0"/>
                <a:buChar char="•"/>
                <a:defRPr/>
              </a:pPr>
              <a:r>
                <a:rPr lang="en-US" sz="2000" kern="0" dirty="0">
                  <a:solidFill>
                    <a:srgbClr val="339933"/>
                  </a:solidFill>
                  <a:latin typeface="Arial"/>
                </a:rPr>
                <a:t>Negative Electron Affinity (NEA)</a:t>
              </a:r>
            </a:p>
          </p:txBody>
        </p:sp>
        <p:grpSp>
          <p:nvGrpSpPr>
            <p:cNvPr id="6" name="Group 120"/>
            <p:cNvGrpSpPr/>
            <p:nvPr/>
          </p:nvGrpSpPr>
          <p:grpSpPr>
            <a:xfrm>
              <a:off x="5051067" y="3279539"/>
              <a:ext cx="3965612" cy="2743201"/>
              <a:chOff x="5051067" y="3279539"/>
              <a:chExt cx="3965612" cy="2743201"/>
            </a:xfrm>
          </p:grpSpPr>
          <p:grpSp>
            <p:nvGrpSpPr>
              <p:cNvPr id="7"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8" name="Group 101"/>
                <p:cNvGrpSpPr/>
                <p:nvPr/>
              </p:nvGrpSpPr>
              <p:grpSpPr>
                <a:xfrm>
                  <a:off x="5051067" y="3279539"/>
                  <a:ext cx="3965612" cy="2743201"/>
                  <a:chOff x="6690771" y="2751795"/>
                  <a:chExt cx="3965612" cy="2743201"/>
                </a:xfrm>
              </p:grpSpPr>
              <p:grpSp>
                <p:nvGrpSpPr>
                  <p:cNvPr id="9" name="Group 74"/>
                  <p:cNvGrpSpPr/>
                  <p:nvPr/>
                </p:nvGrpSpPr>
                <p:grpSpPr>
                  <a:xfrm>
                    <a:off x="6690771" y="2751795"/>
                    <a:ext cx="3965612" cy="2734538"/>
                    <a:chOff x="1805651" y="2508797"/>
                    <a:chExt cx="3965612" cy="2734538"/>
                  </a:xfrm>
                </p:grpSpPr>
                <p:grpSp>
                  <p:nvGrpSpPr>
                    <p:cNvPr id="10"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grpSp>
                <p:grpSp>
                  <p:nvGrpSpPr>
                    <p:cNvPr id="11"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pPr defTabSz="457200" fontAlgn="auto">
                        <a:spcBef>
                          <a:spcPts val="0"/>
                        </a:spcBef>
                        <a:spcAft>
                          <a:spcPts val="0"/>
                        </a:spcAft>
                      </a:pPr>
                      <a:r>
                        <a:rPr lang="el-GR" sz="2000" dirty="0">
                          <a:solidFill>
                            <a:srgbClr val="40911F"/>
                          </a:solidFill>
                          <a:cs typeface="Times New Roman" pitchFamily="18" charset="0"/>
                        </a:rPr>
                        <a:t>χ</a:t>
                      </a:r>
                      <a:r>
                        <a:rPr lang="en-US" sz="2000" baseline="30000" dirty="0">
                          <a:solidFill>
                            <a:srgbClr val="40911F"/>
                          </a:solidFill>
                          <a:latin typeface="Arial"/>
                          <a:cs typeface="Times New Roman" pitchFamily="18" charset="0"/>
                        </a:rPr>
                        <a:t>NEA</a:t>
                      </a:r>
                      <a:r>
                        <a:rPr lang="en-US" sz="2000" dirty="0">
                          <a:solidFill>
                            <a:srgbClr val="40911F"/>
                          </a:solidFill>
                          <a:latin typeface="Arial"/>
                          <a:cs typeface="Times New Roman" pitchFamily="18" charset="0"/>
                        </a:rPr>
                        <a:t> ~ 0.2 eV</a:t>
                      </a:r>
                      <a:endParaRPr lang="en-US" sz="2000" dirty="0">
                        <a:solidFill>
                          <a:srgbClr val="40911F"/>
                        </a:solidFill>
                        <a:latin typeface="Arial"/>
                      </a:endParaRPr>
                    </a:p>
                  </p:txBody>
                </p:sp>
                <p:sp>
                  <p:nvSpPr>
                    <p:cNvPr id="88" name="Rectangle 14"/>
                    <p:cNvSpPr>
                      <a:spLocks noChangeArrowheads="1"/>
                    </p:cNvSpPr>
                    <p:nvPr/>
                  </p:nvSpPr>
                  <p:spPr bwMode="auto">
                    <a:xfrm>
                      <a:off x="2262481" y="4918118"/>
                      <a:ext cx="759824" cy="325217"/>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800" dirty="0">
                          <a:solidFill>
                            <a:srgbClr val="FF0000"/>
                          </a:solidFill>
                          <a:latin typeface="Arial"/>
                        </a:rPr>
                        <a:t>GaAs</a:t>
                      </a:r>
                    </a:p>
                  </p:txBody>
                </p:sp>
                <p:sp>
                  <p:nvSpPr>
                    <p:cNvPr id="89" name="Rectangle 14"/>
                    <p:cNvSpPr>
                      <a:spLocks noChangeArrowheads="1"/>
                    </p:cNvSpPr>
                    <p:nvPr/>
                  </p:nvSpPr>
                  <p:spPr bwMode="auto">
                    <a:xfrm>
                      <a:off x="3128447" y="4918118"/>
                      <a:ext cx="1012009" cy="325217"/>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800" dirty="0">
                          <a:solidFill>
                            <a:srgbClr val="FF0000"/>
                          </a:solidFill>
                          <a:latin typeface="Arial"/>
                        </a:rPr>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eaLnBrk="0" hangingPunct="0">
                  <a:lnSpc>
                    <a:spcPct val="85000"/>
                  </a:lnSpc>
                </a:pPr>
                <a:r>
                  <a:rPr lang="en-US" sz="1800" dirty="0">
                    <a:solidFill>
                      <a:srgbClr val="FF7C80"/>
                    </a:solidFill>
                    <a:latin typeface="Arial"/>
                  </a:rPr>
                  <a:t>Light</a:t>
                </a:r>
              </a:p>
            </p:txBody>
          </p:sp>
        </p:grpSp>
        <p:graphicFrame>
          <p:nvGraphicFramePr>
            <p:cNvPr id="122" name="Diagram 121"/>
            <p:cNvGraphicFramePr/>
            <p:nvPr>
              <p:extLst>
                <p:ext uri="{D42A27DB-BD31-4B8C-83A1-F6EECF244321}">
                  <p14:modId xmlns:p14="http://schemas.microsoft.com/office/powerpoint/2010/main" val="1784015469"/>
                </p:ext>
              </p:extLst>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Tree>
    <p:extLst>
      <p:ext uri="{BB962C8B-B14F-4D97-AF65-F5344CB8AC3E}">
        <p14:creationId xmlns:p14="http://schemas.microsoft.com/office/powerpoint/2010/main" val="243651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ps Review 2010">
  <a:themeElements>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10367</TotalTime>
  <Words>2738</Words>
  <Application>Microsoft Macintosh PowerPoint</Application>
  <PresentationFormat>On-screen Show (4:3)</PresentationFormat>
  <Paragraphs>543</Paragraphs>
  <Slides>64</Slides>
  <Notes>10</Notes>
  <HiddenSlides>0</HiddenSlides>
  <MMClips>2</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8" baseType="lpstr">
      <vt:lpstr>Arial</vt:lpstr>
      <vt:lpstr>Calibri</vt:lpstr>
      <vt:lpstr>Cambria Math</vt:lpstr>
      <vt:lpstr>Century Gothic</vt:lpstr>
      <vt:lpstr>Comic Sans MS</vt:lpstr>
      <vt:lpstr>Garamond</vt:lpstr>
      <vt:lpstr>Symbol</vt:lpstr>
      <vt:lpstr>Tahoma</vt:lpstr>
      <vt:lpstr>Times</vt:lpstr>
      <vt:lpstr>Times New Roman</vt:lpstr>
      <vt:lpstr>Wingdings</vt:lpstr>
      <vt:lpstr>Ops Review 2010</vt:lpstr>
      <vt:lpstr>6_Office Theme</vt:lpstr>
      <vt:lpstr>Equation</vt:lpstr>
      <vt:lpstr>GaAs Polarized Electron Source: A brief tour</vt:lpstr>
      <vt:lpstr>PowerPoint Presentation</vt:lpstr>
      <vt:lpstr>PowerPoint Presentation</vt:lpstr>
      <vt:lpstr>What to do?</vt:lpstr>
      <vt:lpstr>PowerPoint Presentation</vt:lpstr>
      <vt:lpstr>PowerPoint Presentation</vt:lpstr>
      <vt:lpstr>PowerPoint Presentation</vt:lpstr>
      <vt:lpstr>PowerPoint Presentation</vt:lpstr>
      <vt:lpstr>Photo-Emission from GaAs</vt:lpstr>
      <vt:lpstr>NEA Activation of GaAs</vt:lpstr>
      <vt:lpstr>PowerPoint Presentation</vt:lpstr>
      <vt:lpstr>PowerPoint Presentation</vt:lpstr>
      <vt:lpstr>Who wants polarized beams?</vt:lpstr>
      <vt:lpstr>PowerPoint Presentation</vt:lpstr>
      <vt:lpstr>PowerPoint Presentation</vt:lpstr>
      <vt:lpstr>PowerPoint Presentation</vt:lpstr>
      <vt:lpstr>PowerPoint Presentation</vt:lpstr>
      <vt:lpstr>PowerPoint Presentation</vt:lpstr>
      <vt:lpstr>PowerPoint Presentation</vt:lpstr>
      <vt:lpstr>GaAs Photocathode Evolution</vt:lpstr>
      <vt:lpstr>PowerPoint Presentation</vt:lpstr>
      <vt:lpstr>Continuous vs. Pulsed Beams</vt:lpstr>
      <vt:lpstr>…but continuous does NOT mean DC</vt:lpstr>
      <vt:lpstr>Fiber-based Drive Laser</vt:lpstr>
      <vt:lpstr>PowerPoint Presentation</vt:lpstr>
      <vt:lpstr>Parity Violation Experiments at CEBAF</vt:lpstr>
      <vt:lpstr>What does “APV = 36 ppb” even mean?</vt:lpstr>
      <vt:lpstr>PowerPoint Presentation</vt:lpstr>
      <vt:lpstr>How to make the electrons “energetic”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Polarized source (100’s keV) beam lines &amp; spin</vt:lpstr>
      <vt:lpstr>Typical polarized source beam line at low energy</vt:lpstr>
      <vt:lpstr>PowerPoint Presentation</vt:lpstr>
      <vt:lpstr>Wien filter effects</vt:lpstr>
      <vt:lpstr>Injector spin rotators</vt:lpstr>
      <vt:lpstr>Mott scattering</vt:lpstr>
      <vt:lpstr>PowerPoint Presentation</vt:lpstr>
      <vt:lpstr>Sherman function (Mott analyzing power)</vt:lpstr>
      <vt:lpstr>100 keV Mott polarimeter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TJNAF</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JLab IRFEL Upgrade Photogun</dc:title>
  <dc:creator>poelker</dc:creator>
  <cp:lastModifiedBy>Microsoft Office User</cp:lastModifiedBy>
  <cp:revision>603</cp:revision>
  <dcterms:created xsi:type="dcterms:W3CDTF">2003-09-11T18:51:42Z</dcterms:created>
  <dcterms:modified xsi:type="dcterms:W3CDTF">2021-06-16T18:48:43Z</dcterms:modified>
</cp:coreProperties>
</file>