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61" r:id="rId5"/>
    <p:sldId id="262" r:id="rId6"/>
    <p:sldId id="263" r:id="rId7"/>
    <p:sldId id="264" r:id="rId8"/>
    <p:sldId id="265" r:id="rId9"/>
    <p:sldId id="266" r:id="rId10"/>
    <p:sldId id="267" r:id="rId11"/>
    <p:sldId id="259" r:id="rId12"/>
    <p:sldId id="268" r:id="rId13"/>
    <p:sldId id="269" r:id="rId14"/>
    <p:sldId id="270" r:id="rId15"/>
    <p:sldId id="271" r:id="rId16"/>
    <p:sldId id="272" r:id="rId17"/>
    <p:sldId id="273" r:id="rId18"/>
    <p:sldId id="260" r:id="rId19"/>
    <p:sldId id="274" r:id="rId20"/>
    <p:sldId id="275" r:id="rId21"/>
    <p:sldId id="276" r:id="rId22"/>
    <p:sldId id="277" r:id="rId23"/>
    <p:sldId id="278" r:id="rId24"/>
    <p:sldId id="279" r:id="rId25"/>
    <p:sldId id="282" r:id="rId26"/>
    <p:sldId id="283" r:id="rId27"/>
    <p:sldId id="281" r:id="rId28"/>
    <p:sldId id="284" r:id="rId29"/>
    <p:sldId id="285" r:id="rId3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0294" autoAdjust="0"/>
    <p:restoredTop sz="94660"/>
  </p:normalViewPr>
  <p:slideViewPr>
    <p:cSldViewPr snapToGrid="0">
      <p:cViewPr varScale="1">
        <p:scale>
          <a:sx n="73" d="100"/>
          <a:sy n="73" d="100"/>
        </p:scale>
        <p:origin x="402"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04001C2B-8814-4B3A-839B-E2766381B8CB}" type="datetimeFigureOut">
              <a:rPr lang="en-US" smtClean="0"/>
              <a:t>5/14/2020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F32FEB4-788A-4220-8329-D4BBD682D12B}" type="slidenum">
              <a:rPr lang="en-US" smtClean="0"/>
              <a:t>‹#›</a:t>
            </a:fld>
            <a:endParaRPr lang="en-US"/>
          </a:p>
        </p:txBody>
      </p:sp>
    </p:spTree>
    <p:extLst>
      <p:ext uri="{BB962C8B-B14F-4D97-AF65-F5344CB8AC3E}">
        <p14:creationId xmlns:p14="http://schemas.microsoft.com/office/powerpoint/2010/main" val="47705200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4001C2B-8814-4B3A-839B-E2766381B8CB}" type="datetimeFigureOut">
              <a:rPr lang="en-US" smtClean="0"/>
              <a:t>5/14/2020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F32FEB4-788A-4220-8329-D4BBD682D12B}" type="slidenum">
              <a:rPr lang="en-US" smtClean="0"/>
              <a:t>‹#›</a:t>
            </a:fld>
            <a:endParaRPr lang="en-US"/>
          </a:p>
        </p:txBody>
      </p:sp>
    </p:spTree>
    <p:extLst>
      <p:ext uri="{BB962C8B-B14F-4D97-AF65-F5344CB8AC3E}">
        <p14:creationId xmlns:p14="http://schemas.microsoft.com/office/powerpoint/2010/main" val="371408813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4001C2B-8814-4B3A-839B-E2766381B8CB}" type="datetimeFigureOut">
              <a:rPr lang="en-US" smtClean="0"/>
              <a:t>5/14/2020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F32FEB4-788A-4220-8329-D4BBD682D12B}" type="slidenum">
              <a:rPr lang="en-US" smtClean="0"/>
              <a:t>‹#›</a:t>
            </a:fld>
            <a:endParaRPr lang="en-US"/>
          </a:p>
        </p:txBody>
      </p:sp>
    </p:spTree>
    <p:extLst>
      <p:ext uri="{BB962C8B-B14F-4D97-AF65-F5344CB8AC3E}">
        <p14:creationId xmlns:p14="http://schemas.microsoft.com/office/powerpoint/2010/main" val="142476025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4001C2B-8814-4B3A-839B-E2766381B8CB}" type="datetimeFigureOut">
              <a:rPr lang="en-US" smtClean="0"/>
              <a:t>5/14/2020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F32FEB4-788A-4220-8329-D4BBD682D12B}" type="slidenum">
              <a:rPr lang="en-US" smtClean="0"/>
              <a:t>‹#›</a:t>
            </a:fld>
            <a:endParaRPr lang="en-US"/>
          </a:p>
        </p:txBody>
      </p:sp>
    </p:spTree>
    <p:extLst>
      <p:ext uri="{BB962C8B-B14F-4D97-AF65-F5344CB8AC3E}">
        <p14:creationId xmlns:p14="http://schemas.microsoft.com/office/powerpoint/2010/main" val="424560288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04001C2B-8814-4B3A-839B-E2766381B8CB}" type="datetimeFigureOut">
              <a:rPr lang="en-US" smtClean="0"/>
              <a:t>5/14/2020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F32FEB4-788A-4220-8329-D4BBD682D12B}" type="slidenum">
              <a:rPr lang="en-US" smtClean="0"/>
              <a:t>‹#›</a:t>
            </a:fld>
            <a:endParaRPr lang="en-US"/>
          </a:p>
        </p:txBody>
      </p:sp>
    </p:spTree>
    <p:extLst>
      <p:ext uri="{BB962C8B-B14F-4D97-AF65-F5344CB8AC3E}">
        <p14:creationId xmlns:p14="http://schemas.microsoft.com/office/powerpoint/2010/main" val="301217701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04001C2B-8814-4B3A-839B-E2766381B8CB}" type="datetimeFigureOut">
              <a:rPr lang="en-US" smtClean="0"/>
              <a:t>5/14/2020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F32FEB4-788A-4220-8329-D4BBD682D12B}" type="slidenum">
              <a:rPr lang="en-US" smtClean="0"/>
              <a:t>‹#›</a:t>
            </a:fld>
            <a:endParaRPr lang="en-US"/>
          </a:p>
        </p:txBody>
      </p:sp>
    </p:spTree>
    <p:extLst>
      <p:ext uri="{BB962C8B-B14F-4D97-AF65-F5344CB8AC3E}">
        <p14:creationId xmlns:p14="http://schemas.microsoft.com/office/powerpoint/2010/main" val="410858428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04001C2B-8814-4B3A-839B-E2766381B8CB}" type="datetimeFigureOut">
              <a:rPr lang="en-US" smtClean="0"/>
              <a:t>5/14/2020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F32FEB4-788A-4220-8329-D4BBD682D12B}" type="slidenum">
              <a:rPr lang="en-US" smtClean="0"/>
              <a:t>‹#›</a:t>
            </a:fld>
            <a:endParaRPr lang="en-US"/>
          </a:p>
        </p:txBody>
      </p:sp>
    </p:spTree>
    <p:extLst>
      <p:ext uri="{BB962C8B-B14F-4D97-AF65-F5344CB8AC3E}">
        <p14:creationId xmlns:p14="http://schemas.microsoft.com/office/powerpoint/2010/main" val="40200037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04001C2B-8814-4B3A-839B-E2766381B8CB}" type="datetimeFigureOut">
              <a:rPr lang="en-US" smtClean="0"/>
              <a:t>5/14/2020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F32FEB4-788A-4220-8329-D4BBD682D12B}" type="slidenum">
              <a:rPr lang="en-US" smtClean="0"/>
              <a:t>‹#›</a:t>
            </a:fld>
            <a:endParaRPr lang="en-US"/>
          </a:p>
        </p:txBody>
      </p:sp>
    </p:spTree>
    <p:extLst>
      <p:ext uri="{BB962C8B-B14F-4D97-AF65-F5344CB8AC3E}">
        <p14:creationId xmlns:p14="http://schemas.microsoft.com/office/powerpoint/2010/main" val="338128799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4001C2B-8814-4B3A-839B-E2766381B8CB}" type="datetimeFigureOut">
              <a:rPr lang="en-US" smtClean="0"/>
              <a:t>5/14/2020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F32FEB4-788A-4220-8329-D4BBD682D12B}" type="slidenum">
              <a:rPr lang="en-US" smtClean="0"/>
              <a:t>‹#›</a:t>
            </a:fld>
            <a:endParaRPr lang="en-US"/>
          </a:p>
        </p:txBody>
      </p:sp>
    </p:spTree>
    <p:extLst>
      <p:ext uri="{BB962C8B-B14F-4D97-AF65-F5344CB8AC3E}">
        <p14:creationId xmlns:p14="http://schemas.microsoft.com/office/powerpoint/2010/main" val="391988038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04001C2B-8814-4B3A-839B-E2766381B8CB}" type="datetimeFigureOut">
              <a:rPr lang="en-US" smtClean="0"/>
              <a:t>5/14/2020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F32FEB4-788A-4220-8329-D4BBD682D12B}" type="slidenum">
              <a:rPr lang="en-US" smtClean="0"/>
              <a:t>‹#›</a:t>
            </a:fld>
            <a:endParaRPr lang="en-US"/>
          </a:p>
        </p:txBody>
      </p:sp>
    </p:spTree>
    <p:extLst>
      <p:ext uri="{BB962C8B-B14F-4D97-AF65-F5344CB8AC3E}">
        <p14:creationId xmlns:p14="http://schemas.microsoft.com/office/powerpoint/2010/main" val="389602554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04001C2B-8814-4B3A-839B-E2766381B8CB}" type="datetimeFigureOut">
              <a:rPr lang="en-US" smtClean="0"/>
              <a:t>5/14/2020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F32FEB4-788A-4220-8329-D4BBD682D12B}" type="slidenum">
              <a:rPr lang="en-US" smtClean="0"/>
              <a:t>‹#›</a:t>
            </a:fld>
            <a:endParaRPr lang="en-US"/>
          </a:p>
        </p:txBody>
      </p:sp>
    </p:spTree>
    <p:extLst>
      <p:ext uri="{BB962C8B-B14F-4D97-AF65-F5344CB8AC3E}">
        <p14:creationId xmlns:p14="http://schemas.microsoft.com/office/powerpoint/2010/main" val="5542508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4001C2B-8814-4B3A-839B-E2766381B8CB}" type="datetimeFigureOut">
              <a:rPr lang="en-US" smtClean="0"/>
              <a:t>5/14/2020</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F32FEB4-788A-4220-8329-D4BBD682D12B}" type="slidenum">
              <a:rPr lang="en-US" smtClean="0"/>
              <a:t>‹#›</a:t>
            </a:fld>
            <a:endParaRPr lang="en-US"/>
          </a:p>
        </p:txBody>
      </p:sp>
    </p:spTree>
    <p:extLst>
      <p:ext uri="{BB962C8B-B14F-4D97-AF65-F5344CB8AC3E}">
        <p14:creationId xmlns:p14="http://schemas.microsoft.com/office/powerpoint/2010/main" val="376286961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jpeg"/><Relationship Id="rId1" Type="http://schemas.openxmlformats.org/officeDocument/2006/relationships/slideLayout" Target="../slideLayouts/slideLayout2.xml"/><Relationship Id="rId4" Type="http://schemas.openxmlformats.org/officeDocument/2006/relationships/image" Target="../media/image26.png"/></Relationships>
</file>

<file path=ppt/slides/_rels/slide19.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jpeg"/><Relationship Id="rId1" Type="http://schemas.openxmlformats.org/officeDocument/2006/relationships/slideLayout" Target="../slideLayouts/slideLayout2.xml"/><Relationship Id="rId4" Type="http://schemas.openxmlformats.org/officeDocument/2006/relationships/image" Target="../media/image29.png"/></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20.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29.jpeg"/><Relationship Id="rId1" Type="http://schemas.openxmlformats.org/officeDocument/2006/relationships/slideLayout" Target="../slideLayouts/slideLayout2.xml"/><Relationship Id="rId4" Type="http://schemas.openxmlformats.org/officeDocument/2006/relationships/image" Target="../media/image32.png"/></Relationships>
</file>

<file path=ppt/slides/_rels/slide21.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31.jpeg"/><Relationship Id="rId1" Type="http://schemas.openxmlformats.org/officeDocument/2006/relationships/slideLayout" Target="../slideLayouts/slideLayout2.xml"/><Relationship Id="rId4" Type="http://schemas.openxmlformats.org/officeDocument/2006/relationships/image" Target="../media/image35.png"/></Relationships>
</file>

<file path=ppt/slides/_rels/slide22.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image" Target="../media/image33.jpeg"/><Relationship Id="rId1" Type="http://schemas.openxmlformats.org/officeDocument/2006/relationships/slideLayout" Target="../slideLayouts/slideLayout2.xml"/><Relationship Id="rId4" Type="http://schemas.openxmlformats.org/officeDocument/2006/relationships/image" Target="../media/image38.png"/></Relationships>
</file>

<file path=ppt/slides/_rels/slide23.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5.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image" Target="../media/image36.jpeg"/><Relationship Id="rId1" Type="http://schemas.openxmlformats.org/officeDocument/2006/relationships/slideLayout" Target="../slideLayouts/slideLayout2.xml"/><Relationship Id="rId4" Type="http://schemas.openxmlformats.org/officeDocument/2006/relationships/image" Target="../media/image43.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https://logbooks.jlab.org/entry/3485607" TargetMode="External"/><Relationship Id="rId2" Type="http://schemas.openxmlformats.org/officeDocument/2006/relationships/image" Target="../media/image4.jpeg"/><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4.xml.rels><?xml version="1.0" encoding="UTF-8" standalone="yes"?>
<Relationships xmlns="http://schemas.openxmlformats.org/package/2006/relationships"><Relationship Id="rId3" Type="http://schemas.openxmlformats.org/officeDocument/2006/relationships/hyperlink" Target="https://logbooks.jlab.org/entry/3485686" TargetMode="External"/><Relationship Id="rId2" Type="http://schemas.openxmlformats.org/officeDocument/2006/relationships/image" Target="../media/image6.jpeg"/><Relationship Id="rId1" Type="http://schemas.openxmlformats.org/officeDocument/2006/relationships/slideLayout" Target="../slideLayouts/slideLayout2.xml"/><Relationship Id="rId4" Type="http://schemas.openxmlformats.org/officeDocument/2006/relationships/image" Target="../media/image7.jpeg"/></Relationships>
</file>

<file path=ppt/slides/_rels/slide5.xml.rels><?xml version="1.0" encoding="UTF-8" standalone="yes"?>
<Relationships xmlns="http://schemas.openxmlformats.org/package/2006/relationships"><Relationship Id="rId3" Type="http://schemas.openxmlformats.org/officeDocument/2006/relationships/hyperlink" Target="https://logbooks.jlab.org/entry/3485741" TargetMode="External"/><Relationship Id="rId2" Type="http://schemas.openxmlformats.org/officeDocument/2006/relationships/image" Target="../media/image8.jpeg"/><Relationship Id="rId1" Type="http://schemas.openxmlformats.org/officeDocument/2006/relationships/slideLayout" Target="../slideLayouts/slideLayout2.xml"/><Relationship Id="rId4" Type="http://schemas.openxmlformats.org/officeDocument/2006/relationships/image" Target="../media/image9.jpeg"/></Relationships>
</file>

<file path=ppt/slides/_rels/slide6.xml.rels><?xml version="1.0" encoding="UTF-8" standalone="yes"?>
<Relationships xmlns="http://schemas.openxmlformats.org/package/2006/relationships"><Relationship Id="rId3" Type="http://schemas.openxmlformats.org/officeDocument/2006/relationships/hyperlink" Target="https://logbooks.jlab.org/entry/3485811" TargetMode="External"/><Relationship Id="rId2" Type="http://schemas.openxmlformats.org/officeDocument/2006/relationships/image" Target="../media/image3.jpeg"/><Relationship Id="rId1" Type="http://schemas.openxmlformats.org/officeDocument/2006/relationships/slideLayout" Target="../slideLayouts/slideLayout2.xml"/><Relationship Id="rId4" Type="http://schemas.openxmlformats.org/officeDocument/2006/relationships/image" Target="../media/image10.jpeg"/></Relationships>
</file>

<file path=ppt/slides/_rels/slide7.xml.rels><?xml version="1.0" encoding="UTF-8" standalone="yes"?>
<Relationships xmlns="http://schemas.openxmlformats.org/package/2006/relationships"><Relationship Id="rId3" Type="http://schemas.openxmlformats.org/officeDocument/2006/relationships/hyperlink" Target="https://logbooks.jlab.org/entry/3485869" TargetMode="External"/><Relationship Id="rId2" Type="http://schemas.openxmlformats.org/officeDocument/2006/relationships/image" Target="../media/image11.jpeg"/><Relationship Id="rId1" Type="http://schemas.openxmlformats.org/officeDocument/2006/relationships/slideLayout" Target="../slideLayouts/slideLayout2.xml"/><Relationship Id="rId4" Type="http://schemas.openxmlformats.org/officeDocument/2006/relationships/image" Target="../media/image12.jpeg"/></Relationships>
</file>

<file path=ppt/slides/_rels/slide8.xml.rels><?xml version="1.0" encoding="UTF-8" standalone="yes"?>
<Relationships xmlns="http://schemas.openxmlformats.org/package/2006/relationships"><Relationship Id="rId3" Type="http://schemas.openxmlformats.org/officeDocument/2006/relationships/hyperlink" Target="https://logbooks.jlab.org/entry/3486105" TargetMode="External"/><Relationship Id="rId2" Type="http://schemas.openxmlformats.org/officeDocument/2006/relationships/image" Target="../media/image13.jpeg"/><Relationship Id="rId1" Type="http://schemas.openxmlformats.org/officeDocument/2006/relationships/slideLayout" Target="../slideLayouts/slideLayout2.xml"/><Relationship Id="rId4" Type="http://schemas.openxmlformats.org/officeDocument/2006/relationships/image" Target="../media/image14.jpeg"/></Relationships>
</file>

<file path=ppt/slides/_rels/slide9.xml.rels><?xml version="1.0" encoding="UTF-8" standalone="yes"?>
<Relationships xmlns="http://schemas.openxmlformats.org/package/2006/relationships"><Relationship Id="rId3" Type="http://schemas.openxmlformats.org/officeDocument/2006/relationships/hyperlink" Target="https://logbooks.jlab.org/entry/3486147" TargetMode="External"/><Relationship Id="rId2" Type="http://schemas.openxmlformats.org/officeDocument/2006/relationships/image" Target="../media/image15.jpeg"/><Relationship Id="rId1" Type="http://schemas.openxmlformats.org/officeDocument/2006/relationships/slideLayout" Target="../slideLayouts/slideLayout2.xml"/><Relationship Id="rId4" Type="http://schemas.openxmlformats.org/officeDocument/2006/relationships/image" Target="../media/image16.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Fall 2017 QE Scan Analysis</a:t>
            </a:r>
            <a:endParaRPr lang="en-US" dirty="0"/>
          </a:p>
        </p:txBody>
      </p:sp>
      <p:sp>
        <p:nvSpPr>
          <p:cNvPr id="3" name="Subtitle 2"/>
          <p:cNvSpPr>
            <a:spLocks noGrp="1"/>
          </p:cNvSpPr>
          <p:nvPr>
            <p:ph type="subTitle" idx="1"/>
          </p:nvPr>
        </p:nvSpPr>
        <p:spPr/>
        <p:txBody>
          <a:bodyPr/>
          <a:lstStyle/>
          <a:p>
            <a:r>
              <a:rPr lang="en-US" dirty="0" smtClean="0"/>
              <a:t>Josh Yoskowitz</a:t>
            </a:r>
            <a:endParaRPr lang="en-US" dirty="0"/>
          </a:p>
        </p:txBody>
      </p:sp>
    </p:spTree>
    <p:extLst>
      <p:ext uri="{BB962C8B-B14F-4D97-AF65-F5344CB8AC3E}">
        <p14:creationId xmlns:p14="http://schemas.microsoft.com/office/powerpoint/2010/main" val="131645018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QE Scans and Parameters: All Lasers on 1</a:t>
            </a:r>
            <a:r>
              <a:rPr lang="en-US" baseline="30000" dirty="0" smtClean="0"/>
              <a:t>st</a:t>
            </a:r>
            <a:r>
              <a:rPr lang="en-US" dirty="0" smtClean="0"/>
              <a:t> Scan</a:t>
            </a:r>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7308500" y="1841863"/>
            <a:ext cx="4189731" cy="3817217"/>
          </a:xfrm>
        </p:spPr>
      </p:pic>
      <p:sp>
        <p:nvSpPr>
          <p:cNvPr id="5" name="TextBox 4"/>
          <p:cNvSpPr txBox="1"/>
          <p:nvPr/>
        </p:nvSpPr>
        <p:spPr>
          <a:xfrm>
            <a:off x="838200" y="1690688"/>
            <a:ext cx="5614851" cy="4893647"/>
          </a:xfrm>
          <a:prstGeom prst="rect">
            <a:avLst/>
          </a:prstGeom>
          <a:noFill/>
        </p:spPr>
        <p:txBody>
          <a:bodyPr wrap="square" rtlCol="0">
            <a:spAutoFit/>
          </a:bodyPr>
          <a:lstStyle/>
          <a:p>
            <a:pPr marL="285750" indent="-285750">
              <a:buFont typeface="Arial" panose="020B0604020202020204" pitchFamily="34" charset="0"/>
              <a:buChar char="•"/>
            </a:pPr>
            <a:r>
              <a:rPr lang="en-US" sz="2400" u="sng" dirty="0" smtClean="0"/>
              <a:t>Date </a:t>
            </a:r>
            <a:r>
              <a:rPr lang="en-US" sz="2400" u="sng" dirty="0"/>
              <a:t>&amp; Time</a:t>
            </a:r>
            <a:r>
              <a:rPr lang="en-US" sz="2400" dirty="0"/>
              <a:t>: 9/25/2017 at 8:41am</a:t>
            </a:r>
          </a:p>
          <a:p>
            <a:pPr marL="285750" indent="-285750">
              <a:buFont typeface="Arial" panose="020B0604020202020204" pitchFamily="34" charset="0"/>
              <a:buChar char="•"/>
            </a:pPr>
            <a:r>
              <a:rPr lang="en-US" sz="2400" u="sng" dirty="0" smtClean="0">
                <a:solidFill>
                  <a:srgbClr val="FF0000"/>
                </a:solidFill>
              </a:rPr>
              <a:t>Photocathode Active Area (Red Circle)</a:t>
            </a:r>
            <a:r>
              <a:rPr lang="en-US" sz="2400" dirty="0" smtClean="0">
                <a:solidFill>
                  <a:srgbClr val="FF0000"/>
                </a:solidFill>
              </a:rPr>
              <a:t>: 5mm Diameter</a:t>
            </a:r>
          </a:p>
          <a:p>
            <a:pPr marL="285750" indent="-285750">
              <a:buFont typeface="Arial" panose="020B0604020202020204" pitchFamily="34" charset="0"/>
              <a:buChar char="•"/>
            </a:pPr>
            <a:r>
              <a:rPr lang="en-US" sz="2400" u="sng" dirty="0" smtClean="0">
                <a:solidFill>
                  <a:srgbClr val="FF0000"/>
                </a:solidFill>
              </a:rPr>
              <a:t>Activation</a:t>
            </a:r>
            <a:r>
              <a:rPr lang="en-US" sz="2400" dirty="0" smtClean="0">
                <a:solidFill>
                  <a:srgbClr val="FF0000"/>
                </a:solidFill>
              </a:rPr>
              <a:t>: A4</a:t>
            </a:r>
            <a:endParaRPr lang="en-US" sz="2400" u="sng" dirty="0" smtClean="0">
              <a:solidFill>
                <a:srgbClr val="FF0000"/>
              </a:solidFill>
            </a:endParaRPr>
          </a:p>
          <a:p>
            <a:pPr marL="285750" indent="-285750">
              <a:buFont typeface="Arial" panose="020B0604020202020204" pitchFamily="34" charset="0"/>
              <a:buChar char="•"/>
            </a:pPr>
            <a:r>
              <a:rPr lang="en-US" sz="2400" u="sng" dirty="0" smtClean="0">
                <a:solidFill>
                  <a:srgbClr val="00B0F0"/>
                </a:solidFill>
              </a:rPr>
              <a:t>Laser spot size/positions</a:t>
            </a:r>
            <a:r>
              <a:rPr lang="en-US" sz="2400" dirty="0" smtClean="0">
                <a:solidFill>
                  <a:srgbClr val="00B0F0"/>
                </a:solidFill>
              </a:rPr>
              <a:t>: 2.54 mm</a:t>
            </a:r>
            <a:r>
              <a:rPr lang="en-US" sz="2400" baseline="30000" dirty="0" smtClean="0">
                <a:solidFill>
                  <a:srgbClr val="00B0F0"/>
                </a:solidFill>
              </a:rPr>
              <a:t>2 </a:t>
            </a:r>
            <a:r>
              <a:rPr lang="en-US" sz="2400" dirty="0" smtClean="0">
                <a:solidFill>
                  <a:srgbClr val="00B0F0"/>
                </a:solidFill>
              </a:rPr>
              <a:t>RMS at</a:t>
            </a:r>
          </a:p>
          <a:p>
            <a:pPr marL="742950" lvl="1" indent="-285750">
              <a:buFont typeface="Arial" panose="020B0604020202020204" pitchFamily="34" charset="0"/>
              <a:buChar char="•"/>
            </a:pPr>
            <a:r>
              <a:rPr lang="en-US" sz="2400" dirty="0">
                <a:solidFill>
                  <a:srgbClr val="00B0F0"/>
                </a:solidFill>
              </a:rPr>
              <a:t>(0.56,0.28) </a:t>
            </a:r>
            <a:r>
              <a:rPr lang="en-US" sz="2400" dirty="0" smtClean="0">
                <a:solidFill>
                  <a:srgbClr val="00B0F0"/>
                </a:solidFill>
              </a:rPr>
              <a:t>mm (2x)</a:t>
            </a:r>
          </a:p>
          <a:p>
            <a:pPr marL="742950" lvl="1" indent="-285750">
              <a:buFont typeface="Arial" panose="020B0604020202020204" pitchFamily="34" charset="0"/>
              <a:buChar char="•"/>
            </a:pPr>
            <a:r>
              <a:rPr lang="en-US" sz="2400" dirty="0">
                <a:solidFill>
                  <a:srgbClr val="00B0F0"/>
                </a:solidFill>
              </a:rPr>
              <a:t>(0.28,-1.39) mm</a:t>
            </a:r>
          </a:p>
          <a:p>
            <a:pPr marL="742950" lvl="1" indent="-285750">
              <a:buFont typeface="Arial" panose="020B0604020202020204" pitchFamily="34" charset="0"/>
              <a:buChar char="•"/>
            </a:pPr>
            <a:r>
              <a:rPr lang="en-US" sz="2400" dirty="0">
                <a:solidFill>
                  <a:srgbClr val="00B0F0"/>
                </a:solidFill>
              </a:rPr>
              <a:t>(-1.39,-0.56) mm</a:t>
            </a:r>
          </a:p>
          <a:p>
            <a:pPr marL="742950" lvl="1" indent="-285750">
              <a:buFont typeface="Arial" panose="020B0604020202020204" pitchFamily="34" charset="0"/>
              <a:buChar char="•"/>
            </a:pPr>
            <a:r>
              <a:rPr lang="en-US" sz="2400" dirty="0">
                <a:solidFill>
                  <a:srgbClr val="00B0F0"/>
                </a:solidFill>
              </a:rPr>
              <a:t>(-0.28,0.83) mm</a:t>
            </a:r>
          </a:p>
          <a:p>
            <a:pPr marL="742950" lvl="1" indent="-285750">
              <a:buFont typeface="Arial" panose="020B0604020202020204" pitchFamily="34" charset="0"/>
              <a:buChar char="•"/>
            </a:pPr>
            <a:r>
              <a:rPr lang="en-US" sz="2400" dirty="0">
                <a:solidFill>
                  <a:srgbClr val="00B0F0"/>
                </a:solidFill>
              </a:rPr>
              <a:t>0,0.56) </a:t>
            </a:r>
            <a:r>
              <a:rPr lang="en-US" sz="2400" dirty="0" smtClean="0">
                <a:solidFill>
                  <a:srgbClr val="00B0F0"/>
                </a:solidFill>
              </a:rPr>
              <a:t>mm</a:t>
            </a:r>
          </a:p>
          <a:p>
            <a:pPr marL="742950" lvl="1" indent="-285750">
              <a:buFont typeface="Arial" panose="020B0604020202020204" pitchFamily="34" charset="0"/>
              <a:buChar char="•"/>
            </a:pPr>
            <a:r>
              <a:rPr lang="en-US" sz="2400" dirty="0" smtClean="0">
                <a:solidFill>
                  <a:srgbClr val="00B0F0"/>
                </a:solidFill>
              </a:rPr>
              <a:t>(-1.11,-1.67) mm</a:t>
            </a:r>
          </a:p>
          <a:p>
            <a:pPr marL="285750" indent="-285750">
              <a:buFont typeface="Arial" panose="020B0604020202020204" pitchFamily="34" charset="0"/>
              <a:buChar char="•"/>
            </a:pPr>
            <a:r>
              <a:rPr lang="en-US" sz="2400" u="sng" dirty="0" smtClean="0">
                <a:solidFill>
                  <a:srgbClr val="00B0F0"/>
                </a:solidFill>
              </a:rPr>
              <a:t>Laser Configuration</a:t>
            </a:r>
            <a:r>
              <a:rPr lang="en-US" sz="2400" dirty="0" smtClean="0">
                <a:solidFill>
                  <a:srgbClr val="00B0F0"/>
                </a:solidFill>
              </a:rPr>
              <a:t>: C4, Lens OUT</a:t>
            </a:r>
          </a:p>
        </p:txBody>
      </p:sp>
      <p:sp>
        <p:nvSpPr>
          <p:cNvPr id="6" name="TextBox 5"/>
          <p:cNvSpPr txBox="1"/>
          <p:nvPr/>
        </p:nvSpPr>
        <p:spPr>
          <a:xfrm>
            <a:off x="10707188" y="1690688"/>
            <a:ext cx="1293223" cy="369332"/>
          </a:xfrm>
          <a:prstGeom prst="rect">
            <a:avLst/>
          </a:prstGeom>
          <a:noFill/>
        </p:spPr>
        <p:txBody>
          <a:bodyPr wrap="square" rtlCol="0">
            <a:spAutoFit/>
          </a:bodyPr>
          <a:lstStyle/>
          <a:p>
            <a:pPr algn="ctr"/>
            <a:r>
              <a:rPr lang="en-US" dirty="0" smtClean="0"/>
              <a:t>QE</a:t>
            </a:r>
            <a:endParaRPr lang="en-US" dirty="0"/>
          </a:p>
        </p:txBody>
      </p:sp>
    </p:spTree>
    <p:extLst>
      <p:ext uri="{BB962C8B-B14F-4D97-AF65-F5344CB8AC3E}">
        <p14:creationId xmlns:p14="http://schemas.microsoft.com/office/powerpoint/2010/main" val="148563585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Unshifted</a:t>
            </a:r>
            <a:r>
              <a:rPr lang="en-US" dirty="0" smtClean="0"/>
              <a:t> Difference Scans: 2</a:t>
            </a:r>
            <a:r>
              <a:rPr lang="en-US" baseline="30000" dirty="0" smtClean="0"/>
              <a:t>nd</a:t>
            </a:r>
            <a:r>
              <a:rPr lang="en-US" dirty="0" smtClean="0"/>
              <a:t>-1</a:t>
            </a:r>
            <a:r>
              <a:rPr lang="en-US" baseline="30000" dirty="0" smtClean="0"/>
              <a:t>st</a:t>
            </a:r>
            <a:r>
              <a:rPr lang="en-US" dirty="0" smtClean="0"/>
              <a:t> QE Scans</a:t>
            </a:r>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853526" y="1900576"/>
            <a:ext cx="4990679" cy="4351337"/>
          </a:xfrm>
        </p:spPr>
      </p:pic>
      <p:sp>
        <p:nvSpPr>
          <p:cNvPr id="6" name="TextBox 5"/>
          <p:cNvSpPr txBox="1"/>
          <p:nvPr/>
        </p:nvSpPr>
        <p:spPr>
          <a:xfrm>
            <a:off x="838200" y="1690688"/>
            <a:ext cx="5367728" cy="3046988"/>
          </a:xfrm>
          <a:prstGeom prst="rect">
            <a:avLst/>
          </a:prstGeom>
          <a:noFill/>
        </p:spPr>
        <p:txBody>
          <a:bodyPr wrap="square" rtlCol="0">
            <a:spAutoFit/>
          </a:bodyPr>
          <a:lstStyle/>
          <a:p>
            <a:pPr marL="285750" indent="-285750">
              <a:buFont typeface="Arial" panose="020B0604020202020204" pitchFamily="34" charset="0"/>
              <a:buChar char="•"/>
            </a:pPr>
            <a:r>
              <a:rPr lang="en-US" sz="2400" u="sng" dirty="0" smtClean="0"/>
              <a:t>Dates</a:t>
            </a:r>
            <a:r>
              <a:rPr lang="en-US" sz="2400" dirty="0" smtClean="0"/>
              <a:t>: </a:t>
            </a:r>
            <a:r>
              <a:rPr lang="en-US" sz="2400" dirty="0"/>
              <a:t>9/25/2017 at </a:t>
            </a:r>
            <a:r>
              <a:rPr lang="en-US" sz="2400" dirty="0" smtClean="0"/>
              <a:t>8:41am and 9/25/2017 </a:t>
            </a:r>
            <a:r>
              <a:rPr lang="en-US" sz="2400" dirty="0"/>
              <a:t>at </a:t>
            </a:r>
            <a:r>
              <a:rPr lang="en-US" sz="2400" dirty="0" smtClean="0"/>
              <a:t>3:49pm</a:t>
            </a:r>
          </a:p>
          <a:p>
            <a:pPr marL="285750" indent="-285750">
              <a:buFont typeface="Arial" panose="020B0604020202020204" pitchFamily="34" charset="0"/>
              <a:buChar char="•"/>
            </a:pPr>
            <a:r>
              <a:rPr lang="en-US" sz="2400" u="sng" dirty="0" smtClean="0"/>
              <a:t>Total Time Elapsed</a:t>
            </a:r>
            <a:r>
              <a:rPr lang="en-US" sz="2400" dirty="0" smtClean="0"/>
              <a:t>: 7 hours 8 minutes (428 minutes)</a:t>
            </a:r>
          </a:p>
          <a:p>
            <a:pPr marL="285750" indent="-285750">
              <a:buFont typeface="Arial" panose="020B0604020202020204" pitchFamily="34" charset="0"/>
              <a:buChar char="•"/>
            </a:pPr>
            <a:r>
              <a:rPr lang="en-US" sz="2400" u="sng" dirty="0" smtClean="0"/>
              <a:t>Total Charge Extracted</a:t>
            </a:r>
            <a:r>
              <a:rPr lang="en-US" sz="2400" dirty="0" smtClean="0"/>
              <a:t>: 7.12 C</a:t>
            </a:r>
          </a:p>
          <a:p>
            <a:pPr marL="285750" indent="-285750">
              <a:buFont typeface="Arial" panose="020B0604020202020204" pitchFamily="34" charset="0"/>
              <a:buChar char="•"/>
            </a:pPr>
            <a:r>
              <a:rPr lang="en-US" sz="2400" u="sng" dirty="0" smtClean="0"/>
              <a:t>Charge Lifetime</a:t>
            </a:r>
            <a:r>
              <a:rPr lang="en-US" sz="2400" dirty="0" smtClean="0"/>
              <a:t>: (178.105 </a:t>
            </a:r>
            <a:r>
              <a:rPr lang="en-US" sz="2400" dirty="0"/>
              <a:t>± </a:t>
            </a:r>
            <a:r>
              <a:rPr lang="en-US" sz="2400" dirty="0" smtClean="0"/>
              <a:t>28.963) C</a:t>
            </a:r>
            <a:endParaRPr lang="en-US" sz="2400" u="sng" dirty="0" smtClean="0"/>
          </a:p>
          <a:p>
            <a:pPr marL="285750" indent="-285750">
              <a:buFont typeface="Arial" panose="020B0604020202020204" pitchFamily="34" charset="0"/>
              <a:buChar char="•"/>
            </a:pPr>
            <a:endParaRPr lang="en-US" sz="2400" u="sng" dirty="0"/>
          </a:p>
          <a:p>
            <a:pPr marL="285750" indent="-285750">
              <a:buFont typeface="Arial" panose="020B0604020202020204" pitchFamily="34" charset="0"/>
              <a:buChar char="•"/>
            </a:pPr>
            <a:endParaRPr lang="en-US" sz="2400" dirty="0"/>
          </a:p>
        </p:txBody>
      </p:sp>
      <p:sp>
        <p:nvSpPr>
          <p:cNvPr id="7" name="TextBox 6"/>
          <p:cNvSpPr txBox="1"/>
          <p:nvPr/>
        </p:nvSpPr>
        <p:spPr>
          <a:xfrm rot="16200000">
            <a:off x="6037638" y="3891578"/>
            <a:ext cx="1293223" cy="369332"/>
          </a:xfrm>
          <a:prstGeom prst="rect">
            <a:avLst/>
          </a:prstGeom>
          <a:noFill/>
        </p:spPr>
        <p:txBody>
          <a:bodyPr wrap="square" rtlCol="0">
            <a:spAutoFit/>
          </a:bodyPr>
          <a:lstStyle/>
          <a:p>
            <a:pPr algn="ctr"/>
            <a:r>
              <a:rPr lang="en-US" dirty="0" smtClean="0"/>
              <a:t>Y (mm)</a:t>
            </a:r>
            <a:endParaRPr lang="en-US" dirty="0"/>
          </a:p>
        </p:txBody>
      </p:sp>
      <p:sp>
        <p:nvSpPr>
          <p:cNvPr id="8" name="TextBox 7"/>
          <p:cNvSpPr txBox="1"/>
          <p:nvPr/>
        </p:nvSpPr>
        <p:spPr>
          <a:xfrm>
            <a:off x="8466498" y="6123248"/>
            <a:ext cx="1293223" cy="369332"/>
          </a:xfrm>
          <a:prstGeom prst="rect">
            <a:avLst/>
          </a:prstGeom>
          <a:noFill/>
        </p:spPr>
        <p:txBody>
          <a:bodyPr wrap="square" rtlCol="0">
            <a:spAutoFit/>
          </a:bodyPr>
          <a:lstStyle/>
          <a:p>
            <a:pPr algn="ctr"/>
            <a:r>
              <a:rPr lang="en-US" dirty="0" smtClean="0"/>
              <a:t>X (mm)</a:t>
            </a:r>
            <a:endParaRPr lang="en-US" dirty="0"/>
          </a:p>
        </p:txBody>
      </p:sp>
      <p:sp>
        <p:nvSpPr>
          <p:cNvPr id="9" name="TextBox 8"/>
          <p:cNvSpPr txBox="1"/>
          <p:nvPr/>
        </p:nvSpPr>
        <p:spPr>
          <a:xfrm>
            <a:off x="11000644" y="1900576"/>
            <a:ext cx="1293223" cy="369332"/>
          </a:xfrm>
          <a:prstGeom prst="rect">
            <a:avLst/>
          </a:prstGeom>
          <a:noFill/>
        </p:spPr>
        <p:txBody>
          <a:bodyPr wrap="square" rtlCol="0">
            <a:spAutoFit/>
          </a:bodyPr>
          <a:lstStyle/>
          <a:p>
            <a:pPr algn="ctr"/>
            <a:r>
              <a:rPr lang="el-GR" dirty="0" smtClean="0">
                <a:latin typeface="Times New Roman" panose="02020603050405020304" pitchFamily="18" charset="0"/>
                <a:cs typeface="Times New Roman" panose="02020603050405020304" pitchFamily="18" charset="0"/>
              </a:rPr>
              <a:t>Δ</a:t>
            </a:r>
            <a:r>
              <a:rPr lang="en-US" dirty="0" smtClean="0"/>
              <a:t>QE</a:t>
            </a:r>
            <a:endParaRPr lang="en-US" dirty="0"/>
          </a:p>
        </p:txBody>
      </p:sp>
    </p:spTree>
    <p:extLst>
      <p:ext uri="{BB962C8B-B14F-4D97-AF65-F5344CB8AC3E}">
        <p14:creationId xmlns:p14="http://schemas.microsoft.com/office/powerpoint/2010/main" val="290867694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Unshifted</a:t>
            </a:r>
            <a:r>
              <a:rPr lang="en-US" dirty="0" smtClean="0"/>
              <a:t> Difference Scans: 3</a:t>
            </a:r>
            <a:r>
              <a:rPr lang="en-US" baseline="30000" dirty="0" smtClean="0"/>
              <a:t>rd</a:t>
            </a:r>
            <a:r>
              <a:rPr lang="en-US" dirty="0" smtClean="0"/>
              <a:t>-2</a:t>
            </a:r>
            <a:r>
              <a:rPr lang="en-US" baseline="30000" dirty="0" smtClean="0"/>
              <a:t>nd</a:t>
            </a:r>
            <a:r>
              <a:rPr lang="en-US" dirty="0" smtClean="0"/>
              <a:t> QE Scans</a:t>
            </a:r>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853526" y="1900576"/>
            <a:ext cx="4990678" cy="4351337"/>
          </a:xfrm>
        </p:spPr>
      </p:pic>
      <p:sp>
        <p:nvSpPr>
          <p:cNvPr id="6" name="TextBox 5"/>
          <p:cNvSpPr txBox="1"/>
          <p:nvPr/>
        </p:nvSpPr>
        <p:spPr>
          <a:xfrm>
            <a:off x="838200" y="1690688"/>
            <a:ext cx="5367728" cy="2308324"/>
          </a:xfrm>
          <a:prstGeom prst="rect">
            <a:avLst/>
          </a:prstGeom>
          <a:noFill/>
        </p:spPr>
        <p:txBody>
          <a:bodyPr wrap="square" rtlCol="0">
            <a:spAutoFit/>
          </a:bodyPr>
          <a:lstStyle/>
          <a:p>
            <a:pPr marL="285750" indent="-285750">
              <a:buFont typeface="Arial" panose="020B0604020202020204" pitchFamily="34" charset="0"/>
              <a:buChar char="•"/>
            </a:pPr>
            <a:r>
              <a:rPr lang="en-US" sz="2400" u="sng" dirty="0" smtClean="0"/>
              <a:t>Dates</a:t>
            </a:r>
            <a:r>
              <a:rPr lang="en-US" sz="2400" dirty="0" smtClean="0"/>
              <a:t>: </a:t>
            </a:r>
            <a:r>
              <a:rPr lang="en-US" sz="2400" dirty="0"/>
              <a:t>9/25/2017 at </a:t>
            </a:r>
            <a:r>
              <a:rPr lang="en-US" sz="2400" dirty="0" smtClean="0"/>
              <a:t>3:49pm and </a:t>
            </a:r>
            <a:r>
              <a:rPr lang="en-US" sz="2400" dirty="0"/>
              <a:t>9/26/2017 at </a:t>
            </a:r>
            <a:r>
              <a:rPr lang="en-US" sz="2400" dirty="0" smtClean="0"/>
              <a:t>9:10am</a:t>
            </a:r>
          </a:p>
          <a:p>
            <a:pPr marL="285750" indent="-285750">
              <a:buFont typeface="Arial" panose="020B0604020202020204" pitchFamily="34" charset="0"/>
              <a:buChar char="•"/>
            </a:pPr>
            <a:r>
              <a:rPr lang="en-US" sz="2400" u="sng" dirty="0" smtClean="0"/>
              <a:t>Total Time Elapsed</a:t>
            </a:r>
            <a:r>
              <a:rPr lang="en-US" sz="2400" dirty="0" smtClean="0"/>
              <a:t>: 17 hours 21 minutes (1041 minutes)</a:t>
            </a:r>
          </a:p>
          <a:p>
            <a:pPr marL="285750" indent="-285750">
              <a:buFont typeface="Arial" panose="020B0604020202020204" pitchFamily="34" charset="0"/>
              <a:buChar char="•"/>
            </a:pPr>
            <a:r>
              <a:rPr lang="en-US" sz="2400" u="sng" dirty="0" smtClean="0"/>
              <a:t>Total Charge Extracted</a:t>
            </a:r>
            <a:r>
              <a:rPr lang="en-US" sz="2400" dirty="0" smtClean="0"/>
              <a:t>: 10.623 C</a:t>
            </a:r>
          </a:p>
          <a:p>
            <a:pPr marL="285750" indent="-285750">
              <a:buFont typeface="Arial" panose="020B0604020202020204" pitchFamily="34" charset="0"/>
              <a:buChar char="•"/>
            </a:pPr>
            <a:r>
              <a:rPr lang="en-US" sz="2400" u="sng" dirty="0" smtClean="0"/>
              <a:t>Charge Lifetime</a:t>
            </a:r>
            <a:r>
              <a:rPr lang="en-US" sz="2400" dirty="0"/>
              <a:t>: (292.543 ± </a:t>
            </a:r>
            <a:r>
              <a:rPr lang="en-US" sz="2400" dirty="0" smtClean="0"/>
              <a:t>61.491) C</a:t>
            </a:r>
            <a:endParaRPr lang="en-US" sz="2400" dirty="0"/>
          </a:p>
        </p:txBody>
      </p:sp>
      <p:sp>
        <p:nvSpPr>
          <p:cNvPr id="5" name="TextBox 4"/>
          <p:cNvSpPr txBox="1"/>
          <p:nvPr/>
        </p:nvSpPr>
        <p:spPr>
          <a:xfrm rot="16200000">
            <a:off x="6037638" y="3891578"/>
            <a:ext cx="1293223" cy="369332"/>
          </a:xfrm>
          <a:prstGeom prst="rect">
            <a:avLst/>
          </a:prstGeom>
          <a:noFill/>
        </p:spPr>
        <p:txBody>
          <a:bodyPr wrap="square" rtlCol="0">
            <a:spAutoFit/>
          </a:bodyPr>
          <a:lstStyle/>
          <a:p>
            <a:pPr algn="ctr"/>
            <a:r>
              <a:rPr lang="en-US" dirty="0" smtClean="0"/>
              <a:t>Y (mm)</a:t>
            </a:r>
            <a:endParaRPr lang="en-US" dirty="0"/>
          </a:p>
        </p:txBody>
      </p:sp>
      <p:sp>
        <p:nvSpPr>
          <p:cNvPr id="7" name="TextBox 6"/>
          <p:cNvSpPr txBox="1"/>
          <p:nvPr/>
        </p:nvSpPr>
        <p:spPr>
          <a:xfrm>
            <a:off x="8466498" y="6123248"/>
            <a:ext cx="1293223" cy="369332"/>
          </a:xfrm>
          <a:prstGeom prst="rect">
            <a:avLst/>
          </a:prstGeom>
          <a:noFill/>
        </p:spPr>
        <p:txBody>
          <a:bodyPr wrap="square" rtlCol="0">
            <a:spAutoFit/>
          </a:bodyPr>
          <a:lstStyle/>
          <a:p>
            <a:pPr algn="ctr"/>
            <a:r>
              <a:rPr lang="en-US" dirty="0" smtClean="0"/>
              <a:t>X (mm)</a:t>
            </a:r>
            <a:endParaRPr lang="en-US" dirty="0"/>
          </a:p>
        </p:txBody>
      </p:sp>
      <p:sp>
        <p:nvSpPr>
          <p:cNvPr id="8" name="TextBox 7"/>
          <p:cNvSpPr txBox="1"/>
          <p:nvPr/>
        </p:nvSpPr>
        <p:spPr>
          <a:xfrm>
            <a:off x="11039833" y="1900576"/>
            <a:ext cx="1293223" cy="369332"/>
          </a:xfrm>
          <a:prstGeom prst="rect">
            <a:avLst/>
          </a:prstGeom>
          <a:noFill/>
        </p:spPr>
        <p:txBody>
          <a:bodyPr wrap="square" rtlCol="0">
            <a:spAutoFit/>
          </a:bodyPr>
          <a:lstStyle/>
          <a:p>
            <a:pPr algn="ctr"/>
            <a:r>
              <a:rPr lang="el-GR" dirty="0" smtClean="0">
                <a:latin typeface="Times New Roman" panose="02020603050405020304" pitchFamily="18" charset="0"/>
                <a:cs typeface="Times New Roman" panose="02020603050405020304" pitchFamily="18" charset="0"/>
              </a:rPr>
              <a:t>Δ</a:t>
            </a:r>
            <a:r>
              <a:rPr lang="en-US" dirty="0" smtClean="0"/>
              <a:t>QE</a:t>
            </a:r>
            <a:endParaRPr lang="en-US" dirty="0"/>
          </a:p>
        </p:txBody>
      </p:sp>
    </p:spTree>
    <p:extLst>
      <p:ext uri="{BB962C8B-B14F-4D97-AF65-F5344CB8AC3E}">
        <p14:creationId xmlns:p14="http://schemas.microsoft.com/office/powerpoint/2010/main" val="301973857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Unshifted</a:t>
            </a:r>
            <a:r>
              <a:rPr lang="en-US" dirty="0" smtClean="0"/>
              <a:t> Difference Scans: 4</a:t>
            </a:r>
            <a:r>
              <a:rPr lang="en-US" baseline="30000" dirty="0" smtClean="0"/>
              <a:t>th</a:t>
            </a:r>
            <a:r>
              <a:rPr lang="en-US" dirty="0" smtClean="0"/>
              <a:t>-3</a:t>
            </a:r>
            <a:r>
              <a:rPr lang="en-US" baseline="30000" dirty="0"/>
              <a:t>r</a:t>
            </a:r>
            <a:r>
              <a:rPr lang="en-US" baseline="30000" dirty="0" smtClean="0"/>
              <a:t>d</a:t>
            </a:r>
            <a:r>
              <a:rPr lang="en-US" dirty="0" smtClean="0"/>
              <a:t> QE Scans</a:t>
            </a:r>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853526" y="1900576"/>
            <a:ext cx="4990678" cy="4351336"/>
          </a:xfrm>
        </p:spPr>
      </p:pic>
      <p:sp>
        <p:nvSpPr>
          <p:cNvPr id="6" name="TextBox 5"/>
          <p:cNvSpPr txBox="1"/>
          <p:nvPr/>
        </p:nvSpPr>
        <p:spPr>
          <a:xfrm>
            <a:off x="838200" y="1690688"/>
            <a:ext cx="5367728" cy="2308324"/>
          </a:xfrm>
          <a:prstGeom prst="rect">
            <a:avLst/>
          </a:prstGeom>
          <a:noFill/>
        </p:spPr>
        <p:txBody>
          <a:bodyPr wrap="square" rtlCol="0">
            <a:spAutoFit/>
          </a:bodyPr>
          <a:lstStyle/>
          <a:p>
            <a:pPr marL="285750" indent="-285750">
              <a:buFont typeface="Arial" panose="020B0604020202020204" pitchFamily="34" charset="0"/>
              <a:buChar char="•"/>
            </a:pPr>
            <a:r>
              <a:rPr lang="en-US" sz="2400" u="sng" dirty="0" smtClean="0"/>
              <a:t>Dates</a:t>
            </a:r>
            <a:r>
              <a:rPr lang="en-US" sz="2400" dirty="0" smtClean="0"/>
              <a:t>: 9/26/2017 </a:t>
            </a:r>
            <a:r>
              <a:rPr lang="en-US" sz="2400" dirty="0"/>
              <a:t>at </a:t>
            </a:r>
            <a:r>
              <a:rPr lang="en-US" sz="2400" dirty="0" smtClean="0"/>
              <a:t>9:10am and </a:t>
            </a:r>
            <a:r>
              <a:rPr lang="en-US" sz="2400" dirty="0"/>
              <a:t>9/26/2017 at </a:t>
            </a:r>
            <a:r>
              <a:rPr lang="en-US" sz="2400" dirty="0" smtClean="0"/>
              <a:t>4:16pm</a:t>
            </a:r>
          </a:p>
          <a:p>
            <a:pPr marL="285750" indent="-285750">
              <a:buFont typeface="Arial" panose="020B0604020202020204" pitchFamily="34" charset="0"/>
              <a:buChar char="•"/>
            </a:pPr>
            <a:r>
              <a:rPr lang="en-US" sz="2400" u="sng" dirty="0" smtClean="0"/>
              <a:t>Total Time Elapsed</a:t>
            </a:r>
            <a:r>
              <a:rPr lang="en-US" sz="2400" dirty="0" smtClean="0"/>
              <a:t>: 7 hours 6 minutes (426 minutes)</a:t>
            </a:r>
          </a:p>
          <a:p>
            <a:pPr marL="285750" indent="-285750">
              <a:buFont typeface="Arial" panose="020B0604020202020204" pitchFamily="34" charset="0"/>
              <a:buChar char="•"/>
            </a:pPr>
            <a:r>
              <a:rPr lang="en-US" sz="2400" u="sng" dirty="0" smtClean="0"/>
              <a:t>Total Charge </a:t>
            </a:r>
            <a:r>
              <a:rPr lang="en-US" sz="2400" u="sng" dirty="0" err="1" smtClean="0"/>
              <a:t>Exracted</a:t>
            </a:r>
            <a:r>
              <a:rPr lang="en-US" sz="2400" dirty="0" smtClean="0"/>
              <a:t>: 5.796 C</a:t>
            </a:r>
          </a:p>
          <a:p>
            <a:pPr marL="285750" indent="-285750">
              <a:buFont typeface="Arial" panose="020B0604020202020204" pitchFamily="34" charset="0"/>
              <a:buChar char="•"/>
            </a:pPr>
            <a:r>
              <a:rPr lang="en-US" sz="2400" u="sng" dirty="0" smtClean="0"/>
              <a:t>Charge Lifetime</a:t>
            </a:r>
            <a:r>
              <a:rPr lang="en-US" sz="2400" dirty="0"/>
              <a:t>: (123.321 ± </a:t>
            </a:r>
            <a:r>
              <a:rPr lang="en-US" sz="2400" dirty="0" smtClean="0"/>
              <a:t>23.364) C</a:t>
            </a:r>
            <a:endParaRPr lang="en-US" sz="2400" dirty="0"/>
          </a:p>
        </p:txBody>
      </p:sp>
      <p:sp>
        <p:nvSpPr>
          <p:cNvPr id="5" name="TextBox 4"/>
          <p:cNvSpPr txBox="1"/>
          <p:nvPr/>
        </p:nvSpPr>
        <p:spPr>
          <a:xfrm rot="16200000">
            <a:off x="6037638" y="3891578"/>
            <a:ext cx="1293223" cy="369332"/>
          </a:xfrm>
          <a:prstGeom prst="rect">
            <a:avLst/>
          </a:prstGeom>
          <a:noFill/>
        </p:spPr>
        <p:txBody>
          <a:bodyPr wrap="square" rtlCol="0">
            <a:spAutoFit/>
          </a:bodyPr>
          <a:lstStyle/>
          <a:p>
            <a:pPr algn="ctr"/>
            <a:r>
              <a:rPr lang="en-US" dirty="0" smtClean="0"/>
              <a:t>Y (mm)</a:t>
            </a:r>
            <a:endParaRPr lang="en-US" dirty="0"/>
          </a:p>
        </p:txBody>
      </p:sp>
      <p:sp>
        <p:nvSpPr>
          <p:cNvPr id="7" name="TextBox 6"/>
          <p:cNvSpPr txBox="1"/>
          <p:nvPr/>
        </p:nvSpPr>
        <p:spPr>
          <a:xfrm>
            <a:off x="8466498" y="6123248"/>
            <a:ext cx="1293223" cy="369332"/>
          </a:xfrm>
          <a:prstGeom prst="rect">
            <a:avLst/>
          </a:prstGeom>
          <a:noFill/>
        </p:spPr>
        <p:txBody>
          <a:bodyPr wrap="square" rtlCol="0">
            <a:spAutoFit/>
          </a:bodyPr>
          <a:lstStyle/>
          <a:p>
            <a:pPr algn="ctr"/>
            <a:r>
              <a:rPr lang="en-US" dirty="0" smtClean="0"/>
              <a:t>X (mm)</a:t>
            </a:r>
            <a:endParaRPr lang="en-US" dirty="0"/>
          </a:p>
        </p:txBody>
      </p:sp>
      <p:sp>
        <p:nvSpPr>
          <p:cNvPr id="8" name="TextBox 7"/>
          <p:cNvSpPr txBox="1"/>
          <p:nvPr/>
        </p:nvSpPr>
        <p:spPr>
          <a:xfrm>
            <a:off x="11039832" y="1880912"/>
            <a:ext cx="1293223" cy="369332"/>
          </a:xfrm>
          <a:prstGeom prst="rect">
            <a:avLst/>
          </a:prstGeom>
          <a:noFill/>
        </p:spPr>
        <p:txBody>
          <a:bodyPr wrap="square" rtlCol="0">
            <a:spAutoFit/>
          </a:bodyPr>
          <a:lstStyle/>
          <a:p>
            <a:pPr algn="ctr"/>
            <a:r>
              <a:rPr lang="el-GR" dirty="0" smtClean="0">
                <a:latin typeface="Times New Roman" panose="02020603050405020304" pitchFamily="18" charset="0"/>
                <a:cs typeface="Times New Roman" panose="02020603050405020304" pitchFamily="18" charset="0"/>
              </a:rPr>
              <a:t>Δ</a:t>
            </a:r>
            <a:r>
              <a:rPr lang="en-US" dirty="0" smtClean="0"/>
              <a:t>QE</a:t>
            </a:r>
            <a:endParaRPr lang="en-US" dirty="0"/>
          </a:p>
        </p:txBody>
      </p:sp>
    </p:spTree>
    <p:extLst>
      <p:ext uri="{BB962C8B-B14F-4D97-AF65-F5344CB8AC3E}">
        <p14:creationId xmlns:p14="http://schemas.microsoft.com/office/powerpoint/2010/main" val="147324247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Unshifted</a:t>
            </a:r>
            <a:r>
              <a:rPr lang="en-US" dirty="0" smtClean="0"/>
              <a:t> Difference Scans: 5</a:t>
            </a:r>
            <a:r>
              <a:rPr lang="en-US" baseline="30000" dirty="0" smtClean="0"/>
              <a:t>th</a:t>
            </a:r>
            <a:r>
              <a:rPr lang="en-US" dirty="0" smtClean="0"/>
              <a:t>-4</a:t>
            </a:r>
            <a:r>
              <a:rPr lang="en-US" baseline="30000" dirty="0" smtClean="0"/>
              <a:t>th</a:t>
            </a:r>
            <a:r>
              <a:rPr lang="en-US" dirty="0" smtClean="0"/>
              <a:t> QE Scans</a:t>
            </a:r>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853526" y="1900576"/>
            <a:ext cx="4990678" cy="4351336"/>
          </a:xfrm>
        </p:spPr>
      </p:pic>
      <p:sp>
        <p:nvSpPr>
          <p:cNvPr id="6" name="TextBox 5"/>
          <p:cNvSpPr txBox="1"/>
          <p:nvPr/>
        </p:nvSpPr>
        <p:spPr>
          <a:xfrm>
            <a:off x="838200" y="1690688"/>
            <a:ext cx="5367728" cy="2308324"/>
          </a:xfrm>
          <a:prstGeom prst="rect">
            <a:avLst/>
          </a:prstGeom>
          <a:noFill/>
        </p:spPr>
        <p:txBody>
          <a:bodyPr wrap="square" rtlCol="0">
            <a:spAutoFit/>
          </a:bodyPr>
          <a:lstStyle/>
          <a:p>
            <a:pPr marL="285750" indent="-285750">
              <a:buFont typeface="Arial" panose="020B0604020202020204" pitchFamily="34" charset="0"/>
              <a:buChar char="•"/>
            </a:pPr>
            <a:r>
              <a:rPr lang="en-US" sz="2400" u="sng" dirty="0" smtClean="0"/>
              <a:t>Dates</a:t>
            </a:r>
            <a:r>
              <a:rPr lang="en-US" sz="2400" dirty="0" smtClean="0"/>
              <a:t>: </a:t>
            </a:r>
            <a:r>
              <a:rPr lang="en-US" sz="2400" dirty="0"/>
              <a:t>9/26/2017 at </a:t>
            </a:r>
            <a:r>
              <a:rPr lang="en-US" sz="2400" dirty="0" smtClean="0"/>
              <a:t>4:16pm and </a:t>
            </a:r>
            <a:r>
              <a:rPr lang="en-US" sz="2400" dirty="0"/>
              <a:t>9/27/2017 at 7:44am</a:t>
            </a:r>
          </a:p>
          <a:p>
            <a:pPr marL="285750" indent="-285750">
              <a:buFont typeface="Arial" panose="020B0604020202020204" pitchFamily="34" charset="0"/>
              <a:buChar char="•"/>
            </a:pPr>
            <a:r>
              <a:rPr lang="en-US" sz="2400" u="sng" dirty="0" smtClean="0"/>
              <a:t>Total Time Elapsed</a:t>
            </a:r>
            <a:r>
              <a:rPr lang="en-US" sz="2400" dirty="0" smtClean="0"/>
              <a:t>: 15 hours 28 minutes (928 minutes)</a:t>
            </a:r>
          </a:p>
          <a:p>
            <a:pPr marL="285750" indent="-285750">
              <a:buFont typeface="Arial" panose="020B0604020202020204" pitchFamily="34" charset="0"/>
              <a:buChar char="•"/>
            </a:pPr>
            <a:r>
              <a:rPr lang="en-US" sz="2400" u="sng" dirty="0" smtClean="0"/>
              <a:t>Total Charge Extracted</a:t>
            </a:r>
            <a:r>
              <a:rPr lang="en-US" sz="2400" dirty="0" smtClean="0"/>
              <a:t>: 5.924C</a:t>
            </a:r>
          </a:p>
          <a:p>
            <a:pPr marL="285750" indent="-285750">
              <a:buFont typeface="Arial" panose="020B0604020202020204" pitchFamily="34" charset="0"/>
              <a:buChar char="•"/>
            </a:pPr>
            <a:r>
              <a:rPr lang="en-US" sz="2400" u="sng" dirty="0" smtClean="0"/>
              <a:t>Charge Lifetime</a:t>
            </a:r>
            <a:r>
              <a:rPr lang="en-US" sz="2400" dirty="0"/>
              <a:t>: (111.859 ± </a:t>
            </a:r>
            <a:r>
              <a:rPr lang="en-US" sz="2400" dirty="0" smtClean="0"/>
              <a:t>22.161) C</a:t>
            </a:r>
            <a:endParaRPr lang="en-US" sz="2400" dirty="0"/>
          </a:p>
        </p:txBody>
      </p:sp>
      <p:sp>
        <p:nvSpPr>
          <p:cNvPr id="5" name="TextBox 4"/>
          <p:cNvSpPr txBox="1"/>
          <p:nvPr/>
        </p:nvSpPr>
        <p:spPr>
          <a:xfrm rot="16200000">
            <a:off x="6037638" y="3891578"/>
            <a:ext cx="1293223" cy="369332"/>
          </a:xfrm>
          <a:prstGeom prst="rect">
            <a:avLst/>
          </a:prstGeom>
          <a:noFill/>
        </p:spPr>
        <p:txBody>
          <a:bodyPr wrap="square" rtlCol="0">
            <a:spAutoFit/>
          </a:bodyPr>
          <a:lstStyle/>
          <a:p>
            <a:pPr algn="ctr"/>
            <a:r>
              <a:rPr lang="en-US" dirty="0" smtClean="0"/>
              <a:t>Y (mm)</a:t>
            </a:r>
            <a:endParaRPr lang="en-US" dirty="0"/>
          </a:p>
        </p:txBody>
      </p:sp>
      <p:sp>
        <p:nvSpPr>
          <p:cNvPr id="7" name="TextBox 6"/>
          <p:cNvSpPr txBox="1"/>
          <p:nvPr/>
        </p:nvSpPr>
        <p:spPr>
          <a:xfrm>
            <a:off x="8466498" y="6123248"/>
            <a:ext cx="1293223" cy="369332"/>
          </a:xfrm>
          <a:prstGeom prst="rect">
            <a:avLst/>
          </a:prstGeom>
          <a:noFill/>
        </p:spPr>
        <p:txBody>
          <a:bodyPr wrap="square" rtlCol="0">
            <a:spAutoFit/>
          </a:bodyPr>
          <a:lstStyle/>
          <a:p>
            <a:pPr algn="ctr"/>
            <a:r>
              <a:rPr lang="en-US" dirty="0" smtClean="0"/>
              <a:t>X (mm)</a:t>
            </a:r>
            <a:endParaRPr lang="en-US" dirty="0"/>
          </a:p>
        </p:txBody>
      </p:sp>
      <p:sp>
        <p:nvSpPr>
          <p:cNvPr id="8" name="TextBox 7"/>
          <p:cNvSpPr txBox="1"/>
          <p:nvPr/>
        </p:nvSpPr>
        <p:spPr>
          <a:xfrm>
            <a:off x="10935330" y="1900576"/>
            <a:ext cx="1293223" cy="369332"/>
          </a:xfrm>
          <a:prstGeom prst="rect">
            <a:avLst/>
          </a:prstGeom>
          <a:noFill/>
        </p:spPr>
        <p:txBody>
          <a:bodyPr wrap="square" rtlCol="0">
            <a:spAutoFit/>
          </a:bodyPr>
          <a:lstStyle/>
          <a:p>
            <a:pPr algn="ctr"/>
            <a:r>
              <a:rPr lang="el-GR" dirty="0" smtClean="0">
                <a:latin typeface="Times New Roman" panose="02020603050405020304" pitchFamily="18" charset="0"/>
                <a:cs typeface="Times New Roman" panose="02020603050405020304" pitchFamily="18" charset="0"/>
              </a:rPr>
              <a:t>Δ</a:t>
            </a:r>
            <a:r>
              <a:rPr lang="en-US" dirty="0" smtClean="0"/>
              <a:t>QE</a:t>
            </a:r>
            <a:endParaRPr lang="en-US" dirty="0"/>
          </a:p>
        </p:txBody>
      </p:sp>
    </p:spTree>
    <p:extLst>
      <p:ext uri="{BB962C8B-B14F-4D97-AF65-F5344CB8AC3E}">
        <p14:creationId xmlns:p14="http://schemas.microsoft.com/office/powerpoint/2010/main" val="235777208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Unshifted</a:t>
            </a:r>
            <a:r>
              <a:rPr lang="en-US" dirty="0" smtClean="0"/>
              <a:t> Difference Scans: 6</a:t>
            </a:r>
            <a:r>
              <a:rPr lang="en-US" baseline="30000" dirty="0" smtClean="0"/>
              <a:t>th</a:t>
            </a:r>
            <a:r>
              <a:rPr lang="en-US" dirty="0" smtClean="0"/>
              <a:t>-5</a:t>
            </a:r>
            <a:r>
              <a:rPr lang="en-US" baseline="30000" dirty="0" smtClean="0"/>
              <a:t>th</a:t>
            </a:r>
            <a:r>
              <a:rPr lang="en-US" dirty="0" smtClean="0"/>
              <a:t> QE Scans</a:t>
            </a:r>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853526" y="1900576"/>
            <a:ext cx="4990678" cy="4351337"/>
          </a:xfrm>
        </p:spPr>
      </p:pic>
      <p:sp>
        <p:nvSpPr>
          <p:cNvPr id="6" name="TextBox 5"/>
          <p:cNvSpPr txBox="1"/>
          <p:nvPr/>
        </p:nvSpPr>
        <p:spPr>
          <a:xfrm>
            <a:off x="838200" y="1690688"/>
            <a:ext cx="5367728" cy="2308324"/>
          </a:xfrm>
          <a:prstGeom prst="rect">
            <a:avLst/>
          </a:prstGeom>
          <a:noFill/>
        </p:spPr>
        <p:txBody>
          <a:bodyPr wrap="square" rtlCol="0">
            <a:spAutoFit/>
          </a:bodyPr>
          <a:lstStyle/>
          <a:p>
            <a:pPr marL="285750" indent="-285750">
              <a:buFont typeface="Arial" panose="020B0604020202020204" pitchFamily="34" charset="0"/>
              <a:buChar char="•"/>
            </a:pPr>
            <a:r>
              <a:rPr lang="en-US" sz="2400" u="sng" dirty="0" smtClean="0"/>
              <a:t>Dates</a:t>
            </a:r>
            <a:r>
              <a:rPr lang="en-US" sz="2400" dirty="0" smtClean="0"/>
              <a:t>: </a:t>
            </a:r>
            <a:r>
              <a:rPr lang="en-US" sz="2400" dirty="0"/>
              <a:t>9/27/2017 at </a:t>
            </a:r>
            <a:r>
              <a:rPr lang="en-US" sz="2400" dirty="0" smtClean="0"/>
              <a:t>7:44am and </a:t>
            </a:r>
            <a:r>
              <a:rPr lang="en-US" sz="2400" dirty="0"/>
              <a:t>9/27/2017 at </a:t>
            </a:r>
            <a:r>
              <a:rPr lang="en-US" sz="2400" dirty="0" smtClean="0"/>
              <a:t>3:26pm</a:t>
            </a:r>
          </a:p>
          <a:p>
            <a:pPr marL="285750" indent="-285750">
              <a:buFont typeface="Arial" panose="020B0604020202020204" pitchFamily="34" charset="0"/>
              <a:buChar char="•"/>
            </a:pPr>
            <a:r>
              <a:rPr lang="en-US" sz="2400" u="sng" dirty="0" smtClean="0"/>
              <a:t>Total Time Elapsed</a:t>
            </a:r>
            <a:r>
              <a:rPr lang="en-US" sz="2400" dirty="0" smtClean="0"/>
              <a:t>: 7 hours 42 minutes (462 minutes)</a:t>
            </a:r>
          </a:p>
          <a:p>
            <a:pPr marL="285750" indent="-285750">
              <a:buFont typeface="Arial" panose="020B0604020202020204" pitchFamily="34" charset="0"/>
              <a:buChar char="•"/>
            </a:pPr>
            <a:r>
              <a:rPr lang="en-US" sz="2400" u="sng" dirty="0" smtClean="0"/>
              <a:t>Total Charge Extracted</a:t>
            </a:r>
            <a:r>
              <a:rPr lang="en-US" sz="2400" dirty="0" smtClean="0"/>
              <a:t>: 11.1 C</a:t>
            </a:r>
          </a:p>
          <a:p>
            <a:pPr marL="285750" indent="-285750">
              <a:buFont typeface="Arial" panose="020B0604020202020204" pitchFamily="34" charset="0"/>
              <a:buChar char="•"/>
            </a:pPr>
            <a:r>
              <a:rPr lang="en-US" sz="2400" u="sng" dirty="0" smtClean="0"/>
              <a:t>Charge Lifetime</a:t>
            </a:r>
            <a:r>
              <a:rPr lang="en-US" sz="2400" dirty="0" smtClean="0"/>
              <a:t>: ?</a:t>
            </a:r>
            <a:endParaRPr lang="en-US" sz="2400" u="sng" dirty="0"/>
          </a:p>
        </p:txBody>
      </p:sp>
      <p:sp>
        <p:nvSpPr>
          <p:cNvPr id="7" name="TextBox 6"/>
          <p:cNvSpPr txBox="1"/>
          <p:nvPr/>
        </p:nvSpPr>
        <p:spPr>
          <a:xfrm rot="16200000">
            <a:off x="6037638" y="3891578"/>
            <a:ext cx="1293223" cy="369332"/>
          </a:xfrm>
          <a:prstGeom prst="rect">
            <a:avLst/>
          </a:prstGeom>
          <a:noFill/>
        </p:spPr>
        <p:txBody>
          <a:bodyPr wrap="square" rtlCol="0">
            <a:spAutoFit/>
          </a:bodyPr>
          <a:lstStyle/>
          <a:p>
            <a:pPr algn="ctr"/>
            <a:r>
              <a:rPr lang="en-US" dirty="0" smtClean="0"/>
              <a:t>Y (mm)</a:t>
            </a:r>
            <a:endParaRPr lang="en-US" dirty="0"/>
          </a:p>
        </p:txBody>
      </p:sp>
      <p:sp>
        <p:nvSpPr>
          <p:cNvPr id="8" name="TextBox 7"/>
          <p:cNvSpPr txBox="1"/>
          <p:nvPr/>
        </p:nvSpPr>
        <p:spPr>
          <a:xfrm>
            <a:off x="8466498" y="6123248"/>
            <a:ext cx="1293223" cy="369332"/>
          </a:xfrm>
          <a:prstGeom prst="rect">
            <a:avLst/>
          </a:prstGeom>
          <a:noFill/>
        </p:spPr>
        <p:txBody>
          <a:bodyPr wrap="square" rtlCol="0">
            <a:spAutoFit/>
          </a:bodyPr>
          <a:lstStyle/>
          <a:p>
            <a:pPr algn="ctr"/>
            <a:r>
              <a:rPr lang="en-US" dirty="0" smtClean="0"/>
              <a:t>X (mm)</a:t>
            </a:r>
            <a:endParaRPr lang="en-US" dirty="0"/>
          </a:p>
        </p:txBody>
      </p:sp>
      <p:sp>
        <p:nvSpPr>
          <p:cNvPr id="9" name="TextBox 8"/>
          <p:cNvSpPr txBox="1"/>
          <p:nvPr/>
        </p:nvSpPr>
        <p:spPr>
          <a:xfrm>
            <a:off x="10935330" y="1900576"/>
            <a:ext cx="1293223" cy="369332"/>
          </a:xfrm>
          <a:prstGeom prst="rect">
            <a:avLst/>
          </a:prstGeom>
          <a:noFill/>
        </p:spPr>
        <p:txBody>
          <a:bodyPr wrap="square" rtlCol="0">
            <a:spAutoFit/>
          </a:bodyPr>
          <a:lstStyle/>
          <a:p>
            <a:pPr algn="ctr"/>
            <a:r>
              <a:rPr lang="el-GR" dirty="0" smtClean="0">
                <a:latin typeface="Times New Roman" panose="02020603050405020304" pitchFamily="18" charset="0"/>
                <a:cs typeface="Times New Roman" panose="02020603050405020304" pitchFamily="18" charset="0"/>
              </a:rPr>
              <a:t>Δ</a:t>
            </a:r>
            <a:r>
              <a:rPr lang="en-US" dirty="0" smtClean="0"/>
              <a:t>QE</a:t>
            </a:r>
            <a:endParaRPr lang="en-US" dirty="0"/>
          </a:p>
        </p:txBody>
      </p:sp>
    </p:spTree>
    <p:extLst>
      <p:ext uri="{BB962C8B-B14F-4D97-AF65-F5344CB8AC3E}">
        <p14:creationId xmlns:p14="http://schemas.microsoft.com/office/powerpoint/2010/main" val="317881794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Unshifted</a:t>
            </a:r>
            <a:r>
              <a:rPr lang="en-US" dirty="0" smtClean="0"/>
              <a:t> Difference Scans: 7</a:t>
            </a:r>
            <a:r>
              <a:rPr lang="en-US" baseline="30000" dirty="0" smtClean="0"/>
              <a:t>th</a:t>
            </a:r>
            <a:r>
              <a:rPr lang="en-US" dirty="0" smtClean="0"/>
              <a:t>-6</a:t>
            </a:r>
            <a:r>
              <a:rPr lang="en-US" baseline="30000" dirty="0" smtClean="0"/>
              <a:t>th</a:t>
            </a:r>
            <a:r>
              <a:rPr lang="en-US" dirty="0" smtClean="0"/>
              <a:t> QE Scans</a:t>
            </a:r>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853526" y="1900576"/>
            <a:ext cx="4990678" cy="4351337"/>
          </a:xfrm>
        </p:spPr>
      </p:pic>
      <p:sp>
        <p:nvSpPr>
          <p:cNvPr id="6" name="TextBox 5"/>
          <p:cNvSpPr txBox="1"/>
          <p:nvPr/>
        </p:nvSpPr>
        <p:spPr>
          <a:xfrm>
            <a:off x="838200" y="1690688"/>
            <a:ext cx="5367728" cy="2308324"/>
          </a:xfrm>
          <a:prstGeom prst="rect">
            <a:avLst/>
          </a:prstGeom>
          <a:noFill/>
        </p:spPr>
        <p:txBody>
          <a:bodyPr wrap="square" rtlCol="0">
            <a:spAutoFit/>
          </a:bodyPr>
          <a:lstStyle/>
          <a:p>
            <a:pPr marL="285750" indent="-285750">
              <a:buFont typeface="Arial" panose="020B0604020202020204" pitchFamily="34" charset="0"/>
              <a:buChar char="•"/>
            </a:pPr>
            <a:r>
              <a:rPr lang="en-US" sz="2400" u="sng" dirty="0" smtClean="0"/>
              <a:t>Dates</a:t>
            </a:r>
            <a:r>
              <a:rPr lang="en-US" sz="2400" dirty="0" smtClean="0"/>
              <a:t>: </a:t>
            </a:r>
            <a:r>
              <a:rPr lang="en-US" sz="2400" dirty="0"/>
              <a:t>9/27/2017 at </a:t>
            </a:r>
            <a:r>
              <a:rPr lang="en-US" sz="2400" dirty="0" smtClean="0"/>
              <a:t>3:26pm and </a:t>
            </a:r>
            <a:r>
              <a:rPr lang="en-US" sz="2400" dirty="0"/>
              <a:t>9/28/2017 at </a:t>
            </a:r>
            <a:r>
              <a:rPr lang="en-US" sz="2400" dirty="0" smtClean="0"/>
              <a:t>6:15am</a:t>
            </a:r>
            <a:endParaRPr lang="en-US" sz="2400" dirty="0"/>
          </a:p>
          <a:p>
            <a:pPr marL="285750" indent="-285750">
              <a:buFont typeface="Arial" panose="020B0604020202020204" pitchFamily="34" charset="0"/>
              <a:buChar char="•"/>
            </a:pPr>
            <a:r>
              <a:rPr lang="en-US" sz="2400" u="sng" dirty="0" smtClean="0"/>
              <a:t>Total Time Elapsed</a:t>
            </a:r>
            <a:r>
              <a:rPr lang="en-US" sz="2400" dirty="0" smtClean="0"/>
              <a:t>: 14 hours 49 minutes (889 minutes)</a:t>
            </a:r>
          </a:p>
          <a:p>
            <a:pPr marL="285750" indent="-285750">
              <a:buFont typeface="Arial" panose="020B0604020202020204" pitchFamily="34" charset="0"/>
              <a:buChar char="•"/>
            </a:pPr>
            <a:r>
              <a:rPr lang="en-US" sz="2400" u="sng" dirty="0" smtClean="0"/>
              <a:t>Total Charge Extracted</a:t>
            </a:r>
            <a:r>
              <a:rPr lang="en-US" sz="2400" dirty="0" smtClean="0"/>
              <a:t>: 12.806 C</a:t>
            </a:r>
          </a:p>
          <a:p>
            <a:pPr marL="285750" indent="-285750">
              <a:buFont typeface="Arial" panose="020B0604020202020204" pitchFamily="34" charset="0"/>
              <a:buChar char="•"/>
            </a:pPr>
            <a:r>
              <a:rPr lang="en-US" sz="2400" u="sng" dirty="0" smtClean="0"/>
              <a:t>Charge Lifetime</a:t>
            </a:r>
            <a:r>
              <a:rPr lang="en-US" sz="2400" dirty="0" smtClean="0"/>
              <a:t>: (153.212 ± ?) C</a:t>
            </a:r>
            <a:endParaRPr lang="en-US" sz="2400" u="sng" dirty="0"/>
          </a:p>
        </p:txBody>
      </p:sp>
      <p:sp>
        <p:nvSpPr>
          <p:cNvPr id="5" name="TextBox 4"/>
          <p:cNvSpPr txBox="1"/>
          <p:nvPr/>
        </p:nvSpPr>
        <p:spPr>
          <a:xfrm rot="16200000">
            <a:off x="6037638" y="3891578"/>
            <a:ext cx="1293223" cy="369332"/>
          </a:xfrm>
          <a:prstGeom prst="rect">
            <a:avLst/>
          </a:prstGeom>
          <a:noFill/>
        </p:spPr>
        <p:txBody>
          <a:bodyPr wrap="square" rtlCol="0">
            <a:spAutoFit/>
          </a:bodyPr>
          <a:lstStyle/>
          <a:p>
            <a:pPr algn="ctr"/>
            <a:r>
              <a:rPr lang="en-US" dirty="0" smtClean="0"/>
              <a:t>Y (mm)</a:t>
            </a:r>
            <a:endParaRPr lang="en-US" dirty="0"/>
          </a:p>
        </p:txBody>
      </p:sp>
      <p:sp>
        <p:nvSpPr>
          <p:cNvPr id="7" name="TextBox 6"/>
          <p:cNvSpPr txBox="1"/>
          <p:nvPr/>
        </p:nvSpPr>
        <p:spPr>
          <a:xfrm>
            <a:off x="8466498" y="6123248"/>
            <a:ext cx="1293223" cy="369332"/>
          </a:xfrm>
          <a:prstGeom prst="rect">
            <a:avLst/>
          </a:prstGeom>
          <a:noFill/>
        </p:spPr>
        <p:txBody>
          <a:bodyPr wrap="square" rtlCol="0">
            <a:spAutoFit/>
          </a:bodyPr>
          <a:lstStyle/>
          <a:p>
            <a:pPr algn="ctr"/>
            <a:r>
              <a:rPr lang="en-US" dirty="0" smtClean="0"/>
              <a:t>X (mm)</a:t>
            </a:r>
            <a:endParaRPr lang="en-US" dirty="0"/>
          </a:p>
        </p:txBody>
      </p:sp>
      <p:sp>
        <p:nvSpPr>
          <p:cNvPr id="8" name="TextBox 7"/>
          <p:cNvSpPr txBox="1"/>
          <p:nvPr/>
        </p:nvSpPr>
        <p:spPr>
          <a:xfrm>
            <a:off x="10935330" y="1900576"/>
            <a:ext cx="1293223" cy="369332"/>
          </a:xfrm>
          <a:prstGeom prst="rect">
            <a:avLst/>
          </a:prstGeom>
          <a:noFill/>
        </p:spPr>
        <p:txBody>
          <a:bodyPr wrap="square" rtlCol="0">
            <a:spAutoFit/>
          </a:bodyPr>
          <a:lstStyle/>
          <a:p>
            <a:pPr algn="ctr"/>
            <a:r>
              <a:rPr lang="el-GR" dirty="0" smtClean="0">
                <a:latin typeface="Times New Roman" panose="02020603050405020304" pitchFamily="18" charset="0"/>
                <a:cs typeface="Times New Roman" panose="02020603050405020304" pitchFamily="18" charset="0"/>
              </a:rPr>
              <a:t>Δ</a:t>
            </a:r>
            <a:r>
              <a:rPr lang="en-US" dirty="0" smtClean="0"/>
              <a:t>QE</a:t>
            </a:r>
            <a:endParaRPr lang="en-US" dirty="0"/>
          </a:p>
        </p:txBody>
      </p:sp>
    </p:spTree>
    <p:extLst>
      <p:ext uri="{BB962C8B-B14F-4D97-AF65-F5344CB8AC3E}">
        <p14:creationId xmlns:p14="http://schemas.microsoft.com/office/powerpoint/2010/main" val="409357011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Difference Scans: 7</a:t>
            </a:r>
            <a:r>
              <a:rPr lang="en-US" baseline="30000" dirty="0" smtClean="0"/>
              <a:t>th</a:t>
            </a:r>
            <a:r>
              <a:rPr lang="en-US" dirty="0" smtClean="0"/>
              <a:t>-1</a:t>
            </a:r>
            <a:r>
              <a:rPr lang="en-US" baseline="30000" dirty="0" smtClean="0"/>
              <a:t>st</a:t>
            </a:r>
            <a:r>
              <a:rPr lang="en-US" dirty="0" smtClean="0"/>
              <a:t> QE Scans</a:t>
            </a:r>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853526" y="1900576"/>
            <a:ext cx="4990678" cy="4351336"/>
          </a:xfrm>
        </p:spPr>
      </p:pic>
      <p:sp>
        <p:nvSpPr>
          <p:cNvPr id="6" name="TextBox 5"/>
          <p:cNvSpPr txBox="1"/>
          <p:nvPr/>
        </p:nvSpPr>
        <p:spPr>
          <a:xfrm>
            <a:off x="838200" y="1690688"/>
            <a:ext cx="5367728" cy="3046988"/>
          </a:xfrm>
          <a:prstGeom prst="rect">
            <a:avLst/>
          </a:prstGeom>
          <a:noFill/>
        </p:spPr>
        <p:txBody>
          <a:bodyPr wrap="square" rtlCol="0">
            <a:spAutoFit/>
          </a:bodyPr>
          <a:lstStyle/>
          <a:p>
            <a:pPr marL="285750" indent="-285750">
              <a:buFont typeface="Arial" panose="020B0604020202020204" pitchFamily="34" charset="0"/>
              <a:buChar char="•"/>
            </a:pPr>
            <a:r>
              <a:rPr lang="en-US" sz="2400" u="sng" dirty="0" smtClean="0"/>
              <a:t>Dates</a:t>
            </a:r>
            <a:r>
              <a:rPr lang="en-US" sz="2400" dirty="0" smtClean="0"/>
              <a:t>: </a:t>
            </a:r>
            <a:r>
              <a:rPr lang="en-US" sz="2400" dirty="0"/>
              <a:t>9/25/2017 at 8:41am </a:t>
            </a:r>
            <a:r>
              <a:rPr lang="en-US" sz="2400" dirty="0" smtClean="0"/>
              <a:t>and </a:t>
            </a:r>
            <a:r>
              <a:rPr lang="en-US" sz="2400" dirty="0"/>
              <a:t>9/28/2017 at </a:t>
            </a:r>
            <a:r>
              <a:rPr lang="en-US" sz="2400" dirty="0" smtClean="0"/>
              <a:t>6:15am</a:t>
            </a:r>
            <a:endParaRPr lang="en-US" sz="2400" dirty="0"/>
          </a:p>
          <a:p>
            <a:pPr marL="285750" indent="-285750">
              <a:buFont typeface="Arial" panose="020B0604020202020204" pitchFamily="34" charset="0"/>
              <a:buChar char="•"/>
            </a:pPr>
            <a:r>
              <a:rPr lang="en-US" sz="2400" u="sng" dirty="0" smtClean="0"/>
              <a:t>Total Time Elapsed</a:t>
            </a:r>
            <a:r>
              <a:rPr lang="en-US" sz="2400" dirty="0" smtClean="0"/>
              <a:t>: 2 days 21 hours 24 minutes (4174 minutes)</a:t>
            </a:r>
          </a:p>
          <a:p>
            <a:pPr marL="285750" indent="-285750">
              <a:buFont typeface="Arial" panose="020B0604020202020204" pitchFamily="34" charset="0"/>
              <a:buChar char="•"/>
            </a:pPr>
            <a:r>
              <a:rPr lang="en-US" sz="2400" u="sng" dirty="0" smtClean="0"/>
              <a:t>Total Charge Extracted (All Runs)</a:t>
            </a:r>
            <a:r>
              <a:rPr lang="en-US" sz="2400" dirty="0" smtClean="0"/>
              <a:t>: 53.369</a:t>
            </a:r>
          </a:p>
          <a:p>
            <a:pPr marL="285750" indent="-285750">
              <a:buFont typeface="Arial" panose="020B0604020202020204" pitchFamily="34" charset="0"/>
              <a:buChar char="•"/>
            </a:pPr>
            <a:r>
              <a:rPr lang="en-US" sz="2400" u="sng" dirty="0" smtClean="0"/>
              <a:t>Average Charge Lifetime</a:t>
            </a:r>
            <a:r>
              <a:rPr lang="en-US" sz="2400" dirty="0" smtClean="0"/>
              <a:t>: (171.808 ± 18.803) C </a:t>
            </a:r>
            <a:endParaRPr lang="en-US" sz="2400" u="sng" dirty="0"/>
          </a:p>
        </p:txBody>
      </p:sp>
      <p:sp>
        <p:nvSpPr>
          <p:cNvPr id="5" name="TextBox 4"/>
          <p:cNvSpPr txBox="1"/>
          <p:nvPr/>
        </p:nvSpPr>
        <p:spPr>
          <a:xfrm rot="16200000">
            <a:off x="6037638" y="3891578"/>
            <a:ext cx="1293223" cy="369332"/>
          </a:xfrm>
          <a:prstGeom prst="rect">
            <a:avLst/>
          </a:prstGeom>
          <a:noFill/>
        </p:spPr>
        <p:txBody>
          <a:bodyPr wrap="square" rtlCol="0">
            <a:spAutoFit/>
          </a:bodyPr>
          <a:lstStyle/>
          <a:p>
            <a:pPr algn="ctr"/>
            <a:r>
              <a:rPr lang="en-US" dirty="0" smtClean="0"/>
              <a:t>Y (mm)</a:t>
            </a:r>
            <a:endParaRPr lang="en-US" dirty="0"/>
          </a:p>
        </p:txBody>
      </p:sp>
      <p:sp>
        <p:nvSpPr>
          <p:cNvPr id="7" name="TextBox 6"/>
          <p:cNvSpPr txBox="1"/>
          <p:nvPr/>
        </p:nvSpPr>
        <p:spPr>
          <a:xfrm>
            <a:off x="8466498" y="6123248"/>
            <a:ext cx="1293223" cy="369332"/>
          </a:xfrm>
          <a:prstGeom prst="rect">
            <a:avLst/>
          </a:prstGeom>
          <a:noFill/>
        </p:spPr>
        <p:txBody>
          <a:bodyPr wrap="square" rtlCol="0">
            <a:spAutoFit/>
          </a:bodyPr>
          <a:lstStyle/>
          <a:p>
            <a:pPr algn="ctr"/>
            <a:r>
              <a:rPr lang="en-US" dirty="0" smtClean="0"/>
              <a:t>X (mm)</a:t>
            </a:r>
            <a:endParaRPr lang="en-US" dirty="0"/>
          </a:p>
        </p:txBody>
      </p:sp>
      <p:sp>
        <p:nvSpPr>
          <p:cNvPr id="8" name="TextBox 7"/>
          <p:cNvSpPr txBox="1"/>
          <p:nvPr/>
        </p:nvSpPr>
        <p:spPr>
          <a:xfrm>
            <a:off x="10935330" y="1900576"/>
            <a:ext cx="1293223" cy="369332"/>
          </a:xfrm>
          <a:prstGeom prst="rect">
            <a:avLst/>
          </a:prstGeom>
          <a:noFill/>
        </p:spPr>
        <p:txBody>
          <a:bodyPr wrap="square" rtlCol="0">
            <a:spAutoFit/>
          </a:bodyPr>
          <a:lstStyle/>
          <a:p>
            <a:pPr algn="ctr"/>
            <a:r>
              <a:rPr lang="el-GR" dirty="0" smtClean="0">
                <a:latin typeface="Times New Roman" panose="02020603050405020304" pitchFamily="18" charset="0"/>
                <a:cs typeface="Times New Roman" panose="02020603050405020304" pitchFamily="18" charset="0"/>
              </a:rPr>
              <a:t>Δ</a:t>
            </a:r>
            <a:r>
              <a:rPr lang="en-US" dirty="0" smtClean="0"/>
              <a:t>QE</a:t>
            </a:r>
            <a:endParaRPr lang="en-US" dirty="0"/>
          </a:p>
        </p:txBody>
      </p:sp>
    </p:spTree>
    <p:extLst>
      <p:ext uri="{BB962C8B-B14F-4D97-AF65-F5344CB8AC3E}">
        <p14:creationId xmlns:p14="http://schemas.microsoft.com/office/powerpoint/2010/main" val="177299424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6"/>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45167" y="1525795"/>
            <a:ext cx="4955690" cy="4351337"/>
          </a:xfrm>
        </p:spPr>
      </p:pic>
      <p:sp>
        <p:nvSpPr>
          <p:cNvPr id="5" name="Title 4"/>
          <p:cNvSpPr>
            <a:spLocks noGrp="1"/>
          </p:cNvSpPr>
          <p:nvPr>
            <p:ph type="title"/>
          </p:nvPr>
        </p:nvSpPr>
        <p:spPr/>
        <p:txBody>
          <a:bodyPr/>
          <a:lstStyle/>
          <a:p>
            <a:r>
              <a:rPr lang="en-US" dirty="0" smtClean="0"/>
              <a:t>Shifted Difference Scans: </a:t>
            </a:r>
            <a:r>
              <a:rPr lang="en-US" dirty="0"/>
              <a:t>2</a:t>
            </a:r>
            <a:r>
              <a:rPr lang="en-US" baseline="30000" dirty="0"/>
              <a:t>nd</a:t>
            </a:r>
            <a:r>
              <a:rPr lang="en-US" dirty="0"/>
              <a:t>-1</a:t>
            </a:r>
            <a:r>
              <a:rPr lang="en-US" baseline="30000" dirty="0"/>
              <a:t>st</a:t>
            </a:r>
            <a:r>
              <a:rPr lang="en-US" dirty="0"/>
              <a:t> QE Scans</a:t>
            </a:r>
          </a:p>
        </p:txBody>
      </p:sp>
      <p:sp>
        <p:nvSpPr>
          <p:cNvPr id="9" name="TextBox 8"/>
          <p:cNvSpPr txBox="1"/>
          <p:nvPr/>
        </p:nvSpPr>
        <p:spPr>
          <a:xfrm>
            <a:off x="2158583" y="5877132"/>
            <a:ext cx="1139253" cy="369332"/>
          </a:xfrm>
          <a:prstGeom prst="rect">
            <a:avLst/>
          </a:prstGeom>
          <a:noFill/>
        </p:spPr>
        <p:txBody>
          <a:bodyPr wrap="square" rtlCol="0">
            <a:spAutoFit/>
          </a:bodyPr>
          <a:lstStyle/>
          <a:p>
            <a:pPr algn="ctr"/>
            <a:r>
              <a:rPr lang="en-US" dirty="0" smtClean="0"/>
              <a:t>X (mm)</a:t>
            </a:r>
            <a:endParaRPr lang="en-US" dirty="0"/>
          </a:p>
        </p:txBody>
      </p:sp>
      <p:pic>
        <p:nvPicPr>
          <p:cNvPr id="8" name="Content Placeholder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065893" y="1525795"/>
            <a:ext cx="4955690" cy="4351337"/>
          </a:xfrm>
          <a:prstGeom prst="rect">
            <a:avLst/>
          </a:prstGeom>
        </p:spPr>
      </p:pic>
      <p:sp>
        <p:nvSpPr>
          <p:cNvPr id="10" name="TextBox 9"/>
          <p:cNvSpPr txBox="1"/>
          <p:nvPr/>
        </p:nvSpPr>
        <p:spPr>
          <a:xfrm>
            <a:off x="8711782" y="5877132"/>
            <a:ext cx="1139253" cy="369332"/>
          </a:xfrm>
          <a:prstGeom prst="rect">
            <a:avLst/>
          </a:prstGeom>
          <a:noFill/>
        </p:spPr>
        <p:txBody>
          <a:bodyPr wrap="square" rtlCol="0">
            <a:spAutoFit/>
          </a:bodyPr>
          <a:lstStyle/>
          <a:p>
            <a:pPr algn="ctr"/>
            <a:r>
              <a:rPr lang="en-US" dirty="0" smtClean="0"/>
              <a:t>X (mm)</a:t>
            </a:r>
            <a:endParaRPr lang="en-US" dirty="0"/>
          </a:p>
        </p:txBody>
      </p:sp>
      <p:sp>
        <p:nvSpPr>
          <p:cNvPr id="11" name="TextBox 10"/>
          <p:cNvSpPr txBox="1"/>
          <p:nvPr/>
        </p:nvSpPr>
        <p:spPr>
          <a:xfrm rot="16200000">
            <a:off x="6395800" y="3367883"/>
            <a:ext cx="1139253" cy="369332"/>
          </a:xfrm>
          <a:prstGeom prst="rect">
            <a:avLst/>
          </a:prstGeom>
          <a:noFill/>
        </p:spPr>
        <p:txBody>
          <a:bodyPr wrap="square" rtlCol="0">
            <a:spAutoFit/>
          </a:bodyPr>
          <a:lstStyle/>
          <a:p>
            <a:pPr algn="ctr"/>
            <a:r>
              <a:rPr lang="en-US" dirty="0" smtClean="0"/>
              <a:t>Y (mm)</a:t>
            </a:r>
            <a:endParaRPr lang="en-US" dirty="0"/>
          </a:p>
        </p:txBody>
      </p:sp>
      <p:sp>
        <p:nvSpPr>
          <p:cNvPr id="12" name="TextBox 11"/>
          <p:cNvSpPr txBox="1"/>
          <p:nvPr/>
        </p:nvSpPr>
        <p:spPr>
          <a:xfrm rot="16200000">
            <a:off x="-122056" y="3367883"/>
            <a:ext cx="1139253" cy="369332"/>
          </a:xfrm>
          <a:prstGeom prst="rect">
            <a:avLst/>
          </a:prstGeom>
          <a:noFill/>
        </p:spPr>
        <p:txBody>
          <a:bodyPr wrap="square" rtlCol="0">
            <a:spAutoFit/>
          </a:bodyPr>
          <a:lstStyle/>
          <a:p>
            <a:pPr algn="ctr"/>
            <a:r>
              <a:rPr lang="en-US" dirty="0" smtClean="0"/>
              <a:t>Y (mm)</a:t>
            </a:r>
            <a:endParaRPr lang="en-US" dirty="0"/>
          </a:p>
        </p:txBody>
      </p:sp>
      <p:sp>
        <p:nvSpPr>
          <p:cNvPr id="14" name="TextBox 13"/>
          <p:cNvSpPr txBox="1"/>
          <p:nvPr/>
        </p:nvSpPr>
        <p:spPr>
          <a:xfrm>
            <a:off x="4680505" y="1506022"/>
            <a:ext cx="1139253" cy="369332"/>
          </a:xfrm>
          <a:prstGeom prst="rect">
            <a:avLst/>
          </a:prstGeom>
          <a:noFill/>
        </p:spPr>
        <p:txBody>
          <a:bodyPr wrap="square" rtlCol="0">
            <a:spAutoFit/>
          </a:bodyPr>
          <a:lstStyle/>
          <a:p>
            <a:pPr algn="ctr"/>
            <a:r>
              <a:rPr lang="en-US" dirty="0" smtClean="0"/>
              <a:t>QE</a:t>
            </a:r>
            <a:endParaRPr lang="en-US" dirty="0"/>
          </a:p>
        </p:txBody>
      </p:sp>
      <p:sp>
        <p:nvSpPr>
          <p:cNvPr id="15" name="TextBox 14"/>
          <p:cNvSpPr txBox="1"/>
          <p:nvPr/>
        </p:nvSpPr>
        <p:spPr>
          <a:xfrm>
            <a:off x="11194360" y="1510805"/>
            <a:ext cx="1139253" cy="369332"/>
          </a:xfrm>
          <a:prstGeom prst="rect">
            <a:avLst/>
          </a:prstGeom>
          <a:noFill/>
        </p:spPr>
        <p:txBody>
          <a:bodyPr wrap="square" rtlCol="0">
            <a:spAutoFit/>
          </a:bodyPr>
          <a:lstStyle/>
          <a:p>
            <a:pPr algn="ctr"/>
            <a:r>
              <a:rPr lang="en-US" dirty="0" smtClean="0"/>
              <a:t>QE</a:t>
            </a:r>
            <a:endParaRPr lang="en-US" dirty="0"/>
          </a:p>
        </p:txBody>
      </p:sp>
      <mc:AlternateContent xmlns:mc="http://schemas.openxmlformats.org/markup-compatibility/2006" xmlns:a14="http://schemas.microsoft.com/office/drawing/2010/main">
        <mc:Choice Requires="a14">
          <p:sp>
            <p:nvSpPr>
              <p:cNvPr id="17" name="TextBox 16"/>
              <p:cNvSpPr txBox="1"/>
              <p:nvPr/>
            </p:nvSpPr>
            <p:spPr>
              <a:xfrm>
                <a:off x="5254980" y="5727507"/>
                <a:ext cx="1901161" cy="59849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𝑋</m:t>
                          </m:r>
                        </m:e>
                        <m:sub>
                          <m:r>
                            <a:rPr lang="en-US" b="0" i="1" smtClean="0">
                              <a:latin typeface="Cambria Math" panose="02040503050406030204" pitchFamily="18" charset="0"/>
                            </a:rPr>
                            <m:t>𝑓</m:t>
                          </m:r>
                        </m:sub>
                      </m:sSub>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𝑋</m:t>
                          </m:r>
                        </m:e>
                        <m:sub>
                          <m:r>
                            <a:rPr lang="en-US" b="0" i="1" smtClean="0">
                              <a:latin typeface="Cambria Math" panose="02040503050406030204" pitchFamily="18" charset="0"/>
                            </a:rPr>
                            <m:t>𝑖</m:t>
                          </m:r>
                        </m:sub>
                      </m:sSub>
                      <m:r>
                        <a:rPr lang="en-US" b="0" i="1" smtClean="0">
                          <a:latin typeface="Cambria Math" panose="02040503050406030204" pitchFamily="18" charset="0"/>
                        </a:rPr>
                        <m:t>−0.04</m:t>
                      </m:r>
                      <m:r>
                        <m:rPr>
                          <m:sty m:val="p"/>
                        </m:rPr>
                        <a:rPr lang="en-US" b="0" i="1" smtClean="0">
                          <a:latin typeface="Cambria Math" panose="02040503050406030204" pitchFamily="18" charset="0"/>
                        </a:rPr>
                        <m:t>mm</m:t>
                      </m:r>
                    </m:oMath>
                  </m:oMathPara>
                </a14:m>
                <a:endParaRPr lang="en-US" dirty="0" smtClean="0"/>
              </a:p>
              <a:p>
                <a:pPr/>
                <a14:m>
                  <m:oMathPara xmlns:m="http://schemas.openxmlformats.org/officeDocument/2006/math">
                    <m:oMathParaPr>
                      <m:jc m:val="centerGroup"/>
                    </m:oMathParaPr>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𝑌</m:t>
                          </m:r>
                        </m:e>
                        <m:sub>
                          <m:r>
                            <a:rPr lang="en-US" b="0" i="1" smtClean="0">
                              <a:latin typeface="Cambria Math" panose="02040503050406030204" pitchFamily="18" charset="0"/>
                            </a:rPr>
                            <m:t>𝑓</m:t>
                          </m:r>
                        </m:sub>
                      </m:sSub>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𝑌</m:t>
                          </m:r>
                        </m:e>
                        <m:sub>
                          <m:r>
                            <a:rPr lang="en-US" b="0" i="1" smtClean="0">
                              <a:latin typeface="Cambria Math" panose="02040503050406030204" pitchFamily="18" charset="0"/>
                            </a:rPr>
                            <m:t>𝑖</m:t>
                          </m:r>
                        </m:sub>
                      </m:sSub>
                    </m:oMath>
                  </m:oMathPara>
                </a14:m>
                <a:endParaRPr lang="en-US" dirty="0"/>
              </a:p>
            </p:txBody>
          </p:sp>
        </mc:Choice>
        <mc:Fallback xmlns="">
          <p:sp>
            <p:nvSpPr>
              <p:cNvPr id="17" name="TextBox 16"/>
              <p:cNvSpPr txBox="1">
                <a:spLocks noRot="1" noChangeAspect="1" noMove="1" noResize="1" noEditPoints="1" noAdjustHandles="1" noChangeArrowheads="1" noChangeShapeType="1" noTextEdit="1"/>
              </p:cNvSpPr>
              <p:nvPr/>
            </p:nvSpPr>
            <p:spPr>
              <a:xfrm>
                <a:off x="5254980" y="5727507"/>
                <a:ext cx="1901161" cy="598497"/>
              </a:xfrm>
              <a:prstGeom prst="rect">
                <a:avLst/>
              </a:prstGeom>
              <a:blipFill>
                <a:blip r:embed="rId4"/>
                <a:stretch>
                  <a:fillRect l="-2244" r="-2885" b="-13265"/>
                </a:stretch>
              </a:blipFill>
            </p:spPr>
            <p:txBody>
              <a:bodyPr/>
              <a:lstStyle/>
              <a:p>
                <a:r>
                  <a:rPr lang="en-US">
                    <a:noFill/>
                  </a:rPr>
                  <a:t> </a:t>
                </a:r>
              </a:p>
            </p:txBody>
          </p:sp>
        </mc:Fallback>
      </mc:AlternateContent>
      <p:sp>
        <p:nvSpPr>
          <p:cNvPr id="18" name="TextBox 17"/>
          <p:cNvSpPr txBox="1"/>
          <p:nvPr/>
        </p:nvSpPr>
        <p:spPr>
          <a:xfrm>
            <a:off x="1131559" y="6246464"/>
            <a:ext cx="3412412" cy="523220"/>
          </a:xfrm>
          <a:prstGeom prst="rect">
            <a:avLst/>
          </a:prstGeom>
          <a:noFill/>
        </p:spPr>
        <p:txBody>
          <a:bodyPr wrap="square" rtlCol="0">
            <a:spAutoFit/>
          </a:bodyPr>
          <a:lstStyle/>
          <a:p>
            <a:pPr algn="ctr"/>
            <a:r>
              <a:rPr lang="en-US" sz="2800" dirty="0" smtClean="0"/>
              <a:t>Original</a:t>
            </a:r>
            <a:endParaRPr lang="en-US" dirty="0"/>
          </a:p>
        </p:txBody>
      </p:sp>
      <p:sp>
        <p:nvSpPr>
          <p:cNvPr id="19" name="TextBox 18"/>
          <p:cNvSpPr txBox="1"/>
          <p:nvPr/>
        </p:nvSpPr>
        <p:spPr>
          <a:xfrm>
            <a:off x="7575202" y="6246464"/>
            <a:ext cx="3412412" cy="523220"/>
          </a:xfrm>
          <a:prstGeom prst="rect">
            <a:avLst/>
          </a:prstGeom>
          <a:noFill/>
        </p:spPr>
        <p:txBody>
          <a:bodyPr wrap="square" rtlCol="0">
            <a:spAutoFit/>
          </a:bodyPr>
          <a:lstStyle/>
          <a:p>
            <a:pPr algn="ctr"/>
            <a:r>
              <a:rPr lang="en-US" sz="2800" dirty="0" smtClean="0"/>
              <a:t>Shifted</a:t>
            </a:r>
            <a:endParaRPr lang="en-US" dirty="0"/>
          </a:p>
        </p:txBody>
      </p:sp>
      <p:sp>
        <p:nvSpPr>
          <p:cNvPr id="20" name="Right Arrow 19"/>
          <p:cNvSpPr/>
          <p:nvPr/>
        </p:nvSpPr>
        <p:spPr>
          <a:xfrm>
            <a:off x="5577299" y="3461068"/>
            <a:ext cx="1127019" cy="322841"/>
          </a:xfrm>
          <a:prstGeom prst="righ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343564761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6"/>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45167" y="1525795"/>
            <a:ext cx="4955690" cy="4351337"/>
          </a:xfrm>
        </p:spPr>
      </p:pic>
      <p:sp>
        <p:nvSpPr>
          <p:cNvPr id="5" name="Title 4"/>
          <p:cNvSpPr>
            <a:spLocks noGrp="1"/>
          </p:cNvSpPr>
          <p:nvPr>
            <p:ph type="title"/>
          </p:nvPr>
        </p:nvSpPr>
        <p:spPr/>
        <p:txBody>
          <a:bodyPr/>
          <a:lstStyle/>
          <a:p>
            <a:r>
              <a:rPr lang="en-US" dirty="0" smtClean="0"/>
              <a:t>Shifted Difference Scans: 3</a:t>
            </a:r>
            <a:r>
              <a:rPr lang="en-US" baseline="30000" dirty="0" smtClean="0"/>
              <a:t>rd</a:t>
            </a:r>
            <a:r>
              <a:rPr lang="en-US" dirty="0" smtClean="0"/>
              <a:t>-2</a:t>
            </a:r>
            <a:r>
              <a:rPr lang="en-US" baseline="30000" dirty="0" smtClean="0"/>
              <a:t>nd</a:t>
            </a:r>
            <a:r>
              <a:rPr lang="en-US" dirty="0" smtClean="0"/>
              <a:t> </a:t>
            </a:r>
            <a:r>
              <a:rPr lang="en-US" dirty="0"/>
              <a:t>QE Scans</a:t>
            </a:r>
          </a:p>
        </p:txBody>
      </p:sp>
      <p:sp>
        <p:nvSpPr>
          <p:cNvPr id="9" name="TextBox 8"/>
          <p:cNvSpPr txBox="1"/>
          <p:nvPr/>
        </p:nvSpPr>
        <p:spPr>
          <a:xfrm>
            <a:off x="2158583" y="5877132"/>
            <a:ext cx="1139253" cy="369332"/>
          </a:xfrm>
          <a:prstGeom prst="rect">
            <a:avLst/>
          </a:prstGeom>
          <a:noFill/>
        </p:spPr>
        <p:txBody>
          <a:bodyPr wrap="square" rtlCol="0">
            <a:spAutoFit/>
          </a:bodyPr>
          <a:lstStyle/>
          <a:p>
            <a:pPr algn="ctr"/>
            <a:r>
              <a:rPr lang="en-US" dirty="0" smtClean="0"/>
              <a:t>X (mm)</a:t>
            </a:r>
            <a:endParaRPr lang="en-US" dirty="0"/>
          </a:p>
        </p:txBody>
      </p:sp>
      <p:pic>
        <p:nvPicPr>
          <p:cNvPr id="8" name="Content Placeholder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065893" y="1525795"/>
            <a:ext cx="4955689" cy="4351337"/>
          </a:xfrm>
          <a:prstGeom prst="rect">
            <a:avLst/>
          </a:prstGeom>
        </p:spPr>
      </p:pic>
      <p:sp>
        <p:nvSpPr>
          <p:cNvPr id="10" name="TextBox 9"/>
          <p:cNvSpPr txBox="1"/>
          <p:nvPr/>
        </p:nvSpPr>
        <p:spPr>
          <a:xfrm>
            <a:off x="8711782" y="5877132"/>
            <a:ext cx="1139253" cy="369332"/>
          </a:xfrm>
          <a:prstGeom prst="rect">
            <a:avLst/>
          </a:prstGeom>
          <a:noFill/>
        </p:spPr>
        <p:txBody>
          <a:bodyPr wrap="square" rtlCol="0">
            <a:spAutoFit/>
          </a:bodyPr>
          <a:lstStyle/>
          <a:p>
            <a:pPr algn="ctr"/>
            <a:r>
              <a:rPr lang="en-US" dirty="0" smtClean="0"/>
              <a:t>X (mm)</a:t>
            </a:r>
            <a:endParaRPr lang="en-US" dirty="0"/>
          </a:p>
        </p:txBody>
      </p:sp>
      <p:sp>
        <p:nvSpPr>
          <p:cNvPr id="11" name="TextBox 10"/>
          <p:cNvSpPr txBox="1"/>
          <p:nvPr/>
        </p:nvSpPr>
        <p:spPr>
          <a:xfrm rot="16200000">
            <a:off x="6395800" y="3367883"/>
            <a:ext cx="1139253" cy="369332"/>
          </a:xfrm>
          <a:prstGeom prst="rect">
            <a:avLst/>
          </a:prstGeom>
          <a:noFill/>
        </p:spPr>
        <p:txBody>
          <a:bodyPr wrap="square" rtlCol="0">
            <a:spAutoFit/>
          </a:bodyPr>
          <a:lstStyle/>
          <a:p>
            <a:pPr algn="ctr"/>
            <a:r>
              <a:rPr lang="en-US" dirty="0" smtClean="0"/>
              <a:t>Y (mm)</a:t>
            </a:r>
            <a:endParaRPr lang="en-US" dirty="0"/>
          </a:p>
        </p:txBody>
      </p:sp>
      <p:sp>
        <p:nvSpPr>
          <p:cNvPr id="12" name="TextBox 11"/>
          <p:cNvSpPr txBox="1"/>
          <p:nvPr/>
        </p:nvSpPr>
        <p:spPr>
          <a:xfrm rot="16200000">
            <a:off x="-122056" y="3367883"/>
            <a:ext cx="1139253" cy="369332"/>
          </a:xfrm>
          <a:prstGeom prst="rect">
            <a:avLst/>
          </a:prstGeom>
          <a:noFill/>
        </p:spPr>
        <p:txBody>
          <a:bodyPr wrap="square" rtlCol="0">
            <a:spAutoFit/>
          </a:bodyPr>
          <a:lstStyle/>
          <a:p>
            <a:pPr algn="ctr"/>
            <a:r>
              <a:rPr lang="en-US" dirty="0" smtClean="0"/>
              <a:t>Y (mm)</a:t>
            </a:r>
            <a:endParaRPr lang="en-US" dirty="0"/>
          </a:p>
        </p:txBody>
      </p:sp>
      <p:sp>
        <p:nvSpPr>
          <p:cNvPr id="14" name="TextBox 13"/>
          <p:cNvSpPr txBox="1"/>
          <p:nvPr/>
        </p:nvSpPr>
        <p:spPr>
          <a:xfrm>
            <a:off x="4680505" y="1506022"/>
            <a:ext cx="1139253" cy="369332"/>
          </a:xfrm>
          <a:prstGeom prst="rect">
            <a:avLst/>
          </a:prstGeom>
          <a:noFill/>
        </p:spPr>
        <p:txBody>
          <a:bodyPr wrap="square" rtlCol="0">
            <a:spAutoFit/>
          </a:bodyPr>
          <a:lstStyle/>
          <a:p>
            <a:pPr algn="ctr"/>
            <a:r>
              <a:rPr lang="en-US" dirty="0" smtClean="0"/>
              <a:t>QE</a:t>
            </a:r>
            <a:endParaRPr lang="en-US" dirty="0"/>
          </a:p>
        </p:txBody>
      </p:sp>
      <p:sp>
        <p:nvSpPr>
          <p:cNvPr id="15" name="TextBox 14"/>
          <p:cNvSpPr txBox="1"/>
          <p:nvPr/>
        </p:nvSpPr>
        <p:spPr>
          <a:xfrm>
            <a:off x="11194360" y="1510805"/>
            <a:ext cx="1139253" cy="369332"/>
          </a:xfrm>
          <a:prstGeom prst="rect">
            <a:avLst/>
          </a:prstGeom>
          <a:noFill/>
        </p:spPr>
        <p:txBody>
          <a:bodyPr wrap="square" rtlCol="0">
            <a:spAutoFit/>
          </a:bodyPr>
          <a:lstStyle/>
          <a:p>
            <a:pPr algn="ctr"/>
            <a:r>
              <a:rPr lang="en-US" dirty="0" smtClean="0"/>
              <a:t>QE</a:t>
            </a:r>
            <a:endParaRPr lang="en-US" dirty="0"/>
          </a:p>
        </p:txBody>
      </p:sp>
      <mc:AlternateContent xmlns:mc="http://schemas.openxmlformats.org/markup-compatibility/2006" xmlns:a14="http://schemas.microsoft.com/office/drawing/2010/main">
        <mc:Choice Requires="a14">
          <p:sp>
            <p:nvSpPr>
              <p:cNvPr id="17" name="TextBox 16"/>
              <p:cNvSpPr txBox="1"/>
              <p:nvPr/>
            </p:nvSpPr>
            <p:spPr>
              <a:xfrm>
                <a:off x="5254980" y="5727507"/>
                <a:ext cx="1940210" cy="59849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𝑋</m:t>
                          </m:r>
                        </m:e>
                        <m:sub>
                          <m:r>
                            <a:rPr lang="en-US" b="0" i="1" smtClean="0">
                              <a:latin typeface="Cambria Math" panose="02040503050406030204" pitchFamily="18" charset="0"/>
                            </a:rPr>
                            <m:t>𝑓</m:t>
                          </m:r>
                        </m:sub>
                      </m:sSub>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𝑋</m:t>
                          </m:r>
                        </m:e>
                        <m:sub>
                          <m:r>
                            <a:rPr lang="en-US" b="0" i="1" smtClean="0">
                              <a:latin typeface="Cambria Math" panose="02040503050406030204" pitchFamily="18" charset="0"/>
                            </a:rPr>
                            <m:t>𝑖</m:t>
                          </m:r>
                        </m:sub>
                      </m:sSub>
                      <m:r>
                        <a:rPr lang="en-US" b="0" i="1" smtClean="0">
                          <a:latin typeface="Cambria Math" panose="02040503050406030204" pitchFamily="18" charset="0"/>
                        </a:rPr>
                        <m:t>+0.15</m:t>
                      </m:r>
                      <m:r>
                        <m:rPr>
                          <m:sty m:val="p"/>
                        </m:rPr>
                        <a:rPr lang="en-US" b="0" i="1" smtClean="0">
                          <a:latin typeface="Cambria Math" panose="02040503050406030204" pitchFamily="18" charset="0"/>
                        </a:rPr>
                        <m:t>mm</m:t>
                      </m:r>
                    </m:oMath>
                  </m:oMathPara>
                </a14:m>
                <a:endParaRPr lang="en-US" dirty="0" smtClean="0"/>
              </a:p>
              <a:p>
                <a:pPr/>
                <a14:m>
                  <m:oMathPara xmlns:m="http://schemas.openxmlformats.org/officeDocument/2006/math">
                    <m:oMathParaPr>
                      <m:jc m:val="centerGroup"/>
                    </m:oMathParaPr>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𝑌</m:t>
                          </m:r>
                        </m:e>
                        <m:sub>
                          <m:r>
                            <a:rPr lang="en-US" b="0" i="1" smtClean="0">
                              <a:latin typeface="Cambria Math" panose="02040503050406030204" pitchFamily="18" charset="0"/>
                            </a:rPr>
                            <m:t>𝑓</m:t>
                          </m:r>
                        </m:sub>
                      </m:sSub>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𝑌</m:t>
                          </m:r>
                        </m:e>
                        <m:sub>
                          <m:r>
                            <a:rPr lang="en-US" b="0" i="1" smtClean="0">
                              <a:latin typeface="Cambria Math" panose="02040503050406030204" pitchFamily="18" charset="0"/>
                            </a:rPr>
                            <m:t>𝑖</m:t>
                          </m:r>
                        </m:sub>
                      </m:sSub>
                      <m:r>
                        <a:rPr lang="en-US" b="0" i="1" smtClean="0">
                          <a:latin typeface="Cambria Math" panose="02040503050406030204" pitchFamily="18" charset="0"/>
                        </a:rPr>
                        <m:t>−0.1</m:t>
                      </m:r>
                      <m:r>
                        <m:rPr>
                          <m:sty m:val="p"/>
                        </m:rPr>
                        <a:rPr lang="en-US" b="0" i="1" smtClean="0">
                          <a:latin typeface="Cambria Math" panose="02040503050406030204" pitchFamily="18" charset="0"/>
                        </a:rPr>
                        <m:t>mm</m:t>
                      </m:r>
                    </m:oMath>
                  </m:oMathPara>
                </a14:m>
                <a:endParaRPr lang="en-US" dirty="0"/>
              </a:p>
            </p:txBody>
          </p:sp>
        </mc:Choice>
        <mc:Fallback xmlns="">
          <p:sp>
            <p:nvSpPr>
              <p:cNvPr id="17" name="TextBox 16"/>
              <p:cNvSpPr txBox="1">
                <a:spLocks noRot="1" noChangeAspect="1" noMove="1" noResize="1" noEditPoints="1" noAdjustHandles="1" noChangeArrowheads="1" noChangeShapeType="1" noTextEdit="1"/>
              </p:cNvSpPr>
              <p:nvPr/>
            </p:nvSpPr>
            <p:spPr>
              <a:xfrm>
                <a:off x="5254980" y="5727507"/>
                <a:ext cx="1940210" cy="598497"/>
              </a:xfrm>
              <a:prstGeom prst="rect">
                <a:avLst/>
              </a:prstGeom>
              <a:blipFill>
                <a:blip r:embed="rId4"/>
                <a:stretch>
                  <a:fillRect l="-1258" r="-1887" b="-13265"/>
                </a:stretch>
              </a:blipFill>
            </p:spPr>
            <p:txBody>
              <a:bodyPr/>
              <a:lstStyle/>
              <a:p>
                <a:r>
                  <a:rPr lang="en-US">
                    <a:noFill/>
                  </a:rPr>
                  <a:t> </a:t>
                </a:r>
              </a:p>
            </p:txBody>
          </p:sp>
        </mc:Fallback>
      </mc:AlternateContent>
      <p:sp>
        <p:nvSpPr>
          <p:cNvPr id="18" name="TextBox 17"/>
          <p:cNvSpPr txBox="1"/>
          <p:nvPr/>
        </p:nvSpPr>
        <p:spPr>
          <a:xfrm>
            <a:off x="1131559" y="6246464"/>
            <a:ext cx="3412412" cy="523220"/>
          </a:xfrm>
          <a:prstGeom prst="rect">
            <a:avLst/>
          </a:prstGeom>
          <a:noFill/>
        </p:spPr>
        <p:txBody>
          <a:bodyPr wrap="square" rtlCol="0">
            <a:spAutoFit/>
          </a:bodyPr>
          <a:lstStyle/>
          <a:p>
            <a:pPr algn="ctr"/>
            <a:r>
              <a:rPr lang="en-US" sz="2800" dirty="0" smtClean="0"/>
              <a:t>Original</a:t>
            </a:r>
            <a:endParaRPr lang="en-US" dirty="0"/>
          </a:p>
        </p:txBody>
      </p:sp>
      <p:sp>
        <p:nvSpPr>
          <p:cNvPr id="19" name="TextBox 18"/>
          <p:cNvSpPr txBox="1"/>
          <p:nvPr/>
        </p:nvSpPr>
        <p:spPr>
          <a:xfrm>
            <a:off x="7575202" y="6246464"/>
            <a:ext cx="3412412" cy="523220"/>
          </a:xfrm>
          <a:prstGeom prst="rect">
            <a:avLst/>
          </a:prstGeom>
          <a:noFill/>
        </p:spPr>
        <p:txBody>
          <a:bodyPr wrap="square" rtlCol="0">
            <a:spAutoFit/>
          </a:bodyPr>
          <a:lstStyle/>
          <a:p>
            <a:pPr algn="ctr"/>
            <a:r>
              <a:rPr lang="en-US" sz="2800" dirty="0" smtClean="0"/>
              <a:t>Shifted</a:t>
            </a:r>
            <a:endParaRPr lang="en-US" dirty="0"/>
          </a:p>
        </p:txBody>
      </p:sp>
      <p:sp>
        <p:nvSpPr>
          <p:cNvPr id="20" name="Right Arrow 19"/>
          <p:cNvSpPr/>
          <p:nvPr/>
        </p:nvSpPr>
        <p:spPr>
          <a:xfrm>
            <a:off x="5577299" y="3461068"/>
            <a:ext cx="1127019" cy="322841"/>
          </a:xfrm>
          <a:prstGeom prst="righ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163605593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12074" y="121249"/>
            <a:ext cx="10515600" cy="1325563"/>
          </a:xfrm>
        </p:spPr>
        <p:txBody>
          <a:bodyPr/>
          <a:lstStyle/>
          <a:p>
            <a:r>
              <a:rPr lang="en-US" dirty="0" smtClean="0"/>
              <a:t>Calibration of QE Scan Data</a:t>
            </a:r>
            <a:endParaRPr lang="en-US" dirty="0"/>
          </a:p>
        </p:txBody>
      </p:sp>
      <p:sp>
        <p:nvSpPr>
          <p:cNvPr id="3" name="Content Placeholder 2"/>
          <p:cNvSpPr>
            <a:spLocks noGrp="1"/>
          </p:cNvSpPr>
          <p:nvPr>
            <p:ph idx="1"/>
          </p:nvPr>
        </p:nvSpPr>
        <p:spPr>
          <a:xfrm>
            <a:off x="222069" y="1293224"/>
            <a:ext cx="5080693" cy="5290456"/>
          </a:xfrm>
        </p:spPr>
        <p:txBody>
          <a:bodyPr>
            <a:noAutofit/>
          </a:bodyPr>
          <a:lstStyle/>
          <a:p>
            <a:pPr marL="0" indent="0">
              <a:buNone/>
            </a:pPr>
            <a:r>
              <a:rPr lang="en-US" sz="1400" dirty="0" smtClean="0"/>
              <a:t>Steps to </a:t>
            </a:r>
            <a:r>
              <a:rPr lang="en-US" sz="1400" dirty="0"/>
              <a:t>c</a:t>
            </a:r>
            <a:r>
              <a:rPr lang="en-US" sz="1400" dirty="0" smtClean="0"/>
              <a:t>alibrate data:</a:t>
            </a:r>
          </a:p>
          <a:p>
            <a:pPr marL="514350" indent="-514350">
              <a:buFont typeface="+mj-lt"/>
              <a:buAutoNum type="arabicPeriod"/>
            </a:pPr>
            <a:r>
              <a:rPr lang="en-US" sz="1400" dirty="0" smtClean="0"/>
              <a:t>Convert ADC values to QE values using beam current, laser power, laser wavelength, etc.</a:t>
            </a:r>
          </a:p>
          <a:p>
            <a:pPr marL="514350" indent="-514350">
              <a:buFont typeface="+mj-lt"/>
              <a:buAutoNum type="arabicPeriod"/>
            </a:pPr>
            <a:r>
              <a:rPr lang="en-US" sz="1400" dirty="0" smtClean="0"/>
              <a:t>Plot QE scan data by row.</a:t>
            </a:r>
          </a:p>
          <a:p>
            <a:pPr marL="514350" indent="-514350">
              <a:buFont typeface="+mj-lt"/>
              <a:buAutoNum type="arabicPeriod"/>
            </a:pPr>
            <a:r>
              <a:rPr lang="en-US" sz="1400" dirty="0" smtClean="0"/>
              <a:t>For each row that crosses the active area (i.e. has significant, non-zero QE values): While approaching from the left and right sides of the plot, find the positions that correspond to the highest slope (i.e. highest absolute value of the derivative).</a:t>
            </a:r>
          </a:p>
          <a:p>
            <a:pPr marL="514350" indent="-514350">
              <a:buFont typeface="+mj-lt"/>
              <a:buAutoNum type="arabicPeriod"/>
            </a:pPr>
            <a:r>
              <a:rPr lang="en-US" sz="1400" dirty="0" smtClean="0"/>
              <a:t>Find the difference in x-values between these two points</a:t>
            </a:r>
            <a:r>
              <a:rPr lang="en-US" sz="1400" dirty="0"/>
              <a:t> </a:t>
            </a:r>
            <a:r>
              <a:rPr lang="en-US" sz="1400" dirty="0" smtClean="0"/>
              <a:t>– this corresponds to the distance across the active area at this row.</a:t>
            </a:r>
          </a:p>
          <a:p>
            <a:pPr marL="514350" indent="-514350">
              <a:buFont typeface="+mj-lt"/>
              <a:buAutoNum type="arabicPeriod"/>
            </a:pPr>
            <a:r>
              <a:rPr lang="en-US" sz="1400" dirty="0" smtClean="0"/>
              <a:t>Plot all distances and then pick the largest distance – this corresponds to the diameter of the active area.</a:t>
            </a:r>
          </a:p>
          <a:p>
            <a:pPr marL="514350" indent="-514350">
              <a:buFont typeface="+mj-lt"/>
              <a:buAutoNum type="arabicPeriod"/>
            </a:pPr>
            <a:r>
              <a:rPr lang="en-US" sz="1400" dirty="0" smtClean="0"/>
              <a:t>Set this distance (in steps) equal to 5mm – the diameter (FWHM) of the active area --  then use this to calibrate the data from steps to mm. This row is also the center of the active area, thus the QE scan can also be centered about the active area.</a:t>
            </a:r>
          </a:p>
          <a:p>
            <a:pPr marL="514350" indent="-514350">
              <a:buFont typeface="+mj-lt"/>
              <a:buAutoNum type="arabicPeriod"/>
            </a:pPr>
            <a:r>
              <a:rPr lang="en-US" sz="1400" dirty="0" smtClean="0"/>
              <a:t>Using the steps to mm conversion factor, the laser spot (cyan circle) can be plotted.</a:t>
            </a:r>
            <a:endParaRPr lang="en-US" sz="1400" dirty="0"/>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347774" y="2380795"/>
            <a:ext cx="2952204" cy="2611142"/>
          </a:xfrm>
          <a:prstGeom prst="rect">
            <a:avLst/>
          </a:prstGeom>
        </p:spPr>
      </p:pic>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44990" y="521616"/>
            <a:ext cx="3407544" cy="2091854"/>
          </a:xfrm>
          <a:prstGeom prst="rect">
            <a:avLst/>
          </a:prstGeom>
        </p:spPr>
      </p:pic>
      <p:pic>
        <p:nvPicPr>
          <p:cNvPr id="9" name="Picture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729927" y="3723694"/>
            <a:ext cx="2784015" cy="2536486"/>
          </a:xfrm>
          <a:prstGeom prst="rect">
            <a:avLst/>
          </a:prstGeom>
        </p:spPr>
      </p:pic>
      <p:cxnSp>
        <p:nvCxnSpPr>
          <p:cNvPr id="11" name="Straight Arrow Connector 10"/>
          <p:cNvCxnSpPr>
            <a:stCxn id="6" idx="0"/>
          </p:cNvCxnSpPr>
          <p:nvPr/>
        </p:nvCxnSpPr>
        <p:spPr>
          <a:xfrm flipV="1">
            <a:off x="6823876" y="1567543"/>
            <a:ext cx="1476102" cy="813252"/>
          </a:xfrm>
          <a:prstGeom prst="straightConnector1">
            <a:avLst/>
          </a:prstGeom>
          <a:ln w="82550">
            <a:tailEnd type="triangle"/>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a:off x="10048762" y="3013837"/>
            <a:ext cx="13470" cy="711961"/>
          </a:xfrm>
          <a:prstGeom prst="straightConnector1">
            <a:avLst/>
          </a:prstGeom>
          <a:ln w="82550">
            <a:tailEnd type="triangle"/>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p:nvPr/>
        </p:nvCxnSpPr>
        <p:spPr>
          <a:xfrm>
            <a:off x="9279381" y="1554480"/>
            <a:ext cx="1737360" cy="0"/>
          </a:xfrm>
          <a:prstGeom prst="straightConnector1">
            <a:avLst/>
          </a:prstGeom>
          <a:ln w="53975">
            <a:headEnd type="triangle"/>
            <a:tailEnd type="triangle"/>
          </a:ln>
        </p:spPr>
        <p:style>
          <a:lnRef idx="1">
            <a:schemeClr val="accent2"/>
          </a:lnRef>
          <a:fillRef idx="0">
            <a:schemeClr val="accent2"/>
          </a:fillRef>
          <a:effectRef idx="0">
            <a:schemeClr val="accent2"/>
          </a:effectRef>
          <a:fontRef idx="minor">
            <a:schemeClr val="tx1"/>
          </a:fontRef>
        </p:style>
      </p:cxnSp>
      <p:sp>
        <p:nvSpPr>
          <p:cNvPr id="10" name="TextBox 9"/>
          <p:cNvSpPr txBox="1"/>
          <p:nvPr/>
        </p:nvSpPr>
        <p:spPr>
          <a:xfrm>
            <a:off x="6097213" y="4832260"/>
            <a:ext cx="1293223" cy="276999"/>
          </a:xfrm>
          <a:prstGeom prst="rect">
            <a:avLst/>
          </a:prstGeom>
          <a:noFill/>
        </p:spPr>
        <p:txBody>
          <a:bodyPr wrap="square" rtlCol="0">
            <a:spAutoFit/>
          </a:bodyPr>
          <a:lstStyle/>
          <a:p>
            <a:pPr algn="ctr"/>
            <a:r>
              <a:rPr lang="en-US" sz="1200" dirty="0" smtClean="0"/>
              <a:t>X (steps)</a:t>
            </a:r>
            <a:endParaRPr lang="en-US" sz="1200" dirty="0"/>
          </a:p>
        </p:txBody>
      </p:sp>
      <p:sp>
        <p:nvSpPr>
          <p:cNvPr id="13" name="TextBox 12"/>
          <p:cNvSpPr txBox="1"/>
          <p:nvPr/>
        </p:nvSpPr>
        <p:spPr>
          <a:xfrm rot="16200000">
            <a:off x="4656192" y="3489304"/>
            <a:ext cx="1293223" cy="276999"/>
          </a:xfrm>
          <a:prstGeom prst="rect">
            <a:avLst/>
          </a:prstGeom>
          <a:noFill/>
        </p:spPr>
        <p:txBody>
          <a:bodyPr wrap="square" rtlCol="0">
            <a:spAutoFit/>
          </a:bodyPr>
          <a:lstStyle/>
          <a:p>
            <a:pPr algn="ctr"/>
            <a:r>
              <a:rPr lang="en-US" sz="1200" dirty="0" smtClean="0"/>
              <a:t>Y (steps)</a:t>
            </a:r>
            <a:endParaRPr lang="en-US" sz="1200" dirty="0"/>
          </a:p>
        </p:txBody>
      </p:sp>
      <p:sp>
        <p:nvSpPr>
          <p:cNvPr id="17" name="TextBox 16"/>
          <p:cNvSpPr txBox="1"/>
          <p:nvPr/>
        </p:nvSpPr>
        <p:spPr>
          <a:xfrm>
            <a:off x="7763203" y="3370603"/>
            <a:ext cx="1293223" cy="276999"/>
          </a:xfrm>
          <a:prstGeom prst="rect">
            <a:avLst/>
          </a:prstGeom>
          <a:noFill/>
        </p:spPr>
        <p:txBody>
          <a:bodyPr wrap="square" rtlCol="0">
            <a:spAutoFit/>
          </a:bodyPr>
          <a:lstStyle/>
          <a:p>
            <a:pPr algn="ctr"/>
            <a:r>
              <a:rPr lang="en-US" sz="1200" dirty="0" smtClean="0"/>
              <a:t>QE</a:t>
            </a:r>
            <a:endParaRPr lang="en-US" sz="1200" dirty="0"/>
          </a:p>
        </p:txBody>
      </p:sp>
      <p:sp>
        <p:nvSpPr>
          <p:cNvPr id="18" name="TextBox 17"/>
          <p:cNvSpPr txBox="1"/>
          <p:nvPr/>
        </p:nvSpPr>
        <p:spPr>
          <a:xfrm>
            <a:off x="11105922" y="4714938"/>
            <a:ext cx="1293223" cy="276999"/>
          </a:xfrm>
          <a:prstGeom prst="rect">
            <a:avLst/>
          </a:prstGeom>
          <a:noFill/>
        </p:spPr>
        <p:txBody>
          <a:bodyPr wrap="square" rtlCol="0">
            <a:spAutoFit/>
          </a:bodyPr>
          <a:lstStyle/>
          <a:p>
            <a:pPr algn="ctr"/>
            <a:r>
              <a:rPr lang="en-US" sz="1200" dirty="0" smtClean="0"/>
              <a:t>QE</a:t>
            </a:r>
            <a:endParaRPr lang="en-US" sz="1200" dirty="0"/>
          </a:p>
        </p:txBody>
      </p:sp>
      <p:sp>
        <p:nvSpPr>
          <p:cNvPr id="19" name="TextBox 18"/>
          <p:cNvSpPr txBox="1"/>
          <p:nvPr/>
        </p:nvSpPr>
        <p:spPr>
          <a:xfrm>
            <a:off x="9402150" y="2560293"/>
            <a:ext cx="1293223" cy="276999"/>
          </a:xfrm>
          <a:prstGeom prst="rect">
            <a:avLst/>
          </a:prstGeom>
          <a:noFill/>
        </p:spPr>
        <p:txBody>
          <a:bodyPr wrap="square" rtlCol="0">
            <a:spAutoFit/>
          </a:bodyPr>
          <a:lstStyle/>
          <a:p>
            <a:pPr algn="ctr"/>
            <a:r>
              <a:rPr lang="en-US" sz="1200" dirty="0" smtClean="0"/>
              <a:t>X (steps)</a:t>
            </a:r>
            <a:endParaRPr lang="en-US" sz="1200" dirty="0"/>
          </a:p>
        </p:txBody>
      </p:sp>
      <p:sp>
        <p:nvSpPr>
          <p:cNvPr id="20" name="TextBox 19"/>
          <p:cNvSpPr txBox="1"/>
          <p:nvPr/>
        </p:nvSpPr>
        <p:spPr>
          <a:xfrm>
            <a:off x="7548942" y="1287294"/>
            <a:ext cx="1293223" cy="276999"/>
          </a:xfrm>
          <a:prstGeom prst="rect">
            <a:avLst/>
          </a:prstGeom>
          <a:noFill/>
        </p:spPr>
        <p:txBody>
          <a:bodyPr wrap="square" rtlCol="0">
            <a:spAutoFit/>
          </a:bodyPr>
          <a:lstStyle/>
          <a:p>
            <a:pPr algn="ctr"/>
            <a:r>
              <a:rPr lang="en-US" sz="1200" dirty="0" smtClean="0"/>
              <a:t>QE</a:t>
            </a:r>
            <a:endParaRPr lang="en-US" sz="1200" dirty="0"/>
          </a:p>
        </p:txBody>
      </p:sp>
    </p:spTree>
    <p:extLst>
      <p:ext uri="{BB962C8B-B14F-4D97-AF65-F5344CB8AC3E}">
        <p14:creationId xmlns:p14="http://schemas.microsoft.com/office/powerpoint/2010/main" val="125462916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6"/>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45167" y="1525795"/>
            <a:ext cx="4955689" cy="4351337"/>
          </a:xfrm>
        </p:spPr>
      </p:pic>
      <p:sp>
        <p:nvSpPr>
          <p:cNvPr id="5" name="Title 4"/>
          <p:cNvSpPr>
            <a:spLocks noGrp="1"/>
          </p:cNvSpPr>
          <p:nvPr>
            <p:ph type="title"/>
          </p:nvPr>
        </p:nvSpPr>
        <p:spPr/>
        <p:txBody>
          <a:bodyPr/>
          <a:lstStyle/>
          <a:p>
            <a:r>
              <a:rPr lang="en-US" dirty="0" smtClean="0"/>
              <a:t>Shifted Difference Scans: 4</a:t>
            </a:r>
            <a:r>
              <a:rPr lang="en-US" baseline="30000" dirty="0" smtClean="0"/>
              <a:t>th</a:t>
            </a:r>
            <a:r>
              <a:rPr lang="en-US" dirty="0" smtClean="0"/>
              <a:t>-3</a:t>
            </a:r>
            <a:r>
              <a:rPr lang="en-US" baseline="30000" dirty="0"/>
              <a:t>r</a:t>
            </a:r>
            <a:r>
              <a:rPr lang="en-US" baseline="30000" dirty="0" smtClean="0"/>
              <a:t>d</a:t>
            </a:r>
            <a:r>
              <a:rPr lang="en-US" dirty="0" smtClean="0"/>
              <a:t> </a:t>
            </a:r>
            <a:r>
              <a:rPr lang="en-US" dirty="0"/>
              <a:t>QE Scans</a:t>
            </a:r>
          </a:p>
        </p:txBody>
      </p:sp>
      <p:sp>
        <p:nvSpPr>
          <p:cNvPr id="9" name="TextBox 8"/>
          <p:cNvSpPr txBox="1"/>
          <p:nvPr/>
        </p:nvSpPr>
        <p:spPr>
          <a:xfrm>
            <a:off x="2158583" y="5877132"/>
            <a:ext cx="1139253" cy="369332"/>
          </a:xfrm>
          <a:prstGeom prst="rect">
            <a:avLst/>
          </a:prstGeom>
          <a:noFill/>
        </p:spPr>
        <p:txBody>
          <a:bodyPr wrap="square" rtlCol="0">
            <a:spAutoFit/>
          </a:bodyPr>
          <a:lstStyle/>
          <a:p>
            <a:pPr algn="ctr"/>
            <a:r>
              <a:rPr lang="en-US" dirty="0" smtClean="0"/>
              <a:t>X (mm)</a:t>
            </a:r>
            <a:endParaRPr lang="en-US" dirty="0"/>
          </a:p>
        </p:txBody>
      </p:sp>
      <p:pic>
        <p:nvPicPr>
          <p:cNvPr id="8" name="Content Placeholder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065893" y="1525795"/>
            <a:ext cx="4955689" cy="4351336"/>
          </a:xfrm>
          <a:prstGeom prst="rect">
            <a:avLst/>
          </a:prstGeom>
        </p:spPr>
      </p:pic>
      <p:sp>
        <p:nvSpPr>
          <p:cNvPr id="10" name="TextBox 9"/>
          <p:cNvSpPr txBox="1"/>
          <p:nvPr/>
        </p:nvSpPr>
        <p:spPr>
          <a:xfrm>
            <a:off x="8711782" y="5877132"/>
            <a:ext cx="1139253" cy="369332"/>
          </a:xfrm>
          <a:prstGeom prst="rect">
            <a:avLst/>
          </a:prstGeom>
          <a:noFill/>
        </p:spPr>
        <p:txBody>
          <a:bodyPr wrap="square" rtlCol="0">
            <a:spAutoFit/>
          </a:bodyPr>
          <a:lstStyle/>
          <a:p>
            <a:pPr algn="ctr"/>
            <a:r>
              <a:rPr lang="en-US" dirty="0" smtClean="0"/>
              <a:t>X (mm)</a:t>
            </a:r>
            <a:endParaRPr lang="en-US" dirty="0"/>
          </a:p>
        </p:txBody>
      </p:sp>
      <p:sp>
        <p:nvSpPr>
          <p:cNvPr id="11" name="TextBox 10"/>
          <p:cNvSpPr txBox="1"/>
          <p:nvPr/>
        </p:nvSpPr>
        <p:spPr>
          <a:xfrm rot="16200000">
            <a:off x="6395800" y="3367883"/>
            <a:ext cx="1139253" cy="369332"/>
          </a:xfrm>
          <a:prstGeom prst="rect">
            <a:avLst/>
          </a:prstGeom>
          <a:noFill/>
        </p:spPr>
        <p:txBody>
          <a:bodyPr wrap="square" rtlCol="0">
            <a:spAutoFit/>
          </a:bodyPr>
          <a:lstStyle/>
          <a:p>
            <a:pPr algn="ctr"/>
            <a:r>
              <a:rPr lang="en-US" dirty="0" smtClean="0"/>
              <a:t>Y (mm)</a:t>
            </a:r>
            <a:endParaRPr lang="en-US" dirty="0"/>
          </a:p>
        </p:txBody>
      </p:sp>
      <p:sp>
        <p:nvSpPr>
          <p:cNvPr id="12" name="TextBox 11"/>
          <p:cNvSpPr txBox="1"/>
          <p:nvPr/>
        </p:nvSpPr>
        <p:spPr>
          <a:xfrm rot="16200000">
            <a:off x="-122056" y="3367883"/>
            <a:ext cx="1139253" cy="369332"/>
          </a:xfrm>
          <a:prstGeom prst="rect">
            <a:avLst/>
          </a:prstGeom>
          <a:noFill/>
        </p:spPr>
        <p:txBody>
          <a:bodyPr wrap="square" rtlCol="0">
            <a:spAutoFit/>
          </a:bodyPr>
          <a:lstStyle/>
          <a:p>
            <a:pPr algn="ctr"/>
            <a:r>
              <a:rPr lang="en-US" dirty="0" smtClean="0"/>
              <a:t>Y (mm)</a:t>
            </a:r>
            <a:endParaRPr lang="en-US" dirty="0"/>
          </a:p>
        </p:txBody>
      </p:sp>
      <p:sp>
        <p:nvSpPr>
          <p:cNvPr id="14" name="TextBox 13"/>
          <p:cNvSpPr txBox="1"/>
          <p:nvPr/>
        </p:nvSpPr>
        <p:spPr>
          <a:xfrm>
            <a:off x="4680505" y="1506022"/>
            <a:ext cx="1139253" cy="369332"/>
          </a:xfrm>
          <a:prstGeom prst="rect">
            <a:avLst/>
          </a:prstGeom>
          <a:noFill/>
        </p:spPr>
        <p:txBody>
          <a:bodyPr wrap="square" rtlCol="0">
            <a:spAutoFit/>
          </a:bodyPr>
          <a:lstStyle/>
          <a:p>
            <a:pPr algn="ctr"/>
            <a:r>
              <a:rPr lang="en-US" dirty="0" smtClean="0"/>
              <a:t>QE</a:t>
            </a:r>
            <a:endParaRPr lang="en-US" dirty="0"/>
          </a:p>
        </p:txBody>
      </p:sp>
      <p:sp>
        <p:nvSpPr>
          <p:cNvPr id="15" name="TextBox 14"/>
          <p:cNvSpPr txBox="1"/>
          <p:nvPr/>
        </p:nvSpPr>
        <p:spPr>
          <a:xfrm>
            <a:off x="11194360" y="1510805"/>
            <a:ext cx="1139253" cy="369332"/>
          </a:xfrm>
          <a:prstGeom prst="rect">
            <a:avLst/>
          </a:prstGeom>
          <a:noFill/>
        </p:spPr>
        <p:txBody>
          <a:bodyPr wrap="square" rtlCol="0">
            <a:spAutoFit/>
          </a:bodyPr>
          <a:lstStyle/>
          <a:p>
            <a:pPr algn="ctr"/>
            <a:r>
              <a:rPr lang="en-US" dirty="0" smtClean="0"/>
              <a:t>QE</a:t>
            </a:r>
            <a:endParaRPr lang="en-US" dirty="0"/>
          </a:p>
        </p:txBody>
      </p:sp>
      <mc:AlternateContent xmlns:mc="http://schemas.openxmlformats.org/markup-compatibility/2006" xmlns:a14="http://schemas.microsoft.com/office/drawing/2010/main">
        <mc:Choice Requires="a14">
          <p:sp>
            <p:nvSpPr>
              <p:cNvPr id="17" name="TextBox 16"/>
              <p:cNvSpPr txBox="1"/>
              <p:nvPr/>
            </p:nvSpPr>
            <p:spPr>
              <a:xfrm>
                <a:off x="5254980" y="5727507"/>
                <a:ext cx="1772921" cy="59849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𝑋</m:t>
                          </m:r>
                        </m:e>
                        <m:sub>
                          <m:r>
                            <a:rPr lang="en-US" b="0" i="1" smtClean="0">
                              <a:latin typeface="Cambria Math" panose="02040503050406030204" pitchFamily="18" charset="0"/>
                            </a:rPr>
                            <m:t>𝑓</m:t>
                          </m:r>
                        </m:sub>
                      </m:sSub>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𝑋</m:t>
                          </m:r>
                        </m:e>
                        <m:sub>
                          <m:r>
                            <a:rPr lang="en-US" b="0" i="1" smtClean="0">
                              <a:latin typeface="Cambria Math" panose="02040503050406030204" pitchFamily="18" charset="0"/>
                            </a:rPr>
                            <m:t>𝑖</m:t>
                          </m:r>
                        </m:sub>
                      </m:sSub>
                      <m:r>
                        <a:rPr lang="en-US" b="0" i="1" smtClean="0">
                          <a:latin typeface="Cambria Math" panose="02040503050406030204" pitchFamily="18" charset="0"/>
                        </a:rPr>
                        <m:t>−0.1</m:t>
                      </m:r>
                      <m:r>
                        <m:rPr>
                          <m:sty m:val="p"/>
                        </m:rPr>
                        <a:rPr lang="en-US" b="0" i="1" smtClean="0">
                          <a:latin typeface="Cambria Math" panose="02040503050406030204" pitchFamily="18" charset="0"/>
                        </a:rPr>
                        <m:t>mm</m:t>
                      </m:r>
                    </m:oMath>
                  </m:oMathPara>
                </a14:m>
                <a:endParaRPr lang="en-US" dirty="0" smtClean="0"/>
              </a:p>
              <a:p>
                <a:pPr/>
                <a14:m>
                  <m:oMathPara xmlns:m="http://schemas.openxmlformats.org/officeDocument/2006/math">
                    <m:oMathParaPr>
                      <m:jc m:val="centerGroup"/>
                    </m:oMathParaPr>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𝑌</m:t>
                          </m:r>
                        </m:e>
                        <m:sub>
                          <m:r>
                            <a:rPr lang="en-US" b="0" i="1" smtClean="0">
                              <a:latin typeface="Cambria Math" panose="02040503050406030204" pitchFamily="18" charset="0"/>
                            </a:rPr>
                            <m:t>𝑓</m:t>
                          </m:r>
                        </m:sub>
                      </m:sSub>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𝑌</m:t>
                          </m:r>
                        </m:e>
                        <m:sub>
                          <m:r>
                            <a:rPr lang="en-US" b="0" i="1" smtClean="0">
                              <a:latin typeface="Cambria Math" panose="02040503050406030204" pitchFamily="18" charset="0"/>
                            </a:rPr>
                            <m:t>𝑖</m:t>
                          </m:r>
                        </m:sub>
                      </m:sSub>
                    </m:oMath>
                  </m:oMathPara>
                </a14:m>
                <a:endParaRPr lang="en-US" dirty="0"/>
              </a:p>
            </p:txBody>
          </p:sp>
        </mc:Choice>
        <mc:Fallback xmlns="">
          <p:sp>
            <p:nvSpPr>
              <p:cNvPr id="17" name="TextBox 16"/>
              <p:cNvSpPr txBox="1">
                <a:spLocks noRot="1" noChangeAspect="1" noMove="1" noResize="1" noEditPoints="1" noAdjustHandles="1" noChangeArrowheads="1" noChangeShapeType="1" noTextEdit="1"/>
              </p:cNvSpPr>
              <p:nvPr/>
            </p:nvSpPr>
            <p:spPr>
              <a:xfrm>
                <a:off x="5254980" y="5727507"/>
                <a:ext cx="1772921" cy="598497"/>
              </a:xfrm>
              <a:prstGeom prst="rect">
                <a:avLst/>
              </a:prstGeom>
              <a:blipFill>
                <a:blip r:embed="rId4"/>
                <a:stretch>
                  <a:fillRect l="-2405" r="-3093" b="-13265"/>
                </a:stretch>
              </a:blipFill>
            </p:spPr>
            <p:txBody>
              <a:bodyPr/>
              <a:lstStyle/>
              <a:p>
                <a:r>
                  <a:rPr lang="en-US">
                    <a:noFill/>
                  </a:rPr>
                  <a:t> </a:t>
                </a:r>
              </a:p>
            </p:txBody>
          </p:sp>
        </mc:Fallback>
      </mc:AlternateContent>
      <p:sp>
        <p:nvSpPr>
          <p:cNvPr id="18" name="TextBox 17"/>
          <p:cNvSpPr txBox="1"/>
          <p:nvPr/>
        </p:nvSpPr>
        <p:spPr>
          <a:xfrm>
            <a:off x="1131559" y="6246464"/>
            <a:ext cx="3412412" cy="523220"/>
          </a:xfrm>
          <a:prstGeom prst="rect">
            <a:avLst/>
          </a:prstGeom>
          <a:noFill/>
        </p:spPr>
        <p:txBody>
          <a:bodyPr wrap="square" rtlCol="0">
            <a:spAutoFit/>
          </a:bodyPr>
          <a:lstStyle/>
          <a:p>
            <a:pPr algn="ctr"/>
            <a:r>
              <a:rPr lang="en-US" sz="2800" dirty="0" smtClean="0"/>
              <a:t>Original</a:t>
            </a:r>
            <a:endParaRPr lang="en-US" dirty="0"/>
          </a:p>
        </p:txBody>
      </p:sp>
      <p:sp>
        <p:nvSpPr>
          <p:cNvPr id="19" name="TextBox 18"/>
          <p:cNvSpPr txBox="1"/>
          <p:nvPr/>
        </p:nvSpPr>
        <p:spPr>
          <a:xfrm>
            <a:off x="7575202" y="6246464"/>
            <a:ext cx="3412412" cy="523220"/>
          </a:xfrm>
          <a:prstGeom prst="rect">
            <a:avLst/>
          </a:prstGeom>
          <a:noFill/>
        </p:spPr>
        <p:txBody>
          <a:bodyPr wrap="square" rtlCol="0">
            <a:spAutoFit/>
          </a:bodyPr>
          <a:lstStyle/>
          <a:p>
            <a:pPr algn="ctr"/>
            <a:r>
              <a:rPr lang="en-US" sz="2800" dirty="0" smtClean="0"/>
              <a:t>Shifted</a:t>
            </a:r>
            <a:endParaRPr lang="en-US" dirty="0"/>
          </a:p>
        </p:txBody>
      </p:sp>
      <p:sp>
        <p:nvSpPr>
          <p:cNvPr id="20" name="Right Arrow 19"/>
          <p:cNvSpPr/>
          <p:nvPr/>
        </p:nvSpPr>
        <p:spPr>
          <a:xfrm>
            <a:off x="5577299" y="3461068"/>
            <a:ext cx="1127019" cy="322841"/>
          </a:xfrm>
          <a:prstGeom prst="righ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87897578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6"/>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45167" y="1525795"/>
            <a:ext cx="4955689" cy="4351336"/>
          </a:xfrm>
        </p:spPr>
      </p:pic>
      <p:sp>
        <p:nvSpPr>
          <p:cNvPr id="5" name="Title 4"/>
          <p:cNvSpPr>
            <a:spLocks noGrp="1"/>
          </p:cNvSpPr>
          <p:nvPr>
            <p:ph type="title"/>
          </p:nvPr>
        </p:nvSpPr>
        <p:spPr/>
        <p:txBody>
          <a:bodyPr/>
          <a:lstStyle/>
          <a:p>
            <a:r>
              <a:rPr lang="en-US" dirty="0" smtClean="0"/>
              <a:t>Shifted Difference Scans: 5</a:t>
            </a:r>
            <a:r>
              <a:rPr lang="en-US" baseline="30000" dirty="0" smtClean="0"/>
              <a:t>th</a:t>
            </a:r>
            <a:r>
              <a:rPr lang="en-US" dirty="0" smtClean="0"/>
              <a:t>-4</a:t>
            </a:r>
            <a:r>
              <a:rPr lang="en-US" baseline="30000" dirty="0" smtClean="0"/>
              <a:t>th</a:t>
            </a:r>
            <a:r>
              <a:rPr lang="en-US" dirty="0" smtClean="0"/>
              <a:t> </a:t>
            </a:r>
            <a:r>
              <a:rPr lang="en-US" dirty="0"/>
              <a:t>QE Scans</a:t>
            </a:r>
          </a:p>
        </p:txBody>
      </p:sp>
      <p:sp>
        <p:nvSpPr>
          <p:cNvPr id="9" name="TextBox 8"/>
          <p:cNvSpPr txBox="1"/>
          <p:nvPr/>
        </p:nvSpPr>
        <p:spPr>
          <a:xfrm>
            <a:off x="2158583" y="5877132"/>
            <a:ext cx="1139253" cy="369332"/>
          </a:xfrm>
          <a:prstGeom prst="rect">
            <a:avLst/>
          </a:prstGeom>
          <a:noFill/>
        </p:spPr>
        <p:txBody>
          <a:bodyPr wrap="square" rtlCol="0">
            <a:spAutoFit/>
          </a:bodyPr>
          <a:lstStyle/>
          <a:p>
            <a:pPr algn="ctr"/>
            <a:r>
              <a:rPr lang="en-US" dirty="0" smtClean="0"/>
              <a:t>X (mm)</a:t>
            </a:r>
            <a:endParaRPr lang="en-US" dirty="0"/>
          </a:p>
        </p:txBody>
      </p:sp>
      <p:pic>
        <p:nvPicPr>
          <p:cNvPr id="8" name="Content Placeholder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065893" y="1525795"/>
            <a:ext cx="4955688" cy="4351336"/>
          </a:xfrm>
          <a:prstGeom prst="rect">
            <a:avLst/>
          </a:prstGeom>
        </p:spPr>
      </p:pic>
      <p:sp>
        <p:nvSpPr>
          <p:cNvPr id="10" name="TextBox 9"/>
          <p:cNvSpPr txBox="1"/>
          <p:nvPr/>
        </p:nvSpPr>
        <p:spPr>
          <a:xfrm>
            <a:off x="8711782" y="5877132"/>
            <a:ext cx="1139253" cy="369332"/>
          </a:xfrm>
          <a:prstGeom prst="rect">
            <a:avLst/>
          </a:prstGeom>
          <a:noFill/>
        </p:spPr>
        <p:txBody>
          <a:bodyPr wrap="square" rtlCol="0">
            <a:spAutoFit/>
          </a:bodyPr>
          <a:lstStyle/>
          <a:p>
            <a:pPr algn="ctr"/>
            <a:r>
              <a:rPr lang="en-US" dirty="0" smtClean="0"/>
              <a:t>X (mm)</a:t>
            </a:r>
            <a:endParaRPr lang="en-US" dirty="0"/>
          </a:p>
        </p:txBody>
      </p:sp>
      <p:sp>
        <p:nvSpPr>
          <p:cNvPr id="11" name="TextBox 10"/>
          <p:cNvSpPr txBox="1"/>
          <p:nvPr/>
        </p:nvSpPr>
        <p:spPr>
          <a:xfrm rot="16200000">
            <a:off x="6395800" y="3367883"/>
            <a:ext cx="1139253" cy="369332"/>
          </a:xfrm>
          <a:prstGeom prst="rect">
            <a:avLst/>
          </a:prstGeom>
          <a:noFill/>
        </p:spPr>
        <p:txBody>
          <a:bodyPr wrap="square" rtlCol="0">
            <a:spAutoFit/>
          </a:bodyPr>
          <a:lstStyle/>
          <a:p>
            <a:pPr algn="ctr"/>
            <a:r>
              <a:rPr lang="en-US" dirty="0" smtClean="0"/>
              <a:t>Y (mm)</a:t>
            </a:r>
            <a:endParaRPr lang="en-US" dirty="0"/>
          </a:p>
        </p:txBody>
      </p:sp>
      <p:sp>
        <p:nvSpPr>
          <p:cNvPr id="12" name="TextBox 11"/>
          <p:cNvSpPr txBox="1"/>
          <p:nvPr/>
        </p:nvSpPr>
        <p:spPr>
          <a:xfrm rot="16200000">
            <a:off x="-122056" y="3367883"/>
            <a:ext cx="1139253" cy="369332"/>
          </a:xfrm>
          <a:prstGeom prst="rect">
            <a:avLst/>
          </a:prstGeom>
          <a:noFill/>
        </p:spPr>
        <p:txBody>
          <a:bodyPr wrap="square" rtlCol="0">
            <a:spAutoFit/>
          </a:bodyPr>
          <a:lstStyle/>
          <a:p>
            <a:pPr algn="ctr"/>
            <a:r>
              <a:rPr lang="en-US" dirty="0" smtClean="0"/>
              <a:t>Y (mm)</a:t>
            </a:r>
            <a:endParaRPr lang="en-US" dirty="0"/>
          </a:p>
        </p:txBody>
      </p:sp>
      <p:sp>
        <p:nvSpPr>
          <p:cNvPr id="14" name="TextBox 13"/>
          <p:cNvSpPr txBox="1"/>
          <p:nvPr/>
        </p:nvSpPr>
        <p:spPr>
          <a:xfrm>
            <a:off x="4680505" y="1506022"/>
            <a:ext cx="1139253" cy="369332"/>
          </a:xfrm>
          <a:prstGeom prst="rect">
            <a:avLst/>
          </a:prstGeom>
          <a:noFill/>
        </p:spPr>
        <p:txBody>
          <a:bodyPr wrap="square" rtlCol="0">
            <a:spAutoFit/>
          </a:bodyPr>
          <a:lstStyle/>
          <a:p>
            <a:pPr algn="ctr"/>
            <a:r>
              <a:rPr lang="en-US" dirty="0" smtClean="0"/>
              <a:t>QE</a:t>
            </a:r>
            <a:endParaRPr lang="en-US" dirty="0"/>
          </a:p>
        </p:txBody>
      </p:sp>
      <p:sp>
        <p:nvSpPr>
          <p:cNvPr id="15" name="TextBox 14"/>
          <p:cNvSpPr txBox="1"/>
          <p:nvPr/>
        </p:nvSpPr>
        <p:spPr>
          <a:xfrm>
            <a:off x="11194360" y="1510805"/>
            <a:ext cx="1139253" cy="369332"/>
          </a:xfrm>
          <a:prstGeom prst="rect">
            <a:avLst/>
          </a:prstGeom>
          <a:noFill/>
        </p:spPr>
        <p:txBody>
          <a:bodyPr wrap="square" rtlCol="0">
            <a:spAutoFit/>
          </a:bodyPr>
          <a:lstStyle/>
          <a:p>
            <a:pPr algn="ctr"/>
            <a:r>
              <a:rPr lang="en-US" dirty="0" smtClean="0"/>
              <a:t>QE</a:t>
            </a:r>
            <a:endParaRPr lang="en-US" dirty="0"/>
          </a:p>
        </p:txBody>
      </p:sp>
      <mc:AlternateContent xmlns:mc="http://schemas.openxmlformats.org/markup-compatibility/2006" xmlns:a14="http://schemas.microsoft.com/office/drawing/2010/main">
        <mc:Choice Requires="a14">
          <p:sp>
            <p:nvSpPr>
              <p:cNvPr id="17" name="TextBox 16"/>
              <p:cNvSpPr txBox="1"/>
              <p:nvPr/>
            </p:nvSpPr>
            <p:spPr>
              <a:xfrm>
                <a:off x="5254980" y="5727507"/>
                <a:ext cx="1811970" cy="59849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𝑋</m:t>
                          </m:r>
                        </m:e>
                        <m:sub>
                          <m:r>
                            <a:rPr lang="en-US" b="0" i="1" smtClean="0">
                              <a:latin typeface="Cambria Math" panose="02040503050406030204" pitchFamily="18" charset="0"/>
                            </a:rPr>
                            <m:t>𝑓</m:t>
                          </m:r>
                        </m:sub>
                      </m:sSub>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𝑋</m:t>
                          </m:r>
                        </m:e>
                        <m:sub>
                          <m:r>
                            <a:rPr lang="en-US" b="0" i="1" smtClean="0">
                              <a:latin typeface="Cambria Math" panose="02040503050406030204" pitchFamily="18" charset="0"/>
                            </a:rPr>
                            <m:t>𝑖</m:t>
                          </m:r>
                        </m:sub>
                      </m:sSub>
                      <m:r>
                        <a:rPr lang="en-US" b="0" i="1" smtClean="0">
                          <a:latin typeface="Cambria Math" panose="02040503050406030204" pitchFamily="18" charset="0"/>
                        </a:rPr>
                        <m:t>+0.1</m:t>
                      </m:r>
                      <m:r>
                        <m:rPr>
                          <m:sty m:val="p"/>
                        </m:rPr>
                        <a:rPr lang="en-US" b="0" i="1" smtClean="0">
                          <a:latin typeface="Cambria Math" panose="02040503050406030204" pitchFamily="18" charset="0"/>
                        </a:rPr>
                        <m:t>mm</m:t>
                      </m:r>
                    </m:oMath>
                  </m:oMathPara>
                </a14:m>
                <a:endParaRPr lang="en-US" dirty="0" smtClean="0"/>
              </a:p>
              <a:p>
                <a:pPr/>
                <a14:m>
                  <m:oMathPara xmlns:m="http://schemas.openxmlformats.org/officeDocument/2006/math">
                    <m:oMathParaPr>
                      <m:jc m:val="centerGroup"/>
                    </m:oMathParaPr>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𝑌</m:t>
                          </m:r>
                        </m:e>
                        <m:sub>
                          <m:r>
                            <a:rPr lang="en-US" b="0" i="1" smtClean="0">
                              <a:latin typeface="Cambria Math" panose="02040503050406030204" pitchFamily="18" charset="0"/>
                            </a:rPr>
                            <m:t>𝑓</m:t>
                          </m:r>
                        </m:sub>
                      </m:sSub>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𝑌</m:t>
                          </m:r>
                        </m:e>
                        <m:sub>
                          <m:r>
                            <a:rPr lang="en-US" b="0" i="1" smtClean="0">
                              <a:latin typeface="Cambria Math" panose="02040503050406030204" pitchFamily="18" charset="0"/>
                            </a:rPr>
                            <m:t>𝑖</m:t>
                          </m:r>
                        </m:sub>
                      </m:sSub>
                      <m:r>
                        <a:rPr lang="en-US" b="0" i="1" smtClean="0">
                          <a:latin typeface="Cambria Math" panose="02040503050406030204" pitchFamily="18" charset="0"/>
                        </a:rPr>
                        <m:t>−0.1</m:t>
                      </m:r>
                      <m:r>
                        <m:rPr>
                          <m:sty m:val="p"/>
                        </m:rPr>
                        <a:rPr lang="en-US" b="0" i="1" smtClean="0">
                          <a:latin typeface="Cambria Math" panose="02040503050406030204" pitchFamily="18" charset="0"/>
                        </a:rPr>
                        <m:t>mm</m:t>
                      </m:r>
                    </m:oMath>
                  </m:oMathPara>
                </a14:m>
                <a:endParaRPr lang="en-US" dirty="0"/>
              </a:p>
            </p:txBody>
          </p:sp>
        </mc:Choice>
        <mc:Fallback xmlns="">
          <p:sp>
            <p:nvSpPr>
              <p:cNvPr id="17" name="TextBox 16"/>
              <p:cNvSpPr txBox="1">
                <a:spLocks noRot="1" noChangeAspect="1" noMove="1" noResize="1" noEditPoints="1" noAdjustHandles="1" noChangeArrowheads="1" noChangeShapeType="1" noTextEdit="1"/>
              </p:cNvSpPr>
              <p:nvPr/>
            </p:nvSpPr>
            <p:spPr>
              <a:xfrm>
                <a:off x="5254980" y="5727507"/>
                <a:ext cx="1811970" cy="598497"/>
              </a:xfrm>
              <a:prstGeom prst="rect">
                <a:avLst/>
              </a:prstGeom>
              <a:blipFill>
                <a:blip r:embed="rId4"/>
                <a:stretch>
                  <a:fillRect l="-1347" r="-2020" b="-13265"/>
                </a:stretch>
              </a:blipFill>
            </p:spPr>
            <p:txBody>
              <a:bodyPr/>
              <a:lstStyle/>
              <a:p>
                <a:r>
                  <a:rPr lang="en-US">
                    <a:noFill/>
                  </a:rPr>
                  <a:t> </a:t>
                </a:r>
              </a:p>
            </p:txBody>
          </p:sp>
        </mc:Fallback>
      </mc:AlternateContent>
      <p:sp>
        <p:nvSpPr>
          <p:cNvPr id="18" name="TextBox 17"/>
          <p:cNvSpPr txBox="1"/>
          <p:nvPr/>
        </p:nvSpPr>
        <p:spPr>
          <a:xfrm>
            <a:off x="1131559" y="6246464"/>
            <a:ext cx="3412412" cy="523220"/>
          </a:xfrm>
          <a:prstGeom prst="rect">
            <a:avLst/>
          </a:prstGeom>
          <a:noFill/>
        </p:spPr>
        <p:txBody>
          <a:bodyPr wrap="square" rtlCol="0">
            <a:spAutoFit/>
          </a:bodyPr>
          <a:lstStyle/>
          <a:p>
            <a:pPr algn="ctr"/>
            <a:r>
              <a:rPr lang="en-US" sz="2800" dirty="0" smtClean="0"/>
              <a:t>Original</a:t>
            </a:r>
            <a:endParaRPr lang="en-US" dirty="0"/>
          </a:p>
        </p:txBody>
      </p:sp>
      <p:sp>
        <p:nvSpPr>
          <p:cNvPr id="19" name="TextBox 18"/>
          <p:cNvSpPr txBox="1"/>
          <p:nvPr/>
        </p:nvSpPr>
        <p:spPr>
          <a:xfrm>
            <a:off x="7575202" y="6246464"/>
            <a:ext cx="3412412" cy="523220"/>
          </a:xfrm>
          <a:prstGeom prst="rect">
            <a:avLst/>
          </a:prstGeom>
          <a:noFill/>
        </p:spPr>
        <p:txBody>
          <a:bodyPr wrap="square" rtlCol="0">
            <a:spAutoFit/>
          </a:bodyPr>
          <a:lstStyle/>
          <a:p>
            <a:pPr algn="ctr"/>
            <a:r>
              <a:rPr lang="en-US" sz="2800" dirty="0" smtClean="0"/>
              <a:t>Shifted</a:t>
            </a:r>
            <a:endParaRPr lang="en-US" dirty="0"/>
          </a:p>
        </p:txBody>
      </p:sp>
      <p:sp>
        <p:nvSpPr>
          <p:cNvPr id="20" name="Right Arrow 19"/>
          <p:cNvSpPr/>
          <p:nvPr/>
        </p:nvSpPr>
        <p:spPr>
          <a:xfrm>
            <a:off x="5577299" y="3461068"/>
            <a:ext cx="1127019" cy="322841"/>
          </a:xfrm>
          <a:prstGeom prst="righ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136430010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6"/>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45167" y="1559597"/>
            <a:ext cx="4955689" cy="4283731"/>
          </a:xfrm>
        </p:spPr>
      </p:pic>
      <p:sp>
        <p:nvSpPr>
          <p:cNvPr id="5" name="Title 4"/>
          <p:cNvSpPr>
            <a:spLocks noGrp="1"/>
          </p:cNvSpPr>
          <p:nvPr>
            <p:ph type="title"/>
          </p:nvPr>
        </p:nvSpPr>
        <p:spPr/>
        <p:txBody>
          <a:bodyPr/>
          <a:lstStyle/>
          <a:p>
            <a:r>
              <a:rPr lang="en-US" dirty="0" smtClean="0"/>
              <a:t>Shifted Difference Scans: 6</a:t>
            </a:r>
            <a:r>
              <a:rPr lang="en-US" baseline="30000" dirty="0" smtClean="0"/>
              <a:t>th</a:t>
            </a:r>
            <a:r>
              <a:rPr lang="en-US" dirty="0" smtClean="0"/>
              <a:t>-5</a:t>
            </a:r>
            <a:r>
              <a:rPr lang="en-US" baseline="30000" dirty="0" smtClean="0"/>
              <a:t>th</a:t>
            </a:r>
            <a:r>
              <a:rPr lang="en-US" dirty="0" smtClean="0"/>
              <a:t> </a:t>
            </a:r>
            <a:r>
              <a:rPr lang="en-US" dirty="0"/>
              <a:t>QE Scans</a:t>
            </a:r>
          </a:p>
        </p:txBody>
      </p:sp>
      <p:sp>
        <p:nvSpPr>
          <p:cNvPr id="9" name="TextBox 8"/>
          <p:cNvSpPr txBox="1"/>
          <p:nvPr/>
        </p:nvSpPr>
        <p:spPr>
          <a:xfrm>
            <a:off x="2158583" y="5877132"/>
            <a:ext cx="1139253" cy="369332"/>
          </a:xfrm>
          <a:prstGeom prst="rect">
            <a:avLst/>
          </a:prstGeom>
          <a:noFill/>
        </p:spPr>
        <p:txBody>
          <a:bodyPr wrap="square" rtlCol="0">
            <a:spAutoFit/>
          </a:bodyPr>
          <a:lstStyle/>
          <a:p>
            <a:pPr algn="ctr"/>
            <a:r>
              <a:rPr lang="en-US" dirty="0" smtClean="0"/>
              <a:t>X (mm)</a:t>
            </a:r>
            <a:endParaRPr lang="en-US" dirty="0"/>
          </a:p>
        </p:txBody>
      </p:sp>
      <p:pic>
        <p:nvPicPr>
          <p:cNvPr id="8" name="Content Placeholder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065893" y="1525795"/>
            <a:ext cx="4955688" cy="4351335"/>
          </a:xfrm>
          <a:prstGeom prst="rect">
            <a:avLst/>
          </a:prstGeom>
        </p:spPr>
      </p:pic>
      <p:sp>
        <p:nvSpPr>
          <p:cNvPr id="10" name="TextBox 9"/>
          <p:cNvSpPr txBox="1"/>
          <p:nvPr/>
        </p:nvSpPr>
        <p:spPr>
          <a:xfrm>
            <a:off x="8711782" y="5877132"/>
            <a:ext cx="1139253" cy="369332"/>
          </a:xfrm>
          <a:prstGeom prst="rect">
            <a:avLst/>
          </a:prstGeom>
          <a:noFill/>
        </p:spPr>
        <p:txBody>
          <a:bodyPr wrap="square" rtlCol="0">
            <a:spAutoFit/>
          </a:bodyPr>
          <a:lstStyle/>
          <a:p>
            <a:pPr algn="ctr"/>
            <a:r>
              <a:rPr lang="en-US" dirty="0" smtClean="0"/>
              <a:t>X (mm)</a:t>
            </a:r>
            <a:endParaRPr lang="en-US" dirty="0"/>
          </a:p>
        </p:txBody>
      </p:sp>
      <p:sp>
        <p:nvSpPr>
          <p:cNvPr id="11" name="TextBox 10"/>
          <p:cNvSpPr txBox="1"/>
          <p:nvPr/>
        </p:nvSpPr>
        <p:spPr>
          <a:xfrm rot="16200000">
            <a:off x="6395800" y="3367883"/>
            <a:ext cx="1139253" cy="369332"/>
          </a:xfrm>
          <a:prstGeom prst="rect">
            <a:avLst/>
          </a:prstGeom>
          <a:noFill/>
        </p:spPr>
        <p:txBody>
          <a:bodyPr wrap="square" rtlCol="0">
            <a:spAutoFit/>
          </a:bodyPr>
          <a:lstStyle/>
          <a:p>
            <a:pPr algn="ctr"/>
            <a:r>
              <a:rPr lang="en-US" dirty="0" smtClean="0"/>
              <a:t>Y (mm)</a:t>
            </a:r>
            <a:endParaRPr lang="en-US" dirty="0"/>
          </a:p>
        </p:txBody>
      </p:sp>
      <p:sp>
        <p:nvSpPr>
          <p:cNvPr id="12" name="TextBox 11"/>
          <p:cNvSpPr txBox="1"/>
          <p:nvPr/>
        </p:nvSpPr>
        <p:spPr>
          <a:xfrm rot="16200000">
            <a:off x="-122056" y="3367883"/>
            <a:ext cx="1139253" cy="369332"/>
          </a:xfrm>
          <a:prstGeom prst="rect">
            <a:avLst/>
          </a:prstGeom>
          <a:noFill/>
        </p:spPr>
        <p:txBody>
          <a:bodyPr wrap="square" rtlCol="0">
            <a:spAutoFit/>
          </a:bodyPr>
          <a:lstStyle/>
          <a:p>
            <a:pPr algn="ctr"/>
            <a:r>
              <a:rPr lang="en-US" dirty="0" smtClean="0"/>
              <a:t>Y (mm)</a:t>
            </a:r>
            <a:endParaRPr lang="en-US" dirty="0"/>
          </a:p>
        </p:txBody>
      </p:sp>
      <p:sp>
        <p:nvSpPr>
          <p:cNvPr id="14" name="TextBox 13"/>
          <p:cNvSpPr txBox="1"/>
          <p:nvPr/>
        </p:nvSpPr>
        <p:spPr>
          <a:xfrm>
            <a:off x="4680505" y="1506022"/>
            <a:ext cx="1139253" cy="369332"/>
          </a:xfrm>
          <a:prstGeom prst="rect">
            <a:avLst/>
          </a:prstGeom>
          <a:noFill/>
        </p:spPr>
        <p:txBody>
          <a:bodyPr wrap="square" rtlCol="0">
            <a:spAutoFit/>
          </a:bodyPr>
          <a:lstStyle/>
          <a:p>
            <a:pPr algn="ctr"/>
            <a:r>
              <a:rPr lang="en-US" dirty="0" smtClean="0"/>
              <a:t>QE</a:t>
            </a:r>
            <a:endParaRPr lang="en-US" dirty="0"/>
          </a:p>
        </p:txBody>
      </p:sp>
      <p:sp>
        <p:nvSpPr>
          <p:cNvPr id="15" name="TextBox 14"/>
          <p:cNvSpPr txBox="1"/>
          <p:nvPr/>
        </p:nvSpPr>
        <p:spPr>
          <a:xfrm>
            <a:off x="11194360" y="1510805"/>
            <a:ext cx="1139253" cy="369332"/>
          </a:xfrm>
          <a:prstGeom prst="rect">
            <a:avLst/>
          </a:prstGeom>
          <a:noFill/>
        </p:spPr>
        <p:txBody>
          <a:bodyPr wrap="square" rtlCol="0">
            <a:spAutoFit/>
          </a:bodyPr>
          <a:lstStyle/>
          <a:p>
            <a:pPr algn="ctr"/>
            <a:r>
              <a:rPr lang="en-US" dirty="0" smtClean="0"/>
              <a:t>QE</a:t>
            </a:r>
            <a:endParaRPr lang="en-US" dirty="0"/>
          </a:p>
        </p:txBody>
      </p:sp>
      <mc:AlternateContent xmlns:mc="http://schemas.openxmlformats.org/markup-compatibility/2006" xmlns:a14="http://schemas.microsoft.com/office/drawing/2010/main">
        <mc:Choice Requires="a14">
          <p:sp>
            <p:nvSpPr>
              <p:cNvPr id="17" name="TextBox 16"/>
              <p:cNvSpPr txBox="1"/>
              <p:nvPr/>
            </p:nvSpPr>
            <p:spPr>
              <a:xfrm>
                <a:off x="5254980" y="5727507"/>
                <a:ext cx="1901161" cy="59849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𝑋</m:t>
                          </m:r>
                        </m:e>
                        <m:sub>
                          <m:r>
                            <a:rPr lang="en-US" b="0" i="1" smtClean="0">
                              <a:latin typeface="Cambria Math" panose="02040503050406030204" pitchFamily="18" charset="0"/>
                            </a:rPr>
                            <m:t>𝑓</m:t>
                          </m:r>
                        </m:sub>
                      </m:sSub>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𝑋</m:t>
                          </m:r>
                        </m:e>
                        <m:sub>
                          <m:r>
                            <a:rPr lang="en-US" b="0" i="1" smtClean="0">
                              <a:latin typeface="Cambria Math" panose="02040503050406030204" pitchFamily="18" charset="0"/>
                            </a:rPr>
                            <m:t>𝑖</m:t>
                          </m:r>
                        </m:sub>
                      </m:sSub>
                      <m:r>
                        <a:rPr lang="en-US" b="0" i="1" smtClean="0">
                          <a:latin typeface="Cambria Math" panose="02040503050406030204" pitchFamily="18" charset="0"/>
                        </a:rPr>
                        <m:t>−0.15</m:t>
                      </m:r>
                      <m:r>
                        <m:rPr>
                          <m:sty m:val="p"/>
                        </m:rPr>
                        <a:rPr lang="en-US" b="0" i="1" smtClean="0">
                          <a:latin typeface="Cambria Math" panose="02040503050406030204" pitchFamily="18" charset="0"/>
                        </a:rPr>
                        <m:t>mm</m:t>
                      </m:r>
                    </m:oMath>
                  </m:oMathPara>
                </a14:m>
                <a:endParaRPr lang="en-US" dirty="0" smtClean="0"/>
              </a:p>
              <a:p>
                <a:pPr/>
                <a14:m>
                  <m:oMathPara xmlns:m="http://schemas.openxmlformats.org/officeDocument/2006/math">
                    <m:oMathParaPr>
                      <m:jc m:val="centerGroup"/>
                    </m:oMathParaPr>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𝑌</m:t>
                          </m:r>
                        </m:e>
                        <m:sub>
                          <m:r>
                            <a:rPr lang="en-US" b="0" i="1" smtClean="0">
                              <a:latin typeface="Cambria Math" panose="02040503050406030204" pitchFamily="18" charset="0"/>
                            </a:rPr>
                            <m:t>𝑓</m:t>
                          </m:r>
                        </m:sub>
                      </m:sSub>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𝑌</m:t>
                          </m:r>
                        </m:e>
                        <m:sub>
                          <m:r>
                            <a:rPr lang="en-US" b="0" i="1" smtClean="0">
                              <a:latin typeface="Cambria Math" panose="02040503050406030204" pitchFamily="18" charset="0"/>
                            </a:rPr>
                            <m:t>𝑖</m:t>
                          </m:r>
                        </m:sub>
                      </m:sSub>
                      <m:r>
                        <a:rPr lang="en-US" b="0" i="1" smtClean="0">
                          <a:latin typeface="Cambria Math" panose="02040503050406030204" pitchFamily="18" charset="0"/>
                        </a:rPr>
                        <m:t>+0.1</m:t>
                      </m:r>
                      <m:r>
                        <m:rPr>
                          <m:sty m:val="p"/>
                        </m:rPr>
                        <a:rPr lang="en-US" b="0" i="1" smtClean="0">
                          <a:latin typeface="Cambria Math" panose="02040503050406030204" pitchFamily="18" charset="0"/>
                        </a:rPr>
                        <m:t>mm</m:t>
                      </m:r>
                    </m:oMath>
                  </m:oMathPara>
                </a14:m>
                <a:endParaRPr lang="en-US" dirty="0"/>
              </a:p>
            </p:txBody>
          </p:sp>
        </mc:Choice>
        <mc:Fallback xmlns="">
          <p:sp>
            <p:nvSpPr>
              <p:cNvPr id="17" name="TextBox 16"/>
              <p:cNvSpPr txBox="1">
                <a:spLocks noRot="1" noChangeAspect="1" noMove="1" noResize="1" noEditPoints="1" noAdjustHandles="1" noChangeArrowheads="1" noChangeShapeType="1" noTextEdit="1"/>
              </p:cNvSpPr>
              <p:nvPr/>
            </p:nvSpPr>
            <p:spPr>
              <a:xfrm>
                <a:off x="5254980" y="5727507"/>
                <a:ext cx="1901161" cy="598497"/>
              </a:xfrm>
              <a:prstGeom prst="rect">
                <a:avLst/>
              </a:prstGeom>
              <a:blipFill>
                <a:blip r:embed="rId4"/>
                <a:stretch>
                  <a:fillRect l="-2244" r="-2885" b="-13265"/>
                </a:stretch>
              </a:blipFill>
            </p:spPr>
            <p:txBody>
              <a:bodyPr/>
              <a:lstStyle/>
              <a:p>
                <a:r>
                  <a:rPr lang="en-US">
                    <a:noFill/>
                  </a:rPr>
                  <a:t> </a:t>
                </a:r>
              </a:p>
            </p:txBody>
          </p:sp>
        </mc:Fallback>
      </mc:AlternateContent>
      <p:sp>
        <p:nvSpPr>
          <p:cNvPr id="18" name="TextBox 17"/>
          <p:cNvSpPr txBox="1"/>
          <p:nvPr/>
        </p:nvSpPr>
        <p:spPr>
          <a:xfrm>
            <a:off x="1131559" y="6246464"/>
            <a:ext cx="3412412" cy="523220"/>
          </a:xfrm>
          <a:prstGeom prst="rect">
            <a:avLst/>
          </a:prstGeom>
          <a:noFill/>
        </p:spPr>
        <p:txBody>
          <a:bodyPr wrap="square" rtlCol="0">
            <a:spAutoFit/>
          </a:bodyPr>
          <a:lstStyle/>
          <a:p>
            <a:pPr algn="ctr"/>
            <a:r>
              <a:rPr lang="en-US" sz="2800" dirty="0" smtClean="0"/>
              <a:t>Original</a:t>
            </a:r>
            <a:endParaRPr lang="en-US" dirty="0"/>
          </a:p>
        </p:txBody>
      </p:sp>
      <p:sp>
        <p:nvSpPr>
          <p:cNvPr id="19" name="TextBox 18"/>
          <p:cNvSpPr txBox="1"/>
          <p:nvPr/>
        </p:nvSpPr>
        <p:spPr>
          <a:xfrm>
            <a:off x="7575202" y="6246464"/>
            <a:ext cx="3412412" cy="523220"/>
          </a:xfrm>
          <a:prstGeom prst="rect">
            <a:avLst/>
          </a:prstGeom>
          <a:noFill/>
        </p:spPr>
        <p:txBody>
          <a:bodyPr wrap="square" rtlCol="0">
            <a:spAutoFit/>
          </a:bodyPr>
          <a:lstStyle/>
          <a:p>
            <a:pPr algn="ctr"/>
            <a:r>
              <a:rPr lang="en-US" sz="2800" dirty="0" smtClean="0"/>
              <a:t>Shifted</a:t>
            </a:r>
            <a:endParaRPr lang="en-US" dirty="0"/>
          </a:p>
        </p:txBody>
      </p:sp>
      <p:sp>
        <p:nvSpPr>
          <p:cNvPr id="20" name="Right Arrow 19"/>
          <p:cNvSpPr/>
          <p:nvPr/>
        </p:nvSpPr>
        <p:spPr>
          <a:xfrm>
            <a:off x="5577299" y="3461068"/>
            <a:ext cx="1127019" cy="322841"/>
          </a:xfrm>
          <a:prstGeom prst="righ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166816330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6"/>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83665" y="1559597"/>
            <a:ext cx="4878693" cy="4283731"/>
          </a:xfrm>
        </p:spPr>
      </p:pic>
      <p:sp>
        <p:nvSpPr>
          <p:cNvPr id="5" name="Title 4"/>
          <p:cNvSpPr>
            <a:spLocks noGrp="1"/>
          </p:cNvSpPr>
          <p:nvPr>
            <p:ph type="title"/>
          </p:nvPr>
        </p:nvSpPr>
        <p:spPr/>
        <p:txBody>
          <a:bodyPr/>
          <a:lstStyle/>
          <a:p>
            <a:r>
              <a:rPr lang="en-US" dirty="0" smtClean="0"/>
              <a:t>Shifted Difference Scans: 7</a:t>
            </a:r>
            <a:r>
              <a:rPr lang="en-US" baseline="30000" dirty="0" smtClean="0"/>
              <a:t>th</a:t>
            </a:r>
            <a:r>
              <a:rPr lang="en-US" dirty="0" smtClean="0"/>
              <a:t>-6</a:t>
            </a:r>
            <a:r>
              <a:rPr lang="en-US" baseline="30000" dirty="0" smtClean="0"/>
              <a:t>th</a:t>
            </a:r>
            <a:r>
              <a:rPr lang="en-US" dirty="0" smtClean="0"/>
              <a:t> </a:t>
            </a:r>
            <a:r>
              <a:rPr lang="en-US" dirty="0"/>
              <a:t>QE Scans</a:t>
            </a:r>
          </a:p>
        </p:txBody>
      </p:sp>
      <p:sp>
        <p:nvSpPr>
          <p:cNvPr id="9" name="TextBox 8"/>
          <p:cNvSpPr txBox="1"/>
          <p:nvPr/>
        </p:nvSpPr>
        <p:spPr>
          <a:xfrm>
            <a:off x="2158583" y="5877132"/>
            <a:ext cx="1139253" cy="369332"/>
          </a:xfrm>
          <a:prstGeom prst="rect">
            <a:avLst/>
          </a:prstGeom>
          <a:noFill/>
        </p:spPr>
        <p:txBody>
          <a:bodyPr wrap="square" rtlCol="0">
            <a:spAutoFit/>
          </a:bodyPr>
          <a:lstStyle/>
          <a:p>
            <a:pPr algn="ctr"/>
            <a:r>
              <a:rPr lang="en-US" dirty="0" smtClean="0"/>
              <a:t>X (mm)</a:t>
            </a:r>
            <a:endParaRPr lang="en-US" dirty="0"/>
          </a:p>
        </p:txBody>
      </p:sp>
      <p:pic>
        <p:nvPicPr>
          <p:cNvPr id="8" name="Content Placeholder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065893" y="1525795"/>
            <a:ext cx="4955687" cy="4351335"/>
          </a:xfrm>
          <a:prstGeom prst="rect">
            <a:avLst/>
          </a:prstGeom>
        </p:spPr>
      </p:pic>
      <p:sp>
        <p:nvSpPr>
          <p:cNvPr id="10" name="TextBox 9"/>
          <p:cNvSpPr txBox="1"/>
          <p:nvPr/>
        </p:nvSpPr>
        <p:spPr>
          <a:xfrm>
            <a:off x="8711782" y="5877132"/>
            <a:ext cx="1139253" cy="369332"/>
          </a:xfrm>
          <a:prstGeom prst="rect">
            <a:avLst/>
          </a:prstGeom>
          <a:noFill/>
        </p:spPr>
        <p:txBody>
          <a:bodyPr wrap="square" rtlCol="0">
            <a:spAutoFit/>
          </a:bodyPr>
          <a:lstStyle/>
          <a:p>
            <a:pPr algn="ctr"/>
            <a:r>
              <a:rPr lang="en-US" dirty="0" smtClean="0"/>
              <a:t>X (mm)</a:t>
            </a:r>
            <a:endParaRPr lang="en-US" dirty="0"/>
          </a:p>
        </p:txBody>
      </p:sp>
      <p:sp>
        <p:nvSpPr>
          <p:cNvPr id="11" name="TextBox 10"/>
          <p:cNvSpPr txBox="1"/>
          <p:nvPr/>
        </p:nvSpPr>
        <p:spPr>
          <a:xfrm rot="16200000">
            <a:off x="6395800" y="3367883"/>
            <a:ext cx="1139253" cy="369332"/>
          </a:xfrm>
          <a:prstGeom prst="rect">
            <a:avLst/>
          </a:prstGeom>
          <a:noFill/>
        </p:spPr>
        <p:txBody>
          <a:bodyPr wrap="square" rtlCol="0">
            <a:spAutoFit/>
          </a:bodyPr>
          <a:lstStyle/>
          <a:p>
            <a:pPr algn="ctr"/>
            <a:r>
              <a:rPr lang="en-US" dirty="0" smtClean="0"/>
              <a:t>Y (mm)</a:t>
            </a:r>
            <a:endParaRPr lang="en-US" dirty="0"/>
          </a:p>
        </p:txBody>
      </p:sp>
      <p:sp>
        <p:nvSpPr>
          <p:cNvPr id="12" name="TextBox 11"/>
          <p:cNvSpPr txBox="1"/>
          <p:nvPr/>
        </p:nvSpPr>
        <p:spPr>
          <a:xfrm rot="16200000">
            <a:off x="-122056" y="3367883"/>
            <a:ext cx="1139253" cy="369332"/>
          </a:xfrm>
          <a:prstGeom prst="rect">
            <a:avLst/>
          </a:prstGeom>
          <a:noFill/>
        </p:spPr>
        <p:txBody>
          <a:bodyPr wrap="square" rtlCol="0">
            <a:spAutoFit/>
          </a:bodyPr>
          <a:lstStyle/>
          <a:p>
            <a:pPr algn="ctr"/>
            <a:r>
              <a:rPr lang="en-US" dirty="0" smtClean="0"/>
              <a:t>Y (mm)</a:t>
            </a:r>
            <a:endParaRPr lang="en-US" dirty="0"/>
          </a:p>
        </p:txBody>
      </p:sp>
      <p:sp>
        <p:nvSpPr>
          <p:cNvPr id="14" name="TextBox 13"/>
          <p:cNvSpPr txBox="1"/>
          <p:nvPr/>
        </p:nvSpPr>
        <p:spPr>
          <a:xfrm>
            <a:off x="4680505" y="1506022"/>
            <a:ext cx="1139253" cy="369332"/>
          </a:xfrm>
          <a:prstGeom prst="rect">
            <a:avLst/>
          </a:prstGeom>
          <a:noFill/>
        </p:spPr>
        <p:txBody>
          <a:bodyPr wrap="square" rtlCol="0">
            <a:spAutoFit/>
          </a:bodyPr>
          <a:lstStyle/>
          <a:p>
            <a:pPr algn="ctr"/>
            <a:r>
              <a:rPr lang="en-US" dirty="0" smtClean="0"/>
              <a:t>QE</a:t>
            </a:r>
            <a:endParaRPr lang="en-US" dirty="0"/>
          </a:p>
        </p:txBody>
      </p:sp>
      <p:sp>
        <p:nvSpPr>
          <p:cNvPr id="15" name="TextBox 14"/>
          <p:cNvSpPr txBox="1"/>
          <p:nvPr/>
        </p:nvSpPr>
        <p:spPr>
          <a:xfrm>
            <a:off x="11194360" y="1510805"/>
            <a:ext cx="1139253" cy="369332"/>
          </a:xfrm>
          <a:prstGeom prst="rect">
            <a:avLst/>
          </a:prstGeom>
          <a:noFill/>
        </p:spPr>
        <p:txBody>
          <a:bodyPr wrap="square" rtlCol="0">
            <a:spAutoFit/>
          </a:bodyPr>
          <a:lstStyle/>
          <a:p>
            <a:pPr algn="ctr"/>
            <a:r>
              <a:rPr lang="en-US" dirty="0" smtClean="0"/>
              <a:t>QE</a:t>
            </a:r>
            <a:endParaRPr lang="en-US" dirty="0"/>
          </a:p>
        </p:txBody>
      </p:sp>
      <mc:AlternateContent xmlns:mc="http://schemas.openxmlformats.org/markup-compatibility/2006" xmlns:a14="http://schemas.microsoft.com/office/drawing/2010/main">
        <mc:Choice Requires="a14">
          <p:sp>
            <p:nvSpPr>
              <p:cNvPr id="17" name="TextBox 16"/>
              <p:cNvSpPr txBox="1"/>
              <p:nvPr/>
            </p:nvSpPr>
            <p:spPr>
              <a:xfrm>
                <a:off x="5678541" y="5641394"/>
                <a:ext cx="806310" cy="59849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𝑋</m:t>
                          </m:r>
                        </m:e>
                        <m:sub>
                          <m:r>
                            <a:rPr lang="en-US" b="0" i="1" smtClean="0">
                              <a:latin typeface="Cambria Math" panose="02040503050406030204" pitchFamily="18" charset="0"/>
                            </a:rPr>
                            <m:t>𝑓</m:t>
                          </m:r>
                        </m:sub>
                      </m:sSub>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𝑋</m:t>
                          </m:r>
                        </m:e>
                        <m:sub>
                          <m:r>
                            <a:rPr lang="en-US" b="0" i="1" smtClean="0">
                              <a:latin typeface="Cambria Math" panose="02040503050406030204" pitchFamily="18" charset="0"/>
                            </a:rPr>
                            <m:t>𝑖</m:t>
                          </m:r>
                        </m:sub>
                      </m:sSub>
                    </m:oMath>
                  </m:oMathPara>
                </a14:m>
                <a:endParaRPr lang="en-US" b="0" i="1" dirty="0" smtClean="0">
                  <a:latin typeface="Cambria Math" panose="02040503050406030204" pitchFamily="18" charset="0"/>
                </a:endParaRPr>
              </a:p>
              <a:p>
                <a:pPr/>
                <a14:m>
                  <m:oMathPara xmlns:m="http://schemas.openxmlformats.org/officeDocument/2006/math">
                    <m:oMathParaPr>
                      <m:jc m:val="centerGroup"/>
                    </m:oMathParaPr>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𝑌</m:t>
                          </m:r>
                        </m:e>
                        <m:sub>
                          <m:r>
                            <a:rPr lang="en-US" b="0" i="1" smtClean="0">
                              <a:latin typeface="Cambria Math" panose="02040503050406030204" pitchFamily="18" charset="0"/>
                            </a:rPr>
                            <m:t>𝑓</m:t>
                          </m:r>
                        </m:sub>
                      </m:sSub>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𝑌</m:t>
                          </m:r>
                        </m:e>
                        <m:sub>
                          <m:r>
                            <a:rPr lang="en-US" b="0" i="1" smtClean="0">
                              <a:latin typeface="Cambria Math" panose="02040503050406030204" pitchFamily="18" charset="0"/>
                            </a:rPr>
                            <m:t>𝑖</m:t>
                          </m:r>
                        </m:sub>
                      </m:sSub>
                    </m:oMath>
                  </m:oMathPara>
                </a14:m>
                <a:endParaRPr lang="en-US" dirty="0"/>
              </a:p>
            </p:txBody>
          </p:sp>
        </mc:Choice>
        <mc:Fallback xmlns="">
          <p:sp>
            <p:nvSpPr>
              <p:cNvPr id="17" name="TextBox 16"/>
              <p:cNvSpPr txBox="1">
                <a:spLocks noRot="1" noChangeAspect="1" noMove="1" noResize="1" noEditPoints="1" noAdjustHandles="1" noChangeArrowheads="1" noChangeShapeType="1" noTextEdit="1"/>
              </p:cNvSpPr>
              <p:nvPr/>
            </p:nvSpPr>
            <p:spPr>
              <a:xfrm>
                <a:off x="5678541" y="5641394"/>
                <a:ext cx="806310" cy="598497"/>
              </a:xfrm>
              <a:prstGeom prst="rect">
                <a:avLst/>
              </a:prstGeom>
              <a:blipFill>
                <a:blip r:embed="rId3"/>
                <a:stretch>
                  <a:fillRect l="-6818" r="-3030" b="-12121"/>
                </a:stretch>
              </a:blipFill>
            </p:spPr>
            <p:txBody>
              <a:bodyPr/>
              <a:lstStyle/>
              <a:p>
                <a:r>
                  <a:rPr lang="en-US">
                    <a:noFill/>
                  </a:rPr>
                  <a:t> </a:t>
                </a:r>
              </a:p>
            </p:txBody>
          </p:sp>
        </mc:Fallback>
      </mc:AlternateContent>
      <p:sp>
        <p:nvSpPr>
          <p:cNvPr id="18" name="TextBox 17"/>
          <p:cNvSpPr txBox="1"/>
          <p:nvPr/>
        </p:nvSpPr>
        <p:spPr>
          <a:xfrm>
            <a:off x="1131559" y="6246464"/>
            <a:ext cx="3412412" cy="523220"/>
          </a:xfrm>
          <a:prstGeom prst="rect">
            <a:avLst/>
          </a:prstGeom>
          <a:noFill/>
        </p:spPr>
        <p:txBody>
          <a:bodyPr wrap="square" rtlCol="0">
            <a:spAutoFit/>
          </a:bodyPr>
          <a:lstStyle/>
          <a:p>
            <a:pPr algn="ctr"/>
            <a:r>
              <a:rPr lang="en-US" sz="2800" dirty="0" smtClean="0"/>
              <a:t>Original</a:t>
            </a:r>
            <a:endParaRPr lang="en-US" dirty="0"/>
          </a:p>
        </p:txBody>
      </p:sp>
      <p:sp>
        <p:nvSpPr>
          <p:cNvPr id="19" name="TextBox 18"/>
          <p:cNvSpPr txBox="1"/>
          <p:nvPr/>
        </p:nvSpPr>
        <p:spPr>
          <a:xfrm>
            <a:off x="7575202" y="6246464"/>
            <a:ext cx="3412412" cy="523220"/>
          </a:xfrm>
          <a:prstGeom prst="rect">
            <a:avLst/>
          </a:prstGeom>
          <a:noFill/>
        </p:spPr>
        <p:txBody>
          <a:bodyPr wrap="square" rtlCol="0">
            <a:spAutoFit/>
          </a:bodyPr>
          <a:lstStyle/>
          <a:p>
            <a:pPr algn="ctr"/>
            <a:r>
              <a:rPr lang="en-US" sz="2800" dirty="0" smtClean="0"/>
              <a:t>Shifted</a:t>
            </a:r>
            <a:endParaRPr lang="en-US" dirty="0"/>
          </a:p>
        </p:txBody>
      </p:sp>
      <p:sp>
        <p:nvSpPr>
          <p:cNvPr id="20" name="Right Arrow 19"/>
          <p:cNvSpPr/>
          <p:nvPr/>
        </p:nvSpPr>
        <p:spPr>
          <a:xfrm>
            <a:off x="5577299" y="3461068"/>
            <a:ext cx="1127019" cy="322841"/>
          </a:xfrm>
          <a:prstGeom prst="righ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458189345"/>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6"/>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83665" y="1592875"/>
            <a:ext cx="4878693" cy="4217175"/>
          </a:xfrm>
        </p:spPr>
      </p:pic>
      <p:sp>
        <p:nvSpPr>
          <p:cNvPr id="5" name="Title 4"/>
          <p:cNvSpPr>
            <a:spLocks noGrp="1"/>
          </p:cNvSpPr>
          <p:nvPr>
            <p:ph type="title"/>
          </p:nvPr>
        </p:nvSpPr>
        <p:spPr/>
        <p:txBody>
          <a:bodyPr/>
          <a:lstStyle/>
          <a:p>
            <a:r>
              <a:rPr lang="en-US" dirty="0" smtClean="0"/>
              <a:t>Shifted Difference Scans: 7</a:t>
            </a:r>
            <a:r>
              <a:rPr lang="en-US" baseline="30000" dirty="0" smtClean="0"/>
              <a:t>th</a:t>
            </a:r>
            <a:r>
              <a:rPr lang="en-US" dirty="0" smtClean="0"/>
              <a:t>-1</a:t>
            </a:r>
            <a:r>
              <a:rPr lang="en-US" baseline="30000" dirty="0" smtClean="0"/>
              <a:t>st</a:t>
            </a:r>
            <a:r>
              <a:rPr lang="en-US" dirty="0" smtClean="0"/>
              <a:t> </a:t>
            </a:r>
            <a:r>
              <a:rPr lang="en-US" dirty="0"/>
              <a:t>QE Scans</a:t>
            </a:r>
          </a:p>
        </p:txBody>
      </p:sp>
      <p:sp>
        <p:nvSpPr>
          <p:cNvPr id="9" name="TextBox 8"/>
          <p:cNvSpPr txBox="1"/>
          <p:nvPr/>
        </p:nvSpPr>
        <p:spPr>
          <a:xfrm>
            <a:off x="2158583" y="5877132"/>
            <a:ext cx="1139253" cy="369332"/>
          </a:xfrm>
          <a:prstGeom prst="rect">
            <a:avLst/>
          </a:prstGeom>
          <a:noFill/>
        </p:spPr>
        <p:txBody>
          <a:bodyPr wrap="square" rtlCol="0">
            <a:spAutoFit/>
          </a:bodyPr>
          <a:lstStyle/>
          <a:p>
            <a:pPr algn="ctr"/>
            <a:r>
              <a:rPr lang="en-US" dirty="0" smtClean="0"/>
              <a:t>X (mm)</a:t>
            </a:r>
            <a:endParaRPr lang="en-US" dirty="0"/>
          </a:p>
        </p:txBody>
      </p:sp>
      <p:pic>
        <p:nvPicPr>
          <p:cNvPr id="8" name="Content Placeholder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065893" y="1525795"/>
            <a:ext cx="4955687" cy="4351334"/>
          </a:xfrm>
          <a:prstGeom prst="rect">
            <a:avLst/>
          </a:prstGeom>
        </p:spPr>
      </p:pic>
      <p:sp>
        <p:nvSpPr>
          <p:cNvPr id="10" name="TextBox 9"/>
          <p:cNvSpPr txBox="1"/>
          <p:nvPr/>
        </p:nvSpPr>
        <p:spPr>
          <a:xfrm>
            <a:off x="8711782" y="5877132"/>
            <a:ext cx="1139253" cy="369332"/>
          </a:xfrm>
          <a:prstGeom prst="rect">
            <a:avLst/>
          </a:prstGeom>
          <a:noFill/>
        </p:spPr>
        <p:txBody>
          <a:bodyPr wrap="square" rtlCol="0">
            <a:spAutoFit/>
          </a:bodyPr>
          <a:lstStyle/>
          <a:p>
            <a:pPr algn="ctr"/>
            <a:r>
              <a:rPr lang="en-US" dirty="0" smtClean="0"/>
              <a:t>X (mm)</a:t>
            </a:r>
            <a:endParaRPr lang="en-US" dirty="0"/>
          </a:p>
        </p:txBody>
      </p:sp>
      <p:sp>
        <p:nvSpPr>
          <p:cNvPr id="11" name="TextBox 10"/>
          <p:cNvSpPr txBox="1"/>
          <p:nvPr/>
        </p:nvSpPr>
        <p:spPr>
          <a:xfrm rot="16200000">
            <a:off x="6395800" y="3367883"/>
            <a:ext cx="1139253" cy="369332"/>
          </a:xfrm>
          <a:prstGeom prst="rect">
            <a:avLst/>
          </a:prstGeom>
          <a:noFill/>
        </p:spPr>
        <p:txBody>
          <a:bodyPr wrap="square" rtlCol="0">
            <a:spAutoFit/>
          </a:bodyPr>
          <a:lstStyle/>
          <a:p>
            <a:pPr algn="ctr"/>
            <a:r>
              <a:rPr lang="en-US" dirty="0" smtClean="0"/>
              <a:t>Y (mm)</a:t>
            </a:r>
            <a:endParaRPr lang="en-US" dirty="0"/>
          </a:p>
        </p:txBody>
      </p:sp>
      <p:sp>
        <p:nvSpPr>
          <p:cNvPr id="12" name="TextBox 11"/>
          <p:cNvSpPr txBox="1"/>
          <p:nvPr/>
        </p:nvSpPr>
        <p:spPr>
          <a:xfrm rot="16200000">
            <a:off x="-122056" y="3367883"/>
            <a:ext cx="1139253" cy="369332"/>
          </a:xfrm>
          <a:prstGeom prst="rect">
            <a:avLst/>
          </a:prstGeom>
          <a:noFill/>
        </p:spPr>
        <p:txBody>
          <a:bodyPr wrap="square" rtlCol="0">
            <a:spAutoFit/>
          </a:bodyPr>
          <a:lstStyle/>
          <a:p>
            <a:pPr algn="ctr"/>
            <a:r>
              <a:rPr lang="en-US" dirty="0" smtClean="0"/>
              <a:t>Y (mm)</a:t>
            </a:r>
            <a:endParaRPr lang="en-US" dirty="0"/>
          </a:p>
        </p:txBody>
      </p:sp>
      <p:sp>
        <p:nvSpPr>
          <p:cNvPr id="14" name="TextBox 13"/>
          <p:cNvSpPr txBox="1"/>
          <p:nvPr/>
        </p:nvSpPr>
        <p:spPr>
          <a:xfrm>
            <a:off x="4680505" y="1506022"/>
            <a:ext cx="1139253" cy="369332"/>
          </a:xfrm>
          <a:prstGeom prst="rect">
            <a:avLst/>
          </a:prstGeom>
          <a:noFill/>
        </p:spPr>
        <p:txBody>
          <a:bodyPr wrap="square" rtlCol="0">
            <a:spAutoFit/>
          </a:bodyPr>
          <a:lstStyle/>
          <a:p>
            <a:pPr algn="ctr"/>
            <a:r>
              <a:rPr lang="en-US" dirty="0" smtClean="0"/>
              <a:t>QE</a:t>
            </a:r>
            <a:endParaRPr lang="en-US" dirty="0"/>
          </a:p>
        </p:txBody>
      </p:sp>
      <p:sp>
        <p:nvSpPr>
          <p:cNvPr id="15" name="TextBox 14"/>
          <p:cNvSpPr txBox="1"/>
          <p:nvPr/>
        </p:nvSpPr>
        <p:spPr>
          <a:xfrm>
            <a:off x="11194360" y="1510805"/>
            <a:ext cx="1139253" cy="369332"/>
          </a:xfrm>
          <a:prstGeom prst="rect">
            <a:avLst/>
          </a:prstGeom>
          <a:noFill/>
        </p:spPr>
        <p:txBody>
          <a:bodyPr wrap="square" rtlCol="0">
            <a:spAutoFit/>
          </a:bodyPr>
          <a:lstStyle/>
          <a:p>
            <a:pPr algn="ctr"/>
            <a:r>
              <a:rPr lang="en-US" dirty="0" smtClean="0"/>
              <a:t>QE</a:t>
            </a:r>
            <a:endParaRPr lang="en-US" dirty="0"/>
          </a:p>
        </p:txBody>
      </p:sp>
      <mc:AlternateContent xmlns:mc="http://schemas.openxmlformats.org/markup-compatibility/2006" xmlns:a14="http://schemas.microsoft.com/office/drawing/2010/main">
        <mc:Choice Requires="a14">
          <p:sp>
            <p:nvSpPr>
              <p:cNvPr id="17" name="TextBox 16"/>
              <p:cNvSpPr txBox="1"/>
              <p:nvPr/>
            </p:nvSpPr>
            <p:spPr>
              <a:xfrm>
                <a:off x="5296276" y="5634480"/>
                <a:ext cx="1811971" cy="59849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𝑋</m:t>
                          </m:r>
                        </m:e>
                        <m:sub>
                          <m:r>
                            <a:rPr lang="en-US" b="0" i="1" smtClean="0">
                              <a:latin typeface="Cambria Math" panose="02040503050406030204" pitchFamily="18" charset="0"/>
                            </a:rPr>
                            <m:t>𝑓</m:t>
                          </m:r>
                        </m:sub>
                      </m:sSub>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𝑋</m:t>
                          </m:r>
                        </m:e>
                        <m:sub>
                          <m:r>
                            <a:rPr lang="en-US" b="0" i="1" smtClean="0">
                              <a:latin typeface="Cambria Math" panose="02040503050406030204" pitchFamily="18" charset="0"/>
                            </a:rPr>
                            <m:t>𝑖</m:t>
                          </m:r>
                        </m:sub>
                      </m:sSub>
                      <m:r>
                        <a:rPr lang="en-US" b="0" i="1" smtClean="0">
                          <a:latin typeface="Cambria Math" panose="02040503050406030204" pitchFamily="18" charset="0"/>
                        </a:rPr>
                        <m:t>+0.1</m:t>
                      </m:r>
                      <m:r>
                        <m:rPr>
                          <m:sty m:val="p"/>
                        </m:rPr>
                        <a:rPr lang="en-US" b="0" i="1" smtClean="0">
                          <a:latin typeface="Cambria Math" panose="02040503050406030204" pitchFamily="18" charset="0"/>
                        </a:rPr>
                        <m:t>mm</m:t>
                      </m:r>
                    </m:oMath>
                  </m:oMathPara>
                </a14:m>
                <a:endParaRPr lang="en-US" b="0" i="1" dirty="0" smtClean="0">
                  <a:latin typeface="Cambria Math" panose="02040503050406030204" pitchFamily="18" charset="0"/>
                </a:endParaRPr>
              </a:p>
              <a:p>
                <a:pPr/>
                <a14:m>
                  <m:oMathPara xmlns:m="http://schemas.openxmlformats.org/officeDocument/2006/math">
                    <m:oMathParaPr>
                      <m:jc m:val="centerGroup"/>
                    </m:oMathParaPr>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𝑌</m:t>
                          </m:r>
                        </m:e>
                        <m:sub>
                          <m:r>
                            <a:rPr lang="en-US" b="0" i="1" smtClean="0">
                              <a:latin typeface="Cambria Math" panose="02040503050406030204" pitchFamily="18" charset="0"/>
                            </a:rPr>
                            <m:t>𝑓</m:t>
                          </m:r>
                        </m:sub>
                      </m:sSub>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𝑌</m:t>
                          </m:r>
                        </m:e>
                        <m:sub>
                          <m:r>
                            <a:rPr lang="en-US" b="0" i="1" smtClean="0">
                              <a:latin typeface="Cambria Math" panose="02040503050406030204" pitchFamily="18" charset="0"/>
                            </a:rPr>
                            <m:t>𝑖</m:t>
                          </m:r>
                        </m:sub>
                      </m:sSub>
                      <m:r>
                        <a:rPr lang="en-US" b="0" i="1" smtClean="0">
                          <a:latin typeface="Cambria Math" panose="02040503050406030204" pitchFamily="18" charset="0"/>
                        </a:rPr>
                        <m:t>−0.1</m:t>
                      </m:r>
                      <m:r>
                        <m:rPr>
                          <m:sty m:val="p"/>
                        </m:rPr>
                        <a:rPr lang="en-US" b="0" i="1" smtClean="0">
                          <a:latin typeface="Cambria Math" panose="02040503050406030204" pitchFamily="18" charset="0"/>
                        </a:rPr>
                        <m:t>mm</m:t>
                      </m:r>
                    </m:oMath>
                  </m:oMathPara>
                </a14:m>
                <a:endParaRPr lang="en-US" dirty="0"/>
              </a:p>
            </p:txBody>
          </p:sp>
        </mc:Choice>
        <mc:Fallback xmlns="">
          <p:sp>
            <p:nvSpPr>
              <p:cNvPr id="17" name="TextBox 16"/>
              <p:cNvSpPr txBox="1">
                <a:spLocks noRot="1" noChangeAspect="1" noMove="1" noResize="1" noEditPoints="1" noAdjustHandles="1" noChangeArrowheads="1" noChangeShapeType="1" noTextEdit="1"/>
              </p:cNvSpPr>
              <p:nvPr/>
            </p:nvSpPr>
            <p:spPr>
              <a:xfrm>
                <a:off x="5296276" y="5634480"/>
                <a:ext cx="1811971" cy="598497"/>
              </a:xfrm>
              <a:prstGeom prst="rect">
                <a:avLst/>
              </a:prstGeom>
              <a:blipFill>
                <a:blip r:embed="rId4"/>
                <a:stretch>
                  <a:fillRect l="-1684" r="-1684" b="-13265"/>
                </a:stretch>
              </a:blipFill>
            </p:spPr>
            <p:txBody>
              <a:bodyPr/>
              <a:lstStyle/>
              <a:p>
                <a:r>
                  <a:rPr lang="en-US">
                    <a:noFill/>
                  </a:rPr>
                  <a:t> </a:t>
                </a:r>
              </a:p>
            </p:txBody>
          </p:sp>
        </mc:Fallback>
      </mc:AlternateContent>
      <p:sp>
        <p:nvSpPr>
          <p:cNvPr id="18" name="TextBox 17"/>
          <p:cNvSpPr txBox="1"/>
          <p:nvPr/>
        </p:nvSpPr>
        <p:spPr>
          <a:xfrm>
            <a:off x="1131559" y="6246464"/>
            <a:ext cx="3412412" cy="523220"/>
          </a:xfrm>
          <a:prstGeom prst="rect">
            <a:avLst/>
          </a:prstGeom>
          <a:noFill/>
        </p:spPr>
        <p:txBody>
          <a:bodyPr wrap="square" rtlCol="0">
            <a:spAutoFit/>
          </a:bodyPr>
          <a:lstStyle/>
          <a:p>
            <a:pPr algn="ctr"/>
            <a:r>
              <a:rPr lang="en-US" sz="2800" dirty="0" smtClean="0"/>
              <a:t>Original</a:t>
            </a:r>
            <a:endParaRPr lang="en-US" dirty="0"/>
          </a:p>
        </p:txBody>
      </p:sp>
      <p:sp>
        <p:nvSpPr>
          <p:cNvPr id="19" name="TextBox 18"/>
          <p:cNvSpPr txBox="1"/>
          <p:nvPr/>
        </p:nvSpPr>
        <p:spPr>
          <a:xfrm>
            <a:off x="7575202" y="6246464"/>
            <a:ext cx="3412412" cy="523220"/>
          </a:xfrm>
          <a:prstGeom prst="rect">
            <a:avLst/>
          </a:prstGeom>
          <a:noFill/>
        </p:spPr>
        <p:txBody>
          <a:bodyPr wrap="square" rtlCol="0">
            <a:spAutoFit/>
          </a:bodyPr>
          <a:lstStyle/>
          <a:p>
            <a:pPr algn="ctr"/>
            <a:r>
              <a:rPr lang="en-US" sz="2800" dirty="0" smtClean="0"/>
              <a:t>Shifted</a:t>
            </a:r>
            <a:endParaRPr lang="en-US" dirty="0"/>
          </a:p>
        </p:txBody>
      </p:sp>
      <p:sp>
        <p:nvSpPr>
          <p:cNvPr id="20" name="Right Arrow 19"/>
          <p:cNvSpPr/>
          <p:nvPr/>
        </p:nvSpPr>
        <p:spPr>
          <a:xfrm>
            <a:off x="5577299" y="3461068"/>
            <a:ext cx="1127019" cy="322841"/>
          </a:xfrm>
          <a:prstGeom prst="righ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3158607421"/>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nvPr>
        </p:nvGraphicFramePr>
        <p:xfrm>
          <a:off x="0" y="925284"/>
          <a:ext cx="12017829" cy="2966720"/>
        </p:xfrm>
        <a:graphic>
          <a:graphicData uri="http://schemas.openxmlformats.org/drawingml/2006/table">
            <a:tbl>
              <a:tblPr firstRow="1" bandRow="1">
                <a:tableStyleId>{5C22544A-7EE6-4342-B048-85BDC9FD1C3A}</a:tableStyleId>
              </a:tblPr>
              <a:tblGrid>
                <a:gridCol w="1056199">
                  <a:extLst>
                    <a:ext uri="{9D8B030D-6E8A-4147-A177-3AD203B41FA5}">
                      <a16:colId xmlns:a16="http://schemas.microsoft.com/office/drawing/2014/main" val="3079345268"/>
                    </a:ext>
                  </a:extLst>
                </a:gridCol>
                <a:gridCol w="1523213">
                  <a:extLst>
                    <a:ext uri="{9D8B030D-6E8A-4147-A177-3AD203B41FA5}">
                      <a16:colId xmlns:a16="http://schemas.microsoft.com/office/drawing/2014/main" val="496626304"/>
                    </a:ext>
                  </a:extLst>
                </a:gridCol>
                <a:gridCol w="1278520">
                  <a:extLst>
                    <a:ext uri="{9D8B030D-6E8A-4147-A177-3AD203B41FA5}">
                      <a16:colId xmlns:a16="http://schemas.microsoft.com/office/drawing/2014/main" val="2364000144"/>
                    </a:ext>
                  </a:extLst>
                </a:gridCol>
                <a:gridCol w="4241227">
                  <a:extLst>
                    <a:ext uri="{9D8B030D-6E8A-4147-A177-3AD203B41FA5}">
                      <a16:colId xmlns:a16="http://schemas.microsoft.com/office/drawing/2014/main" val="3463014358"/>
                    </a:ext>
                  </a:extLst>
                </a:gridCol>
                <a:gridCol w="3918670">
                  <a:extLst>
                    <a:ext uri="{9D8B030D-6E8A-4147-A177-3AD203B41FA5}">
                      <a16:colId xmlns:a16="http://schemas.microsoft.com/office/drawing/2014/main" val="2714263167"/>
                    </a:ext>
                  </a:extLst>
                </a:gridCol>
              </a:tblGrid>
              <a:tr h="370840">
                <a:tc>
                  <a:txBody>
                    <a:bodyPr/>
                    <a:lstStyle/>
                    <a:p>
                      <a:pPr algn="ctr"/>
                      <a:r>
                        <a:rPr lang="en-US" sz="1800" dirty="0" smtClean="0">
                          <a:latin typeface="+mn-lt"/>
                        </a:rPr>
                        <a:t>Scan</a:t>
                      </a:r>
                      <a:r>
                        <a:rPr lang="en-US" sz="1800" baseline="0" dirty="0" smtClean="0">
                          <a:latin typeface="+mn-lt"/>
                        </a:rPr>
                        <a:t> #</a:t>
                      </a:r>
                      <a:endParaRPr lang="en-US" sz="1800" dirty="0">
                        <a:latin typeface="+mn-lt"/>
                      </a:endParaRPr>
                    </a:p>
                  </a:txBody>
                  <a:tcPr/>
                </a:tc>
                <a:tc>
                  <a:txBody>
                    <a:bodyPr/>
                    <a:lstStyle/>
                    <a:p>
                      <a:pPr algn="ctr"/>
                      <a:r>
                        <a:rPr lang="en-US" sz="1800" dirty="0" smtClean="0">
                          <a:latin typeface="+mn-lt"/>
                        </a:rPr>
                        <a:t>Date</a:t>
                      </a:r>
                      <a:endParaRPr lang="en-US" sz="1800" dirty="0">
                        <a:latin typeface="+mn-lt"/>
                      </a:endParaRPr>
                    </a:p>
                  </a:txBody>
                  <a:tcPr/>
                </a:tc>
                <a:tc>
                  <a:txBody>
                    <a:bodyPr/>
                    <a:lstStyle/>
                    <a:p>
                      <a:pPr algn="ctr"/>
                      <a:r>
                        <a:rPr lang="en-US" sz="1800" dirty="0" smtClean="0">
                          <a:latin typeface="+mn-lt"/>
                        </a:rPr>
                        <a:t>Time</a:t>
                      </a:r>
                      <a:endParaRPr lang="en-US" sz="1800" dirty="0">
                        <a:latin typeface="+mn-lt"/>
                      </a:endParaRPr>
                    </a:p>
                  </a:txBody>
                  <a:tcPr/>
                </a:tc>
                <a:tc>
                  <a:txBody>
                    <a:bodyPr/>
                    <a:lstStyle/>
                    <a:p>
                      <a:pPr algn="ctr"/>
                      <a:r>
                        <a:rPr lang="en-US" sz="1800" dirty="0" smtClean="0">
                          <a:latin typeface="+mn-lt"/>
                        </a:rPr>
                        <a:t>Laser Spot Before Cal (x, y) (steps)</a:t>
                      </a:r>
                      <a:endParaRPr lang="en-US" sz="1800" dirty="0">
                        <a:latin typeface="+mn-lt"/>
                      </a:endParaRPr>
                    </a:p>
                  </a:txBody>
                  <a:tcPr/>
                </a:tc>
                <a:tc>
                  <a:txBody>
                    <a:bodyPr/>
                    <a:lstStyle/>
                    <a:p>
                      <a:pPr algn="ctr"/>
                      <a:r>
                        <a:rPr lang="en-US" sz="1800" baseline="0" dirty="0" smtClean="0">
                          <a:latin typeface="+mn-lt"/>
                        </a:rPr>
                        <a:t>Laser Spot After Cal (x, y) (mm)</a:t>
                      </a:r>
                      <a:endParaRPr lang="en-US" sz="1800" baseline="0" dirty="0">
                        <a:latin typeface="+mn-lt"/>
                      </a:endParaRPr>
                    </a:p>
                  </a:txBody>
                  <a:tcPr/>
                </a:tc>
                <a:extLst>
                  <a:ext uri="{0D108BD9-81ED-4DB2-BD59-A6C34878D82A}">
                    <a16:rowId xmlns:a16="http://schemas.microsoft.com/office/drawing/2014/main" val="4152801050"/>
                  </a:ext>
                </a:extLst>
              </a:tr>
              <a:tr h="370840">
                <a:tc>
                  <a:txBody>
                    <a:bodyPr/>
                    <a:lstStyle/>
                    <a:p>
                      <a:pPr algn="ctr"/>
                      <a:r>
                        <a:rPr lang="en-US" sz="1800" dirty="0" smtClean="0">
                          <a:latin typeface="+mn-lt"/>
                        </a:rPr>
                        <a:t>1</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800" dirty="0" smtClean="0">
                          <a:latin typeface="+mn-lt"/>
                        </a:rPr>
                        <a:t>9/25/2017</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800" dirty="0" smtClean="0">
                          <a:latin typeface="+mn-lt"/>
                        </a:rPr>
                        <a:t>8:41</a:t>
                      </a:r>
                      <a:r>
                        <a:rPr lang="en-US" sz="1800" baseline="0" dirty="0" smtClean="0">
                          <a:latin typeface="+mn-lt"/>
                        </a:rPr>
                        <a:t> AM</a:t>
                      </a:r>
                      <a:endParaRPr lang="en-US" sz="1800" dirty="0" smtClean="0">
                        <a:latin typeface="+mn-lt"/>
                      </a:endParaRPr>
                    </a:p>
                  </a:txBody>
                  <a:tcPr/>
                </a:tc>
                <a:tc>
                  <a:txBody>
                    <a:bodyPr/>
                    <a:lstStyle/>
                    <a:p>
                      <a:pPr algn="ctr"/>
                      <a:r>
                        <a:rPr lang="en-US" sz="1800" dirty="0" smtClean="0">
                          <a:latin typeface="+mn-lt"/>
                        </a:rPr>
                        <a:t>(12000, 11250)</a:t>
                      </a:r>
                      <a:endParaRPr lang="en-US" sz="1800" dirty="0">
                        <a:latin typeface="+mn-lt"/>
                      </a:endParaRPr>
                    </a:p>
                  </a:txBody>
                  <a:tcPr/>
                </a:tc>
                <a:tc>
                  <a:txBody>
                    <a:bodyPr/>
                    <a:lstStyle/>
                    <a:p>
                      <a:pPr algn="ctr"/>
                      <a:r>
                        <a:rPr lang="en-US" sz="1800" dirty="0" smtClean="0">
                          <a:latin typeface="+mn-lt"/>
                        </a:rPr>
                        <a:t>(0.56,</a:t>
                      </a:r>
                      <a:r>
                        <a:rPr lang="en-US" sz="1800" baseline="0" dirty="0" smtClean="0">
                          <a:latin typeface="+mn-lt"/>
                        </a:rPr>
                        <a:t> </a:t>
                      </a:r>
                      <a:r>
                        <a:rPr lang="en-US" sz="1800" dirty="0" smtClean="0">
                          <a:latin typeface="+mn-lt"/>
                        </a:rPr>
                        <a:t>0.28)</a:t>
                      </a:r>
                      <a:endParaRPr lang="en-US" sz="1800" dirty="0">
                        <a:latin typeface="+mn-lt"/>
                      </a:endParaRPr>
                    </a:p>
                  </a:txBody>
                  <a:tcPr/>
                </a:tc>
                <a:extLst>
                  <a:ext uri="{0D108BD9-81ED-4DB2-BD59-A6C34878D82A}">
                    <a16:rowId xmlns:a16="http://schemas.microsoft.com/office/drawing/2014/main" val="1662628337"/>
                  </a:ext>
                </a:extLst>
              </a:tr>
              <a:tr h="370840">
                <a:tc>
                  <a:txBody>
                    <a:bodyPr/>
                    <a:lstStyle/>
                    <a:p>
                      <a:pPr algn="ctr"/>
                      <a:r>
                        <a:rPr lang="en-US" sz="1800" dirty="0" smtClean="0">
                          <a:latin typeface="+mn-lt"/>
                        </a:rPr>
                        <a:t>2</a:t>
                      </a:r>
                      <a:endParaRPr lang="en-US" sz="1800" dirty="0">
                        <a:latin typeface="+mn-lt"/>
                      </a:endParaRPr>
                    </a:p>
                  </a:txBody>
                  <a:tcPr/>
                </a:tc>
                <a:tc>
                  <a:txBody>
                    <a:bodyPr/>
                    <a:lstStyle/>
                    <a:p>
                      <a:pPr algn="ctr"/>
                      <a:r>
                        <a:rPr lang="en-US" sz="1800" dirty="0" smtClean="0">
                          <a:latin typeface="+mn-lt"/>
                        </a:rPr>
                        <a:t>9/25/2017</a:t>
                      </a:r>
                      <a:endParaRPr lang="en-US" sz="1800" dirty="0">
                        <a:latin typeface="+mn-lt"/>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800" dirty="0" smtClean="0">
                          <a:latin typeface="+mn-lt"/>
                        </a:rPr>
                        <a:t>3:49</a:t>
                      </a:r>
                      <a:r>
                        <a:rPr lang="en-US" sz="1800" baseline="0" dirty="0" smtClean="0">
                          <a:latin typeface="+mn-lt"/>
                        </a:rPr>
                        <a:t> PM</a:t>
                      </a:r>
                      <a:endParaRPr lang="en-US" sz="1800" dirty="0" smtClean="0">
                        <a:latin typeface="+mn-lt"/>
                      </a:endParaRPr>
                    </a:p>
                  </a:txBody>
                  <a:tcPr/>
                </a:tc>
                <a:tc>
                  <a:txBody>
                    <a:bodyPr/>
                    <a:lstStyle/>
                    <a:p>
                      <a:pPr algn="ctr"/>
                      <a:r>
                        <a:rPr lang="en-US" sz="1800" dirty="0" smtClean="0">
                          <a:latin typeface="+mn-lt"/>
                        </a:rPr>
                        <a:t>(</a:t>
                      </a:r>
                      <a:r>
                        <a:rPr lang="en-US" sz="1800" b="0" i="0" u="none" strike="noStrike" kern="1200" dirty="0" smtClean="0">
                          <a:solidFill>
                            <a:schemeClr val="dk1"/>
                          </a:solidFill>
                          <a:latin typeface="+mn-lt"/>
                          <a:ea typeface="+mn-ea"/>
                          <a:cs typeface="+mn-cs"/>
                        </a:rPr>
                        <a:t>12000, 11250</a:t>
                      </a:r>
                      <a:r>
                        <a:rPr lang="en-US" sz="1800" dirty="0" smtClean="0">
                          <a:latin typeface="+mn-lt"/>
                        </a:rPr>
                        <a:t>)</a:t>
                      </a:r>
                      <a:endParaRPr lang="en-US" sz="1800" dirty="0">
                        <a:latin typeface="+mn-lt"/>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800" dirty="0" smtClean="0">
                          <a:latin typeface="+mn-lt"/>
                        </a:rPr>
                        <a:t>(0.56, 0.28)</a:t>
                      </a:r>
                    </a:p>
                  </a:txBody>
                  <a:tcPr/>
                </a:tc>
                <a:extLst>
                  <a:ext uri="{0D108BD9-81ED-4DB2-BD59-A6C34878D82A}">
                    <a16:rowId xmlns:a16="http://schemas.microsoft.com/office/drawing/2014/main" val="2916686889"/>
                  </a:ext>
                </a:extLst>
              </a:tr>
              <a:tr h="370840">
                <a:tc>
                  <a:txBody>
                    <a:bodyPr/>
                    <a:lstStyle/>
                    <a:p>
                      <a:pPr algn="ctr"/>
                      <a:r>
                        <a:rPr lang="en-US" sz="1800" dirty="0" smtClean="0">
                          <a:latin typeface="+mn-lt"/>
                        </a:rPr>
                        <a:t>3</a:t>
                      </a:r>
                      <a:endParaRPr lang="en-US" sz="1800" dirty="0">
                        <a:latin typeface="+mn-lt"/>
                      </a:endParaRPr>
                    </a:p>
                  </a:txBody>
                  <a:tcPr/>
                </a:tc>
                <a:tc>
                  <a:txBody>
                    <a:bodyPr/>
                    <a:lstStyle/>
                    <a:p>
                      <a:pPr algn="ctr"/>
                      <a:r>
                        <a:rPr lang="en-US" sz="1800" dirty="0" smtClean="0">
                          <a:latin typeface="+mn-lt"/>
                        </a:rPr>
                        <a:t>9/26/2017</a:t>
                      </a:r>
                      <a:endParaRPr lang="en-US" sz="1800" dirty="0">
                        <a:latin typeface="+mn-lt"/>
                      </a:endParaRPr>
                    </a:p>
                  </a:txBody>
                  <a:tcPr/>
                </a:tc>
                <a:tc>
                  <a:txBody>
                    <a:bodyPr/>
                    <a:lstStyle/>
                    <a:p>
                      <a:pPr algn="ctr"/>
                      <a:r>
                        <a:rPr lang="en-US" sz="1800" dirty="0" smtClean="0">
                          <a:latin typeface="+mn-lt"/>
                        </a:rPr>
                        <a:t>9:10 AM</a:t>
                      </a:r>
                      <a:endParaRPr lang="en-US" sz="1800" dirty="0">
                        <a:latin typeface="+mn-lt"/>
                      </a:endParaRPr>
                    </a:p>
                  </a:txBody>
                  <a:tcPr/>
                </a:tc>
                <a:tc>
                  <a:txBody>
                    <a:bodyPr/>
                    <a:lstStyle/>
                    <a:p>
                      <a:pPr algn="ctr"/>
                      <a:r>
                        <a:rPr lang="en-US" sz="1800" dirty="0" smtClean="0">
                          <a:latin typeface="+mn-lt"/>
                        </a:rPr>
                        <a:t>(11750, 9750)</a:t>
                      </a:r>
                      <a:endParaRPr lang="en-US" sz="1800" dirty="0">
                        <a:latin typeface="+mn-lt"/>
                      </a:endParaRPr>
                    </a:p>
                  </a:txBody>
                  <a:tcPr/>
                </a:tc>
                <a:tc>
                  <a:txBody>
                    <a:bodyPr/>
                    <a:lstStyle/>
                    <a:p>
                      <a:pPr algn="ctr"/>
                      <a:r>
                        <a:rPr lang="en-US" sz="1800" dirty="0" smtClean="0">
                          <a:latin typeface="+mn-lt"/>
                        </a:rPr>
                        <a:t>(0.28, -1.39)</a:t>
                      </a:r>
                      <a:endParaRPr lang="en-US" sz="1800" dirty="0">
                        <a:latin typeface="+mn-lt"/>
                      </a:endParaRPr>
                    </a:p>
                  </a:txBody>
                  <a:tcPr/>
                </a:tc>
                <a:extLst>
                  <a:ext uri="{0D108BD9-81ED-4DB2-BD59-A6C34878D82A}">
                    <a16:rowId xmlns:a16="http://schemas.microsoft.com/office/drawing/2014/main" val="1394702378"/>
                  </a:ext>
                </a:extLst>
              </a:tr>
              <a:tr h="370840">
                <a:tc>
                  <a:txBody>
                    <a:bodyPr/>
                    <a:lstStyle/>
                    <a:p>
                      <a:pPr algn="ctr"/>
                      <a:r>
                        <a:rPr lang="en-US" sz="1800" dirty="0" smtClean="0">
                          <a:latin typeface="+mn-lt"/>
                        </a:rPr>
                        <a:t>4</a:t>
                      </a:r>
                      <a:endParaRPr lang="en-US" sz="1800" dirty="0">
                        <a:latin typeface="+mn-lt"/>
                      </a:endParaRPr>
                    </a:p>
                  </a:txBody>
                  <a:tcPr/>
                </a:tc>
                <a:tc>
                  <a:txBody>
                    <a:bodyPr/>
                    <a:lstStyle/>
                    <a:p>
                      <a:pPr algn="ctr"/>
                      <a:r>
                        <a:rPr lang="en-US" sz="1800" dirty="0" smtClean="0">
                          <a:latin typeface="+mn-lt"/>
                        </a:rPr>
                        <a:t>9/26/2017</a:t>
                      </a:r>
                      <a:endParaRPr lang="en-US" sz="1800" dirty="0">
                        <a:latin typeface="+mn-lt"/>
                      </a:endParaRPr>
                    </a:p>
                  </a:txBody>
                  <a:tcPr/>
                </a:tc>
                <a:tc>
                  <a:txBody>
                    <a:bodyPr/>
                    <a:lstStyle/>
                    <a:p>
                      <a:pPr algn="ctr"/>
                      <a:r>
                        <a:rPr lang="en-US" sz="1800" dirty="0" smtClean="0">
                          <a:latin typeface="+mn-lt"/>
                        </a:rPr>
                        <a:t>4:16</a:t>
                      </a:r>
                      <a:r>
                        <a:rPr lang="en-US" sz="1800" baseline="0" dirty="0" smtClean="0">
                          <a:latin typeface="+mn-lt"/>
                        </a:rPr>
                        <a:t> PM</a:t>
                      </a:r>
                      <a:endParaRPr lang="en-US" sz="1800" dirty="0">
                        <a:latin typeface="+mn-lt"/>
                      </a:endParaRPr>
                    </a:p>
                  </a:txBody>
                  <a:tcPr/>
                </a:tc>
                <a:tc>
                  <a:txBody>
                    <a:bodyPr/>
                    <a:lstStyle/>
                    <a:p>
                      <a:pPr algn="ctr"/>
                      <a:r>
                        <a:rPr lang="en-US" sz="1800" dirty="0" smtClean="0">
                          <a:latin typeface="+mn-lt"/>
                        </a:rPr>
                        <a:t>(10250, 10500)</a:t>
                      </a:r>
                      <a:endParaRPr lang="en-US" sz="1800" dirty="0">
                        <a:latin typeface="+mn-lt"/>
                      </a:endParaRPr>
                    </a:p>
                  </a:txBody>
                  <a:tcPr/>
                </a:tc>
                <a:tc>
                  <a:txBody>
                    <a:bodyPr/>
                    <a:lstStyle/>
                    <a:p>
                      <a:pPr algn="ctr"/>
                      <a:r>
                        <a:rPr lang="en-US" sz="1800" dirty="0" smtClean="0">
                          <a:latin typeface="+mn-lt"/>
                        </a:rPr>
                        <a:t>(-1.39, -0.56)</a:t>
                      </a:r>
                      <a:endParaRPr lang="en-US" sz="1800" dirty="0">
                        <a:latin typeface="+mn-lt"/>
                      </a:endParaRPr>
                    </a:p>
                  </a:txBody>
                  <a:tcPr/>
                </a:tc>
                <a:extLst>
                  <a:ext uri="{0D108BD9-81ED-4DB2-BD59-A6C34878D82A}">
                    <a16:rowId xmlns:a16="http://schemas.microsoft.com/office/drawing/2014/main" val="2536761836"/>
                  </a:ext>
                </a:extLst>
              </a:tr>
              <a:tr h="370840">
                <a:tc>
                  <a:txBody>
                    <a:bodyPr/>
                    <a:lstStyle/>
                    <a:p>
                      <a:pPr algn="ctr"/>
                      <a:r>
                        <a:rPr lang="en-US" sz="1800" dirty="0" smtClean="0">
                          <a:latin typeface="+mn-lt"/>
                        </a:rPr>
                        <a:t>5</a:t>
                      </a:r>
                      <a:endParaRPr lang="en-US" sz="1800" dirty="0">
                        <a:latin typeface="+mn-lt"/>
                      </a:endParaRPr>
                    </a:p>
                  </a:txBody>
                  <a:tcPr/>
                </a:tc>
                <a:tc>
                  <a:txBody>
                    <a:bodyPr/>
                    <a:lstStyle/>
                    <a:p>
                      <a:pPr algn="ctr"/>
                      <a:r>
                        <a:rPr lang="en-US" sz="1800" dirty="0" smtClean="0">
                          <a:latin typeface="+mn-lt"/>
                        </a:rPr>
                        <a:t>9/27/2017</a:t>
                      </a:r>
                      <a:endParaRPr lang="en-US" sz="1800" dirty="0">
                        <a:latin typeface="+mn-lt"/>
                      </a:endParaRPr>
                    </a:p>
                  </a:txBody>
                  <a:tcPr/>
                </a:tc>
                <a:tc>
                  <a:txBody>
                    <a:bodyPr/>
                    <a:lstStyle/>
                    <a:p>
                      <a:pPr algn="ctr"/>
                      <a:r>
                        <a:rPr lang="en-US" sz="1800" dirty="0" smtClean="0">
                          <a:latin typeface="+mn-lt"/>
                        </a:rPr>
                        <a:t>7:44 AM</a:t>
                      </a:r>
                      <a:endParaRPr lang="en-US" sz="1800" dirty="0">
                        <a:latin typeface="+mn-lt"/>
                      </a:endParaRPr>
                    </a:p>
                  </a:txBody>
                  <a:tcPr/>
                </a:tc>
                <a:tc>
                  <a:txBody>
                    <a:bodyPr/>
                    <a:lstStyle/>
                    <a:p>
                      <a:pPr algn="ctr"/>
                      <a:r>
                        <a:rPr lang="en-US" sz="1800" dirty="0" smtClean="0">
                          <a:latin typeface="+mn-lt"/>
                        </a:rPr>
                        <a:t>(11250, 11750)</a:t>
                      </a:r>
                      <a:endParaRPr lang="en-US" sz="1800" dirty="0">
                        <a:latin typeface="+mn-lt"/>
                      </a:endParaRPr>
                    </a:p>
                  </a:txBody>
                  <a:tcPr/>
                </a:tc>
                <a:tc>
                  <a:txBody>
                    <a:bodyPr/>
                    <a:lstStyle/>
                    <a:p>
                      <a:pPr algn="ctr"/>
                      <a:r>
                        <a:rPr lang="en-US" sz="1800" dirty="0" smtClean="0">
                          <a:latin typeface="+mn-lt"/>
                        </a:rPr>
                        <a:t>(-0.28, 0.83)</a:t>
                      </a:r>
                      <a:endParaRPr lang="en-US" sz="1800" dirty="0">
                        <a:latin typeface="+mn-lt"/>
                      </a:endParaRPr>
                    </a:p>
                  </a:txBody>
                  <a:tcPr/>
                </a:tc>
                <a:extLst>
                  <a:ext uri="{0D108BD9-81ED-4DB2-BD59-A6C34878D82A}">
                    <a16:rowId xmlns:a16="http://schemas.microsoft.com/office/drawing/2014/main" val="1853863688"/>
                  </a:ext>
                </a:extLst>
              </a:tr>
              <a:tr h="370840">
                <a:tc>
                  <a:txBody>
                    <a:bodyPr/>
                    <a:lstStyle/>
                    <a:p>
                      <a:pPr algn="ctr"/>
                      <a:r>
                        <a:rPr lang="en-US" sz="1800" dirty="0" smtClean="0">
                          <a:latin typeface="+mn-lt"/>
                        </a:rPr>
                        <a:t>6</a:t>
                      </a:r>
                      <a:endParaRPr lang="en-US" sz="1800" dirty="0">
                        <a:latin typeface="+mn-lt"/>
                      </a:endParaRPr>
                    </a:p>
                  </a:txBody>
                  <a:tcPr/>
                </a:tc>
                <a:tc>
                  <a:txBody>
                    <a:bodyPr/>
                    <a:lstStyle/>
                    <a:p>
                      <a:pPr algn="ctr"/>
                      <a:r>
                        <a:rPr lang="en-US" sz="1800" dirty="0" smtClean="0">
                          <a:latin typeface="+mn-lt"/>
                        </a:rPr>
                        <a:t>9/27/2017</a:t>
                      </a:r>
                      <a:endParaRPr lang="en-US" sz="1800" dirty="0">
                        <a:latin typeface="+mn-lt"/>
                      </a:endParaRPr>
                    </a:p>
                  </a:txBody>
                  <a:tcPr/>
                </a:tc>
                <a:tc>
                  <a:txBody>
                    <a:bodyPr/>
                    <a:lstStyle/>
                    <a:p>
                      <a:pPr algn="ctr"/>
                      <a:r>
                        <a:rPr lang="en-US" sz="1800" dirty="0" smtClean="0">
                          <a:latin typeface="+mn-lt"/>
                        </a:rPr>
                        <a:t>3:26 PM</a:t>
                      </a:r>
                      <a:endParaRPr lang="en-US" sz="1800" dirty="0">
                        <a:latin typeface="+mn-lt"/>
                      </a:endParaRPr>
                    </a:p>
                  </a:txBody>
                  <a:tcPr/>
                </a:tc>
                <a:tc>
                  <a:txBody>
                    <a:bodyPr/>
                    <a:lstStyle/>
                    <a:p>
                      <a:pPr algn="ctr"/>
                      <a:r>
                        <a:rPr lang="en-US" sz="1800" dirty="0" smtClean="0">
                          <a:latin typeface="+mn-lt"/>
                        </a:rPr>
                        <a:t>(10500, 11500)</a:t>
                      </a:r>
                      <a:endParaRPr lang="en-US" sz="1800" dirty="0">
                        <a:latin typeface="+mn-lt"/>
                      </a:endParaRPr>
                    </a:p>
                  </a:txBody>
                  <a:tcPr/>
                </a:tc>
                <a:tc>
                  <a:txBody>
                    <a:bodyPr/>
                    <a:lstStyle/>
                    <a:p>
                      <a:pPr algn="ctr"/>
                      <a:r>
                        <a:rPr lang="en-US" sz="1800" dirty="0" smtClean="0">
                          <a:latin typeface="+mn-lt"/>
                        </a:rPr>
                        <a:t>(0, 0.56)</a:t>
                      </a:r>
                      <a:endParaRPr lang="en-US" sz="1800" dirty="0">
                        <a:latin typeface="+mn-lt"/>
                      </a:endParaRPr>
                    </a:p>
                  </a:txBody>
                  <a:tcPr/>
                </a:tc>
                <a:extLst>
                  <a:ext uri="{0D108BD9-81ED-4DB2-BD59-A6C34878D82A}">
                    <a16:rowId xmlns:a16="http://schemas.microsoft.com/office/drawing/2014/main" val="3955581309"/>
                  </a:ext>
                </a:extLst>
              </a:tr>
              <a:tr h="370840">
                <a:tc>
                  <a:txBody>
                    <a:bodyPr/>
                    <a:lstStyle/>
                    <a:p>
                      <a:pPr algn="ctr"/>
                      <a:r>
                        <a:rPr lang="en-US" sz="1800" dirty="0" smtClean="0">
                          <a:latin typeface="+mn-lt"/>
                        </a:rPr>
                        <a:t>7</a:t>
                      </a:r>
                      <a:endParaRPr lang="en-US" sz="1800" dirty="0">
                        <a:latin typeface="+mn-lt"/>
                      </a:endParaRPr>
                    </a:p>
                  </a:txBody>
                  <a:tcPr/>
                </a:tc>
                <a:tc>
                  <a:txBody>
                    <a:bodyPr/>
                    <a:lstStyle/>
                    <a:p>
                      <a:pPr algn="ctr"/>
                      <a:r>
                        <a:rPr lang="en-US" sz="1800" dirty="0" smtClean="0">
                          <a:latin typeface="+mn-lt"/>
                        </a:rPr>
                        <a:t>9/28/2017</a:t>
                      </a:r>
                      <a:endParaRPr lang="en-US" sz="1800" dirty="0">
                        <a:latin typeface="+mn-lt"/>
                      </a:endParaRPr>
                    </a:p>
                  </a:txBody>
                  <a:tcPr/>
                </a:tc>
                <a:tc>
                  <a:txBody>
                    <a:bodyPr/>
                    <a:lstStyle/>
                    <a:p>
                      <a:pPr algn="ctr"/>
                      <a:r>
                        <a:rPr lang="en-US" sz="1800" dirty="0" smtClean="0">
                          <a:latin typeface="+mn-lt"/>
                        </a:rPr>
                        <a:t>6:15 AM</a:t>
                      </a:r>
                      <a:endParaRPr lang="en-US" sz="1800" dirty="0">
                        <a:latin typeface="+mn-lt"/>
                      </a:endParaRPr>
                    </a:p>
                  </a:txBody>
                  <a:tcPr/>
                </a:tc>
                <a:tc>
                  <a:txBody>
                    <a:bodyPr/>
                    <a:lstStyle/>
                    <a:p>
                      <a:pPr algn="ctr"/>
                      <a:r>
                        <a:rPr lang="en-US" sz="1800" dirty="0" smtClean="0">
                          <a:latin typeface="+mn-lt"/>
                        </a:rPr>
                        <a:t>(10500, 9500)</a:t>
                      </a:r>
                      <a:endParaRPr lang="en-US" sz="1800" dirty="0">
                        <a:latin typeface="+mn-lt"/>
                      </a:endParaRPr>
                    </a:p>
                  </a:txBody>
                  <a:tcPr/>
                </a:tc>
                <a:tc>
                  <a:txBody>
                    <a:bodyPr/>
                    <a:lstStyle/>
                    <a:p>
                      <a:pPr algn="ctr"/>
                      <a:r>
                        <a:rPr lang="en-US" sz="1800" dirty="0" smtClean="0">
                          <a:latin typeface="+mn-lt"/>
                        </a:rPr>
                        <a:t>(-1.11, -1.67)</a:t>
                      </a:r>
                      <a:endParaRPr lang="en-US" sz="1800" dirty="0">
                        <a:latin typeface="+mn-lt"/>
                      </a:endParaRPr>
                    </a:p>
                  </a:txBody>
                  <a:tcPr/>
                </a:tc>
                <a:extLst>
                  <a:ext uri="{0D108BD9-81ED-4DB2-BD59-A6C34878D82A}">
                    <a16:rowId xmlns:a16="http://schemas.microsoft.com/office/drawing/2014/main" val="767227822"/>
                  </a:ext>
                </a:extLst>
              </a:tr>
            </a:tbl>
          </a:graphicData>
        </a:graphic>
      </p:graphicFrame>
      <p:sp>
        <p:nvSpPr>
          <p:cNvPr id="8" name="TextBox 7"/>
          <p:cNvSpPr txBox="1"/>
          <p:nvPr/>
        </p:nvSpPr>
        <p:spPr>
          <a:xfrm>
            <a:off x="2499376" y="85914"/>
            <a:ext cx="6910250" cy="646331"/>
          </a:xfrm>
          <a:prstGeom prst="rect">
            <a:avLst/>
          </a:prstGeom>
          <a:noFill/>
        </p:spPr>
        <p:txBody>
          <a:bodyPr wrap="square" rtlCol="0">
            <a:spAutoFit/>
          </a:bodyPr>
          <a:lstStyle/>
          <a:p>
            <a:pPr algn="ctr"/>
            <a:r>
              <a:rPr lang="en-US" sz="3600" dirty="0" smtClean="0"/>
              <a:t>QE Scan Summary</a:t>
            </a:r>
            <a:endParaRPr lang="en-US" sz="3600" dirty="0"/>
          </a:p>
        </p:txBody>
      </p:sp>
      <p:sp>
        <p:nvSpPr>
          <p:cNvPr id="10" name="TextBox 9"/>
          <p:cNvSpPr txBox="1"/>
          <p:nvPr/>
        </p:nvSpPr>
        <p:spPr>
          <a:xfrm>
            <a:off x="233684" y="4085043"/>
            <a:ext cx="7451630" cy="2585323"/>
          </a:xfrm>
          <a:prstGeom prst="rect">
            <a:avLst/>
          </a:prstGeom>
          <a:noFill/>
        </p:spPr>
        <p:txBody>
          <a:bodyPr wrap="square" rtlCol="0">
            <a:spAutoFit/>
          </a:bodyPr>
          <a:lstStyle/>
          <a:p>
            <a:r>
              <a:rPr lang="en-US" dirty="0" smtClean="0"/>
              <a:t>Global Parameters</a:t>
            </a:r>
          </a:p>
          <a:p>
            <a:pPr marL="285750" indent="-285750">
              <a:buFont typeface="Arial" panose="020B0604020202020204" pitchFamily="34" charset="0"/>
              <a:buChar char="•"/>
            </a:pPr>
            <a:r>
              <a:rPr lang="en-US" u="sng" dirty="0" smtClean="0"/>
              <a:t>Center of active area</a:t>
            </a:r>
            <a:r>
              <a:rPr lang="en-US" dirty="0" smtClean="0"/>
              <a:t>: </a:t>
            </a:r>
            <a:r>
              <a:rPr lang="en-US" dirty="0"/>
              <a:t>(11500</a:t>
            </a:r>
            <a:r>
              <a:rPr lang="en-US" dirty="0" smtClean="0"/>
              <a:t>, 11000</a:t>
            </a:r>
            <a:r>
              <a:rPr lang="en-US" dirty="0"/>
              <a:t>) </a:t>
            </a:r>
            <a:r>
              <a:rPr lang="en-US" dirty="0" smtClean="0"/>
              <a:t>steps (or (0,0) mm after calibration and centering).</a:t>
            </a:r>
          </a:p>
          <a:p>
            <a:pPr marL="285750" indent="-285750">
              <a:buFont typeface="Arial" panose="020B0604020202020204" pitchFamily="34" charset="0"/>
              <a:buChar char="•"/>
            </a:pPr>
            <a:r>
              <a:rPr lang="en-US" u="sng" dirty="0" smtClean="0"/>
              <a:t>Calibration </a:t>
            </a:r>
            <a:r>
              <a:rPr lang="en-US" u="sng" dirty="0"/>
              <a:t>Factor</a:t>
            </a:r>
            <a:r>
              <a:rPr lang="en-US" dirty="0"/>
              <a:t>: 900 steps/mm</a:t>
            </a:r>
          </a:p>
          <a:p>
            <a:pPr marL="285750" indent="-285750">
              <a:buFont typeface="Arial" panose="020B0604020202020204" pitchFamily="34" charset="0"/>
              <a:buChar char="•"/>
            </a:pPr>
            <a:r>
              <a:rPr lang="en-US" u="sng" dirty="0" smtClean="0"/>
              <a:t>Laser </a:t>
            </a:r>
            <a:r>
              <a:rPr lang="en-US" u="sng" dirty="0"/>
              <a:t>4</a:t>
            </a:r>
            <a:r>
              <a:rPr lang="el-GR" u="sng" dirty="0">
                <a:cs typeface="Times New Roman" panose="02020603050405020304" pitchFamily="18" charset="0"/>
              </a:rPr>
              <a:t>σ</a:t>
            </a:r>
            <a:r>
              <a:rPr lang="en-US" u="sng" dirty="0" smtClean="0"/>
              <a:t> </a:t>
            </a:r>
            <a:r>
              <a:rPr lang="en-US" u="sng" dirty="0"/>
              <a:t>Size</a:t>
            </a:r>
            <a:r>
              <a:rPr lang="en-US" dirty="0"/>
              <a:t>: 2.54 </a:t>
            </a:r>
            <a:r>
              <a:rPr lang="en-US" dirty="0" smtClean="0"/>
              <a:t>mm</a:t>
            </a:r>
            <a:r>
              <a:rPr lang="en-US" baseline="30000" dirty="0" smtClean="0"/>
              <a:t>2</a:t>
            </a:r>
          </a:p>
          <a:p>
            <a:pPr marL="285750" indent="-285750">
              <a:buFont typeface="Arial" panose="020B0604020202020204" pitchFamily="34" charset="0"/>
              <a:buChar char="•"/>
            </a:pPr>
            <a:r>
              <a:rPr lang="en-US" u="sng" dirty="0"/>
              <a:t>Laser 4</a:t>
            </a:r>
            <a:r>
              <a:rPr lang="el-GR" u="sng" dirty="0">
                <a:cs typeface="Times New Roman" panose="02020603050405020304" pitchFamily="18" charset="0"/>
              </a:rPr>
              <a:t>σ</a:t>
            </a:r>
            <a:r>
              <a:rPr lang="en-US" u="sng" dirty="0">
                <a:cs typeface="Times New Roman" panose="02020603050405020304" pitchFamily="18" charset="0"/>
              </a:rPr>
              <a:t> </a:t>
            </a:r>
            <a:r>
              <a:rPr lang="en-US" u="sng" dirty="0" smtClean="0"/>
              <a:t>Diameters</a:t>
            </a:r>
            <a:r>
              <a:rPr lang="en-US" dirty="0" smtClean="0"/>
              <a:t>: </a:t>
            </a:r>
            <a:r>
              <a:rPr lang="el-GR" dirty="0" smtClean="0">
                <a:cs typeface="Times New Roman" panose="02020603050405020304" pitchFamily="18" charset="0"/>
              </a:rPr>
              <a:t>σ</a:t>
            </a:r>
            <a:r>
              <a:rPr lang="en-US" baseline="-25000" dirty="0">
                <a:cs typeface="Times New Roman" panose="02020603050405020304" pitchFamily="18" charset="0"/>
              </a:rPr>
              <a:t>x </a:t>
            </a:r>
            <a:r>
              <a:rPr lang="en-US" dirty="0">
                <a:cs typeface="Times New Roman" panose="02020603050405020304" pitchFamily="18" charset="0"/>
              </a:rPr>
              <a:t>= </a:t>
            </a:r>
            <a:r>
              <a:rPr lang="en-US" dirty="0" smtClean="0">
                <a:cs typeface="Times New Roman" panose="02020603050405020304" pitchFamily="18" charset="0"/>
              </a:rPr>
              <a:t>1.9 mm, </a:t>
            </a:r>
            <a:r>
              <a:rPr lang="el-GR" dirty="0">
                <a:cs typeface="Times New Roman" panose="02020603050405020304" pitchFamily="18" charset="0"/>
              </a:rPr>
              <a:t>σ</a:t>
            </a:r>
            <a:r>
              <a:rPr lang="en-US" baseline="-25000" dirty="0">
                <a:cs typeface="Times New Roman" panose="02020603050405020304" pitchFamily="18" charset="0"/>
              </a:rPr>
              <a:t>y </a:t>
            </a:r>
            <a:r>
              <a:rPr lang="en-US" dirty="0">
                <a:cs typeface="Times New Roman" panose="02020603050405020304" pitchFamily="18" charset="0"/>
              </a:rPr>
              <a:t>= </a:t>
            </a:r>
            <a:r>
              <a:rPr lang="en-US" dirty="0" smtClean="0">
                <a:cs typeface="Times New Roman" panose="02020603050405020304" pitchFamily="18" charset="0"/>
              </a:rPr>
              <a:t>1.7 mm, </a:t>
            </a:r>
            <a:r>
              <a:rPr lang="en-US" dirty="0" err="1" smtClean="0">
                <a:cs typeface="Times New Roman" panose="02020603050405020304" pitchFamily="18" charset="0"/>
              </a:rPr>
              <a:t>Avg</a:t>
            </a:r>
            <a:r>
              <a:rPr lang="en-US" dirty="0" smtClean="0">
                <a:cs typeface="Times New Roman" panose="02020603050405020304" pitchFamily="18" charset="0"/>
              </a:rPr>
              <a:t> = 1.8 mm</a:t>
            </a:r>
            <a:endParaRPr lang="en-US" baseline="30000" dirty="0"/>
          </a:p>
          <a:p>
            <a:pPr marL="285750" indent="-285750">
              <a:buFont typeface="Arial" panose="020B0604020202020204" pitchFamily="34" charset="0"/>
              <a:buChar char="•"/>
            </a:pPr>
            <a:r>
              <a:rPr lang="en-US" u="sng" dirty="0"/>
              <a:t>Laser </a:t>
            </a:r>
            <a:r>
              <a:rPr lang="en-US" u="sng" dirty="0" err="1"/>
              <a:t>Config</a:t>
            </a:r>
            <a:r>
              <a:rPr lang="en-US" dirty="0"/>
              <a:t>: C4</a:t>
            </a:r>
            <a:endParaRPr lang="en-US" u="sng" dirty="0"/>
          </a:p>
          <a:p>
            <a:pPr marL="285750" indent="-285750">
              <a:buFont typeface="Arial" panose="020B0604020202020204" pitchFamily="34" charset="0"/>
              <a:buChar char="•"/>
            </a:pPr>
            <a:r>
              <a:rPr lang="en-US" u="sng" dirty="0"/>
              <a:t>Activation</a:t>
            </a:r>
            <a:r>
              <a:rPr lang="en-US" dirty="0"/>
              <a:t>: </a:t>
            </a:r>
            <a:r>
              <a:rPr lang="en-US" dirty="0" smtClean="0"/>
              <a:t>A4</a:t>
            </a:r>
          </a:p>
          <a:p>
            <a:pPr marL="285750" indent="-285750">
              <a:buFont typeface="Arial" panose="020B0604020202020204" pitchFamily="34" charset="0"/>
              <a:buChar char="•"/>
            </a:pPr>
            <a:r>
              <a:rPr lang="en-US" u="sng" dirty="0" smtClean="0"/>
              <a:t>Active Area Diameter</a:t>
            </a:r>
            <a:r>
              <a:rPr lang="en-US" dirty="0" smtClean="0"/>
              <a:t>: 5 mm FWHM</a:t>
            </a:r>
            <a:endParaRPr lang="en-US" u="sng" dirty="0" smtClean="0"/>
          </a:p>
        </p:txBody>
      </p:sp>
    </p:spTree>
    <p:extLst>
      <p:ext uri="{BB962C8B-B14F-4D97-AF65-F5344CB8AC3E}">
        <p14:creationId xmlns:p14="http://schemas.microsoft.com/office/powerpoint/2010/main" val="175452149"/>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1063" y="23754"/>
            <a:ext cx="11545389" cy="1325563"/>
          </a:xfrm>
        </p:spPr>
        <p:txBody>
          <a:bodyPr/>
          <a:lstStyle/>
          <a:p>
            <a:pPr algn="ctr"/>
            <a:r>
              <a:rPr lang="en-US" dirty="0" smtClean="0"/>
              <a:t>QE Scan Stats Within </a:t>
            </a:r>
            <a:r>
              <a:rPr lang="en-US" dirty="0"/>
              <a:t>L</a:t>
            </a:r>
            <a:r>
              <a:rPr lang="en-US" dirty="0" smtClean="0"/>
              <a:t>aser Spot (From Raw Data)</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877909918"/>
              </p:ext>
            </p:extLst>
          </p:nvPr>
        </p:nvGraphicFramePr>
        <p:xfrm>
          <a:off x="271063" y="1349317"/>
          <a:ext cx="11694514" cy="2966720"/>
        </p:xfrm>
        <a:graphic>
          <a:graphicData uri="http://schemas.openxmlformats.org/drawingml/2006/table">
            <a:tbl>
              <a:tblPr firstRow="1" bandRow="1">
                <a:tableStyleId>{5C22544A-7EE6-4342-B048-85BDC9FD1C3A}</a:tableStyleId>
              </a:tblPr>
              <a:tblGrid>
                <a:gridCol w="1149397">
                  <a:extLst>
                    <a:ext uri="{9D8B030D-6E8A-4147-A177-3AD203B41FA5}">
                      <a16:colId xmlns:a16="http://schemas.microsoft.com/office/drawing/2014/main" val="4020159149"/>
                    </a:ext>
                  </a:extLst>
                </a:gridCol>
                <a:gridCol w="2215937">
                  <a:extLst>
                    <a:ext uri="{9D8B030D-6E8A-4147-A177-3AD203B41FA5}">
                      <a16:colId xmlns:a16="http://schemas.microsoft.com/office/drawing/2014/main" val="1156484899"/>
                    </a:ext>
                  </a:extLst>
                </a:gridCol>
                <a:gridCol w="2045761">
                  <a:extLst>
                    <a:ext uri="{9D8B030D-6E8A-4147-A177-3AD203B41FA5}">
                      <a16:colId xmlns:a16="http://schemas.microsoft.com/office/drawing/2014/main" val="1833626616"/>
                    </a:ext>
                  </a:extLst>
                </a:gridCol>
                <a:gridCol w="2576171">
                  <a:extLst>
                    <a:ext uri="{9D8B030D-6E8A-4147-A177-3AD203B41FA5}">
                      <a16:colId xmlns:a16="http://schemas.microsoft.com/office/drawing/2014/main" val="2456137000"/>
                    </a:ext>
                  </a:extLst>
                </a:gridCol>
                <a:gridCol w="3707248">
                  <a:extLst>
                    <a:ext uri="{9D8B030D-6E8A-4147-A177-3AD203B41FA5}">
                      <a16:colId xmlns:a16="http://schemas.microsoft.com/office/drawing/2014/main" val="1972713581"/>
                    </a:ext>
                  </a:extLst>
                </a:gridCol>
              </a:tblGrid>
              <a:tr h="370840">
                <a:tc>
                  <a:txBody>
                    <a:bodyPr/>
                    <a:lstStyle/>
                    <a:p>
                      <a:pPr algn="ctr"/>
                      <a:r>
                        <a:rPr lang="en-US" dirty="0" smtClean="0"/>
                        <a:t>Scan</a:t>
                      </a:r>
                      <a:endParaRPr lang="en-US" dirty="0"/>
                    </a:p>
                  </a:txBody>
                  <a:tcPr/>
                </a:tc>
                <a:tc>
                  <a:txBody>
                    <a:bodyPr/>
                    <a:lstStyle/>
                    <a:p>
                      <a:pPr algn="ctr"/>
                      <a:r>
                        <a:rPr lang="en-US" dirty="0" smtClean="0"/>
                        <a:t>Min QE (%)</a:t>
                      </a:r>
                      <a:endParaRPr lang="en-US" dirty="0"/>
                    </a:p>
                  </a:txBody>
                  <a:tcPr/>
                </a:tc>
                <a:tc>
                  <a:txBody>
                    <a:bodyPr/>
                    <a:lstStyle/>
                    <a:p>
                      <a:pPr algn="ctr"/>
                      <a:r>
                        <a:rPr lang="en-US" dirty="0" smtClean="0"/>
                        <a:t>Max QE (%)</a:t>
                      </a:r>
                      <a:endParaRPr lang="en-US" dirty="0"/>
                    </a:p>
                  </a:txBody>
                  <a:tcPr/>
                </a:tc>
                <a:tc>
                  <a:txBody>
                    <a:bodyPr/>
                    <a:lstStyle/>
                    <a:p>
                      <a:pPr algn="ctr"/>
                      <a:r>
                        <a:rPr lang="en-US" dirty="0" smtClean="0"/>
                        <a:t>Average QE (%)</a:t>
                      </a:r>
                      <a:endParaRPr lang="en-US" dirty="0"/>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dirty="0" smtClean="0"/>
                        <a:t>Standard Deviation (%)</a:t>
                      </a:r>
                    </a:p>
                  </a:txBody>
                  <a:tcPr/>
                </a:tc>
                <a:extLst>
                  <a:ext uri="{0D108BD9-81ED-4DB2-BD59-A6C34878D82A}">
                    <a16:rowId xmlns:a16="http://schemas.microsoft.com/office/drawing/2014/main" val="1366542661"/>
                  </a:ext>
                </a:extLst>
              </a:tr>
              <a:tr h="370840">
                <a:tc>
                  <a:txBody>
                    <a:bodyPr/>
                    <a:lstStyle/>
                    <a:p>
                      <a:pPr algn="ctr"/>
                      <a:r>
                        <a:rPr lang="en-US" dirty="0" smtClean="0"/>
                        <a:t>1</a:t>
                      </a:r>
                      <a:endParaRPr lang="en-US" dirty="0"/>
                    </a:p>
                  </a:txBody>
                  <a:tcPr/>
                </a:tc>
                <a:tc>
                  <a:txBody>
                    <a:bodyPr/>
                    <a:lstStyle/>
                    <a:p>
                      <a:pPr algn="ctr"/>
                      <a:r>
                        <a:rPr lang="en-US" sz="1800" dirty="0" smtClean="0">
                          <a:latin typeface="+mn-lt"/>
                        </a:rPr>
                        <a:t>0.10</a:t>
                      </a:r>
                      <a:endParaRPr lang="en-US" dirty="0"/>
                    </a:p>
                  </a:txBody>
                  <a:tcPr/>
                </a:tc>
                <a:tc>
                  <a:txBody>
                    <a:bodyPr/>
                    <a:lstStyle/>
                    <a:p>
                      <a:pPr algn="ctr"/>
                      <a:r>
                        <a:rPr lang="en-US" dirty="0" smtClean="0"/>
                        <a:t>0.82</a:t>
                      </a:r>
                      <a:endParaRPr lang="en-US" dirty="0"/>
                    </a:p>
                  </a:txBody>
                  <a:tcPr/>
                </a:tc>
                <a:tc>
                  <a:txBody>
                    <a:bodyPr/>
                    <a:lstStyle/>
                    <a:p>
                      <a:pPr algn="ctr"/>
                      <a:r>
                        <a:rPr lang="en-US" dirty="0" smtClean="0"/>
                        <a:t>0.52</a:t>
                      </a:r>
                      <a:endParaRPr lang="en-US" dirty="0"/>
                    </a:p>
                  </a:txBody>
                  <a:tcPr/>
                </a:tc>
                <a:tc>
                  <a:txBody>
                    <a:bodyPr/>
                    <a:lstStyle/>
                    <a:p>
                      <a:pPr algn="ctr"/>
                      <a:r>
                        <a:rPr lang="en-US" dirty="0" smtClean="0"/>
                        <a:t>0.21</a:t>
                      </a:r>
                      <a:endParaRPr lang="en-US" dirty="0"/>
                    </a:p>
                  </a:txBody>
                  <a:tcPr/>
                </a:tc>
                <a:extLst>
                  <a:ext uri="{0D108BD9-81ED-4DB2-BD59-A6C34878D82A}">
                    <a16:rowId xmlns:a16="http://schemas.microsoft.com/office/drawing/2014/main" val="196254345"/>
                  </a:ext>
                </a:extLst>
              </a:tr>
              <a:tr h="370840">
                <a:tc>
                  <a:txBody>
                    <a:bodyPr/>
                    <a:lstStyle/>
                    <a:p>
                      <a:pPr algn="ctr"/>
                      <a:r>
                        <a:rPr lang="en-US" dirty="0" smtClean="0"/>
                        <a:t>2</a:t>
                      </a:r>
                      <a:endParaRPr lang="en-US" dirty="0"/>
                    </a:p>
                  </a:txBody>
                  <a:tcPr/>
                </a:tc>
                <a:tc>
                  <a:txBody>
                    <a:bodyPr/>
                    <a:lstStyle/>
                    <a:p>
                      <a:pPr algn="ctr"/>
                      <a:r>
                        <a:rPr lang="en-US" dirty="0" smtClean="0"/>
                        <a:t>0.083</a:t>
                      </a:r>
                      <a:endParaRPr lang="en-US" dirty="0"/>
                    </a:p>
                  </a:txBody>
                  <a:tcPr/>
                </a:tc>
                <a:tc>
                  <a:txBody>
                    <a:bodyPr/>
                    <a:lstStyle/>
                    <a:p>
                      <a:pPr algn="ctr"/>
                      <a:r>
                        <a:rPr lang="en-US" dirty="0" smtClean="0"/>
                        <a:t>0.78</a:t>
                      </a:r>
                      <a:endParaRPr lang="en-US" dirty="0"/>
                    </a:p>
                  </a:txBody>
                  <a:tcPr/>
                </a:tc>
                <a:tc>
                  <a:txBody>
                    <a:bodyPr/>
                    <a:lstStyle/>
                    <a:p>
                      <a:pPr algn="ctr"/>
                      <a:r>
                        <a:rPr lang="en-US" dirty="0" smtClean="0"/>
                        <a:t>0.49</a:t>
                      </a:r>
                      <a:endParaRPr lang="en-US" dirty="0"/>
                    </a:p>
                  </a:txBody>
                  <a:tcPr/>
                </a:tc>
                <a:tc>
                  <a:txBody>
                    <a:bodyPr/>
                    <a:lstStyle/>
                    <a:p>
                      <a:pPr algn="ctr"/>
                      <a:r>
                        <a:rPr lang="en-US" dirty="0" smtClean="0"/>
                        <a:t>0.20</a:t>
                      </a:r>
                      <a:endParaRPr lang="en-US" dirty="0"/>
                    </a:p>
                  </a:txBody>
                  <a:tcPr/>
                </a:tc>
                <a:extLst>
                  <a:ext uri="{0D108BD9-81ED-4DB2-BD59-A6C34878D82A}">
                    <a16:rowId xmlns:a16="http://schemas.microsoft.com/office/drawing/2014/main" val="185649778"/>
                  </a:ext>
                </a:extLst>
              </a:tr>
              <a:tr h="370840">
                <a:tc>
                  <a:txBody>
                    <a:bodyPr/>
                    <a:lstStyle/>
                    <a:p>
                      <a:pPr algn="ctr"/>
                      <a:r>
                        <a:rPr lang="en-US" dirty="0" smtClean="0"/>
                        <a:t>3</a:t>
                      </a:r>
                      <a:endParaRPr lang="en-US" dirty="0"/>
                    </a:p>
                  </a:txBody>
                  <a:tcPr/>
                </a:tc>
                <a:tc>
                  <a:txBody>
                    <a:bodyPr/>
                    <a:lstStyle/>
                    <a:p>
                      <a:pPr algn="ctr"/>
                      <a:r>
                        <a:rPr lang="en-US" dirty="0" smtClean="0"/>
                        <a:t>0.11</a:t>
                      </a:r>
                      <a:endParaRPr lang="en-US" dirty="0"/>
                    </a:p>
                  </a:txBody>
                  <a:tcPr/>
                </a:tc>
                <a:tc>
                  <a:txBody>
                    <a:bodyPr/>
                    <a:lstStyle/>
                    <a:p>
                      <a:pPr algn="ctr"/>
                      <a:r>
                        <a:rPr lang="en-US" dirty="0" smtClean="0"/>
                        <a:t>0.83</a:t>
                      </a:r>
                      <a:endParaRPr lang="en-US" dirty="0"/>
                    </a:p>
                  </a:txBody>
                  <a:tcPr/>
                </a:tc>
                <a:tc>
                  <a:txBody>
                    <a:bodyPr/>
                    <a:lstStyle/>
                    <a:p>
                      <a:pPr algn="ctr"/>
                      <a:r>
                        <a:rPr lang="en-US" dirty="0" smtClean="0"/>
                        <a:t>0.52</a:t>
                      </a:r>
                      <a:endParaRPr lang="en-US" dirty="0"/>
                    </a:p>
                  </a:txBody>
                  <a:tcPr/>
                </a:tc>
                <a:tc>
                  <a:txBody>
                    <a:bodyPr/>
                    <a:lstStyle/>
                    <a:p>
                      <a:pPr algn="ctr"/>
                      <a:r>
                        <a:rPr lang="en-US" dirty="0" smtClean="0"/>
                        <a:t>0.17</a:t>
                      </a:r>
                      <a:endParaRPr lang="en-US" dirty="0"/>
                    </a:p>
                  </a:txBody>
                  <a:tcPr/>
                </a:tc>
                <a:extLst>
                  <a:ext uri="{0D108BD9-81ED-4DB2-BD59-A6C34878D82A}">
                    <a16:rowId xmlns:a16="http://schemas.microsoft.com/office/drawing/2014/main" val="944877762"/>
                  </a:ext>
                </a:extLst>
              </a:tr>
              <a:tr h="370840">
                <a:tc>
                  <a:txBody>
                    <a:bodyPr/>
                    <a:lstStyle/>
                    <a:p>
                      <a:pPr algn="ctr"/>
                      <a:r>
                        <a:rPr lang="en-US" dirty="0" smtClean="0"/>
                        <a:t>4</a:t>
                      </a:r>
                      <a:endParaRPr lang="en-US" dirty="0"/>
                    </a:p>
                  </a:txBody>
                  <a:tcPr/>
                </a:tc>
                <a:tc>
                  <a:txBody>
                    <a:bodyPr/>
                    <a:lstStyle/>
                    <a:p>
                      <a:pPr algn="ctr"/>
                      <a:r>
                        <a:rPr lang="en-US" dirty="0" smtClean="0"/>
                        <a:t>0.065</a:t>
                      </a:r>
                      <a:endParaRPr lang="en-US" dirty="0"/>
                    </a:p>
                  </a:txBody>
                  <a:tcPr/>
                </a:tc>
                <a:tc>
                  <a:txBody>
                    <a:bodyPr/>
                    <a:lstStyle/>
                    <a:p>
                      <a:pPr algn="ctr"/>
                      <a:r>
                        <a:rPr lang="en-US" dirty="0" smtClean="0"/>
                        <a:t>0.76</a:t>
                      </a:r>
                      <a:endParaRPr lang="en-US" dirty="0"/>
                    </a:p>
                  </a:txBody>
                  <a:tcPr/>
                </a:tc>
                <a:tc>
                  <a:txBody>
                    <a:bodyPr/>
                    <a:lstStyle/>
                    <a:p>
                      <a:pPr algn="ctr"/>
                      <a:r>
                        <a:rPr lang="en-US" dirty="0" smtClean="0"/>
                        <a:t>0.46</a:t>
                      </a:r>
                      <a:endParaRPr lang="en-US" dirty="0"/>
                    </a:p>
                  </a:txBody>
                  <a:tcPr/>
                </a:tc>
                <a:tc>
                  <a:txBody>
                    <a:bodyPr/>
                    <a:lstStyle/>
                    <a:p>
                      <a:pPr algn="ctr"/>
                      <a:r>
                        <a:rPr lang="en-US" dirty="0" smtClean="0"/>
                        <a:t>0.20</a:t>
                      </a:r>
                      <a:endParaRPr lang="en-US" dirty="0"/>
                    </a:p>
                  </a:txBody>
                  <a:tcPr/>
                </a:tc>
                <a:extLst>
                  <a:ext uri="{0D108BD9-81ED-4DB2-BD59-A6C34878D82A}">
                    <a16:rowId xmlns:a16="http://schemas.microsoft.com/office/drawing/2014/main" val="2884901380"/>
                  </a:ext>
                </a:extLst>
              </a:tr>
              <a:tr h="370840">
                <a:tc>
                  <a:txBody>
                    <a:bodyPr/>
                    <a:lstStyle/>
                    <a:p>
                      <a:pPr algn="ctr"/>
                      <a:r>
                        <a:rPr lang="en-US" dirty="0" smtClean="0"/>
                        <a:t>5</a:t>
                      </a:r>
                      <a:endParaRPr lang="en-US" dirty="0"/>
                    </a:p>
                  </a:txBody>
                  <a:tcPr/>
                </a:tc>
                <a:tc>
                  <a:txBody>
                    <a:bodyPr/>
                    <a:lstStyle/>
                    <a:p>
                      <a:pPr algn="ctr"/>
                      <a:r>
                        <a:rPr lang="en-US" dirty="0" smtClean="0"/>
                        <a:t>0.095</a:t>
                      </a:r>
                      <a:endParaRPr lang="en-US" dirty="0"/>
                    </a:p>
                  </a:txBody>
                  <a:tcPr/>
                </a:tc>
                <a:tc>
                  <a:txBody>
                    <a:bodyPr/>
                    <a:lstStyle/>
                    <a:p>
                      <a:pPr algn="ctr"/>
                      <a:r>
                        <a:rPr lang="en-US" dirty="0" smtClean="0"/>
                        <a:t>0.78</a:t>
                      </a:r>
                      <a:endParaRPr lang="en-US" dirty="0"/>
                    </a:p>
                  </a:txBody>
                  <a:tcPr/>
                </a:tc>
                <a:tc>
                  <a:txBody>
                    <a:bodyPr/>
                    <a:lstStyle/>
                    <a:p>
                      <a:pPr algn="ctr"/>
                      <a:r>
                        <a:rPr lang="en-US" dirty="0" smtClean="0"/>
                        <a:t>0.40</a:t>
                      </a:r>
                      <a:endParaRPr lang="en-US" dirty="0"/>
                    </a:p>
                  </a:txBody>
                  <a:tcPr/>
                </a:tc>
                <a:tc>
                  <a:txBody>
                    <a:bodyPr/>
                    <a:lstStyle/>
                    <a:p>
                      <a:pPr algn="ctr"/>
                      <a:r>
                        <a:rPr lang="en-US" dirty="0" smtClean="0"/>
                        <a:t>0.18</a:t>
                      </a:r>
                      <a:endParaRPr lang="en-US" dirty="0"/>
                    </a:p>
                  </a:txBody>
                  <a:tcPr/>
                </a:tc>
                <a:extLst>
                  <a:ext uri="{0D108BD9-81ED-4DB2-BD59-A6C34878D82A}">
                    <a16:rowId xmlns:a16="http://schemas.microsoft.com/office/drawing/2014/main" val="3521406106"/>
                  </a:ext>
                </a:extLst>
              </a:tr>
              <a:tr h="370840">
                <a:tc>
                  <a:txBody>
                    <a:bodyPr/>
                    <a:lstStyle/>
                    <a:p>
                      <a:pPr algn="ctr"/>
                      <a:r>
                        <a:rPr lang="en-US" dirty="0" smtClean="0"/>
                        <a:t>6</a:t>
                      </a:r>
                      <a:endParaRPr lang="en-US" dirty="0"/>
                    </a:p>
                  </a:txBody>
                  <a:tcPr/>
                </a:tc>
                <a:tc>
                  <a:txBody>
                    <a:bodyPr/>
                    <a:lstStyle/>
                    <a:p>
                      <a:pPr algn="ctr"/>
                      <a:r>
                        <a:rPr lang="en-US" dirty="0" smtClean="0"/>
                        <a:t>0.070</a:t>
                      </a:r>
                      <a:endParaRPr lang="en-US" dirty="0"/>
                    </a:p>
                  </a:txBody>
                  <a:tcPr/>
                </a:tc>
                <a:tc>
                  <a:txBody>
                    <a:bodyPr/>
                    <a:lstStyle/>
                    <a:p>
                      <a:pPr algn="ctr"/>
                      <a:r>
                        <a:rPr lang="en-US" dirty="0" smtClean="0"/>
                        <a:t>0.76</a:t>
                      </a:r>
                      <a:endParaRPr lang="en-US" dirty="0"/>
                    </a:p>
                  </a:txBody>
                  <a:tcPr/>
                </a:tc>
                <a:tc>
                  <a:txBody>
                    <a:bodyPr/>
                    <a:lstStyle/>
                    <a:p>
                      <a:pPr algn="ctr"/>
                      <a:r>
                        <a:rPr lang="en-US" dirty="0" smtClean="0"/>
                        <a:t>0.35</a:t>
                      </a:r>
                      <a:endParaRPr lang="en-US" dirty="0"/>
                    </a:p>
                  </a:txBody>
                  <a:tcPr/>
                </a:tc>
                <a:tc>
                  <a:txBody>
                    <a:bodyPr/>
                    <a:lstStyle/>
                    <a:p>
                      <a:pPr algn="ctr"/>
                      <a:r>
                        <a:rPr lang="en-US" dirty="0" smtClean="0"/>
                        <a:t>0.18</a:t>
                      </a:r>
                      <a:endParaRPr lang="en-US" dirty="0"/>
                    </a:p>
                  </a:txBody>
                  <a:tcPr/>
                </a:tc>
                <a:extLst>
                  <a:ext uri="{0D108BD9-81ED-4DB2-BD59-A6C34878D82A}">
                    <a16:rowId xmlns:a16="http://schemas.microsoft.com/office/drawing/2014/main" val="2353876887"/>
                  </a:ext>
                </a:extLst>
              </a:tr>
              <a:tr h="370840">
                <a:tc>
                  <a:txBody>
                    <a:bodyPr/>
                    <a:lstStyle/>
                    <a:p>
                      <a:pPr algn="ctr"/>
                      <a:r>
                        <a:rPr lang="en-US" dirty="0" smtClean="0"/>
                        <a:t>7</a:t>
                      </a:r>
                      <a:endParaRPr lang="en-US" dirty="0"/>
                    </a:p>
                  </a:txBody>
                  <a:tcPr/>
                </a:tc>
                <a:tc>
                  <a:txBody>
                    <a:bodyPr/>
                    <a:lstStyle/>
                    <a:p>
                      <a:pPr algn="ctr"/>
                      <a:r>
                        <a:rPr lang="en-US" dirty="0" smtClean="0"/>
                        <a:t>0.039</a:t>
                      </a:r>
                      <a:endParaRPr lang="en-US" dirty="0"/>
                    </a:p>
                  </a:txBody>
                  <a:tcPr/>
                </a:tc>
                <a:tc>
                  <a:txBody>
                    <a:bodyPr/>
                    <a:lstStyle/>
                    <a:p>
                      <a:pPr algn="ctr"/>
                      <a:r>
                        <a:rPr lang="en-US" dirty="0" smtClean="0"/>
                        <a:t>0.71</a:t>
                      </a:r>
                      <a:endParaRPr lang="en-US" dirty="0"/>
                    </a:p>
                  </a:txBody>
                  <a:tcPr/>
                </a:tc>
                <a:tc>
                  <a:txBody>
                    <a:bodyPr/>
                    <a:lstStyle/>
                    <a:p>
                      <a:pPr algn="ctr"/>
                      <a:r>
                        <a:rPr lang="en-US" dirty="0" smtClean="0"/>
                        <a:t>0.43</a:t>
                      </a:r>
                      <a:endParaRPr lang="en-US" dirty="0"/>
                    </a:p>
                  </a:txBody>
                  <a:tcPr/>
                </a:tc>
                <a:tc>
                  <a:txBody>
                    <a:bodyPr/>
                    <a:lstStyle/>
                    <a:p>
                      <a:pPr algn="ctr"/>
                      <a:r>
                        <a:rPr lang="en-US" dirty="0" smtClean="0"/>
                        <a:t>0.21</a:t>
                      </a:r>
                      <a:endParaRPr lang="en-US" dirty="0"/>
                    </a:p>
                  </a:txBody>
                  <a:tcPr/>
                </a:tc>
                <a:extLst>
                  <a:ext uri="{0D108BD9-81ED-4DB2-BD59-A6C34878D82A}">
                    <a16:rowId xmlns:a16="http://schemas.microsoft.com/office/drawing/2014/main" val="3205477750"/>
                  </a:ext>
                </a:extLst>
              </a:tr>
            </a:tbl>
          </a:graphicData>
        </a:graphic>
      </p:graphicFrame>
    </p:spTree>
    <p:extLst>
      <p:ext uri="{BB962C8B-B14F-4D97-AF65-F5344CB8AC3E}">
        <p14:creationId xmlns:p14="http://schemas.microsoft.com/office/powerpoint/2010/main" val="360872697"/>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18953" y="-114527"/>
            <a:ext cx="11715206" cy="1325563"/>
          </a:xfrm>
        </p:spPr>
        <p:txBody>
          <a:bodyPr/>
          <a:lstStyle/>
          <a:p>
            <a:r>
              <a:rPr lang="en-US" dirty="0" smtClean="0"/>
              <a:t>Run Summary and Charge-Lifetime Data</a:t>
            </a:r>
            <a:endParaRPr lang="en-US" dirty="0"/>
          </a:p>
        </p:txBody>
      </p:sp>
      <p:sp>
        <p:nvSpPr>
          <p:cNvPr id="3" name="Content Placeholder 2"/>
          <p:cNvSpPr>
            <a:spLocks noGrp="1"/>
          </p:cNvSpPr>
          <p:nvPr>
            <p:ph idx="1"/>
          </p:nvPr>
        </p:nvSpPr>
        <p:spPr>
          <a:xfrm>
            <a:off x="528505" y="4425977"/>
            <a:ext cx="4984021" cy="1413004"/>
          </a:xfrm>
        </p:spPr>
        <p:txBody>
          <a:bodyPr>
            <a:noAutofit/>
          </a:bodyPr>
          <a:lstStyle/>
          <a:p>
            <a:r>
              <a:rPr lang="en-US" sz="2400" u="sng" dirty="0" smtClean="0"/>
              <a:t>Average </a:t>
            </a:r>
            <a:r>
              <a:rPr lang="en-US" sz="2400" u="sng" dirty="0"/>
              <a:t>Current</a:t>
            </a:r>
            <a:r>
              <a:rPr lang="en-US" sz="2400" dirty="0"/>
              <a:t>: 0.5 </a:t>
            </a:r>
            <a:r>
              <a:rPr lang="en-US" sz="2400" dirty="0" smtClean="0"/>
              <a:t>mA</a:t>
            </a:r>
          </a:p>
          <a:p>
            <a:r>
              <a:rPr lang="en-US" sz="2400" u="sng" dirty="0" smtClean="0"/>
              <a:t>Total Charge Extracted</a:t>
            </a:r>
            <a:r>
              <a:rPr lang="en-US" sz="2400" dirty="0" smtClean="0"/>
              <a:t>: 53.369 C</a:t>
            </a:r>
          </a:p>
          <a:p>
            <a:r>
              <a:rPr lang="en-US" sz="2400" u="sng" dirty="0" smtClean="0"/>
              <a:t>Total Duration</a:t>
            </a:r>
            <a:r>
              <a:rPr lang="en-US" sz="2400" dirty="0" smtClean="0"/>
              <a:t>: 2117 minutes</a:t>
            </a:r>
            <a:endParaRPr lang="en-US" sz="2400" u="sng" dirty="0" smtClean="0"/>
          </a:p>
          <a:p>
            <a:endParaRPr lang="en-US" sz="2400" dirty="0"/>
          </a:p>
        </p:txBody>
      </p:sp>
      <p:graphicFrame>
        <p:nvGraphicFramePr>
          <p:cNvPr id="4" name="Content Placeholder 3"/>
          <p:cNvGraphicFramePr>
            <a:graphicFrameLocks/>
          </p:cNvGraphicFramePr>
          <p:nvPr>
            <p:extLst>
              <p:ext uri="{D42A27DB-BD31-4B8C-83A1-F6EECF244321}">
                <p14:modId xmlns:p14="http://schemas.microsoft.com/office/powerpoint/2010/main" val="3175734337"/>
              </p:ext>
            </p:extLst>
          </p:nvPr>
        </p:nvGraphicFramePr>
        <p:xfrm>
          <a:off x="528505" y="1211036"/>
          <a:ext cx="11296101" cy="2595880"/>
        </p:xfrm>
        <a:graphic>
          <a:graphicData uri="http://schemas.openxmlformats.org/drawingml/2006/table">
            <a:tbl>
              <a:tblPr firstRow="1" bandRow="1">
                <a:tableStyleId>{5C22544A-7EE6-4342-B048-85BDC9FD1C3A}</a:tableStyleId>
              </a:tblPr>
              <a:tblGrid>
                <a:gridCol w="1175956">
                  <a:extLst>
                    <a:ext uri="{9D8B030D-6E8A-4147-A177-3AD203B41FA5}">
                      <a16:colId xmlns:a16="http://schemas.microsoft.com/office/drawing/2014/main" val="933401489"/>
                    </a:ext>
                  </a:extLst>
                </a:gridCol>
                <a:gridCol w="2343341">
                  <a:extLst>
                    <a:ext uri="{9D8B030D-6E8A-4147-A177-3AD203B41FA5}">
                      <a16:colId xmlns:a16="http://schemas.microsoft.com/office/drawing/2014/main" val="3079345268"/>
                    </a:ext>
                  </a:extLst>
                </a:gridCol>
                <a:gridCol w="2034328">
                  <a:extLst>
                    <a:ext uri="{9D8B030D-6E8A-4147-A177-3AD203B41FA5}">
                      <a16:colId xmlns:a16="http://schemas.microsoft.com/office/drawing/2014/main" val="2364000144"/>
                    </a:ext>
                  </a:extLst>
                </a:gridCol>
                <a:gridCol w="3012869">
                  <a:extLst>
                    <a:ext uri="{9D8B030D-6E8A-4147-A177-3AD203B41FA5}">
                      <a16:colId xmlns:a16="http://schemas.microsoft.com/office/drawing/2014/main" val="3463014358"/>
                    </a:ext>
                  </a:extLst>
                </a:gridCol>
                <a:gridCol w="2729607">
                  <a:extLst>
                    <a:ext uri="{9D8B030D-6E8A-4147-A177-3AD203B41FA5}">
                      <a16:colId xmlns:a16="http://schemas.microsoft.com/office/drawing/2014/main" val="207251857"/>
                    </a:ext>
                  </a:extLst>
                </a:gridCol>
              </a:tblGrid>
              <a:tr h="370840">
                <a:tc>
                  <a:txBody>
                    <a:bodyPr/>
                    <a:lstStyle/>
                    <a:p>
                      <a:pPr algn="ctr"/>
                      <a:r>
                        <a:rPr lang="en-US" sz="1800" dirty="0" smtClean="0"/>
                        <a:t>Run</a:t>
                      </a:r>
                      <a:endParaRPr lang="en-US" sz="1800" dirty="0"/>
                    </a:p>
                  </a:txBody>
                  <a:tcPr/>
                </a:tc>
                <a:tc>
                  <a:txBody>
                    <a:bodyPr/>
                    <a:lstStyle/>
                    <a:p>
                      <a:pPr algn="ctr"/>
                      <a:r>
                        <a:rPr lang="en-US" sz="1800" dirty="0" smtClean="0"/>
                        <a:t>QE Difference Scans</a:t>
                      </a:r>
                      <a:endParaRPr lang="en-US" sz="1800" dirty="0"/>
                    </a:p>
                  </a:txBody>
                  <a:tcPr/>
                </a:tc>
                <a:tc>
                  <a:txBody>
                    <a:bodyPr/>
                    <a:lstStyle/>
                    <a:p>
                      <a:pPr algn="ctr"/>
                      <a:r>
                        <a:rPr lang="en-US" sz="1800" dirty="0" smtClean="0"/>
                        <a:t>Duration (min)</a:t>
                      </a:r>
                      <a:endParaRPr lang="en-US" sz="1800" dirty="0"/>
                    </a:p>
                  </a:txBody>
                  <a:tcPr/>
                </a:tc>
                <a:tc>
                  <a:txBody>
                    <a:bodyPr/>
                    <a:lstStyle/>
                    <a:p>
                      <a:pPr algn="ctr"/>
                      <a:r>
                        <a:rPr lang="en-US" sz="1800" dirty="0" smtClean="0"/>
                        <a:t>Total</a:t>
                      </a:r>
                      <a:r>
                        <a:rPr lang="en-US" sz="1800" baseline="0" dirty="0" smtClean="0"/>
                        <a:t> </a:t>
                      </a:r>
                      <a:r>
                        <a:rPr lang="en-US" sz="1800" dirty="0" smtClean="0"/>
                        <a:t>Charge</a:t>
                      </a:r>
                      <a:r>
                        <a:rPr lang="en-US" sz="1800" baseline="0" dirty="0" smtClean="0"/>
                        <a:t> Extracted [C]</a:t>
                      </a:r>
                      <a:endParaRPr lang="en-US" sz="1800" dirty="0"/>
                    </a:p>
                  </a:txBody>
                  <a:tcPr/>
                </a:tc>
                <a:tc>
                  <a:txBody>
                    <a:bodyPr/>
                    <a:lstStyle/>
                    <a:p>
                      <a:pPr algn="ctr"/>
                      <a:r>
                        <a:rPr lang="en-US" sz="1800" baseline="0" dirty="0" smtClean="0"/>
                        <a:t>Charge Lifetime [C]</a:t>
                      </a:r>
                      <a:endParaRPr lang="en-US" sz="1800" baseline="0" dirty="0"/>
                    </a:p>
                  </a:txBody>
                  <a:tcPr/>
                </a:tc>
                <a:extLst>
                  <a:ext uri="{0D108BD9-81ED-4DB2-BD59-A6C34878D82A}">
                    <a16:rowId xmlns:a16="http://schemas.microsoft.com/office/drawing/2014/main" val="4152801050"/>
                  </a:ext>
                </a:extLst>
              </a:tr>
              <a:tr h="370840">
                <a:tc>
                  <a:txBody>
                    <a:bodyPr/>
                    <a:lstStyle/>
                    <a:p>
                      <a:pPr algn="ctr"/>
                      <a:r>
                        <a:rPr lang="en-US" sz="1800" smtClean="0"/>
                        <a:t>1</a:t>
                      </a:r>
                      <a:endParaRPr lang="en-US" sz="1800" dirty="0" smtClean="0"/>
                    </a:p>
                  </a:txBody>
                  <a:tcPr/>
                </a:tc>
                <a:tc>
                  <a:txBody>
                    <a:bodyPr/>
                    <a:lstStyle/>
                    <a:p>
                      <a:pPr algn="ctr"/>
                      <a:r>
                        <a:rPr lang="en-US" sz="1800" smtClean="0"/>
                        <a:t>1-&gt;2</a:t>
                      </a:r>
                      <a:endParaRPr lang="en-US" sz="1800" dirty="0" smtClean="0"/>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800" dirty="0" smtClean="0"/>
                        <a:t>241</a:t>
                      </a:r>
                    </a:p>
                  </a:txBody>
                  <a:tcPr/>
                </a:tc>
                <a:tc>
                  <a:txBody>
                    <a:bodyPr/>
                    <a:lstStyle/>
                    <a:p>
                      <a:pPr algn="ctr"/>
                      <a:r>
                        <a:rPr lang="en-US" sz="1800" smtClean="0"/>
                        <a:t>7.12</a:t>
                      </a:r>
                      <a:endParaRPr lang="en-US" sz="1800" dirty="0"/>
                    </a:p>
                  </a:txBody>
                  <a:tcPr/>
                </a:tc>
                <a:tc>
                  <a:txBody>
                    <a:bodyPr/>
                    <a:lstStyle/>
                    <a:p>
                      <a:pPr algn="ctr"/>
                      <a:r>
                        <a:rPr lang="en-US" sz="1800" dirty="0" smtClean="0"/>
                        <a:t>178.105 ± 28.963</a:t>
                      </a:r>
                    </a:p>
                  </a:txBody>
                  <a:tcPr/>
                </a:tc>
                <a:extLst>
                  <a:ext uri="{0D108BD9-81ED-4DB2-BD59-A6C34878D82A}">
                    <a16:rowId xmlns:a16="http://schemas.microsoft.com/office/drawing/2014/main" val="1662628337"/>
                  </a:ext>
                </a:extLst>
              </a:tr>
              <a:tr h="370840">
                <a:tc>
                  <a:txBody>
                    <a:bodyPr/>
                    <a:lstStyle/>
                    <a:p>
                      <a:pPr algn="ctr"/>
                      <a:r>
                        <a:rPr lang="en-US" sz="1800" smtClean="0"/>
                        <a:t>2</a:t>
                      </a:r>
                      <a:endParaRPr lang="en-US" sz="1800" dirty="0"/>
                    </a:p>
                  </a:txBody>
                  <a:tcPr/>
                </a:tc>
                <a:tc>
                  <a:txBody>
                    <a:bodyPr/>
                    <a:lstStyle/>
                    <a:p>
                      <a:pPr algn="ctr"/>
                      <a:r>
                        <a:rPr lang="en-US" sz="1800" smtClean="0"/>
                        <a:t>2-&gt;3</a:t>
                      </a:r>
                      <a:endParaRPr lang="en-US" sz="1800" dirty="0"/>
                    </a:p>
                  </a:txBody>
                  <a:tcPr/>
                </a:tc>
                <a:tc>
                  <a:txBody>
                    <a:bodyPr/>
                    <a:lstStyle/>
                    <a:p>
                      <a:pPr algn="ctr"/>
                      <a:r>
                        <a:rPr lang="en-US" sz="1800" dirty="0" smtClean="0"/>
                        <a:t>354</a:t>
                      </a:r>
                      <a:endParaRPr lang="en-US" sz="1800" dirty="0"/>
                    </a:p>
                  </a:txBody>
                  <a:tcPr/>
                </a:tc>
                <a:tc>
                  <a:txBody>
                    <a:bodyPr/>
                    <a:lstStyle/>
                    <a:p>
                      <a:pPr algn="ctr"/>
                      <a:r>
                        <a:rPr lang="en-US" sz="1800" smtClean="0"/>
                        <a:t>10.623</a:t>
                      </a:r>
                      <a:endParaRPr lang="en-US" sz="1800" dirty="0"/>
                    </a:p>
                  </a:txBody>
                  <a:tcPr/>
                </a:tc>
                <a:tc>
                  <a:txBody>
                    <a:bodyPr/>
                    <a:lstStyle/>
                    <a:p>
                      <a:pPr algn="ctr"/>
                      <a:r>
                        <a:rPr lang="en-US" sz="1800" dirty="0" smtClean="0"/>
                        <a:t>292.543 ± 61.491</a:t>
                      </a:r>
                      <a:endParaRPr lang="en-US" sz="1800" dirty="0"/>
                    </a:p>
                  </a:txBody>
                  <a:tcPr/>
                </a:tc>
                <a:extLst>
                  <a:ext uri="{0D108BD9-81ED-4DB2-BD59-A6C34878D82A}">
                    <a16:rowId xmlns:a16="http://schemas.microsoft.com/office/drawing/2014/main" val="2916686889"/>
                  </a:ext>
                </a:extLst>
              </a:tr>
              <a:tr h="370840">
                <a:tc>
                  <a:txBody>
                    <a:bodyPr/>
                    <a:lstStyle/>
                    <a:p>
                      <a:pPr algn="ctr"/>
                      <a:r>
                        <a:rPr lang="en-US" sz="1800" smtClean="0"/>
                        <a:t>3</a:t>
                      </a:r>
                      <a:endParaRPr lang="en-US" sz="1800" dirty="0"/>
                    </a:p>
                  </a:txBody>
                  <a:tcPr/>
                </a:tc>
                <a:tc>
                  <a:txBody>
                    <a:bodyPr/>
                    <a:lstStyle/>
                    <a:p>
                      <a:pPr algn="ctr"/>
                      <a:r>
                        <a:rPr lang="en-US" sz="1800" smtClean="0"/>
                        <a:t>3-&gt;4</a:t>
                      </a:r>
                      <a:endParaRPr lang="en-US" sz="1800" dirty="0"/>
                    </a:p>
                  </a:txBody>
                  <a:tcPr/>
                </a:tc>
                <a:tc>
                  <a:txBody>
                    <a:bodyPr/>
                    <a:lstStyle/>
                    <a:p>
                      <a:pPr algn="ctr"/>
                      <a:r>
                        <a:rPr lang="en-US" sz="1800" dirty="0" smtClean="0"/>
                        <a:t>330</a:t>
                      </a:r>
                      <a:endParaRPr lang="en-US" sz="1800" dirty="0"/>
                    </a:p>
                  </a:txBody>
                  <a:tcPr/>
                </a:tc>
                <a:tc>
                  <a:txBody>
                    <a:bodyPr/>
                    <a:lstStyle/>
                    <a:p>
                      <a:pPr algn="ctr"/>
                      <a:r>
                        <a:rPr lang="en-US" sz="1800" smtClean="0"/>
                        <a:t>5.796</a:t>
                      </a:r>
                      <a:endParaRPr lang="en-US" sz="1800" dirty="0"/>
                    </a:p>
                  </a:txBody>
                  <a:tcPr/>
                </a:tc>
                <a:tc>
                  <a:txBody>
                    <a:bodyPr/>
                    <a:lstStyle/>
                    <a:p>
                      <a:pPr algn="ctr"/>
                      <a:r>
                        <a:rPr lang="en-US" sz="1800" dirty="0" smtClean="0"/>
                        <a:t>123.321 ± 23.364</a:t>
                      </a:r>
                      <a:endParaRPr lang="en-US" sz="1800" dirty="0"/>
                    </a:p>
                  </a:txBody>
                  <a:tcPr/>
                </a:tc>
                <a:extLst>
                  <a:ext uri="{0D108BD9-81ED-4DB2-BD59-A6C34878D82A}">
                    <a16:rowId xmlns:a16="http://schemas.microsoft.com/office/drawing/2014/main" val="1394702378"/>
                  </a:ext>
                </a:extLst>
              </a:tr>
              <a:tr h="370840">
                <a:tc>
                  <a:txBody>
                    <a:bodyPr/>
                    <a:lstStyle/>
                    <a:p>
                      <a:pPr algn="ctr"/>
                      <a:r>
                        <a:rPr lang="en-US" sz="1800" smtClean="0"/>
                        <a:t>4</a:t>
                      </a:r>
                      <a:endParaRPr lang="en-US" sz="1800" dirty="0"/>
                    </a:p>
                  </a:txBody>
                  <a:tcPr/>
                </a:tc>
                <a:tc>
                  <a:txBody>
                    <a:bodyPr/>
                    <a:lstStyle/>
                    <a:p>
                      <a:pPr algn="ctr"/>
                      <a:r>
                        <a:rPr lang="en-US" sz="1800" smtClean="0"/>
                        <a:t>4-&gt;5</a:t>
                      </a:r>
                      <a:endParaRPr lang="en-US" sz="1800" dirty="0"/>
                    </a:p>
                  </a:txBody>
                  <a:tcPr/>
                </a:tc>
                <a:tc>
                  <a:txBody>
                    <a:bodyPr/>
                    <a:lstStyle/>
                    <a:p>
                      <a:pPr algn="ctr"/>
                      <a:r>
                        <a:rPr lang="en-US" sz="1800" dirty="0" smtClean="0"/>
                        <a:t>395</a:t>
                      </a:r>
                      <a:endParaRPr lang="en-US" sz="1800" dirty="0"/>
                    </a:p>
                  </a:txBody>
                  <a:tcPr/>
                </a:tc>
                <a:tc>
                  <a:txBody>
                    <a:bodyPr/>
                    <a:lstStyle/>
                    <a:p>
                      <a:pPr algn="ctr"/>
                      <a:r>
                        <a:rPr lang="en-US" sz="1800" smtClean="0"/>
                        <a:t>5.924</a:t>
                      </a:r>
                      <a:endParaRPr lang="en-US" sz="1800" dirty="0"/>
                    </a:p>
                  </a:txBody>
                  <a:tcPr/>
                </a:tc>
                <a:tc>
                  <a:txBody>
                    <a:bodyPr/>
                    <a:lstStyle/>
                    <a:p>
                      <a:pPr algn="ctr"/>
                      <a:r>
                        <a:rPr lang="en-US" sz="1800" dirty="0" smtClean="0"/>
                        <a:t>111.859 ± 22.161</a:t>
                      </a:r>
                      <a:endParaRPr lang="en-US" sz="1800" dirty="0"/>
                    </a:p>
                  </a:txBody>
                  <a:tcPr/>
                </a:tc>
                <a:extLst>
                  <a:ext uri="{0D108BD9-81ED-4DB2-BD59-A6C34878D82A}">
                    <a16:rowId xmlns:a16="http://schemas.microsoft.com/office/drawing/2014/main" val="2536761836"/>
                  </a:ext>
                </a:extLst>
              </a:tr>
              <a:tr h="370840">
                <a:tc>
                  <a:txBody>
                    <a:bodyPr/>
                    <a:lstStyle/>
                    <a:p>
                      <a:pPr algn="ctr"/>
                      <a:r>
                        <a:rPr lang="en-US" sz="1800" smtClean="0"/>
                        <a:t>5</a:t>
                      </a:r>
                      <a:endParaRPr lang="en-US" sz="1800" dirty="0"/>
                    </a:p>
                  </a:txBody>
                  <a:tcPr/>
                </a:tc>
                <a:tc>
                  <a:txBody>
                    <a:bodyPr/>
                    <a:lstStyle/>
                    <a:p>
                      <a:pPr algn="ctr"/>
                      <a:r>
                        <a:rPr lang="en-US" sz="1800" smtClean="0"/>
                        <a:t>5-&gt;6</a:t>
                      </a:r>
                      <a:endParaRPr lang="en-US" sz="1800" dirty="0"/>
                    </a:p>
                  </a:txBody>
                  <a:tcPr/>
                </a:tc>
                <a:tc>
                  <a:txBody>
                    <a:bodyPr/>
                    <a:lstStyle/>
                    <a:p>
                      <a:pPr algn="ctr"/>
                      <a:r>
                        <a:rPr lang="en-US" sz="1800" dirty="0" smtClean="0"/>
                        <a:t>370</a:t>
                      </a:r>
                      <a:endParaRPr lang="en-US" sz="1800" dirty="0"/>
                    </a:p>
                  </a:txBody>
                  <a:tcPr/>
                </a:tc>
                <a:tc>
                  <a:txBody>
                    <a:bodyPr/>
                    <a:lstStyle/>
                    <a:p>
                      <a:pPr algn="ctr"/>
                      <a:r>
                        <a:rPr lang="en-US" sz="1800" smtClean="0"/>
                        <a:t>11.1</a:t>
                      </a:r>
                      <a:endParaRPr lang="en-US" sz="1800" dirty="0"/>
                    </a:p>
                  </a:txBody>
                  <a:tcPr/>
                </a:tc>
                <a:tc>
                  <a:txBody>
                    <a:bodyPr/>
                    <a:lstStyle/>
                    <a:p>
                      <a:pPr algn="ctr"/>
                      <a:r>
                        <a:rPr lang="en-US" sz="1800" smtClean="0"/>
                        <a:t>? (Laser drifted?)</a:t>
                      </a:r>
                      <a:endParaRPr lang="en-US" sz="1800" dirty="0"/>
                    </a:p>
                  </a:txBody>
                  <a:tcPr/>
                </a:tc>
                <a:extLst>
                  <a:ext uri="{0D108BD9-81ED-4DB2-BD59-A6C34878D82A}">
                    <a16:rowId xmlns:a16="http://schemas.microsoft.com/office/drawing/2014/main" val="1853863688"/>
                  </a:ext>
                </a:extLst>
              </a:tr>
              <a:tr h="370840">
                <a:tc>
                  <a:txBody>
                    <a:bodyPr/>
                    <a:lstStyle/>
                    <a:p>
                      <a:pPr algn="ctr"/>
                      <a:r>
                        <a:rPr lang="en-US" sz="1800" smtClean="0"/>
                        <a:t>6</a:t>
                      </a:r>
                      <a:endParaRPr lang="en-US" sz="1800" dirty="0"/>
                    </a:p>
                  </a:txBody>
                  <a:tcPr/>
                </a:tc>
                <a:tc>
                  <a:txBody>
                    <a:bodyPr/>
                    <a:lstStyle/>
                    <a:p>
                      <a:pPr algn="ctr"/>
                      <a:r>
                        <a:rPr lang="en-US" sz="1800" smtClean="0"/>
                        <a:t>6-&gt;7</a:t>
                      </a:r>
                      <a:endParaRPr lang="en-US" sz="1800" dirty="0"/>
                    </a:p>
                  </a:txBody>
                  <a:tcPr/>
                </a:tc>
                <a:tc>
                  <a:txBody>
                    <a:bodyPr/>
                    <a:lstStyle/>
                    <a:p>
                      <a:pPr algn="ctr"/>
                      <a:r>
                        <a:rPr lang="en-US" sz="1800" dirty="0" smtClean="0"/>
                        <a:t>427</a:t>
                      </a:r>
                      <a:endParaRPr lang="en-US" sz="1800" dirty="0"/>
                    </a:p>
                  </a:txBody>
                  <a:tcPr/>
                </a:tc>
                <a:tc>
                  <a:txBody>
                    <a:bodyPr/>
                    <a:lstStyle/>
                    <a:p>
                      <a:pPr algn="ctr"/>
                      <a:r>
                        <a:rPr lang="en-US" sz="1800" smtClean="0"/>
                        <a:t>12.806</a:t>
                      </a:r>
                      <a:endParaRPr lang="en-US" sz="1800" dirty="0"/>
                    </a:p>
                  </a:txBody>
                  <a:tcPr/>
                </a:tc>
                <a:tc>
                  <a:txBody>
                    <a:bodyPr/>
                    <a:lstStyle/>
                    <a:p>
                      <a:pPr algn="ctr"/>
                      <a:r>
                        <a:rPr lang="en-US" sz="1800" dirty="0" smtClean="0"/>
                        <a:t>153.212 (uncertainty?)</a:t>
                      </a:r>
                      <a:endParaRPr lang="en-US" sz="1800" dirty="0"/>
                    </a:p>
                  </a:txBody>
                  <a:tcPr/>
                </a:tc>
                <a:extLst>
                  <a:ext uri="{0D108BD9-81ED-4DB2-BD59-A6C34878D82A}">
                    <a16:rowId xmlns:a16="http://schemas.microsoft.com/office/drawing/2014/main" val="3955581309"/>
                  </a:ext>
                </a:extLst>
              </a:tr>
            </a:tbl>
          </a:graphicData>
        </a:graphic>
      </p:graphicFrame>
    </p:spTree>
    <p:extLst>
      <p:ext uri="{BB962C8B-B14F-4D97-AF65-F5344CB8AC3E}">
        <p14:creationId xmlns:p14="http://schemas.microsoft.com/office/powerpoint/2010/main" val="3353112831"/>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1886" y="0"/>
            <a:ext cx="11612880" cy="1325563"/>
          </a:xfrm>
        </p:spPr>
        <p:txBody>
          <a:bodyPr/>
          <a:lstStyle/>
          <a:p>
            <a:r>
              <a:rPr lang="en-US" dirty="0" smtClean="0"/>
              <a:t>Integrating QE Difference Scans  Within Laser Spot</a:t>
            </a:r>
            <a:endParaRPr lang="en-US"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4285454255"/>
              </p:ext>
            </p:extLst>
          </p:nvPr>
        </p:nvGraphicFramePr>
        <p:xfrm>
          <a:off x="142024" y="990364"/>
          <a:ext cx="11862741" cy="3139440"/>
        </p:xfrm>
        <a:graphic>
          <a:graphicData uri="http://schemas.openxmlformats.org/drawingml/2006/table">
            <a:tbl>
              <a:tblPr firstRow="1" bandRow="1">
                <a:tableStyleId>{5C22544A-7EE6-4342-B048-85BDC9FD1C3A}</a:tableStyleId>
              </a:tblPr>
              <a:tblGrid>
                <a:gridCol w="875169">
                  <a:extLst>
                    <a:ext uri="{9D8B030D-6E8A-4147-A177-3AD203B41FA5}">
                      <a16:colId xmlns:a16="http://schemas.microsoft.com/office/drawing/2014/main" val="1382830512"/>
                    </a:ext>
                  </a:extLst>
                </a:gridCol>
                <a:gridCol w="1743958">
                  <a:extLst>
                    <a:ext uri="{9D8B030D-6E8A-4147-A177-3AD203B41FA5}">
                      <a16:colId xmlns:a16="http://schemas.microsoft.com/office/drawing/2014/main" val="3930617017"/>
                    </a:ext>
                  </a:extLst>
                </a:gridCol>
                <a:gridCol w="1975999">
                  <a:extLst>
                    <a:ext uri="{9D8B030D-6E8A-4147-A177-3AD203B41FA5}">
                      <a16:colId xmlns:a16="http://schemas.microsoft.com/office/drawing/2014/main" val="1112988697"/>
                    </a:ext>
                  </a:extLst>
                </a:gridCol>
                <a:gridCol w="2145741">
                  <a:extLst>
                    <a:ext uri="{9D8B030D-6E8A-4147-A177-3AD203B41FA5}">
                      <a16:colId xmlns:a16="http://schemas.microsoft.com/office/drawing/2014/main" val="3559961161"/>
                    </a:ext>
                  </a:extLst>
                </a:gridCol>
                <a:gridCol w="2560937">
                  <a:extLst>
                    <a:ext uri="{9D8B030D-6E8A-4147-A177-3AD203B41FA5}">
                      <a16:colId xmlns:a16="http://schemas.microsoft.com/office/drawing/2014/main" val="3846556465"/>
                    </a:ext>
                  </a:extLst>
                </a:gridCol>
                <a:gridCol w="2560937">
                  <a:extLst>
                    <a:ext uri="{9D8B030D-6E8A-4147-A177-3AD203B41FA5}">
                      <a16:colId xmlns:a16="http://schemas.microsoft.com/office/drawing/2014/main" val="2584756245"/>
                    </a:ext>
                  </a:extLst>
                </a:gridCol>
              </a:tblGrid>
              <a:tr h="370840">
                <a:tc>
                  <a:txBody>
                    <a:bodyPr/>
                    <a:lstStyle/>
                    <a:p>
                      <a:pPr algn="ctr"/>
                      <a:r>
                        <a:rPr lang="en-US" sz="1800" dirty="0" smtClean="0"/>
                        <a:t>Run</a:t>
                      </a:r>
                      <a:endParaRPr lang="en-US" sz="1800" dirty="0"/>
                    </a:p>
                  </a:txBody>
                  <a:tcPr/>
                </a:tc>
                <a:tc>
                  <a:txBody>
                    <a:bodyPr/>
                    <a:lstStyle/>
                    <a:p>
                      <a:pPr algn="ctr"/>
                      <a:r>
                        <a:rPr lang="en-US" sz="1800" dirty="0" smtClean="0"/>
                        <a:t>QE Difference Scans</a:t>
                      </a:r>
                      <a:endParaRPr lang="en-US" sz="1800" dirty="0"/>
                    </a:p>
                  </a:txBody>
                  <a:tcPr/>
                </a:tc>
                <a:tc>
                  <a:txBody>
                    <a:bodyPr/>
                    <a:lstStyle/>
                    <a:p>
                      <a:pPr algn="ctr"/>
                      <a:r>
                        <a:rPr lang="en-US" sz="1800" dirty="0" smtClean="0"/>
                        <a:t>GWI Within Laser Spot (</a:t>
                      </a:r>
                      <a:r>
                        <a:rPr lang="en-US" sz="1800" dirty="0" err="1" smtClean="0"/>
                        <a:t>Unshifted</a:t>
                      </a:r>
                      <a:r>
                        <a:rPr lang="en-US" sz="1800" dirty="0" smtClean="0"/>
                        <a:t>*)</a:t>
                      </a:r>
                      <a:endParaRPr lang="en-US" sz="1800" dirty="0"/>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800" dirty="0" smtClean="0"/>
                        <a:t>GWI Within Laser Spot (Shifted*)</a:t>
                      </a:r>
                    </a:p>
                    <a:p>
                      <a:pPr algn="ctr"/>
                      <a:endParaRPr lang="en-US" sz="1800" dirty="0"/>
                    </a:p>
                  </a:txBody>
                  <a:tcPr/>
                </a:tc>
                <a:tc>
                  <a:txBody>
                    <a:bodyPr/>
                    <a:lstStyle/>
                    <a:p>
                      <a:pPr algn="ctr"/>
                      <a:r>
                        <a:rPr lang="en-US" sz="1800" dirty="0" smtClean="0"/>
                        <a:t>Unweighted Integral within Laser Spot (</a:t>
                      </a:r>
                      <a:r>
                        <a:rPr lang="en-US" sz="1800" dirty="0" err="1" smtClean="0"/>
                        <a:t>Unshifted</a:t>
                      </a:r>
                      <a:r>
                        <a:rPr lang="en-US" sz="1800" dirty="0" smtClean="0"/>
                        <a:t>*)</a:t>
                      </a:r>
                      <a:endParaRPr lang="en-US" sz="1800" dirty="0"/>
                    </a:p>
                  </a:txBody>
                  <a:tcPr/>
                </a:tc>
                <a:tc>
                  <a:txBody>
                    <a:bodyPr/>
                    <a:lstStyle/>
                    <a:p>
                      <a:pPr algn="ctr"/>
                      <a:r>
                        <a:rPr lang="en-US" sz="1800" dirty="0" smtClean="0"/>
                        <a:t>Unweighted Integral within Laser Spot (Shifted*)</a:t>
                      </a:r>
                      <a:endParaRPr lang="en-US" sz="1800" dirty="0"/>
                    </a:p>
                  </a:txBody>
                  <a:tcPr/>
                </a:tc>
                <a:extLst>
                  <a:ext uri="{0D108BD9-81ED-4DB2-BD59-A6C34878D82A}">
                    <a16:rowId xmlns:a16="http://schemas.microsoft.com/office/drawing/2014/main" val="3272686726"/>
                  </a:ext>
                </a:extLst>
              </a:tr>
              <a:tr h="370840">
                <a:tc>
                  <a:txBody>
                    <a:bodyPr/>
                    <a:lstStyle/>
                    <a:p>
                      <a:pPr algn="ctr"/>
                      <a:r>
                        <a:rPr lang="en-US" sz="1800" smtClean="0"/>
                        <a:t>1</a:t>
                      </a:r>
                      <a:endParaRPr lang="en-US" sz="1800" dirty="0" smtClean="0"/>
                    </a:p>
                  </a:txBody>
                  <a:tcPr/>
                </a:tc>
                <a:tc>
                  <a:txBody>
                    <a:bodyPr/>
                    <a:lstStyle/>
                    <a:p>
                      <a:pPr algn="ctr"/>
                      <a:r>
                        <a:rPr lang="en-US" sz="1800" smtClean="0"/>
                        <a:t>1-&gt;2</a:t>
                      </a:r>
                      <a:endParaRPr lang="en-US" sz="1800" dirty="0" smtClean="0"/>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800" dirty="0" smtClean="0"/>
                        <a:t>-0.0226</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800" dirty="0" smtClean="0"/>
                        <a:t>-0.0175</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800" dirty="0" smtClean="0"/>
                        <a:t>-0.144</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800" dirty="0" smtClean="0"/>
                        <a:t>-0.112</a:t>
                      </a:r>
                    </a:p>
                  </a:txBody>
                  <a:tcPr/>
                </a:tc>
                <a:extLst>
                  <a:ext uri="{0D108BD9-81ED-4DB2-BD59-A6C34878D82A}">
                    <a16:rowId xmlns:a16="http://schemas.microsoft.com/office/drawing/2014/main" val="3067830849"/>
                  </a:ext>
                </a:extLst>
              </a:tr>
              <a:tr h="370840">
                <a:tc>
                  <a:txBody>
                    <a:bodyPr/>
                    <a:lstStyle/>
                    <a:p>
                      <a:pPr algn="ctr"/>
                      <a:r>
                        <a:rPr lang="en-US" sz="1800" smtClean="0"/>
                        <a:t>2</a:t>
                      </a:r>
                      <a:endParaRPr lang="en-US" sz="1800" dirty="0"/>
                    </a:p>
                  </a:txBody>
                  <a:tcPr/>
                </a:tc>
                <a:tc>
                  <a:txBody>
                    <a:bodyPr/>
                    <a:lstStyle/>
                    <a:p>
                      <a:pPr algn="ctr"/>
                      <a:r>
                        <a:rPr lang="en-US" sz="1800" dirty="0" smtClean="0"/>
                        <a:t>2-&gt;3</a:t>
                      </a:r>
                      <a:endParaRPr lang="en-US" sz="1800" dirty="0"/>
                    </a:p>
                  </a:txBody>
                  <a:tcPr/>
                </a:tc>
                <a:tc>
                  <a:txBody>
                    <a:bodyPr/>
                    <a:lstStyle/>
                    <a:p>
                      <a:pPr algn="ctr"/>
                      <a:r>
                        <a:rPr lang="en-US" sz="1800" dirty="0" smtClean="0"/>
                        <a:t>-0.0133(6)**</a:t>
                      </a:r>
                      <a:endParaRPr lang="en-US" sz="1800" dirty="0"/>
                    </a:p>
                  </a:txBody>
                  <a:tcPr/>
                </a:tc>
                <a:tc>
                  <a:txBody>
                    <a:bodyPr/>
                    <a:lstStyle/>
                    <a:p>
                      <a:pPr algn="ctr"/>
                      <a:r>
                        <a:rPr lang="en-US" sz="1800" dirty="0" smtClean="0"/>
                        <a:t>-0.0133(7)**</a:t>
                      </a:r>
                      <a:endParaRPr lang="en-US" sz="1800" dirty="0"/>
                    </a:p>
                  </a:txBody>
                  <a:tcPr/>
                </a:tc>
                <a:tc>
                  <a:txBody>
                    <a:bodyPr/>
                    <a:lstStyle/>
                    <a:p>
                      <a:pPr algn="ctr"/>
                      <a:r>
                        <a:rPr lang="en-US" sz="1800" dirty="0" smtClean="0"/>
                        <a:t>-0.0856</a:t>
                      </a:r>
                      <a:endParaRPr lang="en-US" sz="1800" dirty="0"/>
                    </a:p>
                  </a:txBody>
                  <a:tcPr/>
                </a:tc>
                <a:tc>
                  <a:txBody>
                    <a:bodyPr/>
                    <a:lstStyle/>
                    <a:p>
                      <a:pPr algn="ctr"/>
                      <a:r>
                        <a:rPr lang="en-US" sz="1800" dirty="0" smtClean="0"/>
                        <a:t>-0.0833</a:t>
                      </a:r>
                      <a:endParaRPr lang="en-US" sz="1800" dirty="0"/>
                    </a:p>
                  </a:txBody>
                  <a:tcPr/>
                </a:tc>
                <a:extLst>
                  <a:ext uri="{0D108BD9-81ED-4DB2-BD59-A6C34878D82A}">
                    <a16:rowId xmlns:a16="http://schemas.microsoft.com/office/drawing/2014/main" val="3831371690"/>
                  </a:ext>
                </a:extLst>
              </a:tr>
              <a:tr h="370840">
                <a:tc>
                  <a:txBody>
                    <a:bodyPr/>
                    <a:lstStyle/>
                    <a:p>
                      <a:pPr algn="ctr"/>
                      <a:r>
                        <a:rPr lang="en-US" sz="1800" smtClean="0"/>
                        <a:t>3</a:t>
                      </a:r>
                      <a:endParaRPr lang="en-US" sz="1800" dirty="0"/>
                    </a:p>
                  </a:txBody>
                  <a:tcPr/>
                </a:tc>
                <a:tc>
                  <a:txBody>
                    <a:bodyPr/>
                    <a:lstStyle/>
                    <a:p>
                      <a:pPr algn="ctr"/>
                      <a:r>
                        <a:rPr lang="en-US" sz="1800" smtClean="0"/>
                        <a:t>3-&gt;4</a:t>
                      </a:r>
                      <a:endParaRPr lang="en-US" sz="1800" dirty="0"/>
                    </a:p>
                  </a:txBody>
                  <a:tcPr/>
                </a:tc>
                <a:tc>
                  <a:txBody>
                    <a:bodyPr/>
                    <a:lstStyle/>
                    <a:p>
                      <a:pPr algn="ctr"/>
                      <a:r>
                        <a:rPr lang="en-US" sz="1800" dirty="0" smtClean="0"/>
                        <a:t>-0.0260</a:t>
                      </a:r>
                      <a:endParaRPr lang="en-US" sz="1800" dirty="0"/>
                    </a:p>
                  </a:txBody>
                  <a:tcPr/>
                </a:tc>
                <a:tc>
                  <a:txBody>
                    <a:bodyPr/>
                    <a:lstStyle/>
                    <a:p>
                      <a:pPr algn="ctr"/>
                      <a:r>
                        <a:rPr lang="en-US" sz="1800" b="0" i="0" u="none" strike="noStrike" kern="1200" dirty="0" smtClean="0">
                          <a:solidFill>
                            <a:schemeClr val="dk1"/>
                          </a:solidFill>
                          <a:latin typeface="+mn-lt"/>
                          <a:ea typeface="+mn-ea"/>
                          <a:cs typeface="+mn-cs"/>
                        </a:rPr>
                        <a:t> -0.0304</a:t>
                      </a:r>
                      <a:endParaRPr lang="en-US" sz="1800" dirty="0"/>
                    </a:p>
                  </a:txBody>
                  <a:tcPr/>
                </a:tc>
                <a:tc>
                  <a:txBody>
                    <a:bodyPr/>
                    <a:lstStyle/>
                    <a:p>
                      <a:pPr algn="ctr"/>
                      <a:r>
                        <a:rPr lang="en-US" sz="1800" dirty="0" smtClean="0"/>
                        <a:t>-0.166</a:t>
                      </a:r>
                      <a:endParaRPr lang="en-US" sz="1800" dirty="0"/>
                    </a:p>
                  </a:txBody>
                  <a:tcPr/>
                </a:tc>
                <a:tc>
                  <a:txBody>
                    <a:bodyPr/>
                    <a:lstStyle/>
                    <a:p>
                      <a:pPr algn="ctr"/>
                      <a:r>
                        <a:rPr lang="en-US" sz="1800" dirty="0" smtClean="0"/>
                        <a:t>-0.191</a:t>
                      </a:r>
                      <a:endParaRPr lang="en-US" sz="1800" dirty="0"/>
                    </a:p>
                  </a:txBody>
                  <a:tcPr/>
                </a:tc>
                <a:extLst>
                  <a:ext uri="{0D108BD9-81ED-4DB2-BD59-A6C34878D82A}">
                    <a16:rowId xmlns:a16="http://schemas.microsoft.com/office/drawing/2014/main" val="581883934"/>
                  </a:ext>
                </a:extLst>
              </a:tr>
              <a:tr h="370840">
                <a:tc>
                  <a:txBody>
                    <a:bodyPr/>
                    <a:lstStyle/>
                    <a:p>
                      <a:pPr algn="ctr"/>
                      <a:r>
                        <a:rPr lang="en-US" sz="1800" smtClean="0"/>
                        <a:t>4</a:t>
                      </a:r>
                      <a:endParaRPr lang="en-US" sz="1800" dirty="0"/>
                    </a:p>
                  </a:txBody>
                  <a:tcPr/>
                </a:tc>
                <a:tc>
                  <a:txBody>
                    <a:bodyPr/>
                    <a:lstStyle/>
                    <a:p>
                      <a:pPr algn="ctr"/>
                      <a:r>
                        <a:rPr lang="en-US" sz="1800" smtClean="0"/>
                        <a:t>4-&gt;5</a:t>
                      </a:r>
                      <a:endParaRPr lang="en-US" sz="1800" dirty="0"/>
                    </a:p>
                  </a:txBody>
                  <a:tcPr/>
                </a:tc>
                <a:tc>
                  <a:txBody>
                    <a:bodyPr/>
                    <a:lstStyle/>
                    <a:p>
                      <a:pPr algn="ctr"/>
                      <a:r>
                        <a:rPr lang="en-US" sz="1800" dirty="0" smtClean="0"/>
                        <a:t>0.0095</a:t>
                      </a:r>
                      <a:endParaRPr lang="en-US" sz="1800" dirty="0"/>
                    </a:p>
                  </a:txBody>
                  <a:tcPr/>
                </a:tc>
                <a:tc>
                  <a:txBody>
                    <a:bodyPr/>
                    <a:lstStyle/>
                    <a:p>
                      <a:pPr algn="ctr"/>
                      <a:r>
                        <a:rPr lang="en-US" sz="1800" b="0" i="0" u="none" strike="noStrike" kern="1200" dirty="0" smtClean="0">
                          <a:solidFill>
                            <a:schemeClr val="dk1"/>
                          </a:solidFill>
                          <a:latin typeface="+mn-lt"/>
                          <a:ea typeface="+mn-ea"/>
                          <a:cs typeface="+mn-cs"/>
                        </a:rPr>
                        <a:t> 0.0042</a:t>
                      </a:r>
                      <a:endParaRPr lang="en-US" sz="1800" dirty="0"/>
                    </a:p>
                  </a:txBody>
                  <a:tcPr/>
                </a:tc>
                <a:tc>
                  <a:txBody>
                    <a:bodyPr/>
                    <a:lstStyle/>
                    <a:p>
                      <a:pPr algn="ctr"/>
                      <a:r>
                        <a:rPr lang="en-US" sz="1800" dirty="0" smtClean="0"/>
                        <a:t>0.0592</a:t>
                      </a:r>
                      <a:endParaRPr lang="en-US" sz="1800" dirty="0"/>
                    </a:p>
                  </a:txBody>
                  <a:tcPr/>
                </a:tc>
                <a:tc>
                  <a:txBody>
                    <a:bodyPr/>
                    <a:lstStyle/>
                    <a:p>
                      <a:pPr algn="ctr"/>
                      <a:r>
                        <a:rPr lang="en-US" sz="1800" dirty="0" smtClean="0"/>
                        <a:t>0.0258</a:t>
                      </a:r>
                      <a:endParaRPr lang="en-US" sz="1800" dirty="0"/>
                    </a:p>
                  </a:txBody>
                  <a:tcPr/>
                </a:tc>
                <a:extLst>
                  <a:ext uri="{0D108BD9-81ED-4DB2-BD59-A6C34878D82A}">
                    <a16:rowId xmlns:a16="http://schemas.microsoft.com/office/drawing/2014/main" val="1942666544"/>
                  </a:ext>
                </a:extLst>
              </a:tr>
              <a:tr h="370840">
                <a:tc>
                  <a:txBody>
                    <a:bodyPr/>
                    <a:lstStyle/>
                    <a:p>
                      <a:pPr algn="ctr"/>
                      <a:r>
                        <a:rPr lang="en-US" sz="1800" smtClean="0"/>
                        <a:t>5</a:t>
                      </a:r>
                      <a:endParaRPr lang="en-US" sz="1800" dirty="0"/>
                    </a:p>
                  </a:txBody>
                  <a:tcPr/>
                </a:tc>
                <a:tc>
                  <a:txBody>
                    <a:bodyPr/>
                    <a:lstStyle/>
                    <a:p>
                      <a:pPr algn="ctr"/>
                      <a:r>
                        <a:rPr lang="en-US" sz="1800" smtClean="0"/>
                        <a:t>5-&gt;6</a:t>
                      </a:r>
                      <a:endParaRPr lang="en-US" sz="1800" dirty="0"/>
                    </a:p>
                  </a:txBody>
                  <a:tcPr/>
                </a:tc>
                <a:tc>
                  <a:txBody>
                    <a:bodyPr/>
                    <a:lstStyle/>
                    <a:p>
                      <a:pPr algn="ctr"/>
                      <a:r>
                        <a:rPr lang="en-US" sz="1800" dirty="0" smtClean="0"/>
                        <a:t>-0.0079</a:t>
                      </a:r>
                      <a:endParaRPr lang="en-US" sz="1800" dirty="0"/>
                    </a:p>
                  </a:txBody>
                  <a:tcPr/>
                </a:tc>
                <a:tc>
                  <a:txBody>
                    <a:bodyPr/>
                    <a:lstStyle/>
                    <a:p>
                      <a:pPr algn="ctr"/>
                      <a:r>
                        <a:rPr lang="en-US" sz="1800" b="0" i="0" u="none" strike="noStrike" kern="1200" dirty="0" smtClean="0">
                          <a:solidFill>
                            <a:schemeClr val="dk1"/>
                          </a:solidFill>
                          <a:latin typeface="+mn-lt"/>
                          <a:ea typeface="+mn-ea"/>
                          <a:cs typeface="+mn-cs"/>
                        </a:rPr>
                        <a:t> -0.0180</a:t>
                      </a:r>
                      <a:endParaRPr lang="en-US" sz="1800" dirty="0"/>
                    </a:p>
                  </a:txBody>
                  <a:tcPr/>
                </a:tc>
                <a:tc>
                  <a:txBody>
                    <a:bodyPr/>
                    <a:lstStyle/>
                    <a:p>
                      <a:pPr algn="ctr"/>
                      <a:r>
                        <a:rPr lang="en-US" sz="1800" dirty="0" smtClean="0"/>
                        <a:t>-0.0533</a:t>
                      </a:r>
                      <a:endParaRPr lang="en-US" sz="1800" dirty="0"/>
                    </a:p>
                  </a:txBody>
                  <a:tcPr/>
                </a:tc>
                <a:tc>
                  <a:txBody>
                    <a:bodyPr/>
                    <a:lstStyle/>
                    <a:p>
                      <a:pPr algn="ctr"/>
                      <a:r>
                        <a:rPr lang="en-US" sz="1800" dirty="0" smtClean="0"/>
                        <a:t>-0.113</a:t>
                      </a:r>
                      <a:endParaRPr lang="en-US" sz="1800" dirty="0"/>
                    </a:p>
                  </a:txBody>
                  <a:tcPr/>
                </a:tc>
                <a:extLst>
                  <a:ext uri="{0D108BD9-81ED-4DB2-BD59-A6C34878D82A}">
                    <a16:rowId xmlns:a16="http://schemas.microsoft.com/office/drawing/2014/main" val="630288972"/>
                  </a:ext>
                </a:extLst>
              </a:tr>
              <a:tr h="370840">
                <a:tc>
                  <a:txBody>
                    <a:bodyPr/>
                    <a:lstStyle/>
                    <a:p>
                      <a:pPr algn="ctr"/>
                      <a:r>
                        <a:rPr lang="en-US" sz="1800" smtClean="0"/>
                        <a:t>6</a:t>
                      </a:r>
                      <a:endParaRPr lang="en-US" sz="1800" dirty="0"/>
                    </a:p>
                  </a:txBody>
                  <a:tcPr/>
                </a:tc>
                <a:tc>
                  <a:txBody>
                    <a:bodyPr/>
                    <a:lstStyle/>
                    <a:p>
                      <a:pPr algn="ctr"/>
                      <a:r>
                        <a:rPr lang="en-US" sz="1800" dirty="0" smtClean="0"/>
                        <a:t>6-&gt;7</a:t>
                      </a:r>
                      <a:endParaRPr lang="en-US" sz="1800" dirty="0"/>
                    </a:p>
                  </a:txBody>
                  <a:tcPr/>
                </a:tc>
                <a:tc>
                  <a:txBody>
                    <a:bodyPr/>
                    <a:lstStyle/>
                    <a:p>
                      <a:pPr algn="ctr"/>
                      <a:r>
                        <a:rPr lang="en-US" sz="1800" dirty="0" smtClean="0"/>
                        <a:t>0.0227</a:t>
                      </a:r>
                      <a:endParaRPr lang="en-US" sz="1800" dirty="0"/>
                    </a:p>
                  </a:txBody>
                  <a:tcPr/>
                </a:tc>
                <a:tc>
                  <a:txBody>
                    <a:bodyPr/>
                    <a:lstStyle/>
                    <a:p>
                      <a:pPr algn="ctr"/>
                      <a:r>
                        <a:rPr lang="en-US" sz="1800" b="0" i="0" u="none" strike="noStrike" kern="1200" dirty="0" smtClean="0">
                          <a:solidFill>
                            <a:schemeClr val="dk1"/>
                          </a:solidFill>
                          <a:latin typeface="+mn-lt"/>
                          <a:ea typeface="+mn-ea"/>
                          <a:cs typeface="+mn-cs"/>
                        </a:rPr>
                        <a:t> 0.0227***</a:t>
                      </a:r>
                      <a:endParaRPr lang="en-US" sz="1800" dirty="0"/>
                    </a:p>
                  </a:txBody>
                  <a:tcPr/>
                </a:tc>
                <a:tc>
                  <a:txBody>
                    <a:bodyPr/>
                    <a:lstStyle/>
                    <a:p>
                      <a:pPr algn="ctr"/>
                      <a:r>
                        <a:rPr lang="en-US" sz="1800" dirty="0" smtClean="0"/>
                        <a:t>-0.143</a:t>
                      </a:r>
                      <a:endParaRPr lang="en-US" sz="1800" dirty="0"/>
                    </a:p>
                  </a:txBody>
                  <a:tcPr/>
                </a:tc>
                <a:tc>
                  <a:txBody>
                    <a:bodyPr/>
                    <a:lstStyle/>
                    <a:p>
                      <a:pPr algn="ctr"/>
                      <a:r>
                        <a:rPr lang="en-US" sz="1800" dirty="0" smtClean="0"/>
                        <a:t>-0.143***</a:t>
                      </a:r>
                      <a:endParaRPr lang="en-US" sz="1800" dirty="0"/>
                    </a:p>
                  </a:txBody>
                  <a:tcPr/>
                </a:tc>
                <a:extLst>
                  <a:ext uri="{0D108BD9-81ED-4DB2-BD59-A6C34878D82A}">
                    <a16:rowId xmlns:a16="http://schemas.microsoft.com/office/drawing/2014/main" val="1250019609"/>
                  </a:ext>
                </a:extLst>
              </a:tr>
            </a:tbl>
          </a:graphicData>
        </a:graphic>
      </p:graphicFrame>
      <mc:AlternateContent xmlns:mc="http://schemas.openxmlformats.org/markup-compatibility/2006" xmlns:a14="http://schemas.microsoft.com/office/drawing/2010/main">
        <mc:Choice Requires="a14">
          <p:sp>
            <p:nvSpPr>
              <p:cNvPr id="4" name="TextBox 3"/>
              <p:cNvSpPr txBox="1"/>
              <p:nvPr/>
            </p:nvSpPr>
            <p:spPr>
              <a:xfrm>
                <a:off x="140680" y="4404124"/>
                <a:ext cx="9030789" cy="2261196"/>
              </a:xfrm>
              <a:prstGeom prst="rect">
                <a:avLst/>
              </a:prstGeom>
              <a:noFill/>
            </p:spPr>
            <p:txBody>
              <a:bodyPr wrap="square" rtlCol="0">
                <a:spAutoFit/>
              </a:bodyPr>
              <a:lstStyle/>
              <a:p>
                <a:r>
                  <a:rPr lang="en-US" u="sng" dirty="0" smtClean="0"/>
                  <a:t>Gaussian Weighted Integral (GWI)</a:t>
                </a:r>
                <a:r>
                  <a:rPr lang="en-US" dirty="0" smtClean="0"/>
                  <a:t>:</a:t>
                </a:r>
              </a:p>
              <a:p>
                <a:pPr marL="285750" indent="-285750">
                  <a:buFont typeface="Arial" panose="020B0604020202020204" pitchFamily="34" charset="0"/>
                  <a:buChar char="•"/>
                </a:pPr>
                <a:r>
                  <a:rPr lang="en-US" dirty="0" smtClean="0"/>
                  <a:t>Gaussian Weighted Integral: </a:t>
                </a:r>
                <a14:m>
                  <m:oMath xmlns:m="http://schemas.openxmlformats.org/officeDocument/2006/math">
                    <m:r>
                      <a:rPr lang="en-US" b="0" i="1" smtClean="0">
                        <a:latin typeface="Cambria Math" panose="02040503050406030204" pitchFamily="18" charset="0"/>
                      </a:rPr>
                      <m:t>𝐺𝑊𝐼</m:t>
                    </m:r>
                    <m:r>
                      <a:rPr lang="en-US" b="0" i="1" smtClean="0">
                        <a:latin typeface="Cambria Math" panose="02040503050406030204" pitchFamily="18" charset="0"/>
                      </a:rPr>
                      <m:t>=</m:t>
                    </m:r>
                    <m:nary>
                      <m:naryPr>
                        <m:chr m:val="∬"/>
                        <m:ctrlPr>
                          <a:rPr lang="en-US" b="0" i="1" smtClean="0">
                            <a:latin typeface="Cambria Math" panose="02040503050406030204" pitchFamily="18" charset="0"/>
                          </a:rPr>
                        </m:ctrlPr>
                      </m:naryPr>
                      <m:sub>
                        <m:r>
                          <m:rPr>
                            <m:brk m:alnAt="23"/>
                          </m:rPr>
                          <a:rPr lang="en-US" b="0" i="1" smtClean="0">
                            <a:latin typeface="Cambria Math" panose="02040503050406030204" pitchFamily="18" charset="0"/>
                          </a:rPr>
                          <m:t>𝑆</m:t>
                        </m:r>
                      </m:sub>
                      <m:sup/>
                      <m:e>
                        <m:r>
                          <a:rPr lang="en-US" b="0" i="1" smtClean="0">
                            <a:latin typeface="Cambria Math" panose="02040503050406030204" pitchFamily="18" charset="0"/>
                          </a:rPr>
                          <m:t>𝐺</m:t>
                        </m:r>
                        <m:d>
                          <m:dPr>
                            <m:ctrlPr>
                              <a:rPr lang="en-US" b="0" i="1" smtClean="0">
                                <a:latin typeface="Cambria Math" panose="02040503050406030204" pitchFamily="18" charset="0"/>
                              </a:rPr>
                            </m:ctrlPr>
                          </m:dPr>
                          <m:e>
                            <m:r>
                              <a:rPr lang="en-US" b="0" i="1" smtClean="0">
                                <a:latin typeface="Cambria Math" panose="02040503050406030204" pitchFamily="18" charset="0"/>
                              </a:rPr>
                              <m:t>𝑥</m:t>
                            </m:r>
                            <m:r>
                              <a:rPr lang="en-US" b="0" i="1" smtClean="0">
                                <a:latin typeface="Cambria Math" panose="02040503050406030204" pitchFamily="18" charset="0"/>
                              </a:rPr>
                              <m:t>,</m:t>
                            </m:r>
                            <m:r>
                              <a:rPr lang="en-US" b="0" i="1" smtClean="0">
                                <a:latin typeface="Cambria Math" panose="02040503050406030204" pitchFamily="18" charset="0"/>
                              </a:rPr>
                              <m:t>𝑦</m:t>
                            </m:r>
                          </m:e>
                        </m:d>
                        <m:r>
                          <a:rPr lang="en-US" b="0" i="1" smtClean="0">
                            <a:latin typeface="Cambria Math" panose="02040503050406030204" pitchFamily="18" charset="0"/>
                          </a:rPr>
                          <m:t>𝑓</m:t>
                        </m:r>
                        <m:d>
                          <m:dPr>
                            <m:ctrlPr>
                              <a:rPr lang="en-US" b="0" i="1" smtClean="0">
                                <a:latin typeface="Cambria Math" panose="02040503050406030204" pitchFamily="18" charset="0"/>
                              </a:rPr>
                            </m:ctrlPr>
                          </m:dPr>
                          <m:e>
                            <m:r>
                              <a:rPr lang="en-US" b="0" i="1" smtClean="0">
                                <a:latin typeface="Cambria Math" panose="02040503050406030204" pitchFamily="18" charset="0"/>
                              </a:rPr>
                              <m:t>𝑥</m:t>
                            </m:r>
                            <m:r>
                              <a:rPr lang="en-US" b="0" i="1" smtClean="0">
                                <a:latin typeface="Cambria Math" panose="02040503050406030204" pitchFamily="18" charset="0"/>
                              </a:rPr>
                              <m:t>,</m:t>
                            </m:r>
                            <m:r>
                              <a:rPr lang="en-US" b="0" i="1" smtClean="0">
                                <a:latin typeface="Cambria Math" panose="02040503050406030204" pitchFamily="18" charset="0"/>
                              </a:rPr>
                              <m:t>𝑦</m:t>
                            </m:r>
                          </m:e>
                        </m:d>
                        <m:r>
                          <a:rPr lang="en-US" b="0" i="1" smtClean="0">
                            <a:latin typeface="Cambria Math" panose="02040503050406030204" pitchFamily="18" charset="0"/>
                          </a:rPr>
                          <m:t>𝑑𝑥𝑑𝑦</m:t>
                        </m:r>
                      </m:e>
                    </m:nary>
                  </m:oMath>
                </a14:m>
                <a:endParaRPr lang="en-US" dirty="0" smtClean="0"/>
              </a:p>
              <a:p>
                <a:pPr marL="285750" indent="-285750">
                  <a:buFont typeface="Arial" panose="020B0604020202020204" pitchFamily="34" charset="0"/>
                  <a:buChar char="•"/>
                </a:pPr>
                <a:r>
                  <a:rPr lang="en-US" dirty="0" smtClean="0"/>
                  <a:t>Unweighted Integral: </a:t>
                </a:r>
                <a14:m>
                  <m:oMath xmlns:m="http://schemas.openxmlformats.org/officeDocument/2006/math">
                    <m:nary>
                      <m:naryPr>
                        <m:chr m:val="∬"/>
                        <m:ctrlPr>
                          <a:rPr lang="en-US" i="1">
                            <a:latin typeface="Cambria Math" panose="02040503050406030204" pitchFamily="18" charset="0"/>
                          </a:rPr>
                        </m:ctrlPr>
                      </m:naryPr>
                      <m:sub>
                        <m:r>
                          <m:rPr>
                            <m:brk m:alnAt="23"/>
                          </m:rPr>
                          <a:rPr lang="en-US" i="1">
                            <a:latin typeface="Cambria Math" panose="02040503050406030204" pitchFamily="18" charset="0"/>
                          </a:rPr>
                          <m:t>𝑆</m:t>
                        </m:r>
                      </m:sub>
                      <m:sup/>
                      <m:e>
                        <m:r>
                          <a:rPr lang="en-US" i="1">
                            <a:latin typeface="Cambria Math" panose="02040503050406030204" pitchFamily="18" charset="0"/>
                          </a:rPr>
                          <m:t>𝑓</m:t>
                        </m:r>
                        <m:d>
                          <m:dPr>
                            <m:ctrlPr>
                              <a:rPr lang="en-US" i="1">
                                <a:latin typeface="Cambria Math" panose="02040503050406030204" pitchFamily="18" charset="0"/>
                              </a:rPr>
                            </m:ctrlPr>
                          </m:dPr>
                          <m:e>
                            <m:r>
                              <a:rPr lang="en-US" i="1">
                                <a:latin typeface="Cambria Math" panose="02040503050406030204" pitchFamily="18" charset="0"/>
                              </a:rPr>
                              <m:t>𝑥</m:t>
                            </m:r>
                            <m:r>
                              <a:rPr lang="en-US" i="1">
                                <a:latin typeface="Cambria Math" panose="02040503050406030204" pitchFamily="18" charset="0"/>
                              </a:rPr>
                              <m:t>,</m:t>
                            </m:r>
                            <m:r>
                              <a:rPr lang="en-US" i="1">
                                <a:latin typeface="Cambria Math" panose="02040503050406030204" pitchFamily="18" charset="0"/>
                              </a:rPr>
                              <m:t>𝑦</m:t>
                            </m:r>
                          </m:e>
                        </m:d>
                        <m:r>
                          <a:rPr lang="en-US" i="1">
                            <a:latin typeface="Cambria Math" panose="02040503050406030204" pitchFamily="18" charset="0"/>
                          </a:rPr>
                          <m:t>𝑑𝑥𝑑𝑦</m:t>
                        </m:r>
                      </m:e>
                    </m:nary>
                  </m:oMath>
                </a14:m>
                <a:endParaRPr lang="en-US" dirty="0" smtClean="0"/>
              </a:p>
              <a:p>
                <a:pPr marL="285750" indent="-285750">
                  <a:buFont typeface="Arial" panose="020B0604020202020204" pitchFamily="34" charset="0"/>
                  <a:buChar char="•"/>
                </a:pPr>
                <a:r>
                  <a:rPr lang="en-US" dirty="0"/>
                  <a:t>2D Gaussian Function: </a:t>
                </a:r>
                <a14:m>
                  <m:oMath xmlns:m="http://schemas.openxmlformats.org/officeDocument/2006/math">
                    <m:r>
                      <a:rPr lang="en-US" i="1">
                        <a:latin typeface="Cambria Math" panose="02040503050406030204" pitchFamily="18" charset="0"/>
                      </a:rPr>
                      <m:t>𝐺</m:t>
                    </m:r>
                    <m:d>
                      <m:dPr>
                        <m:ctrlPr>
                          <a:rPr lang="en-US" i="1">
                            <a:latin typeface="Cambria Math" panose="02040503050406030204" pitchFamily="18" charset="0"/>
                          </a:rPr>
                        </m:ctrlPr>
                      </m:dPr>
                      <m:e>
                        <m:r>
                          <a:rPr lang="en-US" i="1">
                            <a:latin typeface="Cambria Math" panose="02040503050406030204" pitchFamily="18" charset="0"/>
                          </a:rPr>
                          <m:t>𝑥</m:t>
                        </m:r>
                        <m:r>
                          <a:rPr lang="en-US" i="1">
                            <a:latin typeface="Cambria Math" panose="02040503050406030204" pitchFamily="18" charset="0"/>
                          </a:rPr>
                          <m:t>,</m:t>
                        </m:r>
                        <m:r>
                          <a:rPr lang="en-US" i="1">
                            <a:latin typeface="Cambria Math" panose="02040503050406030204" pitchFamily="18" charset="0"/>
                          </a:rPr>
                          <m:t>𝑦</m:t>
                        </m:r>
                      </m:e>
                    </m:d>
                    <m:r>
                      <a:rPr lang="en-US" i="1">
                        <a:latin typeface="Cambria Math" panose="02040503050406030204" pitchFamily="18" charset="0"/>
                      </a:rPr>
                      <m:t>=</m:t>
                    </m:r>
                    <m:f>
                      <m:fPr>
                        <m:ctrlPr>
                          <a:rPr lang="en-US" i="1">
                            <a:latin typeface="Cambria Math" panose="02040503050406030204" pitchFamily="18" charset="0"/>
                          </a:rPr>
                        </m:ctrlPr>
                      </m:fPr>
                      <m:num>
                        <m:r>
                          <a:rPr lang="en-US" i="1">
                            <a:latin typeface="Cambria Math" panose="02040503050406030204" pitchFamily="18" charset="0"/>
                          </a:rPr>
                          <m:t>1</m:t>
                        </m:r>
                      </m:num>
                      <m:den>
                        <m:r>
                          <a:rPr lang="en-US" i="1">
                            <a:latin typeface="Cambria Math" panose="02040503050406030204" pitchFamily="18" charset="0"/>
                          </a:rPr>
                          <m:t>2</m:t>
                        </m:r>
                        <m:r>
                          <a:rPr lang="en-US" i="1">
                            <a:latin typeface="Cambria Math" panose="02040503050406030204" pitchFamily="18" charset="0"/>
                          </a:rPr>
                          <m:t>𝜋</m:t>
                        </m:r>
                        <m:sSub>
                          <m:sSubPr>
                            <m:ctrlPr>
                              <a:rPr lang="en-US" i="1">
                                <a:latin typeface="Cambria Math" panose="02040503050406030204" pitchFamily="18" charset="0"/>
                              </a:rPr>
                            </m:ctrlPr>
                          </m:sSubPr>
                          <m:e>
                            <m:r>
                              <a:rPr lang="en-US" i="1">
                                <a:latin typeface="Cambria Math" panose="02040503050406030204" pitchFamily="18" charset="0"/>
                              </a:rPr>
                              <m:t>𝜎</m:t>
                            </m:r>
                          </m:e>
                          <m:sub>
                            <m:r>
                              <a:rPr lang="en-US" i="1">
                                <a:latin typeface="Cambria Math" panose="02040503050406030204" pitchFamily="18" charset="0"/>
                              </a:rPr>
                              <m:t>𝑥</m:t>
                            </m:r>
                          </m:sub>
                        </m:sSub>
                        <m:sSub>
                          <m:sSubPr>
                            <m:ctrlPr>
                              <a:rPr lang="en-US" i="1">
                                <a:latin typeface="Cambria Math" panose="02040503050406030204" pitchFamily="18" charset="0"/>
                              </a:rPr>
                            </m:ctrlPr>
                          </m:sSubPr>
                          <m:e>
                            <m:r>
                              <a:rPr lang="en-US" i="1">
                                <a:latin typeface="Cambria Math" panose="02040503050406030204" pitchFamily="18" charset="0"/>
                              </a:rPr>
                              <m:t>𝜎</m:t>
                            </m:r>
                          </m:e>
                          <m:sub>
                            <m:r>
                              <a:rPr lang="en-US" i="1">
                                <a:latin typeface="Cambria Math" panose="02040503050406030204" pitchFamily="18" charset="0"/>
                              </a:rPr>
                              <m:t>𝑦</m:t>
                            </m:r>
                          </m:sub>
                        </m:sSub>
                      </m:den>
                    </m:f>
                    <m:func>
                      <m:funcPr>
                        <m:ctrlPr>
                          <a:rPr lang="en-US" i="1">
                            <a:latin typeface="Cambria Math" panose="02040503050406030204" pitchFamily="18" charset="0"/>
                          </a:rPr>
                        </m:ctrlPr>
                      </m:funcPr>
                      <m:fName>
                        <m:r>
                          <m:rPr>
                            <m:sty m:val="p"/>
                          </m:rPr>
                          <a:rPr lang="en-US">
                            <a:latin typeface="Cambria Math" panose="02040503050406030204" pitchFamily="18" charset="0"/>
                          </a:rPr>
                          <m:t>exp</m:t>
                        </m:r>
                      </m:fName>
                      <m:e>
                        <m:d>
                          <m:dPr>
                            <m:begChr m:val="["/>
                            <m:endChr m:val="]"/>
                            <m:ctrlPr>
                              <a:rPr lang="en-US" i="1">
                                <a:latin typeface="Cambria Math" panose="02040503050406030204" pitchFamily="18" charset="0"/>
                              </a:rPr>
                            </m:ctrlPr>
                          </m:dPr>
                          <m:e>
                            <m:r>
                              <a:rPr lang="en-US" i="1">
                                <a:latin typeface="Cambria Math" panose="02040503050406030204" pitchFamily="18" charset="0"/>
                              </a:rPr>
                              <m:t>−</m:t>
                            </m:r>
                            <m:d>
                              <m:dPr>
                                <m:ctrlPr>
                                  <a:rPr lang="en-US" i="1">
                                    <a:latin typeface="Cambria Math" panose="02040503050406030204" pitchFamily="18" charset="0"/>
                                  </a:rPr>
                                </m:ctrlPr>
                              </m:dPr>
                              <m:e>
                                <m:f>
                                  <m:fPr>
                                    <m:ctrlPr>
                                      <a:rPr lang="en-US" i="1">
                                        <a:latin typeface="Cambria Math" panose="02040503050406030204" pitchFamily="18" charset="0"/>
                                      </a:rPr>
                                    </m:ctrlPr>
                                  </m:fPr>
                                  <m:num>
                                    <m:sSup>
                                      <m:sSupPr>
                                        <m:ctrlPr>
                                          <a:rPr lang="en-US" i="1">
                                            <a:latin typeface="Cambria Math" panose="02040503050406030204" pitchFamily="18" charset="0"/>
                                          </a:rPr>
                                        </m:ctrlPr>
                                      </m:sSupPr>
                                      <m:e>
                                        <m:d>
                                          <m:dPr>
                                            <m:ctrlPr>
                                              <a:rPr lang="en-US" i="1">
                                                <a:latin typeface="Cambria Math" panose="02040503050406030204" pitchFamily="18" charset="0"/>
                                              </a:rPr>
                                            </m:ctrlPr>
                                          </m:dPr>
                                          <m:e>
                                            <m:r>
                                              <a:rPr lang="en-US" i="1">
                                                <a:latin typeface="Cambria Math" panose="02040503050406030204" pitchFamily="18" charset="0"/>
                                              </a:rPr>
                                              <m:t>𝑥</m:t>
                                            </m:r>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𝑥</m:t>
                                                </m:r>
                                              </m:e>
                                              <m:sub>
                                                <m:r>
                                                  <a:rPr lang="en-US" i="1">
                                                    <a:latin typeface="Cambria Math" panose="02040503050406030204" pitchFamily="18" charset="0"/>
                                                  </a:rPr>
                                                  <m:t>𝑜</m:t>
                                                </m:r>
                                              </m:sub>
                                            </m:sSub>
                                          </m:e>
                                        </m:d>
                                      </m:e>
                                      <m:sup>
                                        <m:r>
                                          <a:rPr lang="en-US" i="1">
                                            <a:latin typeface="Cambria Math" panose="02040503050406030204" pitchFamily="18" charset="0"/>
                                          </a:rPr>
                                          <m:t>2</m:t>
                                        </m:r>
                                      </m:sup>
                                    </m:sSup>
                                  </m:num>
                                  <m:den>
                                    <m:r>
                                      <a:rPr lang="en-US" i="1">
                                        <a:latin typeface="Cambria Math" panose="02040503050406030204" pitchFamily="18" charset="0"/>
                                      </a:rPr>
                                      <m:t>2</m:t>
                                    </m:r>
                                    <m:sSubSup>
                                      <m:sSubSupPr>
                                        <m:ctrlPr>
                                          <a:rPr lang="en-US" i="1">
                                            <a:latin typeface="Cambria Math" panose="02040503050406030204" pitchFamily="18" charset="0"/>
                                          </a:rPr>
                                        </m:ctrlPr>
                                      </m:sSubSupPr>
                                      <m:e>
                                        <m:r>
                                          <a:rPr lang="en-US" i="1">
                                            <a:latin typeface="Cambria Math" panose="02040503050406030204" pitchFamily="18" charset="0"/>
                                          </a:rPr>
                                          <m:t>𝜎</m:t>
                                        </m:r>
                                      </m:e>
                                      <m:sub>
                                        <m:r>
                                          <a:rPr lang="en-US" i="1">
                                            <a:latin typeface="Cambria Math" panose="02040503050406030204" pitchFamily="18" charset="0"/>
                                          </a:rPr>
                                          <m:t>𝑥</m:t>
                                        </m:r>
                                      </m:sub>
                                      <m:sup>
                                        <m:r>
                                          <a:rPr lang="en-US" i="1">
                                            <a:latin typeface="Cambria Math" panose="02040503050406030204" pitchFamily="18" charset="0"/>
                                          </a:rPr>
                                          <m:t>2</m:t>
                                        </m:r>
                                      </m:sup>
                                    </m:sSubSup>
                                  </m:den>
                                </m:f>
                                <m:r>
                                  <a:rPr lang="en-US" i="1">
                                    <a:latin typeface="Cambria Math" panose="02040503050406030204" pitchFamily="18" charset="0"/>
                                  </a:rPr>
                                  <m:t>+</m:t>
                                </m:r>
                                <m:f>
                                  <m:fPr>
                                    <m:ctrlPr>
                                      <a:rPr lang="en-US" i="1">
                                        <a:latin typeface="Cambria Math" panose="02040503050406030204" pitchFamily="18" charset="0"/>
                                      </a:rPr>
                                    </m:ctrlPr>
                                  </m:fPr>
                                  <m:num>
                                    <m:sSup>
                                      <m:sSupPr>
                                        <m:ctrlPr>
                                          <a:rPr lang="en-US" i="1">
                                            <a:latin typeface="Cambria Math" panose="02040503050406030204" pitchFamily="18" charset="0"/>
                                          </a:rPr>
                                        </m:ctrlPr>
                                      </m:sSupPr>
                                      <m:e>
                                        <m:d>
                                          <m:dPr>
                                            <m:ctrlPr>
                                              <a:rPr lang="en-US" i="1">
                                                <a:latin typeface="Cambria Math" panose="02040503050406030204" pitchFamily="18" charset="0"/>
                                              </a:rPr>
                                            </m:ctrlPr>
                                          </m:dPr>
                                          <m:e>
                                            <m:r>
                                              <a:rPr lang="en-US" i="1">
                                                <a:latin typeface="Cambria Math" panose="02040503050406030204" pitchFamily="18" charset="0"/>
                                              </a:rPr>
                                              <m:t>𝑦</m:t>
                                            </m:r>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𝑥</m:t>
                                                </m:r>
                                              </m:e>
                                              <m:sub>
                                                <m:r>
                                                  <a:rPr lang="en-US" i="1">
                                                    <a:latin typeface="Cambria Math" panose="02040503050406030204" pitchFamily="18" charset="0"/>
                                                  </a:rPr>
                                                  <m:t>𝑜</m:t>
                                                </m:r>
                                              </m:sub>
                                            </m:sSub>
                                          </m:e>
                                        </m:d>
                                      </m:e>
                                      <m:sup>
                                        <m:r>
                                          <a:rPr lang="en-US" i="1">
                                            <a:latin typeface="Cambria Math" panose="02040503050406030204" pitchFamily="18" charset="0"/>
                                          </a:rPr>
                                          <m:t>2</m:t>
                                        </m:r>
                                      </m:sup>
                                    </m:sSup>
                                  </m:num>
                                  <m:den>
                                    <m:r>
                                      <a:rPr lang="en-US" i="1">
                                        <a:latin typeface="Cambria Math" panose="02040503050406030204" pitchFamily="18" charset="0"/>
                                      </a:rPr>
                                      <m:t>2</m:t>
                                    </m:r>
                                    <m:sSubSup>
                                      <m:sSubSupPr>
                                        <m:ctrlPr>
                                          <a:rPr lang="en-US" i="1">
                                            <a:latin typeface="Cambria Math" panose="02040503050406030204" pitchFamily="18" charset="0"/>
                                          </a:rPr>
                                        </m:ctrlPr>
                                      </m:sSubSupPr>
                                      <m:e>
                                        <m:r>
                                          <a:rPr lang="en-US" i="1">
                                            <a:latin typeface="Cambria Math" panose="02040503050406030204" pitchFamily="18" charset="0"/>
                                          </a:rPr>
                                          <m:t>𝜎</m:t>
                                        </m:r>
                                      </m:e>
                                      <m:sub>
                                        <m:r>
                                          <a:rPr lang="en-US" i="1">
                                            <a:latin typeface="Cambria Math" panose="02040503050406030204" pitchFamily="18" charset="0"/>
                                          </a:rPr>
                                          <m:t>𝑦</m:t>
                                        </m:r>
                                      </m:sub>
                                      <m:sup>
                                        <m:r>
                                          <a:rPr lang="en-US" i="1">
                                            <a:latin typeface="Cambria Math" panose="02040503050406030204" pitchFamily="18" charset="0"/>
                                          </a:rPr>
                                          <m:t>2</m:t>
                                        </m:r>
                                      </m:sup>
                                    </m:sSubSup>
                                  </m:den>
                                </m:f>
                              </m:e>
                            </m:d>
                          </m:e>
                        </m:d>
                      </m:e>
                    </m:func>
                  </m:oMath>
                </a14:m>
                <a:endParaRPr lang="en-US" dirty="0" smtClean="0"/>
              </a:p>
              <a:p>
                <a:pPr marL="285750" indent="-285750">
                  <a:buFont typeface="Arial" panose="020B0604020202020204" pitchFamily="34" charset="0"/>
                  <a:buChar char="•"/>
                </a:pPr>
                <a14:m>
                  <m:oMath xmlns:m="http://schemas.openxmlformats.org/officeDocument/2006/math">
                    <m:r>
                      <a:rPr lang="en-US" b="0" i="1" smtClean="0">
                        <a:latin typeface="Cambria Math" panose="02040503050406030204" pitchFamily="18" charset="0"/>
                      </a:rPr>
                      <m:t>𝑓</m:t>
                    </m:r>
                    <m:r>
                      <a:rPr lang="en-US" b="0" i="1" smtClean="0">
                        <a:latin typeface="Cambria Math" panose="02040503050406030204" pitchFamily="18" charset="0"/>
                      </a:rPr>
                      <m:t>(</m:t>
                    </m:r>
                    <m:r>
                      <a:rPr lang="en-US" b="0" i="1" smtClean="0">
                        <a:latin typeface="Cambria Math" panose="02040503050406030204" pitchFamily="18" charset="0"/>
                      </a:rPr>
                      <m:t>𝑥</m:t>
                    </m:r>
                    <m:r>
                      <a:rPr lang="en-US" b="0" i="1" smtClean="0">
                        <a:latin typeface="Cambria Math" panose="02040503050406030204" pitchFamily="18" charset="0"/>
                      </a:rPr>
                      <m:t>,</m:t>
                    </m:r>
                    <m:r>
                      <a:rPr lang="en-US" b="0" i="1" smtClean="0">
                        <a:latin typeface="Cambria Math" panose="02040503050406030204" pitchFamily="18" charset="0"/>
                      </a:rPr>
                      <m:t>𝑦</m:t>
                    </m:r>
                    <m:r>
                      <a:rPr lang="en-US" b="0" i="1" smtClean="0">
                        <a:latin typeface="Cambria Math" panose="02040503050406030204" pitchFamily="18" charset="0"/>
                      </a:rPr>
                      <m:t>)</m:t>
                    </m:r>
                  </m:oMath>
                </a14:m>
                <a:r>
                  <a:rPr lang="en-US" dirty="0" smtClean="0"/>
                  <a:t> denotes the QE scan interpolation function (from Mathematica)</a:t>
                </a:r>
              </a:p>
              <a:p>
                <a:pPr marL="285750" indent="-285750">
                  <a:buFont typeface="Arial" panose="020B0604020202020204" pitchFamily="34" charset="0"/>
                  <a:buChar char="•"/>
                </a:pPr>
                <a:r>
                  <a:rPr lang="en-US" dirty="0" smtClean="0"/>
                  <a:t>S is the (elliptical) area of the laser spot at </a:t>
                </a:r>
                <a14:m>
                  <m:oMath xmlns:m="http://schemas.openxmlformats.org/officeDocument/2006/math">
                    <m:d>
                      <m:dPr>
                        <m:ctrlPr>
                          <a:rPr lang="en-US" i="1" smtClean="0">
                            <a:latin typeface="Cambria Math" panose="02040503050406030204" pitchFamily="18" charset="0"/>
                          </a:rPr>
                        </m:ctrlPr>
                      </m:dPr>
                      <m:e>
                        <m:sSub>
                          <m:sSubPr>
                            <m:ctrlPr>
                              <a:rPr lang="en-US" b="0" i="1" smtClean="0">
                                <a:latin typeface="Cambria Math" panose="02040503050406030204" pitchFamily="18" charset="0"/>
                              </a:rPr>
                            </m:ctrlPr>
                          </m:sSubPr>
                          <m:e>
                            <m:r>
                              <a:rPr lang="en-US" b="0" i="1" smtClean="0">
                                <a:latin typeface="Cambria Math" panose="02040503050406030204" pitchFamily="18" charset="0"/>
                              </a:rPr>
                              <m:t>𝑥</m:t>
                            </m:r>
                          </m:e>
                          <m:sub>
                            <m:r>
                              <a:rPr lang="en-US" b="0" i="1" smtClean="0">
                                <a:latin typeface="Cambria Math" panose="02040503050406030204" pitchFamily="18" charset="0"/>
                              </a:rPr>
                              <m:t>0</m:t>
                            </m:r>
                          </m:sub>
                        </m:sSub>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𝑦</m:t>
                            </m:r>
                          </m:e>
                          <m:sub>
                            <m:r>
                              <a:rPr lang="en-US" b="0" i="1" smtClean="0">
                                <a:latin typeface="Cambria Math" panose="02040503050406030204" pitchFamily="18" charset="0"/>
                              </a:rPr>
                              <m:t>0</m:t>
                            </m:r>
                          </m:sub>
                        </m:sSub>
                      </m:e>
                    </m:d>
                  </m:oMath>
                </a14:m>
                <a:r>
                  <a:rPr lang="en-US" dirty="0" smtClean="0"/>
                  <a:t> with radii </a:t>
                </a: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𝜎</m:t>
                        </m:r>
                      </m:e>
                      <m:sub>
                        <m:r>
                          <a:rPr lang="en-US" b="0" i="1" smtClean="0">
                            <a:latin typeface="Cambria Math" panose="02040503050406030204" pitchFamily="18" charset="0"/>
                          </a:rPr>
                          <m:t>𝑥</m:t>
                        </m:r>
                      </m:sub>
                    </m:sSub>
                  </m:oMath>
                </a14:m>
                <a:r>
                  <a:rPr lang="en-US" baseline="-25000" dirty="0" smtClean="0">
                    <a:cs typeface="Times New Roman" panose="02020603050405020304" pitchFamily="18" charset="0"/>
                  </a:rPr>
                  <a:t> </a:t>
                </a:r>
                <a:r>
                  <a:rPr lang="en-US" dirty="0">
                    <a:cs typeface="Times New Roman" panose="02020603050405020304" pitchFamily="18" charset="0"/>
                  </a:rPr>
                  <a:t>= 1.9 </a:t>
                </a:r>
                <a:r>
                  <a:rPr lang="en-US" dirty="0" smtClean="0">
                    <a:cs typeface="Times New Roman" panose="02020603050405020304" pitchFamily="18" charset="0"/>
                  </a:rPr>
                  <a:t>mm and </a:t>
                </a:r>
                <a14:m>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𝜎</m:t>
                        </m:r>
                      </m:e>
                      <m:sub>
                        <m:r>
                          <a:rPr lang="en-US" b="0" i="1" smtClean="0">
                            <a:latin typeface="Cambria Math" panose="02040503050406030204" pitchFamily="18" charset="0"/>
                          </a:rPr>
                          <m:t>𝑦</m:t>
                        </m:r>
                      </m:sub>
                    </m:sSub>
                  </m:oMath>
                </a14:m>
                <a:r>
                  <a:rPr lang="en-US" baseline="-25000" dirty="0">
                    <a:cs typeface="Times New Roman" panose="02020603050405020304" pitchFamily="18" charset="0"/>
                  </a:rPr>
                  <a:t> </a:t>
                </a:r>
                <a:r>
                  <a:rPr lang="en-US" dirty="0" smtClean="0">
                    <a:cs typeface="Times New Roman" panose="02020603050405020304" pitchFamily="18" charset="0"/>
                  </a:rPr>
                  <a:t>= 1.7 mm</a:t>
                </a:r>
                <a:endParaRPr lang="en-US" dirty="0" smtClean="0"/>
              </a:p>
            </p:txBody>
          </p:sp>
        </mc:Choice>
        <mc:Fallback xmlns="">
          <p:sp>
            <p:nvSpPr>
              <p:cNvPr id="4" name="TextBox 3"/>
              <p:cNvSpPr txBox="1">
                <a:spLocks noRot="1" noChangeAspect="1" noMove="1" noResize="1" noEditPoints="1" noAdjustHandles="1" noChangeArrowheads="1" noChangeShapeType="1" noTextEdit="1"/>
              </p:cNvSpPr>
              <p:nvPr/>
            </p:nvSpPr>
            <p:spPr>
              <a:xfrm>
                <a:off x="140680" y="4404124"/>
                <a:ext cx="9030789" cy="2261196"/>
              </a:xfrm>
              <a:prstGeom prst="rect">
                <a:avLst/>
              </a:prstGeom>
              <a:blipFill>
                <a:blip r:embed="rId2"/>
                <a:stretch>
                  <a:fillRect l="-540" t="-8625" b="-2426"/>
                </a:stretch>
              </a:blipFill>
            </p:spPr>
            <p:txBody>
              <a:bodyPr/>
              <a:lstStyle/>
              <a:p>
                <a:r>
                  <a:rPr lang="en-US">
                    <a:noFill/>
                  </a:rPr>
                  <a:t> </a:t>
                </a:r>
              </a:p>
            </p:txBody>
          </p:sp>
        </mc:Fallback>
      </mc:AlternateContent>
      <p:sp>
        <p:nvSpPr>
          <p:cNvPr id="6" name="TextBox 5"/>
          <p:cNvSpPr txBox="1"/>
          <p:nvPr/>
        </p:nvSpPr>
        <p:spPr>
          <a:xfrm>
            <a:off x="7785464" y="4404124"/>
            <a:ext cx="4049486" cy="1754326"/>
          </a:xfrm>
          <a:prstGeom prst="rect">
            <a:avLst/>
          </a:prstGeom>
          <a:noFill/>
        </p:spPr>
        <p:txBody>
          <a:bodyPr wrap="square" rtlCol="0">
            <a:spAutoFit/>
          </a:bodyPr>
          <a:lstStyle/>
          <a:p>
            <a:r>
              <a:rPr lang="en-US" dirty="0" smtClean="0"/>
              <a:t>*Refers to the second QE scan being shifted before subtraction</a:t>
            </a:r>
          </a:p>
          <a:p>
            <a:r>
              <a:rPr lang="en-US" dirty="0" smtClean="0"/>
              <a:t>**Number in parentheses is the next decimal place (to show these numbers are not the same)</a:t>
            </a:r>
          </a:p>
          <a:p>
            <a:r>
              <a:rPr lang="en-US" dirty="0" smtClean="0"/>
              <a:t>***Run 6 did not need to be shifted</a:t>
            </a:r>
            <a:endParaRPr lang="en-US" dirty="0"/>
          </a:p>
        </p:txBody>
      </p:sp>
    </p:spTree>
    <p:extLst>
      <p:ext uri="{BB962C8B-B14F-4D97-AF65-F5344CB8AC3E}">
        <p14:creationId xmlns:p14="http://schemas.microsoft.com/office/powerpoint/2010/main" val="388499901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1114314" cy="1325563"/>
          </a:xfrm>
        </p:spPr>
        <p:txBody>
          <a:bodyPr/>
          <a:lstStyle/>
          <a:p>
            <a:r>
              <a:rPr lang="en-US" dirty="0" smtClean="0"/>
              <a:t>Comparing Integrals and Charge Lifetime Data</a:t>
            </a:r>
            <a:endParaRPr lang="en-US" dirty="0"/>
          </a:p>
        </p:txBody>
      </p:sp>
      <p:graphicFrame>
        <p:nvGraphicFramePr>
          <p:cNvPr id="7" name="Table 6"/>
          <p:cNvGraphicFramePr>
            <a:graphicFrameLocks noGrp="1"/>
          </p:cNvGraphicFramePr>
          <p:nvPr>
            <p:extLst>
              <p:ext uri="{D42A27DB-BD31-4B8C-83A1-F6EECF244321}">
                <p14:modId xmlns:p14="http://schemas.microsoft.com/office/powerpoint/2010/main" val="3287304604"/>
              </p:ext>
            </p:extLst>
          </p:nvPr>
        </p:nvGraphicFramePr>
        <p:xfrm>
          <a:off x="377634" y="1515876"/>
          <a:ext cx="11361647" cy="3413760"/>
        </p:xfrm>
        <a:graphic>
          <a:graphicData uri="http://schemas.openxmlformats.org/drawingml/2006/table">
            <a:tbl>
              <a:tblPr firstRow="1" bandRow="1">
                <a:tableStyleId>{5C22544A-7EE6-4342-B048-85BDC9FD1C3A}</a:tableStyleId>
              </a:tblPr>
              <a:tblGrid>
                <a:gridCol w="608330">
                  <a:extLst>
                    <a:ext uri="{9D8B030D-6E8A-4147-A177-3AD203B41FA5}">
                      <a16:colId xmlns:a16="http://schemas.microsoft.com/office/drawing/2014/main" val="3372917462"/>
                    </a:ext>
                  </a:extLst>
                </a:gridCol>
                <a:gridCol w="1165565">
                  <a:extLst>
                    <a:ext uri="{9D8B030D-6E8A-4147-A177-3AD203B41FA5}">
                      <a16:colId xmlns:a16="http://schemas.microsoft.com/office/drawing/2014/main" val="4186791114"/>
                    </a:ext>
                  </a:extLst>
                </a:gridCol>
                <a:gridCol w="1183341">
                  <a:extLst>
                    <a:ext uri="{9D8B030D-6E8A-4147-A177-3AD203B41FA5}">
                      <a16:colId xmlns:a16="http://schemas.microsoft.com/office/drawing/2014/main" val="1308099747"/>
                    </a:ext>
                  </a:extLst>
                </a:gridCol>
                <a:gridCol w="968188">
                  <a:extLst>
                    <a:ext uri="{9D8B030D-6E8A-4147-A177-3AD203B41FA5}">
                      <a16:colId xmlns:a16="http://schemas.microsoft.com/office/drawing/2014/main" val="1232664281"/>
                    </a:ext>
                  </a:extLst>
                </a:gridCol>
                <a:gridCol w="1035423">
                  <a:extLst>
                    <a:ext uri="{9D8B030D-6E8A-4147-A177-3AD203B41FA5}">
                      <a16:colId xmlns:a16="http://schemas.microsoft.com/office/drawing/2014/main" val="3256362546"/>
                    </a:ext>
                  </a:extLst>
                </a:gridCol>
                <a:gridCol w="968189">
                  <a:extLst>
                    <a:ext uri="{9D8B030D-6E8A-4147-A177-3AD203B41FA5}">
                      <a16:colId xmlns:a16="http://schemas.microsoft.com/office/drawing/2014/main" val="2127132079"/>
                    </a:ext>
                  </a:extLst>
                </a:gridCol>
                <a:gridCol w="1264023">
                  <a:extLst>
                    <a:ext uri="{9D8B030D-6E8A-4147-A177-3AD203B41FA5}">
                      <a16:colId xmlns:a16="http://schemas.microsoft.com/office/drawing/2014/main" val="561653215"/>
                    </a:ext>
                  </a:extLst>
                </a:gridCol>
                <a:gridCol w="1048871">
                  <a:extLst>
                    <a:ext uri="{9D8B030D-6E8A-4147-A177-3AD203B41FA5}">
                      <a16:colId xmlns:a16="http://schemas.microsoft.com/office/drawing/2014/main" val="2772929693"/>
                    </a:ext>
                  </a:extLst>
                </a:gridCol>
                <a:gridCol w="1439993">
                  <a:extLst>
                    <a:ext uri="{9D8B030D-6E8A-4147-A177-3AD203B41FA5}">
                      <a16:colId xmlns:a16="http://schemas.microsoft.com/office/drawing/2014/main" val="3299779482"/>
                    </a:ext>
                  </a:extLst>
                </a:gridCol>
                <a:gridCol w="1679724">
                  <a:extLst>
                    <a:ext uri="{9D8B030D-6E8A-4147-A177-3AD203B41FA5}">
                      <a16:colId xmlns:a16="http://schemas.microsoft.com/office/drawing/2014/main" val="3527488526"/>
                    </a:ext>
                  </a:extLst>
                </a:gridCol>
              </a:tblGrid>
              <a:tr h="370840">
                <a:tc>
                  <a:txBody>
                    <a:bodyPr/>
                    <a:lstStyle/>
                    <a:p>
                      <a:pPr algn="ctr"/>
                      <a:r>
                        <a:rPr lang="en-US" sz="1800" dirty="0" smtClean="0"/>
                        <a:t>Run</a:t>
                      </a:r>
                      <a:endParaRPr lang="en-US" sz="1800" dirty="0"/>
                    </a:p>
                  </a:txBody>
                  <a:tcPr/>
                </a:tc>
                <a:tc>
                  <a:txBody>
                    <a:bodyPr/>
                    <a:lstStyle/>
                    <a:p>
                      <a:pPr algn="ctr"/>
                      <a:r>
                        <a:rPr lang="en-US" sz="1800" dirty="0" smtClean="0"/>
                        <a:t>QE Difference Scans</a:t>
                      </a:r>
                      <a:endParaRPr lang="en-US" sz="1800" dirty="0"/>
                    </a:p>
                  </a:txBody>
                  <a:tcPr/>
                </a:tc>
                <a:tc>
                  <a:txBody>
                    <a:bodyPr/>
                    <a:lstStyle/>
                    <a:p>
                      <a:pPr algn="ctr"/>
                      <a:r>
                        <a:rPr lang="en-US" sz="1800" dirty="0" smtClean="0"/>
                        <a:t>Charge</a:t>
                      </a:r>
                      <a:r>
                        <a:rPr lang="en-US" sz="1800" baseline="0" dirty="0" smtClean="0"/>
                        <a:t> Extracted / Duration (C/min)</a:t>
                      </a:r>
                      <a:endParaRPr lang="en-US" sz="1800" dirty="0"/>
                    </a:p>
                  </a:txBody>
                  <a:tcPr/>
                </a:tc>
                <a:tc>
                  <a:txBody>
                    <a:bodyPr/>
                    <a:lstStyle/>
                    <a:p>
                      <a:pPr algn="ctr"/>
                      <a:r>
                        <a:rPr lang="en-US" sz="1800" dirty="0" smtClean="0"/>
                        <a:t>Relative</a:t>
                      </a:r>
                      <a:r>
                        <a:rPr lang="en-US" sz="1800" baseline="0" dirty="0" smtClean="0"/>
                        <a:t> C/min</a:t>
                      </a:r>
                      <a:endParaRPr lang="en-US" sz="1800" dirty="0"/>
                    </a:p>
                  </a:txBody>
                  <a:tcPr/>
                </a:tc>
                <a:tc>
                  <a:txBody>
                    <a:bodyPr/>
                    <a:lstStyle/>
                    <a:p>
                      <a:pPr algn="ctr"/>
                      <a:r>
                        <a:rPr lang="en-US" sz="1800" dirty="0" smtClean="0"/>
                        <a:t>Relative</a:t>
                      </a:r>
                      <a:r>
                        <a:rPr lang="en-US" sz="1800" baseline="0" dirty="0" smtClean="0"/>
                        <a:t> Charge</a:t>
                      </a:r>
                      <a:endParaRPr lang="en-US" sz="1800" dirty="0"/>
                    </a:p>
                  </a:txBody>
                  <a:tcPr/>
                </a:tc>
                <a:tc>
                  <a:txBody>
                    <a:bodyPr/>
                    <a:lstStyle/>
                    <a:p>
                      <a:pPr algn="ctr"/>
                      <a:r>
                        <a:rPr lang="en-US" sz="1800" dirty="0" smtClean="0"/>
                        <a:t>Relative</a:t>
                      </a:r>
                      <a:r>
                        <a:rPr lang="en-US" sz="1800" baseline="0" dirty="0" smtClean="0"/>
                        <a:t> Lifetime</a:t>
                      </a:r>
                      <a:endParaRPr lang="en-US" sz="1800" dirty="0"/>
                    </a:p>
                  </a:txBody>
                  <a:tcPr/>
                </a:tc>
                <a:tc>
                  <a:txBody>
                    <a:bodyPr/>
                    <a:lstStyle/>
                    <a:p>
                      <a:pPr algn="ctr"/>
                      <a:r>
                        <a:rPr lang="en-US" sz="1800" dirty="0" smtClean="0"/>
                        <a:t>Relative</a:t>
                      </a:r>
                      <a:r>
                        <a:rPr lang="en-US" sz="1800" baseline="0" dirty="0" smtClean="0"/>
                        <a:t> GWI (</a:t>
                      </a:r>
                      <a:r>
                        <a:rPr lang="en-US" sz="1800" baseline="0" dirty="0" err="1" smtClean="0"/>
                        <a:t>Unshifted</a:t>
                      </a:r>
                      <a:r>
                        <a:rPr lang="en-US" sz="1800" baseline="0" dirty="0" smtClean="0"/>
                        <a:t>)</a:t>
                      </a:r>
                      <a:endParaRPr lang="en-US" sz="1800" dirty="0"/>
                    </a:p>
                  </a:txBody>
                  <a:tcPr/>
                </a:tc>
                <a:tc>
                  <a:txBody>
                    <a:bodyPr/>
                    <a:lstStyle/>
                    <a:p>
                      <a:pPr algn="ctr"/>
                      <a:r>
                        <a:rPr lang="en-US" sz="1800" dirty="0" smtClean="0"/>
                        <a:t>Relative GWI (Shifted)</a:t>
                      </a:r>
                      <a:endParaRPr lang="en-US" sz="1800" dirty="0"/>
                    </a:p>
                  </a:txBody>
                  <a:tcPr/>
                </a:tc>
                <a:tc>
                  <a:txBody>
                    <a:bodyPr/>
                    <a:lstStyle/>
                    <a:p>
                      <a:pPr algn="ctr"/>
                      <a:r>
                        <a:rPr lang="en-US" sz="1800" dirty="0" smtClean="0"/>
                        <a:t>Relative</a:t>
                      </a:r>
                      <a:r>
                        <a:rPr lang="en-US" sz="1800" baseline="0" dirty="0" smtClean="0"/>
                        <a:t> Unweighted Integral (</a:t>
                      </a:r>
                      <a:r>
                        <a:rPr lang="en-US" sz="1800" baseline="0" dirty="0" err="1" smtClean="0"/>
                        <a:t>Unshifted</a:t>
                      </a:r>
                      <a:r>
                        <a:rPr lang="en-US" sz="1800" baseline="0" dirty="0" smtClean="0"/>
                        <a:t>)</a:t>
                      </a:r>
                      <a:endParaRPr lang="en-US" sz="1800" dirty="0"/>
                    </a:p>
                  </a:txBody>
                  <a:tcPr/>
                </a:tc>
                <a:tc>
                  <a:txBody>
                    <a:bodyPr/>
                    <a:lstStyle/>
                    <a:p>
                      <a:pPr algn="ctr"/>
                      <a:r>
                        <a:rPr lang="en-US" sz="1800" dirty="0" smtClean="0"/>
                        <a:t>Relative</a:t>
                      </a:r>
                      <a:r>
                        <a:rPr lang="en-US" sz="1800" baseline="0" dirty="0" smtClean="0"/>
                        <a:t> Unweighted Integral (Shifted)</a:t>
                      </a:r>
                      <a:endParaRPr lang="en-US" sz="1800" dirty="0"/>
                    </a:p>
                  </a:txBody>
                  <a:tcPr/>
                </a:tc>
                <a:extLst>
                  <a:ext uri="{0D108BD9-81ED-4DB2-BD59-A6C34878D82A}">
                    <a16:rowId xmlns:a16="http://schemas.microsoft.com/office/drawing/2014/main" val="1715163929"/>
                  </a:ext>
                </a:extLst>
              </a:tr>
              <a:tr h="370840">
                <a:tc>
                  <a:txBody>
                    <a:bodyPr/>
                    <a:lstStyle/>
                    <a:p>
                      <a:pPr algn="ctr"/>
                      <a:r>
                        <a:rPr lang="en-US" sz="1800" smtClean="0"/>
                        <a:t>1</a:t>
                      </a:r>
                      <a:endParaRPr lang="en-US" sz="1800" dirty="0" smtClean="0"/>
                    </a:p>
                  </a:txBody>
                  <a:tcPr/>
                </a:tc>
                <a:tc>
                  <a:txBody>
                    <a:bodyPr/>
                    <a:lstStyle/>
                    <a:p>
                      <a:pPr algn="ctr"/>
                      <a:r>
                        <a:rPr lang="en-US" sz="1800" smtClean="0"/>
                        <a:t>1-&gt;2</a:t>
                      </a:r>
                      <a:endParaRPr lang="en-US" sz="1800" dirty="0" smtClean="0"/>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800" dirty="0" smtClean="0"/>
                        <a:t>0.0295</a:t>
                      </a:r>
                    </a:p>
                  </a:txBody>
                  <a:tcPr/>
                </a:tc>
                <a:tc>
                  <a:txBody>
                    <a:bodyPr/>
                    <a:lstStyle/>
                    <a:p>
                      <a:pPr algn="ctr"/>
                      <a:r>
                        <a:rPr lang="en-US" dirty="0" smtClean="0"/>
                        <a:t>0.983</a:t>
                      </a:r>
                      <a:endParaRPr lang="en-US" dirty="0"/>
                    </a:p>
                  </a:txBody>
                  <a:tcPr/>
                </a:tc>
                <a:tc>
                  <a:txBody>
                    <a:bodyPr/>
                    <a:lstStyle/>
                    <a:p>
                      <a:pPr algn="ctr"/>
                      <a:r>
                        <a:rPr lang="en-US" dirty="0" smtClean="0"/>
                        <a:t>0.560</a:t>
                      </a:r>
                      <a:endParaRPr lang="en-US" dirty="0"/>
                    </a:p>
                  </a:txBody>
                  <a:tcPr/>
                </a:tc>
                <a:tc>
                  <a:txBody>
                    <a:bodyPr/>
                    <a:lstStyle/>
                    <a:p>
                      <a:pPr algn="ctr"/>
                      <a:r>
                        <a:rPr lang="en-US" dirty="0" smtClean="0"/>
                        <a:t>0.609</a:t>
                      </a:r>
                      <a:endParaRPr lang="en-US" dirty="0"/>
                    </a:p>
                  </a:txBody>
                  <a:tcPr/>
                </a:tc>
                <a:tc>
                  <a:txBody>
                    <a:bodyPr/>
                    <a:lstStyle/>
                    <a:p>
                      <a:pPr algn="ctr"/>
                      <a:r>
                        <a:rPr lang="en-US" dirty="0" smtClean="0"/>
                        <a:t>0.869</a:t>
                      </a:r>
                      <a:endParaRPr lang="en-US" dirty="0"/>
                    </a:p>
                  </a:txBody>
                  <a:tcPr/>
                </a:tc>
                <a:tc>
                  <a:txBody>
                    <a:bodyPr/>
                    <a:lstStyle/>
                    <a:p>
                      <a:pPr algn="ctr"/>
                      <a:r>
                        <a:rPr lang="en-US" dirty="0" smtClean="0"/>
                        <a:t>0.576</a:t>
                      </a:r>
                      <a:endParaRPr lang="en-US" dirty="0"/>
                    </a:p>
                  </a:txBody>
                  <a:tcPr/>
                </a:tc>
                <a:tc>
                  <a:txBody>
                    <a:bodyPr/>
                    <a:lstStyle/>
                    <a:p>
                      <a:pPr algn="ctr"/>
                      <a:r>
                        <a:rPr lang="en-US" dirty="0" smtClean="0"/>
                        <a:t>0.867</a:t>
                      </a:r>
                      <a:endParaRPr lang="en-US" dirty="0"/>
                    </a:p>
                  </a:txBody>
                  <a:tcPr/>
                </a:tc>
                <a:tc>
                  <a:txBody>
                    <a:bodyPr/>
                    <a:lstStyle/>
                    <a:p>
                      <a:pPr algn="ctr"/>
                      <a:r>
                        <a:rPr lang="en-US" dirty="0" smtClean="0"/>
                        <a:t>0.586</a:t>
                      </a:r>
                      <a:endParaRPr lang="en-US" dirty="0"/>
                    </a:p>
                  </a:txBody>
                  <a:tcPr/>
                </a:tc>
                <a:extLst>
                  <a:ext uri="{0D108BD9-81ED-4DB2-BD59-A6C34878D82A}">
                    <a16:rowId xmlns:a16="http://schemas.microsoft.com/office/drawing/2014/main" val="2917647996"/>
                  </a:ext>
                </a:extLst>
              </a:tr>
              <a:tr h="370840">
                <a:tc>
                  <a:txBody>
                    <a:bodyPr/>
                    <a:lstStyle/>
                    <a:p>
                      <a:pPr algn="ctr"/>
                      <a:r>
                        <a:rPr lang="en-US" sz="1800" smtClean="0"/>
                        <a:t>2</a:t>
                      </a:r>
                      <a:endParaRPr lang="en-US" sz="1800" dirty="0"/>
                    </a:p>
                  </a:txBody>
                  <a:tcPr/>
                </a:tc>
                <a:tc>
                  <a:txBody>
                    <a:bodyPr/>
                    <a:lstStyle/>
                    <a:p>
                      <a:pPr algn="ctr"/>
                      <a:r>
                        <a:rPr lang="en-US" sz="1800" dirty="0" smtClean="0"/>
                        <a:t>2-&gt;3</a:t>
                      </a:r>
                      <a:endParaRPr lang="en-US" sz="1800" dirty="0"/>
                    </a:p>
                  </a:txBody>
                  <a:tcPr/>
                </a:tc>
                <a:tc>
                  <a:txBody>
                    <a:bodyPr/>
                    <a:lstStyle/>
                    <a:p>
                      <a:pPr algn="ctr"/>
                      <a:r>
                        <a:rPr lang="en-US" sz="1800" dirty="0" smtClean="0"/>
                        <a:t>0.0300</a:t>
                      </a:r>
                      <a:endParaRPr lang="en-US" sz="1800" dirty="0"/>
                    </a:p>
                  </a:txBody>
                  <a:tcPr/>
                </a:tc>
                <a:tc>
                  <a:txBody>
                    <a:bodyPr/>
                    <a:lstStyle/>
                    <a:p>
                      <a:pPr algn="ctr"/>
                      <a:r>
                        <a:rPr lang="en-US" dirty="0" smtClean="0"/>
                        <a:t>1</a:t>
                      </a:r>
                      <a:endParaRPr lang="en-US" dirty="0"/>
                    </a:p>
                  </a:txBody>
                  <a:tcPr/>
                </a:tc>
                <a:tc>
                  <a:txBody>
                    <a:bodyPr/>
                    <a:lstStyle/>
                    <a:p>
                      <a:pPr algn="ctr"/>
                      <a:r>
                        <a:rPr lang="en-US" dirty="0" smtClean="0"/>
                        <a:t>0.830</a:t>
                      </a:r>
                    </a:p>
                  </a:txBody>
                  <a:tcPr/>
                </a:tc>
                <a:tc>
                  <a:txBody>
                    <a:bodyPr/>
                    <a:lstStyle/>
                    <a:p>
                      <a:pPr algn="ctr"/>
                      <a:r>
                        <a:rPr lang="en-US" dirty="0" smtClean="0"/>
                        <a:t>1</a:t>
                      </a:r>
                      <a:endParaRPr lang="en-US" dirty="0"/>
                    </a:p>
                  </a:txBody>
                  <a:tcPr/>
                </a:tc>
                <a:tc>
                  <a:txBody>
                    <a:bodyPr/>
                    <a:lstStyle/>
                    <a:p>
                      <a:pPr algn="ctr"/>
                      <a:r>
                        <a:rPr lang="en-US" dirty="0" smtClean="0"/>
                        <a:t>0.512</a:t>
                      </a:r>
                      <a:endParaRPr lang="en-US" dirty="0"/>
                    </a:p>
                  </a:txBody>
                  <a:tcPr/>
                </a:tc>
                <a:tc>
                  <a:txBody>
                    <a:bodyPr/>
                    <a:lstStyle/>
                    <a:p>
                      <a:pPr algn="ctr"/>
                      <a:r>
                        <a:rPr lang="en-US" dirty="0" smtClean="0"/>
                        <a:t>0.438</a:t>
                      </a:r>
                      <a:endParaRPr lang="en-US" dirty="0"/>
                    </a:p>
                  </a:txBody>
                  <a:tcPr/>
                </a:tc>
                <a:tc>
                  <a:txBody>
                    <a:bodyPr/>
                    <a:lstStyle/>
                    <a:p>
                      <a:pPr algn="ctr"/>
                      <a:r>
                        <a:rPr lang="en-US" dirty="0" smtClean="0"/>
                        <a:t>0.516</a:t>
                      </a:r>
                      <a:endParaRPr lang="en-US" dirty="0"/>
                    </a:p>
                  </a:txBody>
                  <a:tcPr/>
                </a:tc>
                <a:tc>
                  <a:txBody>
                    <a:bodyPr/>
                    <a:lstStyle/>
                    <a:p>
                      <a:pPr algn="ctr"/>
                      <a:r>
                        <a:rPr lang="en-US" dirty="0" smtClean="0"/>
                        <a:t>0.436</a:t>
                      </a:r>
                      <a:endParaRPr lang="en-US" dirty="0"/>
                    </a:p>
                  </a:txBody>
                  <a:tcPr/>
                </a:tc>
                <a:extLst>
                  <a:ext uri="{0D108BD9-81ED-4DB2-BD59-A6C34878D82A}">
                    <a16:rowId xmlns:a16="http://schemas.microsoft.com/office/drawing/2014/main" val="4059614236"/>
                  </a:ext>
                </a:extLst>
              </a:tr>
              <a:tr h="370840">
                <a:tc>
                  <a:txBody>
                    <a:bodyPr/>
                    <a:lstStyle/>
                    <a:p>
                      <a:pPr algn="ctr"/>
                      <a:r>
                        <a:rPr lang="en-US" sz="1800" smtClean="0"/>
                        <a:t>3</a:t>
                      </a:r>
                      <a:endParaRPr lang="en-US" sz="1800" dirty="0"/>
                    </a:p>
                  </a:txBody>
                  <a:tcPr/>
                </a:tc>
                <a:tc>
                  <a:txBody>
                    <a:bodyPr/>
                    <a:lstStyle/>
                    <a:p>
                      <a:pPr algn="ctr"/>
                      <a:r>
                        <a:rPr lang="en-US" sz="1800" smtClean="0"/>
                        <a:t>3-&gt;4</a:t>
                      </a:r>
                      <a:endParaRPr lang="en-US" sz="1800" dirty="0"/>
                    </a:p>
                  </a:txBody>
                  <a:tcPr/>
                </a:tc>
                <a:tc>
                  <a:txBody>
                    <a:bodyPr/>
                    <a:lstStyle/>
                    <a:p>
                      <a:pPr algn="ctr"/>
                      <a:r>
                        <a:rPr lang="en-US" dirty="0" smtClean="0"/>
                        <a:t>0.0176</a:t>
                      </a:r>
                    </a:p>
                  </a:txBody>
                  <a:tcPr/>
                </a:tc>
                <a:tc>
                  <a:txBody>
                    <a:bodyPr/>
                    <a:lstStyle/>
                    <a:p>
                      <a:pPr algn="ctr"/>
                      <a:r>
                        <a:rPr lang="en-US" dirty="0" smtClean="0"/>
                        <a:t>0.587</a:t>
                      </a:r>
                      <a:endParaRPr lang="en-US" dirty="0"/>
                    </a:p>
                  </a:txBody>
                  <a:tcPr/>
                </a:tc>
                <a:tc>
                  <a:txBody>
                    <a:bodyPr/>
                    <a:lstStyle/>
                    <a:p>
                      <a:pPr algn="ctr"/>
                      <a:r>
                        <a:rPr lang="en-US" dirty="0" smtClean="0"/>
                        <a:t>0.453</a:t>
                      </a:r>
                      <a:endParaRPr lang="en-US" dirty="0"/>
                    </a:p>
                  </a:txBody>
                  <a:tcPr/>
                </a:tc>
                <a:tc>
                  <a:txBody>
                    <a:bodyPr/>
                    <a:lstStyle/>
                    <a:p>
                      <a:pPr algn="ctr"/>
                      <a:r>
                        <a:rPr lang="en-US" dirty="0" smtClean="0"/>
                        <a:t>0.423</a:t>
                      </a:r>
                      <a:endParaRPr lang="en-US" dirty="0"/>
                    </a:p>
                  </a:txBody>
                  <a:tcPr/>
                </a:tc>
                <a:tc>
                  <a:txBody>
                    <a:bodyPr/>
                    <a:lstStyle/>
                    <a:p>
                      <a:pPr algn="ctr"/>
                      <a:r>
                        <a:rPr lang="en-US" dirty="0" smtClean="0"/>
                        <a:t>1</a:t>
                      </a:r>
                      <a:endParaRPr lang="en-US" dirty="0"/>
                    </a:p>
                  </a:txBody>
                  <a:tcPr/>
                </a:tc>
                <a:tc>
                  <a:txBody>
                    <a:bodyPr/>
                    <a:lstStyle/>
                    <a:p>
                      <a:pPr algn="ctr"/>
                      <a:r>
                        <a:rPr lang="en-US" dirty="0" smtClean="0"/>
                        <a:t>1</a:t>
                      </a:r>
                      <a:endParaRPr lang="en-US" dirty="0"/>
                    </a:p>
                  </a:txBody>
                  <a:tcPr/>
                </a:tc>
                <a:tc>
                  <a:txBody>
                    <a:bodyPr/>
                    <a:lstStyle/>
                    <a:p>
                      <a:pPr algn="ctr"/>
                      <a:r>
                        <a:rPr lang="en-US" dirty="0" smtClean="0"/>
                        <a:t>1</a:t>
                      </a:r>
                      <a:endParaRPr lang="en-US" dirty="0"/>
                    </a:p>
                  </a:txBody>
                  <a:tcPr/>
                </a:tc>
                <a:tc>
                  <a:txBody>
                    <a:bodyPr/>
                    <a:lstStyle/>
                    <a:p>
                      <a:pPr algn="ctr"/>
                      <a:r>
                        <a:rPr lang="en-US" dirty="0" smtClean="0"/>
                        <a:t>1</a:t>
                      </a:r>
                      <a:endParaRPr lang="en-US" dirty="0"/>
                    </a:p>
                  </a:txBody>
                  <a:tcPr/>
                </a:tc>
                <a:extLst>
                  <a:ext uri="{0D108BD9-81ED-4DB2-BD59-A6C34878D82A}">
                    <a16:rowId xmlns:a16="http://schemas.microsoft.com/office/drawing/2014/main" val="1543338756"/>
                  </a:ext>
                </a:extLst>
              </a:tr>
              <a:tr h="370840">
                <a:tc>
                  <a:txBody>
                    <a:bodyPr/>
                    <a:lstStyle/>
                    <a:p>
                      <a:pPr algn="ctr"/>
                      <a:r>
                        <a:rPr lang="en-US" sz="1800" smtClean="0"/>
                        <a:t>4</a:t>
                      </a:r>
                      <a:endParaRPr lang="en-US" sz="1800" dirty="0"/>
                    </a:p>
                  </a:txBody>
                  <a:tcPr/>
                </a:tc>
                <a:tc>
                  <a:txBody>
                    <a:bodyPr/>
                    <a:lstStyle/>
                    <a:p>
                      <a:pPr algn="ctr"/>
                      <a:r>
                        <a:rPr lang="en-US" sz="1800" smtClean="0"/>
                        <a:t>4-&gt;5</a:t>
                      </a:r>
                      <a:endParaRPr lang="en-US" sz="1800" dirty="0"/>
                    </a:p>
                  </a:txBody>
                  <a:tcPr/>
                </a:tc>
                <a:tc>
                  <a:txBody>
                    <a:bodyPr/>
                    <a:lstStyle/>
                    <a:p>
                      <a:pPr algn="ctr"/>
                      <a:r>
                        <a:rPr lang="en-US" dirty="0" smtClean="0"/>
                        <a:t>0.0150</a:t>
                      </a:r>
                      <a:endParaRPr lang="en-US" dirty="0"/>
                    </a:p>
                  </a:txBody>
                  <a:tcPr/>
                </a:tc>
                <a:tc>
                  <a:txBody>
                    <a:bodyPr/>
                    <a:lstStyle/>
                    <a:p>
                      <a:pPr algn="ctr"/>
                      <a:r>
                        <a:rPr lang="en-US" dirty="0" smtClean="0"/>
                        <a:t>0.5</a:t>
                      </a:r>
                      <a:endParaRPr lang="en-US" dirty="0"/>
                    </a:p>
                  </a:txBody>
                  <a:tcPr/>
                </a:tc>
                <a:tc>
                  <a:txBody>
                    <a:bodyPr/>
                    <a:lstStyle/>
                    <a:p>
                      <a:pPr algn="ctr"/>
                      <a:r>
                        <a:rPr lang="en-US" dirty="0" smtClean="0"/>
                        <a:t>0.463</a:t>
                      </a:r>
                      <a:endParaRPr lang="en-US" dirty="0"/>
                    </a:p>
                  </a:txBody>
                  <a:tcPr/>
                </a:tc>
                <a:tc>
                  <a:txBody>
                    <a:bodyPr/>
                    <a:lstStyle/>
                    <a:p>
                      <a:pPr algn="ctr"/>
                      <a:r>
                        <a:rPr lang="en-US" dirty="0" smtClean="0"/>
                        <a:t>0.382</a:t>
                      </a:r>
                      <a:endParaRPr lang="en-US" dirty="0"/>
                    </a:p>
                  </a:txBody>
                  <a:tcPr/>
                </a:tc>
                <a:tc>
                  <a:txBody>
                    <a:bodyPr/>
                    <a:lstStyle/>
                    <a:p>
                      <a:pPr algn="ctr"/>
                      <a:r>
                        <a:rPr lang="en-US" dirty="0" smtClean="0"/>
                        <a:t>-0.365</a:t>
                      </a:r>
                      <a:endParaRPr lang="en-US" dirty="0"/>
                    </a:p>
                  </a:txBody>
                  <a:tcPr/>
                </a:tc>
                <a:tc>
                  <a:txBody>
                    <a:bodyPr/>
                    <a:lstStyle/>
                    <a:p>
                      <a:pPr algn="ctr"/>
                      <a:r>
                        <a:rPr lang="en-US" dirty="0" smtClean="0"/>
                        <a:t>-0.138</a:t>
                      </a:r>
                      <a:endParaRPr lang="en-US" dirty="0"/>
                    </a:p>
                  </a:txBody>
                  <a:tcPr/>
                </a:tc>
                <a:tc>
                  <a:txBody>
                    <a:bodyPr/>
                    <a:lstStyle/>
                    <a:p>
                      <a:pPr algn="ctr"/>
                      <a:r>
                        <a:rPr lang="en-US" dirty="0" smtClean="0"/>
                        <a:t>-0.357</a:t>
                      </a:r>
                      <a:endParaRPr lang="en-US" dirty="0"/>
                    </a:p>
                  </a:txBody>
                  <a:tcPr/>
                </a:tc>
                <a:tc>
                  <a:txBody>
                    <a:bodyPr/>
                    <a:lstStyle/>
                    <a:p>
                      <a:pPr algn="ctr"/>
                      <a:r>
                        <a:rPr lang="en-US" dirty="0" smtClean="0"/>
                        <a:t>-0.135</a:t>
                      </a:r>
                      <a:endParaRPr lang="en-US" dirty="0"/>
                    </a:p>
                  </a:txBody>
                  <a:tcPr/>
                </a:tc>
                <a:extLst>
                  <a:ext uri="{0D108BD9-81ED-4DB2-BD59-A6C34878D82A}">
                    <a16:rowId xmlns:a16="http://schemas.microsoft.com/office/drawing/2014/main" val="2589168406"/>
                  </a:ext>
                </a:extLst>
              </a:tr>
              <a:tr h="370840">
                <a:tc>
                  <a:txBody>
                    <a:bodyPr/>
                    <a:lstStyle/>
                    <a:p>
                      <a:pPr algn="ctr"/>
                      <a:r>
                        <a:rPr lang="en-US" sz="1800" smtClean="0"/>
                        <a:t>5</a:t>
                      </a:r>
                      <a:endParaRPr lang="en-US" sz="1800" dirty="0"/>
                    </a:p>
                  </a:txBody>
                  <a:tcPr/>
                </a:tc>
                <a:tc>
                  <a:txBody>
                    <a:bodyPr/>
                    <a:lstStyle/>
                    <a:p>
                      <a:pPr algn="ctr"/>
                      <a:r>
                        <a:rPr lang="en-US" sz="1800" smtClean="0"/>
                        <a:t>5-&gt;6</a:t>
                      </a:r>
                      <a:endParaRPr lang="en-US" sz="1800" dirty="0"/>
                    </a:p>
                  </a:txBody>
                  <a:tcPr/>
                </a:tc>
                <a:tc>
                  <a:txBody>
                    <a:bodyPr/>
                    <a:lstStyle/>
                    <a:p>
                      <a:pPr algn="ctr"/>
                      <a:r>
                        <a:rPr lang="en-US" dirty="0" smtClean="0"/>
                        <a:t>0.0300</a:t>
                      </a:r>
                      <a:endParaRPr lang="en-US" dirty="0"/>
                    </a:p>
                  </a:txBody>
                  <a:tcPr/>
                </a:tc>
                <a:tc>
                  <a:txBody>
                    <a:bodyPr/>
                    <a:lstStyle/>
                    <a:p>
                      <a:pPr algn="ctr"/>
                      <a:r>
                        <a:rPr lang="en-US" dirty="0" smtClean="0"/>
                        <a:t>1</a:t>
                      </a:r>
                      <a:endParaRPr lang="en-US" dirty="0"/>
                    </a:p>
                  </a:txBody>
                  <a:tcPr/>
                </a:tc>
                <a:tc>
                  <a:txBody>
                    <a:bodyPr/>
                    <a:lstStyle/>
                    <a:p>
                      <a:pPr algn="ctr"/>
                      <a:r>
                        <a:rPr lang="en-US" dirty="0" smtClean="0"/>
                        <a:t>0.867</a:t>
                      </a:r>
                      <a:endParaRPr lang="en-US" dirty="0"/>
                    </a:p>
                  </a:txBody>
                  <a:tcPr/>
                </a:tc>
                <a:tc>
                  <a:txBody>
                    <a:bodyPr/>
                    <a:lstStyle/>
                    <a:p>
                      <a:pPr algn="ctr"/>
                      <a:r>
                        <a:rPr lang="en-US" dirty="0" smtClean="0"/>
                        <a:t>?</a:t>
                      </a:r>
                      <a:endParaRPr lang="en-US" dirty="0"/>
                    </a:p>
                  </a:txBody>
                  <a:tcPr/>
                </a:tc>
                <a:tc>
                  <a:txBody>
                    <a:bodyPr/>
                    <a:lstStyle/>
                    <a:p>
                      <a:pPr algn="ctr"/>
                      <a:r>
                        <a:rPr lang="en-US" dirty="0" smtClean="0"/>
                        <a:t>0.304</a:t>
                      </a:r>
                      <a:endParaRPr lang="en-US" dirty="0"/>
                    </a:p>
                  </a:txBody>
                  <a:tcPr/>
                </a:tc>
                <a:tc>
                  <a:txBody>
                    <a:bodyPr/>
                    <a:lstStyle/>
                    <a:p>
                      <a:pPr algn="ctr"/>
                      <a:r>
                        <a:rPr lang="en-US" dirty="0" smtClean="0"/>
                        <a:t>0.592</a:t>
                      </a:r>
                      <a:endParaRPr lang="en-US" dirty="0"/>
                    </a:p>
                  </a:txBody>
                  <a:tcPr/>
                </a:tc>
                <a:tc>
                  <a:txBody>
                    <a:bodyPr/>
                    <a:lstStyle/>
                    <a:p>
                      <a:pPr algn="ctr"/>
                      <a:r>
                        <a:rPr lang="en-US" dirty="0" smtClean="0"/>
                        <a:t>0.321</a:t>
                      </a:r>
                      <a:endParaRPr lang="en-US" dirty="0"/>
                    </a:p>
                  </a:txBody>
                  <a:tcPr/>
                </a:tc>
                <a:tc>
                  <a:txBody>
                    <a:bodyPr/>
                    <a:lstStyle/>
                    <a:p>
                      <a:pPr algn="ctr"/>
                      <a:r>
                        <a:rPr lang="en-US" dirty="0" smtClean="0"/>
                        <a:t>0.592</a:t>
                      </a:r>
                      <a:endParaRPr lang="en-US" dirty="0"/>
                    </a:p>
                  </a:txBody>
                  <a:tcPr/>
                </a:tc>
                <a:extLst>
                  <a:ext uri="{0D108BD9-81ED-4DB2-BD59-A6C34878D82A}">
                    <a16:rowId xmlns:a16="http://schemas.microsoft.com/office/drawing/2014/main" val="1100688803"/>
                  </a:ext>
                </a:extLst>
              </a:tr>
              <a:tr h="370840">
                <a:tc>
                  <a:txBody>
                    <a:bodyPr/>
                    <a:lstStyle/>
                    <a:p>
                      <a:pPr algn="ctr"/>
                      <a:r>
                        <a:rPr lang="en-US" sz="1800" smtClean="0"/>
                        <a:t>6</a:t>
                      </a:r>
                      <a:endParaRPr lang="en-US" sz="1800" dirty="0"/>
                    </a:p>
                  </a:txBody>
                  <a:tcPr/>
                </a:tc>
                <a:tc>
                  <a:txBody>
                    <a:bodyPr/>
                    <a:lstStyle/>
                    <a:p>
                      <a:pPr algn="ctr"/>
                      <a:r>
                        <a:rPr lang="en-US" sz="1800" dirty="0" smtClean="0"/>
                        <a:t>6-&gt;7</a:t>
                      </a:r>
                      <a:endParaRPr lang="en-US" sz="1800" dirty="0"/>
                    </a:p>
                  </a:txBody>
                  <a:tcPr/>
                </a:tc>
                <a:tc>
                  <a:txBody>
                    <a:bodyPr/>
                    <a:lstStyle/>
                    <a:p>
                      <a:pPr algn="ctr"/>
                      <a:r>
                        <a:rPr lang="en-US" dirty="0" smtClean="0"/>
                        <a:t>0.0300</a:t>
                      </a:r>
                      <a:endParaRPr lang="en-US" dirty="0"/>
                    </a:p>
                  </a:txBody>
                  <a:tcPr/>
                </a:tc>
                <a:tc>
                  <a:txBody>
                    <a:bodyPr/>
                    <a:lstStyle/>
                    <a:p>
                      <a:pPr algn="ctr"/>
                      <a:r>
                        <a:rPr lang="en-US" dirty="0" smtClean="0"/>
                        <a:t>1</a:t>
                      </a:r>
                      <a:endParaRPr lang="en-US" dirty="0"/>
                    </a:p>
                  </a:txBody>
                  <a:tcPr/>
                </a:tc>
                <a:tc>
                  <a:txBody>
                    <a:bodyPr/>
                    <a:lstStyle/>
                    <a:p>
                      <a:pPr algn="ctr"/>
                      <a:r>
                        <a:rPr lang="en-US" dirty="0" smtClean="0"/>
                        <a:t>1</a:t>
                      </a:r>
                      <a:endParaRPr lang="en-US" dirty="0"/>
                    </a:p>
                  </a:txBody>
                  <a:tcPr/>
                </a:tc>
                <a:tc>
                  <a:txBody>
                    <a:bodyPr/>
                    <a:lstStyle/>
                    <a:p>
                      <a:pPr algn="ctr"/>
                      <a:r>
                        <a:rPr lang="en-US" dirty="0" smtClean="0"/>
                        <a:t>0.524</a:t>
                      </a:r>
                      <a:endParaRPr lang="en-US" dirty="0"/>
                    </a:p>
                  </a:txBody>
                  <a:tcPr/>
                </a:tc>
                <a:tc>
                  <a:txBody>
                    <a:bodyPr/>
                    <a:lstStyle/>
                    <a:p>
                      <a:pPr algn="ctr"/>
                      <a:r>
                        <a:rPr lang="en-US" dirty="0" smtClean="0"/>
                        <a:t>-0.873</a:t>
                      </a:r>
                      <a:endParaRPr lang="en-US" dirty="0"/>
                    </a:p>
                  </a:txBody>
                  <a:tcPr/>
                </a:tc>
                <a:tc>
                  <a:txBody>
                    <a:bodyPr/>
                    <a:lstStyle/>
                    <a:p>
                      <a:pPr algn="ctr"/>
                      <a:r>
                        <a:rPr lang="en-US" dirty="0" smtClean="0"/>
                        <a:t>-0.747</a:t>
                      </a:r>
                      <a:endParaRPr lang="en-US" dirty="0"/>
                    </a:p>
                  </a:txBody>
                  <a:tcPr/>
                </a:tc>
                <a:tc>
                  <a:txBody>
                    <a:bodyPr/>
                    <a:lstStyle/>
                    <a:p>
                      <a:pPr algn="ctr"/>
                      <a:r>
                        <a:rPr lang="en-US" dirty="0" smtClean="0"/>
                        <a:t>0.861</a:t>
                      </a:r>
                      <a:endParaRPr lang="en-US" dirty="0"/>
                    </a:p>
                  </a:txBody>
                  <a:tcPr/>
                </a:tc>
                <a:tc>
                  <a:txBody>
                    <a:bodyPr/>
                    <a:lstStyle/>
                    <a:p>
                      <a:pPr algn="ctr"/>
                      <a:r>
                        <a:rPr lang="en-US" dirty="0" smtClean="0"/>
                        <a:t>0.749</a:t>
                      </a:r>
                      <a:endParaRPr lang="en-US" dirty="0"/>
                    </a:p>
                  </a:txBody>
                  <a:tcPr/>
                </a:tc>
                <a:extLst>
                  <a:ext uri="{0D108BD9-81ED-4DB2-BD59-A6C34878D82A}">
                    <a16:rowId xmlns:a16="http://schemas.microsoft.com/office/drawing/2014/main" val="2514864033"/>
                  </a:ext>
                </a:extLst>
              </a:tr>
            </a:tbl>
          </a:graphicData>
        </a:graphic>
      </p:graphicFrame>
      <p:sp>
        <p:nvSpPr>
          <p:cNvPr id="8" name="TextBox 7"/>
          <p:cNvSpPr txBox="1"/>
          <p:nvPr/>
        </p:nvSpPr>
        <p:spPr>
          <a:xfrm>
            <a:off x="470647" y="5096435"/>
            <a:ext cx="11093824" cy="400110"/>
          </a:xfrm>
          <a:prstGeom prst="rect">
            <a:avLst/>
          </a:prstGeom>
          <a:noFill/>
        </p:spPr>
        <p:txBody>
          <a:bodyPr wrap="square" rtlCol="0">
            <a:spAutoFit/>
          </a:bodyPr>
          <a:lstStyle/>
          <a:p>
            <a:pPr algn="ctr"/>
            <a:r>
              <a:rPr lang="en-US" sz="2000" dirty="0" smtClean="0"/>
              <a:t>Relative comparisons made with respect to largest value in each column</a:t>
            </a:r>
            <a:endParaRPr lang="en-US" sz="2000" dirty="0"/>
          </a:p>
        </p:txBody>
      </p:sp>
    </p:spTree>
    <p:extLst>
      <p:ext uri="{BB962C8B-B14F-4D97-AF65-F5344CB8AC3E}">
        <p14:creationId xmlns:p14="http://schemas.microsoft.com/office/powerpoint/2010/main" val="198575375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QE Scans and Parameters: 1</a:t>
            </a:r>
            <a:r>
              <a:rPr lang="en-US" baseline="30000" dirty="0" smtClean="0"/>
              <a:t>st</a:t>
            </a:r>
            <a:r>
              <a:rPr lang="en-US" dirty="0" smtClean="0"/>
              <a:t> Scan</a:t>
            </a:r>
            <a:endParaRPr lang="en-US" dirty="0"/>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8536232" y="2142026"/>
            <a:ext cx="3468533" cy="3160141"/>
          </a:xfrm>
        </p:spPr>
      </p:pic>
      <p:sp>
        <p:nvSpPr>
          <p:cNvPr id="5" name="TextBox 4"/>
          <p:cNvSpPr txBox="1"/>
          <p:nvPr/>
        </p:nvSpPr>
        <p:spPr>
          <a:xfrm>
            <a:off x="229824" y="1458097"/>
            <a:ext cx="4317446" cy="4524315"/>
          </a:xfrm>
          <a:prstGeom prst="rect">
            <a:avLst/>
          </a:prstGeom>
          <a:noFill/>
        </p:spPr>
        <p:txBody>
          <a:bodyPr wrap="square" rtlCol="0">
            <a:spAutoFit/>
          </a:bodyPr>
          <a:lstStyle/>
          <a:p>
            <a:pPr marL="285750" indent="-285750">
              <a:buFont typeface="Arial" panose="020B0604020202020204" pitchFamily="34" charset="0"/>
              <a:buChar char="•"/>
            </a:pPr>
            <a:r>
              <a:rPr lang="en-US" sz="2400" u="sng" dirty="0" smtClean="0"/>
              <a:t>Date &amp; Time</a:t>
            </a:r>
            <a:r>
              <a:rPr lang="en-US" sz="2400" dirty="0" smtClean="0"/>
              <a:t>: 9/25/2017 at 8:41am</a:t>
            </a:r>
          </a:p>
          <a:p>
            <a:pPr marL="285750" indent="-285750">
              <a:buFont typeface="Arial" panose="020B0604020202020204" pitchFamily="34" charset="0"/>
              <a:buChar char="•"/>
            </a:pPr>
            <a:r>
              <a:rPr lang="en-US" sz="2400" u="sng" dirty="0" smtClean="0">
                <a:solidFill>
                  <a:srgbClr val="FF0000"/>
                </a:solidFill>
              </a:rPr>
              <a:t>Photocathode Active Area (Red Circle)</a:t>
            </a:r>
            <a:r>
              <a:rPr lang="en-US" sz="2400" dirty="0" smtClean="0">
                <a:solidFill>
                  <a:srgbClr val="FF0000"/>
                </a:solidFill>
              </a:rPr>
              <a:t>: 5mm Diameter</a:t>
            </a:r>
          </a:p>
          <a:p>
            <a:pPr marL="285750" indent="-285750">
              <a:buFont typeface="Arial" panose="020B0604020202020204" pitchFamily="34" charset="0"/>
              <a:buChar char="•"/>
            </a:pPr>
            <a:r>
              <a:rPr lang="en-US" sz="2400" u="sng" dirty="0" smtClean="0">
                <a:solidFill>
                  <a:srgbClr val="FF0000"/>
                </a:solidFill>
              </a:rPr>
              <a:t>Activation</a:t>
            </a:r>
            <a:r>
              <a:rPr lang="en-US" sz="2400" dirty="0" smtClean="0">
                <a:solidFill>
                  <a:srgbClr val="FF0000"/>
                </a:solidFill>
              </a:rPr>
              <a:t>: A4</a:t>
            </a:r>
            <a:endParaRPr lang="en-US" sz="2400" u="sng" dirty="0" smtClean="0">
              <a:solidFill>
                <a:srgbClr val="FF0000"/>
              </a:solidFill>
            </a:endParaRPr>
          </a:p>
          <a:p>
            <a:pPr marL="285750" indent="-285750">
              <a:buFont typeface="Arial" panose="020B0604020202020204" pitchFamily="34" charset="0"/>
              <a:buChar char="•"/>
            </a:pPr>
            <a:r>
              <a:rPr lang="en-US" sz="2400" u="sng" dirty="0" smtClean="0">
                <a:solidFill>
                  <a:srgbClr val="00B0F0"/>
                </a:solidFill>
              </a:rPr>
              <a:t>Laser spot size/position</a:t>
            </a:r>
            <a:r>
              <a:rPr lang="en-US" sz="2400" dirty="0" smtClean="0">
                <a:solidFill>
                  <a:srgbClr val="00B0F0"/>
                </a:solidFill>
              </a:rPr>
              <a:t>: 2.54 mm</a:t>
            </a:r>
            <a:r>
              <a:rPr lang="en-US" sz="2400" baseline="30000" dirty="0" smtClean="0">
                <a:solidFill>
                  <a:srgbClr val="00B0F0"/>
                </a:solidFill>
              </a:rPr>
              <a:t>2 </a:t>
            </a:r>
            <a:r>
              <a:rPr lang="en-US" sz="2400" dirty="0" smtClean="0">
                <a:solidFill>
                  <a:srgbClr val="00B0F0"/>
                </a:solidFill>
              </a:rPr>
              <a:t>RMS at (0.56,0.28) mm</a:t>
            </a:r>
          </a:p>
          <a:p>
            <a:pPr marL="285750" indent="-285750">
              <a:buFont typeface="Arial" panose="020B0604020202020204" pitchFamily="34" charset="0"/>
              <a:buChar char="•"/>
            </a:pPr>
            <a:r>
              <a:rPr lang="en-US" sz="2400" u="sng" dirty="0" smtClean="0">
                <a:solidFill>
                  <a:srgbClr val="00B0F0"/>
                </a:solidFill>
              </a:rPr>
              <a:t>Laser Configuration</a:t>
            </a:r>
            <a:r>
              <a:rPr lang="en-US" sz="2400" dirty="0" smtClean="0">
                <a:solidFill>
                  <a:srgbClr val="00B0F0"/>
                </a:solidFill>
              </a:rPr>
              <a:t>: C4, Lens OUT</a:t>
            </a:r>
          </a:p>
          <a:p>
            <a:pPr marL="285750" indent="-285750">
              <a:buFont typeface="Arial" panose="020B0604020202020204" pitchFamily="34" charset="0"/>
              <a:buChar char="•"/>
            </a:pPr>
            <a:r>
              <a:rPr lang="en-US" sz="2400" dirty="0" smtClean="0"/>
              <a:t>Logbook Entry: </a:t>
            </a:r>
            <a:r>
              <a:rPr lang="en-US" sz="2400" dirty="0" smtClean="0">
                <a:hlinkClick r:id="rId3"/>
              </a:rPr>
              <a:t>https://logbooks.jlab.org/entry/3485607</a:t>
            </a:r>
            <a:r>
              <a:rPr lang="en-US" sz="2400" dirty="0" smtClean="0"/>
              <a:t> </a:t>
            </a:r>
          </a:p>
        </p:txBody>
      </p:sp>
      <p:grpSp>
        <p:nvGrpSpPr>
          <p:cNvPr id="9" name="Group 8"/>
          <p:cNvGrpSpPr/>
          <p:nvPr/>
        </p:nvGrpSpPr>
        <p:grpSpPr>
          <a:xfrm>
            <a:off x="4471059" y="2138344"/>
            <a:ext cx="3716249" cy="3410938"/>
            <a:chOff x="4471059" y="2138344"/>
            <a:chExt cx="3716249" cy="3410938"/>
          </a:xfrm>
        </p:grpSpPr>
        <p:pic>
          <p:nvPicPr>
            <p:cNvPr id="6" name="Picture 5"/>
            <p:cNvPicPr>
              <a:picLocks/>
            </p:cNvPicPr>
            <p:nvPr/>
          </p:nvPicPr>
          <p:blipFill>
            <a:blip r:embed="rId4" cstate="print">
              <a:extLst>
                <a:ext uri="{28A0092B-C50C-407E-A947-70E740481C1C}">
                  <a14:useLocalDpi xmlns:a14="http://schemas.microsoft.com/office/drawing/2010/main" val="0"/>
                </a:ext>
              </a:extLst>
            </a:blip>
            <a:stretch>
              <a:fillRect/>
            </a:stretch>
          </p:blipFill>
          <p:spPr>
            <a:xfrm>
              <a:off x="4721732" y="2138344"/>
              <a:ext cx="3465576" cy="3163824"/>
            </a:xfrm>
            <a:prstGeom prst="rect">
              <a:avLst/>
            </a:prstGeom>
          </p:spPr>
        </p:pic>
        <p:sp>
          <p:nvSpPr>
            <p:cNvPr id="7" name="TextBox 6"/>
            <p:cNvSpPr txBox="1"/>
            <p:nvPr/>
          </p:nvSpPr>
          <p:spPr>
            <a:xfrm>
              <a:off x="5603966" y="5210728"/>
              <a:ext cx="1293223" cy="338554"/>
            </a:xfrm>
            <a:prstGeom prst="rect">
              <a:avLst/>
            </a:prstGeom>
            <a:noFill/>
          </p:spPr>
          <p:txBody>
            <a:bodyPr wrap="square" rtlCol="0">
              <a:spAutoFit/>
            </a:bodyPr>
            <a:lstStyle/>
            <a:p>
              <a:pPr algn="ctr"/>
              <a:r>
                <a:rPr lang="en-US" sz="1600" dirty="0" smtClean="0"/>
                <a:t>X (mm)</a:t>
              </a:r>
              <a:endParaRPr lang="en-US" sz="1600" dirty="0"/>
            </a:p>
          </p:txBody>
        </p:sp>
        <p:sp>
          <p:nvSpPr>
            <p:cNvPr id="8" name="TextBox 7"/>
            <p:cNvSpPr txBox="1"/>
            <p:nvPr/>
          </p:nvSpPr>
          <p:spPr>
            <a:xfrm rot="16200000">
              <a:off x="3993724" y="3550978"/>
              <a:ext cx="1293223" cy="338554"/>
            </a:xfrm>
            <a:prstGeom prst="rect">
              <a:avLst/>
            </a:prstGeom>
            <a:noFill/>
          </p:spPr>
          <p:txBody>
            <a:bodyPr wrap="square" rtlCol="0">
              <a:spAutoFit/>
            </a:bodyPr>
            <a:lstStyle/>
            <a:p>
              <a:pPr algn="ctr"/>
              <a:r>
                <a:rPr lang="en-US" sz="1600" dirty="0" smtClean="0"/>
                <a:t>Y (mm)</a:t>
              </a:r>
              <a:endParaRPr lang="en-US" sz="1600" dirty="0"/>
            </a:p>
          </p:txBody>
        </p:sp>
      </p:grpSp>
      <p:sp>
        <p:nvSpPr>
          <p:cNvPr id="10" name="TextBox 9"/>
          <p:cNvSpPr txBox="1"/>
          <p:nvPr/>
        </p:nvSpPr>
        <p:spPr>
          <a:xfrm>
            <a:off x="11243721" y="1869994"/>
            <a:ext cx="1293223" cy="369332"/>
          </a:xfrm>
          <a:prstGeom prst="rect">
            <a:avLst/>
          </a:prstGeom>
          <a:noFill/>
        </p:spPr>
        <p:txBody>
          <a:bodyPr wrap="square" rtlCol="0">
            <a:spAutoFit/>
          </a:bodyPr>
          <a:lstStyle/>
          <a:p>
            <a:pPr algn="ctr"/>
            <a:r>
              <a:rPr lang="en-US" dirty="0" smtClean="0"/>
              <a:t>QE</a:t>
            </a:r>
            <a:endParaRPr lang="en-US" dirty="0"/>
          </a:p>
        </p:txBody>
      </p:sp>
      <p:sp>
        <p:nvSpPr>
          <p:cNvPr id="11" name="TextBox 10"/>
          <p:cNvSpPr txBox="1"/>
          <p:nvPr/>
        </p:nvSpPr>
        <p:spPr>
          <a:xfrm>
            <a:off x="7348607" y="1805882"/>
            <a:ext cx="1293223" cy="369332"/>
          </a:xfrm>
          <a:prstGeom prst="rect">
            <a:avLst/>
          </a:prstGeom>
          <a:noFill/>
        </p:spPr>
        <p:txBody>
          <a:bodyPr wrap="square" rtlCol="0">
            <a:spAutoFit/>
          </a:bodyPr>
          <a:lstStyle/>
          <a:p>
            <a:pPr algn="ctr"/>
            <a:r>
              <a:rPr lang="en-US" dirty="0" smtClean="0"/>
              <a:t>QE</a:t>
            </a:r>
            <a:endParaRPr lang="en-US" dirty="0"/>
          </a:p>
        </p:txBody>
      </p:sp>
    </p:spTree>
    <p:extLst>
      <p:ext uri="{BB962C8B-B14F-4D97-AF65-F5344CB8AC3E}">
        <p14:creationId xmlns:p14="http://schemas.microsoft.com/office/powerpoint/2010/main" val="87360862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QE Scans and Parameters: 2</a:t>
            </a:r>
            <a:r>
              <a:rPr lang="en-US" baseline="30000" dirty="0" smtClean="0"/>
              <a:t>nd</a:t>
            </a:r>
            <a:r>
              <a:rPr lang="en-US" dirty="0" smtClean="0"/>
              <a:t> Scan</a:t>
            </a:r>
            <a:endParaRPr lang="en-US" dirty="0"/>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8540496" y="2139696"/>
            <a:ext cx="3472574" cy="3163823"/>
          </a:xfrm>
        </p:spPr>
      </p:pic>
      <p:sp>
        <p:nvSpPr>
          <p:cNvPr id="5" name="TextBox 4"/>
          <p:cNvSpPr txBox="1"/>
          <p:nvPr/>
        </p:nvSpPr>
        <p:spPr>
          <a:xfrm>
            <a:off x="228600" y="1463040"/>
            <a:ext cx="4315968" cy="4526280"/>
          </a:xfrm>
          <a:prstGeom prst="rect">
            <a:avLst/>
          </a:prstGeom>
          <a:noFill/>
        </p:spPr>
        <p:txBody>
          <a:bodyPr wrap="square" rtlCol="0">
            <a:spAutoFit/>
          </a:bodyPr>
          <a:lstStyle/>
          <a:p>
            <a:pPr marL="285750" indent="-285750">
              <a:buFont typeface="Arial" panose="020B0604020202020204" pitchFamily="34" charset="0"/>
              <a:buChar char="•"/>
            </a:pPr>
            <a:r>
              <a:rPr lang="en-US" sz="2400" u="sng" dirty="0" smtClean="0"/>
              <a:t>Date &amp; Time</a:t>
            </a:r>
            <a:r>
              <a:rPr lang="en-US" sz="2400" dirty="0" smtClean="0"/>
              <a:t>: 9/25/2017 at 3:49pm</a:t>
            </a:r>
          </a:p>
          <a:p>
            <a:pPr marL="285750" indent="-285750">
              <a:buFont typeface="Arial" panose="020B0604020202020204" pitchFamily="34" charset="0"/>
              <a:buChar char="•"/>
            </a:pPr>
            <a:r>
              <a:rPr lang="en-US" sz="2400" u="sng" dirty="0" smtClean="0">
                <a:solidFill>
                  <a:srgbClr val="FF0000"/>
                </a:solidFill>
              </a:rPr>
              <a:t>Photocathode Active Area (Red Circle)</a:t>
            </a:r>
            <a:r>
              <a:rPr lang="en-US" sz="2400" dirty="0" smtClean="0">
                <a:solidFill>
                  <a:srgbClr val="FF0000"/>
                </a:solidFill>
              </a:rPr>
              <a:t>: 5mm Diameter</a:t>
            </a:r>
          </a:p>
          <a:p>
            <a:pPr marL="285750" indent="-285750">
              <a:buFont typeface="Arial" panose="020B0604020202020204" pitchFamily="34" charset="0"/>
              <a:buChar char="•"/>
            </a:pPr>
            <a:r>
              <a:rPr lang="en-US" sz="2400" u="sng" dirty="0" smtClean="0">
                <a:solidFill>
                  <a:srgbClr val="FF0000"/>
                </a:solidFill>
              </a:rPr>
              <a:t>Activation</a:t>
            </a:r>
            <a:r>
              <a:rPr lang="en-US" sz="2400" dirty="0" smtClean="0">
                <a:solidFill>
                  <a:srgbClr val="FF0000"/>
                </a:solidFill>
              </a:rPr>
              <a:t>: A4</a:t>
            </a:r>
            <a:endParaRPr lang="en-US" sz="2400" u="sng" dirty="0" smtClean="0">
              <a:solidFill>
                <a:srgbClr val="FF0000"/>
              </a:solidFill>
            </a:endParaRPr>
          </a:p>
          <a:p>
            <a:pPr marL="285750" indent="-285750">
              <a:buFont typeface="Arial" panose="020B0604020202020204" pitchFamily="34" charset="0"/>
              <a:buChar char="•"/>
            </a:pPr>
            <a:r>
              <a:rPr lang="en-US" sz="2400" u="sng" dirty="0" smtClean="0">
                <a:solidFill>
                  <a:srgbClr val="00B0F0"/>
                </a:solidFill>
              </a:rPr>
              <a:t>Laser spot size/position</a:t>
            </a:r>
            <a:r>
              <a:rPr lang="en-US" sz="2400" dirty="0" smtClean="0">
                <a:solidFill>
                  <a:srgbClr val="00B0F0"/>
                </a:solidFill>
              </a:rPr>
              <a:t>: 2.54 mm</a:t>
            </a:r>
            <a:r>
              <a:rPr lang="en-US" sz="2400" baseline="30000" dirty="0" smtClean="0">
                <a:solidFill>
                  <a:srgbClr val="00B0F0"/>
                </a:solidFill>
              </a:rPr>
              <a:t>2 </a:t>
            </a:r>
            <a:r>
              <a:rPr lang="en-US" sz="2400" dirty="0" smtClean="0">
                <a:solidFill>
                  <a:srgbClr val="00B0F0"/>
                </a:solidFill>
              </a:rPr>
              <a:t>RMS at (0.56,0.28) mm</a:t>
            </a:r>
          </a:p>
          <a:p>
            <a:pPr marL="285750" indent="-285750">
              <a:buFont typeface="Arial" panose="020B0604020202020204" pitchFamily="34" charset="0"/>
              <a:buChar char="•"/>
            </a:pPr>
            <a:r>
              <a:rPr lang="en-US" sz="2400" u="sng" dirty="0" smtClean="0">
                <a:solidFill>
                  <a:srgbClr val="00B0F0"/>
                </a:solidFill>
              </a:rPr>
              <a:t>Laser Configuration</a:t>
            </a:r>
            <a:r>
              <a:rPr lang="en-US" sz="2400" dirty="0" smtClean="0">
                <a:solidFill>
                  <a:srgbClr val="00B0F0"/>
                </a:solidFill>
              </a:rPr>
              <a:t>: C4, Lens OUT</a:t>
            </a:r>
          </a:p>
          <a:p>
            <a:pPr marL="285750" indent="-285750">
              <a:buFont typeface="Arial" panose="020B0604020202020204" pitchFamily="34" charset="0"/>
              <a:buChar char="•"/>
            </a:pPr>
            <a:r>
              <a:rPr lang="en-US" sz="2400" dirty="0" smtClean="0"/>
              <a:t>Logbook Entry: </a:t>
            </a:r>
            <a:r>
              <a:rPr lang="en-US" sz="2400" dirty="0" smtClean="0">
                <a:hlinkClick r:id="rId3"/>
              </a:rPr>
              <a:t>https://logbooks.jlab.org/entry/3485686</a:t>
            </a:r>
            <a:r>
              <a:rPr lang="en-US" sz="2400" dirty="0" smtClean="0"/>
              <a:t> </a:t>
            </a:r>
          </a:p>
        </p:txBody>
      </p:sp>
      <p:grpSp>
        <p:nvGrpSpPr>
          <p:cNvPr id="8" name="Group 7"/>
          <p:cNvGrpSpPr/>
          <p:nvPr/>
        </p:nvGrpSpPr>
        <p:grpSpPr>
          <a:xfrm>
            <a:off x="4471059" y="2139696"/>
            <a:ext cx="3712820" cy="3373757"/>
            <a:chOff x="4471059" y="2139696"/>
            <a:chExt cx="3712820" cy="3373757"/>
          </a:xfrm>
        </p:grpSpPr>
        <p:pic>
          <p:nvPicPr>
            <p:cNvPr id="3" name="Picture 2"/>
            <p:cNvPicPr>
              <a:picLocks/>
            </p:cNvPicPr>
            <p:nvPr/>
          </p:nvPicPr>
          <p:blipFill>
            <a:blip r:embed="rId4" cstate="print">
              <a:extLst>
                <a:ext uri="{28A0092B-C50C-407E-A947-70E740481C1C}">
                  <a14:useLocalDpi xmlns:a14="http://schemas.microsoft.com/office/drawing/2010/main" val="0"/>
                </a:ext>
              </a:extLst>
            </a:blip>
            <a:stretch>
              <a:fillRect/>
            </a:stretch>
          </p:blipFill>
          <p:spPr>
            <a:xfrm>
              <a:off x="4809612" y="2139696"/>
              <a:ext cx="3374267" cy="3071032"/>
            </a:xfrm>
            <a:prstGeom prst="rect">
              <a:avLst/>
            </a:prstGeom>
          </p:spPr>
        </p:pic>
        <p:sp>
          <p:nvSpPr>
            <p:cNvPr id="6" name="TextBox 5"/>
            <p:cNvSpPr txBox="1"/>
            <p:nvPr/>
          </p:nvSpPr>
          <p:spPr>
            <a:xfrm rot="16200000">
              <a:off x="3993724" y="3550978"/>
              <a:ext cx="1293223" cy="338554"/>
            </a:xfrm>
            <a:prstGeom prst="rect">
              <a:avLst/>
            </a:prstGeom>
            <a:noFill/>
          </p:spPr>
          <p:txBody>
            <a:bodyPr wrap="square" rtlCol="0">
              <a:spAutoFit/>
            </a:bodyPr>
            <a:lstStyle/>
            <a:p>
              <a:pPr algn="ctr"/>
              <a:r>
                <a:rPr lang="en-US" sz="1600" dirty="0" smtClean="0"/>
                <a:t>Y (mm)</a:t>
              </a:r>
              <a:endParaRPr lang="en-US" sz="1600" dirty="0"/>
            </a:p>
          </p:txBody>
        </p:sp>
        <p:sp>
          <p:nvSpPr>
            <p:cNvPr id="7" name="TextBox 6"/>
            <p:cNvSpPr txBox="1"/>
            <p:nvPr/>
          </p:nvSpPr>
          <p:spPr>
            <a:xfrm>
              <a:off x="5648937" y="5174899"/>
              <a:ext cx="1293223" cy="338554"/>
            </a:xfrm>
            <a:prstGeom prst="rect">
              <a:avLst/>
            </a:prstGeom>
            <a:noFill/>
          </p:spPr>
          <p:txBody>
            <a:bodyPr wrap="square" rtlCol="0">
              <a:spAutoFit/>
            </a:bodyPr>
            <a:lstStyle/>
            <a:p>
              <a:pPr algn="ctr"/>
              <a:r>
                <a:rPr lang="en-US" sz="1600" dirty="0" smtClean="0"/>
                <a:t>X (mm)</a:t>
              </a:r>
              <a:endParaRPr lang="en-US" sz="1600" dirty="0"/>
            </a:p>
          </p:txBody>
        </p:sp>
      </p:grpSp>
      <p:sp>
        <p:nvSpPr>
          <p:cNvPr id="9" name="TextBox 8"/>
          <p:cNvSpPr txBox="1"/>
          <p:nvPr/>
        </p:nvSpPr>
        <p:spPr>
          <a:xfrm>
            <a:off x="11216853" y="1880080"/>
            <a:ext cx="1293223" cy="369332"/>
          </a:xfrm>
          <a:prstGeom prst="rect">
            <a:avLst/>
          </a:prstGeom>
          <a:noFill/>
        </p:spPr>
        <p:txBody>
          <a:bodyPr wrap="square" rtlCol="0">
            <a:spAutoFit/>
          </a:bodyPr>
          <a:lstStyle/>
          <a:p>
            <a:pPr algn="ctr"/>
            <a:r>
              <a:rPr lang="en-US" dirty="0" smtClean="0"/>
              <a:t>QE</a:t>
            </a:r>
            <a:endParaRPr lang="en-US" dirty="0"/>
          </a:p>
        </p:txBody>
      </p:sp>
      <p:sp>
        <p:nvSpPr>
          <p:cNvPr id="10" name="TextBox 9"/>
          <p:cNvSpPr txBox="1"/>
          <p:nvPr/>
        </p:nvSpPr>
        <p:spPr>
          <a:xfrm>
            <a:off x="7302572" y="1880080"/>
            <a:ext cx="1293223" cy="369332"/>
          </a:xfrm>
          <a:prstGeom prst="rect">
            <a:avLst/>
          </a:prstGeom>
          <a:noFill/>
        </p:spPr>
        <p:txBody>
          <a:bodyPr wrap="square" rtlCol="0">
            <a:spAutoFit/>
          </a:bodyPr>
          <a:lstStyle/>
          <a:p>
            <a:pPr algn="ctr"/>
            <a:r>
              <a:rPr lang="en-US" dirty="0" smtClean="0"/>
              <a:t>QE</a:t>
            </a:r>
            <a:endParaRPr lang="en-US" dirty="0"/>
          </a:p>
        </p:txBody>
      </p:sp>
    </p:spTree>
    <p:extLst>
      <p:ext uri="{BB962C8B-B14F-4D97-AF65-F5344CB8AC3E}">
        <p14:creationId xmlns:p14="http://schemas.microsoft.com/office/powerpoint/2010/main" val="14424057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QE Scans and Parameters: 3</a:t>
            </a:r>
            <a:r>
              <a:rPr lang="en-US" baseline="30000" dirty="0" smtClean="0"/>
              <a:t>rd</a:t>
            </a:r>
            <a:r>
              <a:rPr lang="en-US" dirty="0" smtClean="0"/>
              <a:t> Scan</a:t>
            </a:r>
            <a:endParaRPr lang="en-US" dirty="0"/>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8540496" y="2139696"/>
            <a:ext cx="3472574" cy="3163823"/>
          </a:xfrm>
        </p:spPr>
      </p:pic>
      <p:sp>
        <p:nvSpPr>
          <p:cNvPr id="5" name="TextBox 4"/>
          <p:cNvSpPr txBox="1"/>
          <p:nvPr/>
        </p:nvSpPr>
        <p:spPr>
          <a:xfrm>
            <a:off x="228600" y="1463040"/>
            <a:ext cx="4315968" cy="4526280"/>
          </a:xfrm>
          <a:prstGeom prst="rect">
            <a:avLst/>
          </a:prstGeom>
          <a:noFill/>
        </p:spPr>
        <p:txBody>
          <a:bodyPr wrap="square" rtlCol="0">
            <a:spAutoFit/>
          </a:bodyPr>
          <a:lstStyle/>
          <a:p>
            <a:pPr marL="285750" indent="-285750">
              <a:buFont typeface="Arial" panose="020B0604020202020204" pitchFamily="34" charset="0"/>
              <a:buChar char="•"/>
            </a:pPr>
            <a:r>
              <a:rPr lang="en-US" sz="2400" u="sng" dirty="0" smtClean="0"/>
              <a:t>Date &amp; Time</a:t>
            </a:r>
            <a:r>
              <a:rPr lang="en-US" sz="2400" dirty="0" smtClean="0"/>
              <a:t>: 9/26/2017 at 9:10am</a:t>
            </a:r>
          </a:p>
          <a:p>
            <a:pPr marL="285750" indent="-285750">
              <a:buFont typeface="Arial" panose="020B0604020202020204" pitchFamily="34" charset="0"/>
              <a:buChar char="•"/>
            </a:pPr>
            <a:r>
              <a:rPr lang="en-US" sz="2400" u="sng" dirty="0" smtClean="0">
                <a:solidFill>
                  <a:srgbClr val="FF0000"/>
                </a:solidFill>
              </a:rPr>
              <a:t>Photocathode Active Area (Red Circle)</a:t>
            </a:r>
            <a:r>
              <a:rPr lang="en-US" sz="2400" dirty="0" smtClean="0">
                <a:solidFill>
                  <a:srgbClr val="FF0000"/>
                </a:solidFill>
              </a:rPr>
              <a:t>: 5mm Diameter</a:t>
            </a:r>
          </a:p>
          <a:p>
            <a:pPr marL="285750" indent="-285750">
              <a:buFont typeface="Arial" panose="020B0604020202020204" pitchFamily="34" charset="0"/>
              <a:buChar char="•"/>
            </a:pPr>
            <a:r>
              <a:rPr lang="en-US" sz="2400" u="sng" dirty="0" smtClean="0">
                <a:solidFill>
                  <a:srgbClr val="FF0000"/>
                </a:solidFill>
              </a:rPr>
              <a:t>Activation</a:t>
            </a:r>
            <a:r>
              <a:rPr lang="en-US" sz="2400" dirty="0" smtClean="0">
                <a:solidFill>
                  <a:srgbClr val="FF0000"/>
                </a:solidFill>
              </a:rPr>
              <a:t>: A4</a:t>
            </a:r>
            <a:endParaRPr lang="en-US" sz="2400" u="sng" dirty="0" smtClean="0">
              <a:solidFill>
                <a:srgbClr val="FF0000"/>
              </a:solidFill>
            </a:endParaRPr>
          </a:p>
          <a:p>
            <a:pPr marL="285750" indent="-285750">
              <a:buFont typeface="Arial" panose="020B0604020202020204" pitchFamily="34" charset="0"/>
              <a:buChar char="•"/>
            </a:pPr>
            <a:r>
              <a:rPr lang="en-US" sz="2400" u="sng" dirty="0" smtClean="0">
                <a:solidFill>
                  <a:srgbClr val="00B0F0"/>
                </a:solidFill>
              </a:rPr>
              <a:t>Laser spot size/position</a:t>
            </a:r>
            <a:r>
              <a:rPr lang="en-US" sz="2400" dirty="0" smtClean="0">
                <a:solidFill>
                  <a:srgbClr val="00B0F0"/>
                </a:solidFill>
              </a:rPr>
              <a:t>: 2.54 mm</a:t>
            </a:r>
            <a:r>
              <a:rPr lang="en-US" sz="2400" baseline="30000" dirty="0" smtClean="0">
                <a:solidFill>
                  <a:srgbClr val="00B0F0"/>
                </a:solidFill>
              </a:rPr>
              <a:t>2 </a:t>
            </a:r>
            <a:r>
              <a:rPr lang="en-US" sz="2400" dirty="0" smtClean="0">
                <a:solidFill>
                  <a:srgbClr val="00B0F0"/>
                </a:solidFill>
              </a:rPr>
              <a:t>RMS at (0.28,-1.39) mm</a:t>
            </a:r>
          </a:p>
          <a:p>
            <a:pPr marL="285750" indent="-285750">
              <a:buFont typeface="Arial" panose="020B0604020202020204" pitchFamily="34" charset="0"/>
              <a:buChar char="•"/>
            </a:pPr>
            <a:r>
              <a:rPr lang="en-US" sz="2400" u="sng" dirty="0" smtClean="0">
                <a:solidFill>
                  <a:srgbClr val="00B0F0"/>
                </a:solidFill>
              </a:rPr>
              <a:t>Laser Configuration</a:t>
            </a:r>
            <a:r>
              <a:rPr lang="en-US" sz="2400" dirty="0" smtClean="0">
                <a:solidFill>
                  <a:srgbClr val="00B0F0"/>
                </a:solidFill>
              </a:rPr>
              <a:t>: C4, Lens OUT</a:t>
            </a:r>
          </a:p>
          <a:p>
            <a:pPr marL="285750" indent="-285750">
              <a:buFont typeface="Arial" panose="020B0604020202020204" pitchFamily="34" charset="0"/>
              <a:buChar char="•"/>
            </a:pPr>
            <a:r>
              <a:rPr lang="en-US" sz="2400" dirty="0" smtClean="0"/>
              <a:t>Logbook Entry: </a:t>
            </a:r>
            <a:r>
              <a:rPr lang="en-US" sz="2400" dirty="0" smtClean="0">
                <a:hlinkClick r:id="rId3"/>
              </a:rPr>
              <a:t>https://logbooks.jlab.org/entry/3485741</a:t>
            </a:r>
            <a:r>
              <a:rPr lang="en-US" sz="2400" dirty="0" smtClean="0"/>
              <a:t> </a:t>
            </a:r>
          </a:p>
        </p:txBody>
      </p:sp>
      <p:grpSp>
        <p:nvGrpSpPr>
          <p:cNvPr id="8" name="Group 7"/>
          <p:cNvGrpSpPr/>
          <p:nvPr/>
        </p:nvGrpSpPr>
        <p:grpSpPr>
          <a:xfrm>
            <a:off x="4439638" y="2139696"/>
            <a:ext cx="3969092" cy="3618363"/>
            <a:chOff x="4439638" y="2139696"/>
            <a:chExt cx="3969092" cy="3618363"/>
          </a:xfrm>
        </p:grpSpPr>
        <p:pic>
          <p:nvPicPr>
            <p:cNvPr id="3" name="Picture 2"/>
            <p:cNvPicPr>
              <a:picLocks/>
            </p:cNvPicPr>
            <p:nvPr/>
          </p:nvPicPr>
          <p:blipFill>
            <a:blip r:embed="rId4" cstate="print">
              <a:extLst>
                <a:ext uri="{28A0092B-C50C-407E-A947-70E740481C1C}">
                  <a14:useLocalDpi xmlns:a14="http://schemas.microsoft.com/office/drawing/2010/main" val="0"/>
                </a:ext>
              </a:extLst>
            </a:blip>
            <a:stretch>
              <a:fillRect/>
            </a:stretch>
          </p:blipFill>
          <p:spPr>
            <a:xfrm>
              <a:off x="4696266" y="2139696"/>
              <a:ext cx="3712464" cy="3374136"/>
            </a:xfrm>
            <a:prstGeom prst="rect">
              <a:avLst/>
            </a:prstGeom>
          </p:spPr>
        </p:pic>
        <p:sp>
          <p:nvSpPr>
            <p:cNvPr id="6" name="TextBox 5"/>
            <p:cNvSpPr txBox="1"/>
            <p:nvPr/>
          </p:nvSpPr>
          <p:spPr>
            <a:xfrm rot="16200000">
              <a:off x="3962303" y="3570734"/>
              <a:ext cx="1293223" cy="338554"/>
            </a:xfrm>
            <a:prstGeom prst="rect">
              <a:avLst/>
            </a:prstGeom>
            <a:noFill/>
          </p:spPr>
          <p:txBody>
            <a:bodyPr wrap="square" rtlCol="0">
              <a:spAutoFit/>
            </a:bodyPr>
            <a:lstStyle/>
            <a:p>
              <a:pPr algn="ctr"/>
              <a:r>
                <a:rPr lang="en-US" sz="1600" dirty="0" smtClean="0"/>
                <a:t>Y (mm)</a:t>
              </a:r>
              <a:endParaRPr lang="en-US" sz="1600" dirty="0"/>
            </a:p>
          </p:txBody>
        </p:sp>
        <p:sp>
          <p:nvSpPr>
            <p:cNvPr id="7" name="TextBox 6"/>
            <p:cNvSpPr txBox="1"/>
            <p:nvPr/>
          </p:nvSpPr>
          <p:spPr>
            <a:xfrm>
              <a:off x="5707456" y="5419505"/>
              <a:ext cx="1293223" cy="338554"/>
            </a:xfrm>
            <a:prstGeom prst="rect">
              <a:avLst/>
            </a:prstGeom>
            <a:noFill/>
          </p:spPr>
          <p:txBody>
            <a:bodyPr wrap="square" rtlCol="0">
              <a:spAutoFit/>
            </a:bodyPr>
            <a:lstStyle/>
            <a:p>
              <a:pPr algn="ctr"/>
              <a:r>
                <a:rPr lang="en-US" sz="1600" dirty="0" smtClean="0"/>
                <a:t>X (mm)</a:t>
              </a:r>
              <a:endParaRPr lang="en-US" sz="1600" dirty="0"/>
            </a:p>
          </p:txBody>
        </p:sp>
      </p:grpSp>
      <p:sp>
        <p:nvSpPr>
          <p:cNvPr id="9" name="TextBox 8"/>
          <p:cNvSpPr txBox="1"/>
          <p:nvPr/>
        </p:nvSpPr>
        <p:spPr>
          <a:xfrm>
            <a:off x="11216853" y="1880080"/>
            <a:ext cx="1293223" cy="369332"/>
          </a:xfrm>
          <a:prstGeom prst="rect">
            <a:avLst/>
          </a:prstGeom>
          <a:noFill/>
        </p:spPr>
        <p:txBody>
          <a:bodyPr wrap="square" rtlCol="0">
            <a:spAutoFit/>
          </a:bodyPr>
          <a:lstStyle/>
          <a:p>
            <a:pPr algn="ctr"/>
            <a:r>
              <a:rPr lang="en-US" dirty="0" smtClean="0"/>
              <a:t>QE</a:t>
            </a:r>
            <a:endParaRPr lang="en-US" dirty="0"/>
          </a:p>
        </p:txBody>
      </p:sp>
      <p:sp>
        <p:nvSpPr>
          <p:cNvPr id="10" name="TextBox 9"/>
          <p:cNvSpPr txBox="1"/>
          <p:nvPr/>
        </p:nvSpPr>
        <p:spPr>
          <a:xfrm>
            <a:off x="7516781" y="1904315"/>
            <a:ext cx="1293223" cy="369332"/>
          </a:xfrm>
          <a:prstGeom prst="rect">
            <a:avLst/>
          </a:prstGeom>
          <a:noFill/>
        </p:spPr>
        <p:txBody>
          <a:bodyPr wrap="square" rtlCol="0">
            <a:spAutoFit/>
          </a:bodyPr>
          <a:lstStyle/>
          <a:p>
            <a:pPr algn="ctr"/>
            <a:r>
              <a:rPr lang="en-US" dirty="0" smtClean="0"/>
              <a:t>QE</a:t>
            </a:r>
            <a:endParaRPr lang="en-US" dirty="0"/>
          </a:p>
        </p:txBody>
      </p:sp>
    </p:spTree>
    <p:extLst>
      <p:ext uri="{BB962C8B-B14F-4D97-AF65-F5344CB8AC3E}">
        <p14:creationId xmlns:p14="http://schemas.microsoft.com/office/powerpoint/2010/main" val="175917938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QE Scans and Parameters: 4</a:t>
            </a:r>
            <a:r>
              <a:rPr lang="en-US" baseline="30000" dirty="0" smtClean="0"/>
              <a:t>th</a:t>
            </a:r>
            <a:r>
              <a:rPr lang="en-US" dirty="0" smtClean="0"/>
              <a:t> Scan</a:t>
            </a:r>
            <a:endParaRPr lang="en-US" dirty="0"/>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8540496" y="2139696"/>
            <a:ext cx="3472574" cy="3163823"/>
          </a:xfrm>
        </p:spPr>
      </p:pic>
      <p:sp>
        <p:nvSpPr>
          <p:cNvPr id="5" name="TextBox 4"/>
          <p:cNvSpPr txBox="1"/>
          <p:nvPr/>
        </p:nvSpPr>
        <p:spPr>
          <a:xfrm>
            <a:off x="228600" y="1463040"/>
            <a:ext cx="4315968" cy="4526280"/>
          </a:xfrm>
          <a:prstGeom prst="rect">
            <a:avLst/>
          </a:prstGeom>
          <a:noFill/>
        </p:spPr>
        <p:txBody>
          <a:bodyPr wrap="square" rtlCol="0">
            <a:spAutoFit/>
          </a:bodyPr>
          <a:lstStyle/>
          <a:p>
            <a:pPr marL="285750" indent="-285750">
              <a:buFont typeface="Arial" panose="020B0604020202020204" pitchFamily="34" charset="0"/>
              <a:buChar char="•"/>
            </a:pPr>
            <a:r>
              <a:rPr lang="en-US" sz="2400" u="sng" dirty="0" smtClean="0"/>
              <a:t>Date &amp; Time</a:t>
            </a:r>
            <a:r>
              <a:rPr lang="en-US" sz="2400" dirty="0" smtClean="0"/>
              <a:t>: 9/26/2017 at 4:16pm</a:t>
            </a:r>
          </a:p>
          <a:p>
            <a:pPr marL="285750" indent="-285750">
              <a:buFont typeface="Arial" panose="020B0604020202020204" pitchFamily="34" charset="0"/>
              <a:buChar char="•"/>
            </a:pPr>
            <a:r>
              <a:rPr lang="en-US" sz="2400" u="sng" dirty="0" smtClean="0">
                <a:solidFill>
                  <a:srgbClr val="FF0000"/>
                </a:solidFill>
              </a:rPr>
              <a:t>Photocathode Active Area (Red Circle)</a:t>
            </a:r>
            <a:r>
              <a:rPr lang="en-US" sz="2400" dirty="0" smtClean="0">
                <a:solidFill>
                  <a:srgbClr val="FF0000"/>
                </a:solidFill>
              </a:rPr>
              <a:t>: 5mm Diameter</a:t>
            </a:r>
          </a:p>
          <a:p>
            <a:pPr marL="285750" indent="-285750">
              <a:buFont typeface="Arial" panose="020B0604020202020204" pitchFamily="34" charset="0"/>
              <a:buChar char="•"/>
            </a:pPr>
            <a:r>
              <a:rPr lang="en-US" sz="2400" u="sng" dirty="0" smtClean="0">
                <a:solidFill>
                  <a:srgbClr val="FF0000"/>
                </a:solidFill>
              </a:rPr>
              <a:t>Activation</a:t>
            </a:r>
            <a:r>
              <a:rPr lang="en-US" sz="2400" dirty="0" smtClean="0">
                <a:solidFill>
                  <a:srgbClr val="FF0000"/>
                </a:solidFill>
              </a:rPr>
              <a:t>: A4</a:t>
            </a:r>
            <a:endParaRPr lang="en-US" sz="2400" u="sng" dirty="0" smtClean="0">
              <a:solidFill>
                <a:srgbClr val="FF0000"/>
              </a:solidFill>
            </a:endParaRPr>
          </a:p>
          <a:p>
            <a:pPr marL="285750" indent="-285750">
              <a:buFont typeface="Arial" panose="020B0604020202020204" pitchFamily="34" charset="0"/>
              <a:buChar char="•"/>
            </a:pPr>
            <a:r>
              <a:rPr lang="en-US" sz="2400" u="sng" dirty="0" smtClean="0">
                <a:solidFill>
                  <a:srgbClr val="00B0F0"/>
                </a:solidFill>
              </a:rPr>
              <a:t>Laser spot size/position</a:t>
            </a:r>
            <a:r>
              <a:rPr lang="en-US" sz="2400" dirty="0" smtClean="0">
                <a:solidFill>
                  <a:srgbClr val="00B0F0"/>
                </a:solidFill>
              </a:rPr>
              <a:t>: 2.54 mm</a:t>
            </a:r>
            <a:r>
              <a:rPr lang="en-US" sz="2400" baseline="30000" dirty="0" smtClean="0">
                <a:solidFill>
                  <a:srgbClr val="00B0F0"/>
                </a:solidFill>
              </a:rPr>
              <a:t>2 </a:t>
            </a:r>
            <a:r>
              <a:rPr lang="en-US" sz="2400" dirty="0" smtClean="0">
                <a:solidFill>
                  <a:srgbClr val="00B0F0"/>
                </a:solidFill>
              </a:rPr>
              <a:t>RMS at (-1.39,-0.56) mm</a:t>
            </a:r>
          </a:p>
          <a:p>
            <a:pPr marL="285750" indent="-285750">
              <a:buFont typeface="Arial" panose="020B0604020202020204" pitchFamily="34" charset="0"/>
              <a:buChar char="•"/>
            </a:pPr>
            <a:r>
              <a:rPr lang="en-US" sz="2400" u="sng" dirty="0" smtClean="0">
                <a:solidFill>
                  <a:srgbClr val="00B0F0"/>
                </a:solidFill>
              </a:rPr>
              <a:t>Laser Configuration</a:t>
            </a:r>
            <a:r>
              <a:rPr lang="en-US" sz="2400" dirty="0" smtClean="0">
                <a:solidFill>
                  <a:srgbClr val="00B0F0"/>
                </a:solidFill>
              </a:rPr>
              <a:t>: C4, Lens OUT</a:t>
            </a:r>
          </a:p>
          <a:p>
            <a:pPr marL="285750" indent="-285750">
              <a:buFont typeface="Arial" panose="020B0604020202020204" pitchFamily="34" charset="0"/>
              <a:buChar char="•"/>
            </a:pPr>
            <a:r>
              <a:rPr lang="en-US" sz="2400" dirty="0" smtClean="0"/>
              <a:t>Logbook Entry: </a:t>
            </a:r>
            <a:r>
              <a:rPr lang="en-US" sz="2400" dirty="0" smtClean="0">
                <a:hlinkClick r:id="rId3"/>
              </a:rPr>
              <a:t>https://logbooks.jlab.org/entry/3485811</a:t>
            </a:r>
            <a:r>
              <a:rPr lang="en-US" sz="2400" dirty="0"/>
              <a:t> </a:t>
            </a:r>
            <a:endParaRPr lang="en-US" sz="2400" dirty="0" smtClean="0"/>
          </a:p>
        </p:txBody>
      </p:sp>
      <p:grpSp>
        <p:nvGrpSpPr>
          <p:cNvPr id="8" name="Group 7"/>
          <p:cNvGrpSpPr/>
          <p:nvPr/>
        </p:nvGrpSpPr>
        <p:grpSpPr>
          <a:xfrm>
            <a:off x="4380528" y="2079736"/>
            <a:ext cx="4099060" cy="3588383"/>
            <a:chOff x="4275598" y="2139696"/>
            <a:chExt cx="4099060" cy="3588383"/>
          </a:xfrm>
        </p:grpSpPr>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471416" y="2139696"/>
              <a:ext cx="3903242" cy="3374136"/>
            </a:xfrm>
            <a:prstGeom prst="rect">
              <a:avLst/>
            </a:prstGeom>
          </p:spPr>
        </p:pic>
        <p:sp>
          <p:nvSpPr>
            <p:cNvPr id="6" name="TextBox 5"/>
            <p:cNvSpPr txBox="1"/>
            <p:nvPr/>
          </p:nvSpPr>
          <p:spPr>
            <a:xfrm rot="16200000">
              <a:off x="3798263" y="3540754"/>
              <a:ext cx="1293223" cy="338554"/>
            </a:xfrm>
            <a:prstGeom prst="rect">
              <a:avLst/>
            </a:prstGeom>
            <a:noFill/>
          </p:spPr>
          <p:txBody>
            <a:bodyPr wrap="square" rtlCol="0">
              <a:spAutoFit/>
            </a:bodyPr>
            <a:lstStyle/>
            <a:p>
              <a:pPr algn="ctr"/>
              <a:r>
                <a:rPr lang="en-US" sz="1600" dirty="0" smtClean="0"/>
                <a:t>Y (mm)</a:t>
              </a:r>
              <a:endParaRPr lang="en-US" sz="1600" dirty="0"/>
            </a:p>
          </p:txBody>
        </p:sp>
        <p:sp>
          <p:nvSpPr>
            <p:cNvPr id="7" name="TextBox 6"/>
            <p:cNvSpPr txBox="1"/>
            <p:nvPr/>
          </p:nvSpPr>
          <p:spPr>
            <a:xfrm>
              <a:off x="5543416" y="5389525"/>
              <a:ext cx="1293223" cy="338554"/>
            </a:xfrm>
            <a:prstGeom prst="rect">
              <a:avLst/>
            </a:prstGeom>
            <a:noFill/>
          </p:spPr>
          <p:txBody>
            <a:bodyPr wrap="square" rtlCol="0">
              <a:spAutoFit/>
            </a:bodyPr>
            <a:lstStyle/>
            <a:p>
              <a:pPr algn="ctr"/>
              <a:r>
                <a:rPr lang="en-US" sz="1600" dirty="0" smtClean="0"/>
                <a:t>X (mm)</a:t>
              </a:r>
              <a:endParaRPr lang="en-US" sz="1600" dirty="0"/>
            </a:p>
          </p:txBody>
        </p:sp>
      </p:grpSp>
      <p:sp>
        <p:nvSpPr>
          <p:cNvPr id="9" name="TextBox 8"/>
          <p:cNvSpPr txBox="1"/>
          <p:nvPr/>
        </p:nvSpPr>
        <p:spPr>
          <a:xfrm>
            <a:off x="11216853" y="1880080"/>
            <a:ext cx="1293223" cy="369332"/>
          </a:xfrm>
          <a:prstGeom prst="rect">
            <a:avLst/>
          </a:prstGeom>
          <a:noFill/>
        </p:spPr>
        <p:txBody>
          <a:bodyPr wrap="square" rtlCol="0">
            <a:spAutoFit/>
          </a:bodyPr>
          <a:lstStyle/>
          <a:p>
            <a:pPr algn="ctr"/>
            <a:r>
              <a:rPr lang="en-US" dirty="0" smtClean="0"/>
              <a:t>QE</a:t>
            </a:r>
            <a:endParaRPr lang="en-US" dirty="0"/>
          </a:p>
        </p:txBody>
      </p:sp>
      <p:sp>
        <p:nvSpPr>
          <p:cNvPr id="10" name="TextBox 9"/>
          <p:cNvSpPr txBox="1"/>
          <p:nvPr/>
        </p:nvSpPr>
        <p:spPr>
          <a:xfrm>
            <a:off x="7666683" y="1835509"/>
            <a:ext cx="1293223" cy="369332"/>
          </a:xfrm>
          <a:prstGeom prst="rect">
            <a:avLst/>
          </a:prstGeom>
          <a:noFill/>
        </p:spPr>
        <p:txBody>
          <a:bodyPr wrap="square" rtlCol="0">
            <a:spAutoFit/>
          </a:bodyPr>
          <a:lstStyle/>
          <a:p>
            <a:pPr algn="ctr"/>
            <a:r>
              <a:rPr lang="en-US" dirty="0" smtClean="0"/>
              <a:t>QE</a:t>
            </a:r>
            <a:endParaRPr lang="en-US" dirty="0"/>
          </a:p>
        </p:txBody>
      </p:sp>
    </p:spTree>
    <p:extLst>
      <p:ext uri="{BB962C8B-B14F-4D97-AF65-F5344CB8AC3E}">
        <p14:creationId xmlns:p14="http://schemas.microsoft.com/office/powerpoint/2010/main" val="313967288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QE Scans and Parameters: 5</a:t>
            </a:r>
            <a:r>
              <a:rPr lang="en-US" baseline="30000" dirty="0" smtClean="0"/>
              <a:t>th</a:t>
            </a:r>
            <a:r>
              <a:rPr lang="en-US" dirty="0" smtClean="0"/>
              <a:t> Scan</a:t>
            </a:r>
            <a:endParaRPr lang="en-US" dirty="0"/>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8540496" y="2139696"/>
            <a:ext cx="3472574" cy="3163823"/>
          </a:xfrm>
        </p:spPr>
      </p:pic>
      <p:sp>
        <p:nvSpPr>
          <p:cNvPr id="5" name="TextBox 4"/>
          <p:cNvSpPr txBox="1"/>
          <p:nvPr/>
        </p:nvSpPr>
        <p:spPr>
          <a:xfrm>
            <a:off x="228600" y="1463040"/>
            <a:ext cx="4315968" cy="4526280"/>
          </a:xfrm>
          <a:prstGeom prst="rect">
            <a:avLst/>
          </a:prstGeom>
          <a:noFill/>
        </p:spPr>
        <p:txBody>
          <a:bodyPr wrap="square" rtlCol="0">
            <a:spAutoFit/>
          </a:bodyPr>
          <a:lstStyle/>
          <a:p>
            <a:pPr marL="285750" indent="-285750">
              <a:buFont typeface="Arial" panose="020B0604020202020204" pitchFamily="34" charset="0"/>
              <a:buChar char="•"/>
            </a:pPr>
            <a:r>
              <a:rPr lang="en-US" sz="2400" u="sng" dirty="0" smtClean="0"/>
              <a:t>Date &amp; Time</a:t>
            </a:r>
            <a:r>
              <a:rPr lang="en-US" sz="2400" dirty="0" smtClean="0"/>
              <a:t>: 9/27/2017 at 7:44am</a:t>
            </a:r>
          </a:p>
          <a:p>
            <a:pPr marL="285750" indent="-285750">
              <a:buFont typeface="Arial" panose="020B0604020202020204" pitchFamily="34" charset="0"/>
              <a:buChar char="•"/>
            </a:pPr>
            <a:r>
              <a:rPr lang="en-US" sz="2400" u="sng" dirty="0" smtClean="0">
                <a:solidFill>
                  <a:srgbClr val="FF0000"/>
                </a:solidFill>
              </a:rPr>
              <a:t>Photocathode Active Area (Red Circle)</a:t>
            </a:r>
            <a:r>
              <a:rPr lang="en-US" sz="2400" dirty="0" smtClean="0">
                <a:solidFill>
                  <a:srgbClr val="FF0000"/>
                </a:solidFill>
              </a:rPr>
              <a:t>: 5mm Diameter</a:t>
            </a:r>
          </a:p>
          <a:p>
            <a:pPr marL="285750" indent="-285750">
              <a:buFont typeface="Arial" panose="020B0604020202020204" pitchFamily="34" charset="0"/>
              <a:buChar char="•"/>
            </a:pPr>
            <a:r>
              <a:rPr lang="en-US" sz="2400" u="sng" dirty="0" smtClean="0">
                <a:solidFill>
                  <a:srgbClr val="FF0000"/>
                </a:solidFill>
              </a:rPr>
              <a:t>Activation</a:t>
            </a:r>
            <a:r>
              <a:rPr lang="en-US" sz="2400" dirty="0" smtClean="0">
                <a:solidFill>
                  <a:srgbClr val="FF0000"/>
                </a:solidFill>
              </a:rPr>
              <a:t>: A4</a:t>
            </a:r>
            <a:endParaRPr lang="en-US" sz="2400" u="sng" dirty="0" smtClean="0">
              <a:solidFill>
                <a:srgbClr val="FF0000"/>
              </a:solidFill>
            </a:endParaRPr>
          </a:p>
          <a:p>
            <a:pPr marL="285750" indent="-285750">
              <a:buFont typeface="Arial" panose="020B0604020202020204" pitchFamily="34" charset="0"/>
              <a:buChar char="•"/>
            </a:pPr>
            <a:r>
              <a:rPr lang="en-US" sz="2400" u="sng" dirty="0" smtClean="0">
                <a:solidFill>
                  <a:srgbClr val="00B0F0"/>
                </a:solidFill>
              </a:rPr>
              <a:t>Laser spot size/position</a:t>
            </a:r>
            <a:r>
              <a:rPr lang="en-US" sz="2400" dirty="0" smtClean="0">
                <a:solidFill>
                  <a:srgbClr val="00B0F0"/>
                </a:solidFill>
              </a:rPr>
              <a:t>: 2.54 mm</a:t>
            </a:r>
            <a:r>
              <a:rPr lang="en-US" sz="2400" baseline="30000" dirty="0" smtClean="0">
                <a:solidFill>
                  <a:srgbClr val="00B0F0"/>
                </a:solidFill>
              </a:rPr>
              <a:t>2 </a:t>
            </a:r>
            <a:r>
              <a:rPr lang="en-US" sz="2400" dirty="0" smtClean="0">
                <a:solidFill>
                  <a:srgbClr val="00B0F0"/>
                </a:solidFill>
              </a:rPr>
              <a:t>RMS at (-0.28,0.83) mm</a:t>
            </a:r>
          </a:p>
          <a:p>
            <a:pPr marL="285750" indent="-285750">
              <a:buFont typeface="Arial" panose="020B0604020202020204" pitchFamily="34" charset="0"/>
              <a:buChar char="•"/>
            </a:pPr>
            <a:r>
              <a:rPr lang="en-US" sz="2400" u="sng" dirty="0" smtClean="0">
                <a:solidFill>
                  <a:srgbClr val="00B0F0"/>
                </a:solidFill>
              </a:rPr>
              <a:t>Laser Configuration</a:t>
            </a:r>
            <a:r>
              <a:rPr lang="en-US" sz="2400" dirty="0" smtClean="0">
                <a:solidFill>
                  <a:srgbClr val="00B0F0"/>
                </a:solidFill>
              </a:rPr>
              <a:t>: C4, Lens OUT</a:t>
            </a:r>
          </a:p>
          <a:p>
            <a:pPr marL="285750" indent="-285750">
              <a:buFont typeface="Arial" panose="020B0604020202020204" pitchFamily="34" charset="0"/>
              <a:buChar char="•"/>
            </a:pPr>
            <a:r>
              <a:rPr lang="en-US" sz="2400" dirty="0" smtClean="0"/>
              <a:t>Logbook Entry: </a:t>
            </a:r>
            <a:r>
              <a:rPr lang="en-US" sz="2400" dirty="0">
                <a:hlinkClick r:id="rId3"/>
              </a:rPr>
              <a:t>https://</a:t>
            </a:r>
            <a:r>
              <a:rPr lang="en-US" sz="2400" dirty="0" smtClean="0">
                <a:hlinkClick r:id="rId3"/>
              </a:rPr>
              <a:t>logbooks.jlab.org/entry/3485869</a:t>
            </a:r>
            <a:r>
              <a:rPr lang="en-US" sz="2400" dirty="0" smtClean="0"/>
              <a:t> </a:t>
            </a:r>
          </a:p>
        </p:txBody>
      </p:sp>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621316" y="2049756"/>
            <a:ext cx="3903243" cy="3374136"/>
          </a:xfrm>
          <a:prstGeom prst="rect">
            <a:avLst/>
          </a:prstGeom>
        </p:spPr>
      </p:pic>
      <p:sp>
        <p:nvSpPr>
          <p:cNvPr id="6" name="TextBox 5"/>
          <p:cNvSpPr txBox="1"/>
          <p:nvPr/>
        </p:nvSpPr>
        <p:spPr>
          <a:xfrm rot="16200000">
            <a:off x="3903193" y="3480794"/>
            <a:ext cx="1293223" cy="338554"/>
          </a:xfrm>
          <a:prstGeom prst="rect">
            <a:avLst/>
          </a:prstGeom>
          <a:noFill/>
        </p:spPr>
        <p:txBody>
          <a:bodyPr wrap="square" rtlCol="0">
            <a:spAutoFit/>
          </a:bodyPr>
          <a:lstStyle/>
          <a:p>
            <a:pPr algn="ctr"/>
            <a:r>
              <a:rPr lang="en-US" sz="1600" dirty="0" smtClean="0"/>
              <a:t>Y (mm)</a:t>
            </a:r>
            <a:endParaRPr lang="en-US" sz="1600" dirty="0"/>
          </a:p>
        </p:txBody>
      </p:sp>
      <p:sp>
        <p:nvSpPr>
          <p:cNvPr id="7" name="TextBox 6"/>
          <p:cNvSpPr txBox="1"/>
          <p:nvPr/>
        </p:nvSpPr>
        <p:spPr>
          <a:xfrm>
            <a:off x="5648346" y="5329565"/>
            <a:ext cx="1293223" cy="338554"/>
          </a:xfrm>
          <a:prstGeom prst="rect">
            <a:avLst/>
          </a:prstGeom>
          <a:noFill/>
        </p:spPr>
        <p:txBody>
          <a:bodyPr wrap="square" rtlCol="0">
            <a:spAutoFit/>
          </a:bodyPr>
          <a:lstStyle/>
          <a:p>
            <a:pPr algn="ctr"/>
            <a:r>
              <a:rPr lang="en-US" sz="1600" dirty="0" smtClean="0"/>
              <a:t>X (mm)</a:t>
            </a:r>
            <a:endParaRPr lang="en-US" sz="1600" dirty="0"/>
          </a:p>
        </p:txBody>
      </p:sp>
      <p:sp>
        <p:nvSpPr>
          <p:cNvPr id="8" name="TextBox 7"/>
          <p:cNvSpPr txBox="1"/>
          <p:nvPr/>
        </p:nvSpPr>
        <p:spPr>
          <a:xfrm>
            <a:off x="11216853" y="1880080"/>
            <a:ext cx="1293223" cy="369332"/>
          </a:xfrm>
          <a:prstGeom prst="rect">
            <a:avLst/>
          </a:prstGeom>
          <a:noFill/>
        </p:spPr>
        <p:txBody>
          <a:bodyPr wrap="square" rtlCol="0">
            <a:spAutoFit/>
          </a:bodyPr>
          <a:lstStyle/>
          <a:p>
            <a:pPr algn="ctr"/>
            <a:r>
              <a:rPr lang="en-US" dirty="0" smtClean="0"/>
              <a:t>QE</a:t>
            </a:r>
            <a:endParaRPr lang="en-US" dirty="0"/>
          </a:p>
        </p:txBody>
      </p:sp>
      <p:sp>
        <p:nvSpPr>
          <p:cNvPr id="9" name="TextBox 8"/>
          <p:cNvSpPr txBox="1"/>
          <p:nvPr/>
        </p:nvSpPr>
        <p:spPr>
          <a:xfrm>
            <a:off x="7666683" y="1835509"/>
            <a:ext cx="1293223" cy="369332"/>
          </a:xfrm>
          <a:prstGeom prst="rect">
            <a:avLst/>
          </a:prstGeom>
          <a:noFill/>
        </p:spPr>
        <p:txBody>
          <a:bodyPr wrap="square" rtlCol="0">
            <a:spAutoFit/>
          </a:bodyPr>
          <a:lstStyle/>
          <a:p>
            <a:pPr algn="ctr"/>
            <a:r>
              <a:rPr lang="en-US" dirty="0" smtClean="0"/>
              <a:t>QE</a:t>
            </a:r>
            <a:endParaRPr lang="en-US" dirty="0"/>
          </a:p>
        </p:txBody>
      </p:sp>
    </p:spTree>
    <p:extLst>
      <p:ext uri="{BB962C8B-B14F-4D97-AF65-F5344CB8AC3E}">
        <p14:creationId xmlns:p14="http://schemas.microsoft.com/office/powerpoint/2010/main" val="200677942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QE Scans and Parameters: </a:t>
            </a:r>
            <a:r>
              <a:rPr lang="en-US" dirty="0"/>
              <a:t>6</a:t>
            </a:r>
            <a:r>
              <a:rPr lang="en-US" baseline="30000" dirty="0" smtClean="0"/>
              <a:t>th</a:t>
            </a:r>
            <a:r>
              <a:rPr lang="en-US" dirty="0" smtClean="0"/>
              <a:t> Scan</a:t>
            </a:r>
            <a:endParaRPr lang="en-US" dirty="0"/>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8540499" y="2139696"/>
            <a:ext cx="3472574" cy="3163824"/>
          </a:xfrm>
        </p:spPr>
      </p:pic>
      <p:sp>
        <p:nvSpPr>
          <p:cNvPr id="5" name="TextBox 4"/>
          <p:cNvSpPr txBox="1"/>
          <p:nvPr/>
        </p:nvSpPr>
        <p:spPr>
          <a:xfrm>
            <a:off x="228600" y="1463040"/>
            <a:ext cx="4315968" cy="4526280"/>
          </a:xfrm>
          <a:prstGeom prst="rect">
            <a:avLst/>
          </a:prstGeom>
          <a:noFill/>
        </p:spPr>
        <p:txBody>
          <a:bodyPr wrap="square" rtlCol="0">
            <a:spAutoFit/>
          </a:bodyPr>
          <a:lstStyle/>
          <a:p>
            <a:pPr marL="285750" indent="-285750">
              <a:buFont typeface="Arial" panose="020B0604020202020204" pitchFamily="34" charset="0"/>
              <a:buChar char="•"/>
            </a:pPr>
            <a:r>
              <a:rPr lang="en-US" sz="2400" u="sng" dirty="0" smtClean="0"/>
              <a:t>Date &amp; Time</a:t>
            </a:r>
            <a:r>
              <a:rPr lang="en-US" sz="2400" dirty="0" smtClean="0"/>
              <a:t>: 9/27/2017 at 3:26pm</a:t>
            </a:r>
          </a:p>
          <a:p>
            <a:pPr marL="285750" indent="-285750">
              <a:buFont typeface="Arial" panose="020B0604020202020204" pitchFamily="34" charset="0"/>
              <a:buChar char="•"/>
            </a:pPr>
            <a:r>
              <a:rPr lang="en-US" sz="2400" u="sng" dirty="0" smtClean="0">
                <a:solidFill>
                  <a:srgbClr val="FF0000"/>
                </a:solidFill>
              </a:rPr>
              <a:t>Photocathode Active Area (Red Circle)</a:t>
            </a:r>
            <a:r>
              <a:rPr lang="en-US" sz="2400" dirty="0" smtClean="0">
                <a:solidFill>
                  <a:srgbClr val="FF0000"/>
                </a:solidFill>
              </a:rPr>
              <a:t>: 5mm Diameter</a:t>
            </a:r>
          </a:p>
          <a:p>
            <a:pPr marL="285750" indent="-285750">
              <a:buFont typeface="Arial" panose="020B0604020202020204" pitchFamily="34" charset="0"/>
              <a:buChar char="•"/>
            </a:pPr>
            <a:r>
              <a:rPr lang="en-US" sz="2400" u="sng" dirty="0" smtClean="0">
                <a:solidFill>
                  <a:srgbClr val="FF0000"/>
                </a:solidFill>
              </a:rPr>
              <a:t>Activation</a:t>
            </a:r>
            <a:r>
              <a:rPr lang="en-US" sz="2400" dirty="0" smtClean="0">
                <a:solidFill>
                  <a:srgbClr val="FF0000"/>
                </a:solidFill>
              </a:rPr>
              <a:t>: A4</a:t>
            </a:r>
            <a:endParaRPr lang="en-US" sz="2400" u="sng" dirty="0" smtClean="0">
              <a:solidFill>
                <a:srgbClr val="FF0000"/>
              </a:solidFill>
            </a:endParaRPr>
          </a:p>
          <a:p>
            <a:pPr marL="285750" indent="-285750">
              <a:buFont typeface="Arial" panose="020B0604020202020204" pitchFamily="34" charset="0"/>
              <a:buChar char="•"/>
            </a:pPr>
            <a:r>
              <a:rPr lang="en-US" sz="2400" u="sng" dirty="0" smtClean="0">
                <a:solidFill>
                  <a:srgbClr val="00B0F0"/>
                </a:solidFill>
              </a:rPr>
              <a:t>Laser spot size/position</a:t>
            </a:r>
            <a:r>
              <a:rPr lang="en-US" sz="2400" dirty="0" smtClean="0">
                <a:solidFill>
                  <a:srgbClr val="00B0F0"/>
                </a:solidFill>
              </a:rPr>
              <a:t>: 2.54 mm</a:t>
            </a:r>
            <a:r>
              <a:rPr lang="en-US" sz="2400" baseline="30000" dirty="0" smtClean="0">
                <a:solidFill>
                  <a:srgbClr val="00B0F0"/>
                </a:solidFill>
              </a:rPr>
              <a:t>2 </a:t>
            </a:r>
            <a:r>
              <a:rPr lang="en-US" sz="2400" dirty="0" smtClean="0">
                <a:solidFill>
                  <a:srgbClr val="00B0F0"/>
                </a:solidFill>
              </a:rPr>
              <a:t>RMS at (0,0.56) mm</a:t>
            </a:r>
          </a:p>
          <a:p>
            <a:pPr marL="285750" indent="-285750">
              <a:buFont typeface="Arial" panose="020B0604020202020204" pitchFamily="34" charset="0"/>
              <a:buChar char="•"/>
            </a:pPr>
            <a:r>
              <a:rPr lang="en-US" sz="2400" u="sng" dirty="0" smtClean="0">
                <a:solidFill>
                  <a:srgbClr val="00B0F0"/>
                </a:solidFill>
              </a:rPr>
              <a:t>Laser Configuration</a:t>
            </a:r>
            <a:r>
              <a:rPr lang="en-US" sz="2400" dirty="0" smtClean="0">
                <a:solidFill>
                  <a:srgbClr val="00B0F0"/>
                </a:solidFill>
              </a:rPr>
              <a:t>: C4, Lens OUT</a:t>
            </a:r>
          </a:p>
          <a:p>
            <a:pPr marL="285750" indent="-285750">
              <a:buFont typeface="Arial" panose="020B0604020202020204" pitchFamily="34" charset="0"/>
              <a:buChar char="•"/>
            </a:pPr>
            <a:r>
              <a:rPr lang="en-US" sz="2400" dirty="0" smtClean="0"/>
              <a:t>Logbook Entry: </a:t>
            </a:r>
            <a:r>
              <a:rPr lang="en-US" sz="2400" dirty="0">
                <a:hlinkClick r:id="rId3"/>
              </a:rPr>
              <a:t>https://</a:t>
            </a:r>
            <a:r>
              <a:rPr lang="en-US" sz="2400" dirty="0" smtClean="0">
                <a:hlinkClick r:id="rId3"/>
              </a:rPr>
              <a:t>logbooks.jlab.org/entry/3486105</a:t>
            </a:r>
            <a:r>
              <a:rPr lang="en-US" sz="2400" dirty="0" smtClean="0"/>
              <a:t>  </a:t>
            </a:r>
          </a:p>
        </p:txBody>
      </p:sp>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76346" y="2064746"/>
            <a:ext cx="3903242" cy="3374136"/>
          </a:xfrm>
          <a:prstGeom prst="rect">
            <a:avLst/>
          </a:prstGeom>
        </p:spPr>
      </p:pic>
      <p:sp>
        <p:nvSpPr>
          <p:cNvPr id="6" name="TextBox 5"/>
          <p:cNvSpPr txBox="1"/>
          <p:nvPr/>
        </p:nvSpPr>
        <p:spPr>
          <a:xfrm rot="16200000">
            <a:off x="3903193" y="3480794"/>
            <a:ext cx="1293223" cy="338554"/>
          </a:xfrm>
          <a:prstGeom prst="rect">
            <a:avLst/>
          </a:prstGeom>
          <a:noFill/>
        </p:spPr>
        <p:txBody>
          <a:bodyPr wrap="square" rtlCol="0">
            <a:spAutoFit/>
          </a:bodyPr>
          <a:lstStyle/>
          <a:p>
            <a:pPr algn="ctr"/>
            <a:r>
              <a:rPr lang="en-US" sz="1600" dirty="0" smtClean="0"/>
              <a:t>Y (mm)</a:t>
            </a:r>
            <a:endParaRPr lang="en-US" sz="1600" dirty="0"/>
          </a:p>
        </p:txBody>
      </p:sp>
      <p:sp>
        <p:nvSpPr>
          <p:cNvPr id="7" name="TextBox 6"/>
          <p:cNvSpPr txBox="1"/>
          <p:nvPr/>
        </p:nvSpPr>
        <p:spPr>
          <a:xfrm>
            <a:off x="5648346" y="5329565"/>
            <a:ext cx="1293223" cy="338554"/>
          </a:xfrm>
          <a:prstGeom prst="rect">
            <a:avLst/>
          </a:prstGeom>
          <a:noFill/>
        </p:spPr>
        <p:txBody>
          <a:bodyPr wrap="square" rtlCol="0">
            <a:spAutoFit/>
          </a:bodyPr>
          <a:lstStyle/>
          <a:p>
            <a:pPr algn="ctr"/>
            <a:r>
              <a:rPr lang="en-US" sz="1600" dirty="0" smtClean="0"/>
              <a:t>X (mm)</a:t>
            </a:r>
            <a:endParaRPr lang="en-US" sz="1600" dirty="0"/>
          </a:p>
        </p:txBody>
      </p:sp>
      <p:sp>
        <p:nvSpPr>
          <p:cNvPr id="8" name="TextBox 7"/>
          <p:cNvSpPr txBox="1"/>
          <p:nvPr/>
        </p:nvSpPr>
        <p:spPr>
          <a:xfrm>
            <a:off x="11216853" y="1880080"/>
            <a:ext cx="1293223" cy="369332"/>
          </a:xfrm>
          <a:prstGeom prst="rect">
            <a:avLst/>
          </a:prstGeom>
          <a:noFill/>
        </p:spPr>
        <p:txBody>
          <a:bodyPr wrap="square" rtlCol="0">
            <a:spAutoFit/>
          </a:bodyPr>
          <a:lstStyle/>
          <a:p>
            <a:pPr algn="ctr"/>
            <a:r>
              <a:rPr lang="en-US" dirty="0" smtClean="0"/>
              <a:t>QE</a:t>
            </a:r>
            <a:endParaRPr lang="en-US" dirty="0"/>
          </a:p>
        </p:txBody>
      </p:sp>
      <p:sp>
        <p:nvSpPr>
          <p:cNvPr id="9" name="TextBox 8"/>
          <p:cNvSpPr txBox="1"/>
          <p:nvPr/>
        </p:nvSpPr>
        <p:spPr>
          <a:xfrm>
            <a:off x="7666683" y="1835509"/>
            <a:ext cx="1293223" cy="369332"/>
          </a:xfrm>
          <a:prstGeom prst="rect">
            <a:avLst/>
          </a:prstGeom>
          <a:noFill/>
        </p:spPr>
        <p:txBody>
          <a:bodyPr wrap="square" rtlCol="0">
            <a:spAutoFit/>
          </a:bodyPr>
          <a:lstStyle/>
          <a:p>
            <a:pPr algn="ctr"/>
            <a:r>
              <a:rPr lang="en-US" dirty="0" smtClean="0"/>
              <a:t>QE</a:t>
            </a:r>
            <a:endParaRPr lang="en-US" dirty="0"/>
          </a:p>
        </p:txBody>
      </p:sp>
    </p:spTree>
    <p:extLst>
      <p:ext uri="{BB962C8B-B14F-4D97-AF65-F5344CB8AC3E}">
        <p14:creationId xmlns:p14="http://schemas.microsoft.com/office/powerpoint/2010/main" val="53054675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QE Scans and Parameters: </a:t>
            </a:r>
            <a:r>
              <a:rPr lang="en-US" dirty="0"/>
              <a:t>7</a:t>
            </a:r>
            <a:r>
              <a:rPr lang="en-US" baseline="30000" dirty="0" smtClean="0"/>
              <a:t>th</a:t>
            </a:r>
            <a:r>
              <a:rPr lang="en-US" dirty="0" smtClean="0"/>
              <a:t> Scan</a:t>
            </a:r>
            <a:endParaRPr lang="en-US" dirty="0"/>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8540496" y="2139696"/>
            <a:ext cx="3472574" cy="3163824"/>
          </a:xfrm>
        </p:spPr>
      </p:pic>
      <p:sp>
        <p:nvSpPr>
          <p:cNvPr id="5" name="TextBox 4"/>
          <p:cNvSpPr txBox="1"/>
          <p:nvPr/>
        </p:nvSpPr>
        <p:spPr>
          <a:xfrm>
            <a:off x="228600" y="1463040"/>
            <a:ext cx="4315968" cy="4526280"/>
          </a:xfrm>
          <a:prstGeom prst="rect">
            <a:avLst/>
          </a:prstGeom>
          <a:noFill/>
        </p:spPr>
        <p:txBody>
          <a:bodyPr wrap="square" rtlCol="0">
            <a:spAutoFit/>
          </a:bodyPr>
          <a:lstStyle/>
          <a:p>
            <a:pPr marL="285750" indent="-285750">
              <a:buFont typeface="Arial" panose="020B0604020202020204" pitchFamily="34" charset="0"/>
              <a:buChar char="•"/>
            </a:pPr>
            <a:r>
              <a:rPr lang="en-US" sz="2400" u="sng" dirty="0" smtClean="0"/>
              <a:t>Date &amp; Time</a:t>
            </a:r>
            <a:r>
              <a:rPr lang="en-US" sz="2400" dirty="0" smtClean="0"/>
              <a:t>: 9/28/2017 at 6:15am</a:t>
            </a:r>
          </a:p>
          <a:p>
            <a:pPr marL="285750" indent="-285750">
              <a:buFont typeface="Arial" panose="020B0604020202020204" pitchFamily="34" charset="0"/>
              <a:buChar char="•"/>
            </a:pPr>
            <a:r>
              <a:rPr lang="en-US" sz="2400" u="sng" dirty="0" smtClean="0">
                <a:solidFill>
                  <a:srgbClr val="FF0000"/>
                </a:solidFill>
              </a:rPr>
              <a:t>Photocathode Active Area (Red Circle)</a:t>
            </a:r>
            <a:r>
              <a:rPr lang="en-US" sz="2400" dirty="0" smtClean="0">
                <a:solidFill>
                  <a:srgbClr val="FF0000"/>
                </a:solidFill>
              </a:rPr>
              <a:t>: 5mm Diameter</a:t>
            </a:r>
          </a:p>
          <a:p>
            <a:pPr marL="285750" indent="-285750">
              <a:buFont typeface="Arial" panose="020B0604020202020204" pitchFamily="34" charset="0"/>
              <a:buChar char="•"/>
            </a:pPr>
            <a:r>
              <a:rPr lang="en-US" sz="2400" u="sng" dirty="0" smtClean="0">
                <a:solidFill>
                  <a:srgbClr val="FF0000"/>
                </a:solidFill>
              </a:rPr>
              <a:t>Activation</a:t>
            </a:r>
            <a:r>
              <a:rPr lang="en-US" sz="2400" dirty="0" smtClean="0">
                <a:solidFill>
                  <a:srgbClr val="FF0000"/>
                </a:solidFill>
              </a:rPr>
              <a:t>: A4</a:t>
            </a:r>
            <a:endParaRPr lang="en-US" sz="2400" u="sng" dirty="0" smtClean="0">
              <a:solidFill>
                <a:srgbClr val="FF0000"/>
              </a:solidFill>
            </a:endParaRPr>
          </a:p>
          <a:p>
            <a:pPr marL="285750" indent="-285750">
              <a:buFont typeface="Arial" panose="020B0604020202020204" pitchFamily="34" charset="0"/>
              <a:buChar char="•"/>
            </a:pPr>
            <a:r>
              <a:rPr lang="en-US" sz="2400" u="sng" dirty="0" smtClean="0">
                <a:solidFill>
                  <a:srgbClr val="00B0F0"/>
                </a:solidFill>
              </a:rPr>
              <a:t>Laser spot size/position</a:t>
            </a:r>
            <a:r>
              <a:rPr lang="en-US" sz="2400" dirty="0" smtClean="0">
                <a:solidFill>
                  <a:srgbClr val="00B0F0"/>
                </a:solidFill>
              </a:rPr>
              <a:t>: 2.54 mm</a:t>
            </a:r>
            <a:r>
              <a:rPr lang="en-US" sz="2400" baseline="30000" dirty="0" smtClean="0">
                <a:solidFill>
                  <a:srgbClr val="00B0F0"/>
                </a:solidFill>
              </a:rPr>
              <a:t>2 </a:t>
            </a:r>
            <a:r>
              <a:rPr lang="en-US" sz="2400" dirty="0" smtClean="0">
                <a:solidFill>
                  <a:srgbClr val="00B0F0"/>
                </a:solidFill>
              </a:rPr>
              <a:t>RMS at (-1.11,-1.67) mm</a:t>
            </a:r>
          </a:p>
          <a:p>
            <a:pPr marL="285750" indent="-285750">
              <a:buFont typeface="Arial" panose="020B0604020202020204" pitchFamily="34" charset="0"/>
              <a:buChar char="•"/>
            </a:pPr>
            <a:r>
              <a:rPr lang="en-US" sz="2400" u="sng" dirty="0" smtClean="0">
                <a:solidFill>
                  <a:srgbClr val="00B0F0"/>
                </a:solidFill>
              </a:rPr>
              <a:t>Laser Configuration</a:t>
            </a:r>
            <a:r>
              <a:rPr lang="en-US" sz="2400" dirty="0" smtClean="0">
                <a:solidFill>
                  <a:srgbClr val="00B0F0"/>
                </a:solidFill>
              </a:rPr>
              <a:t>: C4, Lens OUT</a:t>
            </a:r>
          </a:p>
          <a:p>
            <a:pPr marL="285750" indent="-285750">
              <a:buFont typeface="Arial" panose="020B0604020202020204" pitchFamily="34" charset="0"/>
              <a:buChar char="•"/>
            </a:pPr>
            <a:r>
              <a:rPr lang="en-US" sz="2400" dirty="0" smtClean="0"/>
              <a:t>Logbook Entry: </a:t>
            </a:r>
            <a:r>
              <a:rPr lang="en-US" sz="2400" dirty="0">
                <a:hlinkClick r:id="rId3"/>
              </a:rPr>
              <a:t>https://</a:t>
            </a:r>
            <a:r>
              <a:rPr lang="en-US" sz="2400" dirty="0" smtClean="0">
                <a:hlinkClick r:id="rId3"/>
              </a:rPr>
              <a:t>logbooks.jlab.org/entry/3486147</a:t>
            </a:r>
            <a:r>
              <a:rPr lang="en-US" sz="2400" dirty="0" smtClean="0"/>
              <a:t> </a:t>
            </a:r>
          </a:p>
        </p:txBody>
      </p:sp>
      <p:grpSp>
        <p:nvGrpSpPr>
          <p:cNvPr id="8" name="Group 7"/>
          <p:cNvGrpSpPr/>
          <p:nvPr/>
        </p:nvGrpSpPr>
        <p:grpSpPr>
          <a:xfrm>
            <a:off x="4380528" y="2064746"/>
            <a:ext cx="4129040" cy="3603373"/>
            <a:chOff x="4380528" y="2064746"/>
            <a:chExt cx="4129040" cy="3603373"/>
          </a:xfrm>
        </p:grpSpPr>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606326" y="2064746"/>
              <a:ext cx="3903242" cy="3374136"/>
            </a:xfrm>
            <a:prstGeom prst="rect">
              <a:avLst/>
            </a:prstGeom>
          </p:spPr>
        </p:pic>
        <p:sp>
          <p:nvSpPr>
            <p:cNvPr id="6" name="TextBox 5"/>
            <p:cNvSpPr txBox="1"/>
            <p:nvPr/>
          </p:nvSpPr>
          <p:spPr>
            <a:xfrm rot="16200000">
              <a:off x="3903193" y="3480794"/>
              <a:ext cx="1293223" cy="338554"/>
            </a:xfrm>
            <a:prstGeom prst="rect">
              <a:avLst/>
            </a:prstGeom>
            <a:noFill/>
          </p:spPr>
          <p:txBody>
            <a:bodyPr wrap="square" rtlCol="0">
              <a:spAutoFit/>
            </a:bodyPr>
            <a:lstStyle/>
            <a:p>
              <a:pPr algn="ctr"/>
              <a:r>
                <a:rPr lang="en-US" sz="1600" dirty="0" smtClean="0"/>
                <a:t>Y (mm)</a:t>
              </a:r>
              <a:endParaRPr lang="en-US" sz="1600" dirty="0"/>
            </a:p>
          </p:txBody>
        </p:sp>
        <p:sp>
          <p:nvSpPr>
            <p:cNvPr id="7" name="TextBox 6"/>
            <p:cNvSpPr txBox="1"/>
            <p:nvPr/>
          </p:nvSpPr>
          <p:spPr>
            <a:xfrm>
              <a:off x="5648346" y="5329565"/>
              <a:ext cx="1293223" cy="338554"/>
            </a:xfrm>
            <a:prstGeom prst="rect">
              <a:avLst/>
            </a:prstGeom>
            <a:noFill/>
          </p:spPr>
          <p:txBody>
            <a:bodyPr wrap="square" rtlCol="0">
              <a:spAutoFit/>
            </a:bodyPr>
            <a:lstStyle/>
            <a:p>
              <a:pPr algn="ctr"/>
              <a:r>
                <a:rPr lang="en-US" sz="1600" dirty="0" smtClean="0"/>
                <a:t>X (mm)</a:t>
              </a:r>
              <a:endParaRPr lang="en-US" sz="1600" dirty="0"/>
            </a:p>
          </p:txBody>
        </p:sp>
      </p:grpSp>
      <p:sp>
        <p:nvSpPr>
          <p:cNvPr id="9" name="TextBox 8"/>
          <p:cNvSpPr txBox="1"/>
          <p:nvPr/>
        </p:nvSpPr>
        <p:spPr>
          <a:xfrm>
            <a:off x="11216853" y="1880080"/>
            <a:ext cx="1293223" cy="369332"/>
          </a:xfrm>
          <a:prstGeom prst="rect">
            <a:avLst/>
          </a:prstGeom>
          <a:noFill/>
        </p:spPr>
        <p:txBody>
          <a:bodyPr wrap="square" rtlCol="0">
            <a:spAutoFit/>
          </a:bodyPr>
          <a:lstStyle/>
          <a:p>
            <a:pPr algn="ctr"/>
            <a:r>
              <a:rPr lang="en-US" dirty="0" smtClean="0"/>
              <a:t>QE</a:t>
            </a:r>
            <a:endParaRPr lang="en-US" dirty="0"/>
          </a:p>
        </p:txBody>
      </p:sp>
      <p:sp>
        <p:nvSpPr>
          <p:cNvPr id="10" name="TextBox 9"/>
          <p:cNvSpPr txBox="1"/>
          <p:nvPr/>
        </p:nvSpPr>
        <p:spPr>
          <a:xfrm>
            <a:off x="7666683" y="1835509"/>
            <a:ext cx="1293223" cy="369332"/>
          </a:xfrm>
          <a:prstGeom prst="rect">
            <a:avLst/>
          </a:prstGeom>
          <a:noFill/>
        </p:spPr>
        <p:txBody>
          <a:bodyPr wrap="square" rtlCol="0">
            <a:spAutoFit/>
          </a:bodyPr>
          <a:lstStyle/>
          <a:p>
            <a:pPr algn="ctr"/>
            <a:r>
              <a:rPr lang="en-US" dirty="0" smtClean="0"/>
              <a:t>QE</a:t>
            </a:r>
            <a:endParaRPr lang="en-US" dirty="0"/>
          </a:p>
        </p:txBody>
      </p:sp>
    </p:spTree>
    <p:extLst>
      <p:ext uri="{BB962C8B-B14F-4D97-AF65-F5344CB8AC3E}">
        <p14:creationId xmlns:p14="http://schemas.microsoft.com/office/powerpoint/2010/main" val="3131044681"/>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5768</TotalTime>
  <Words>2306</Words>
  <Application>Microsoft Office PowerPoint</Application>
  <PresentationFormat>Widescreen</PresentationFormat>
  <Paragraphs>493</Paragraphs>
  <Slides>29</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29</vt:i4>
      </vt:variant>
    </vt:vector>
  </HeadingPairs>
  <TitlesOfParts>
    <vt:vector size="35" baseType="lpstr">
      <vt:lpstr>Arial</vt:lpstr>
      <vt:lpstr>Calibri</vt:lpstr>
      <vt:lpstr>Calibri Light</vt:lpstr>
      <vt:lpstr>Cambria Math</vt:lpstr>
      <vt:lpstr>Times New Roman</vt:lpstr>
      <vt:lpstr>Office Theme</vt:lpstr>
      <vt:lpstr>Fall 2017 QE Scan Analysis</vt:lpstr>
      <vt:lpstr>Calibration of QE Scan Data</vt:lpstr>
      <vt:lpstr>QE Scans and Parameters: 1st Scan</vt:lpstr>
      <vt:lpstr>QE Scans and Parameters: 2nd Scan</vt:lpstr>
      <vt:lpstr>QE Scans and Parameters: 3rd Scan</vt:lpstr>
      <vt:lpstr>QE Scans and Parameters: 4th Scan</vt:lpstr>
      <vt:lpstr>QE Scans and Parameters: 5th Scan</vt:lpstr>
      <vt:lpstr>QE Scans and Parameters: 6th Scan</vt:lpstr>
      <vt:lpstr>QE Scans and Parameters: 7th Scan</vt:lpstr>
      <vt:lpstr>QE Scans and Parameters: All Lasers on 1st Scan</vt:lpstr>
      <vt:lpstr>Unshifted Difference Scans: 2nd-1st QE Scans</vt:lpstr>
      <vt:lpstr>Unshifted Difference Scans: 3rd-2nd QE Scans</vt:lpstr>
      <vt:lpstr>Unshifted Difference Scans: 4th-3rd QE Scans</vt:lpstr>
      <vt:lpstr>Unshifted Difference Scans: 5th-4th QE Scans</vt:lpstr>
      <vt:lpstr>Unshifted Difference Scans: 6th-5th QE Scans</vt:lpstr>
      <vt:lpstr>Unshifted Difference Scans: 7th-6th QE Scans</vt:lpstr>
      <vt:lpstr>Difference Scans: 7th-1st QE Scans</vt:lpstr>
      <vt:lpstr>Shifted Difference Scans: 2nd-1st QE Scans</vt:lpstr>
      <vt:lpstr>Shifted Difference Scans: 3rd-2nd QE Scans</vt:lpstr>
      <vt:lpstr>Shifted Difference Scans: 4th-3rd QE Scans</vt:lpstr>
      <vt:lpstr>Shifted Difference Scans: 5th-4th QE Scans</vt:lpstr>
      <vt:lpstr>Shifted Difference Scans: 6th-5th QE Scans</vt:lpstr>
      <vt:lpstr>Shifted Difference Scans: 7th-6th QE Scans</vt:lpstr>
      <vt:lpstr>Shifted Difference Scans: 7th-1st QE Scans</vt:lpstr>
      <vt:lpstr>PowerPoint Presentation</vt:lpstr>
      <vt:lpstr>QE Scan Stats Within Laser Spot (From Raw Data)</vt:lpstr>
      <vt:lpstr>Run Summary and Charge-Lifetime Data</vt:lpstr>
      <vt:lpstr>Integrating QE Difference Scans  Within Laser Spot</vt:lpstr>
      <vt:lpstr>Comparing Integrals and Charge Lifetime Data</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Fall 2017 QE Scan Analysis</dc:title>
  <dc:creator>Joshua Yoskowitz</dc:creator>
  <cp:lastModifiedBy>Joshua Yoskowitz</cp:lastModifiedBy>
  <cp:revision>302</cp:revision>
  <dcterms:created xsi:type="dcterms:W3CDTF">2020-05-06T15:27:35Z</dcterms:created>
  <dcterms:modified xsi:type="dcterms:W3CDTF">2020-05-14T14:19:04Z</dcterms:modified>
</cp:coreProperties>
</file>