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08" r:id="rId3"/>
    <p:sldId id="310" r:id="rId4"/>
    <p:sldId id="320" r:id="rId5"/>
    <p:sldId id="321" r:id="rId6"/>
    <p:sldId id="322" r:id="rId7"/>
    <p:sldId id="323" r:id="rId8"/>
    <p:sldId id="324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18, 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18, 2019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18,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48A7202-0937-464D-8FF1-A22C11FB8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GPT Simulations: Interaction of FA and Chopper 1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B2D92A9-9943-B446-A1CE-78BA9537D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April 18, 2019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5B9C94-C485-364F-A0F7-6A2235B56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r>
              <a:rPr lang="en-US" dirty="0"/>
              <a:t> and R. </a:t>
            </a:r>
            <a:r>
              <a:rPr lang="en-US" dirty="0" err="1"/>
              <a:t>Kazimi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130 </a:t>
            </a:r>
            <a:r>
              <a:rPr lang="en-US" dirty="0" err="1"/>
              <a:t>keV</a:t>
            </a:r>
            <a:r>
              <a:rPr lang="en-US" dirty="0"/>
              <a:t> beam</a:t>
            </a:r>
          </a:p>
          <a:p>
            <a:pPr lvl="1"/>
            <a:r>
              <a:rPr lang="en-US" dirty="0"/>
              <a:t>Single particle</a:t>
            </a:r>
          </a:p>
          <a:p>
            <a:pPr lvl="1"/>
            <a:r>
              <a:rPr lang="en-US" dirty="0"/>
              <a:t>36 particles separated by 10 degrees at 499 MHz</a:t>
            </a:r>
          </a:p>
          <a:p>
            <a:r>
              <a:rPr lang="en-US" dirty="0"/>
              <a:t>Chopper settings fixed</a:t>
            </a:r>
          </a:p>
          <a:p>
            <a:r>
              <a:rPr lang="en-US" dirty="0"/>
              <a:t>Solenoid setting</a:t>
            </a:r>
          </a:p>
          <a:p>
            <a:pPr lvl="1"/>
            <a:r>
              <a:rPr lang="en-US" dirty="0"/>
              <a:t>Installed MFA0I03 setting 1298.57 mA (used November 2016-July 2018)</a:t>
            </a:r>
          </a:p>
          <a:p>
            <a:pPr lvl="2"/>
            <a:r>
              <a:rPr lang="en-US" dirty="0"/>
              <a:t>Corresponds to focal length 0.37 m for beam at r=3 mm</a:t>
            </a:r>
          </a:p>
          <a:p>
            <a:pPr lvl="1"/>
            <a:r>
              <a:rPr lang="en-US" dirty="0"/>
              <a:t>Jay solenoids set to produce the same focal length for beam at r=3 mm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abutting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1" cy="5943600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396393-43F6-9949-A00C-88F3A7FA2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46117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abutting CH1 2X setting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0" cy="59436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785271-6564-944A-BF05-D606BD67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7070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8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MFA abutting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1" cy="5943600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56AADA-31B1-F44B-9823-8C4388B12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59946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8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center shifted to 10 cm upstream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0" cy="59436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99C031-16E3-704D-ADE8-328B2A946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26861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99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center shifted to 15 cm upstream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0" cy="59436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C2B51A-66D1-994F-A9A5-507E2B806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41843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96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center shifted to 20 cm upstream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0" cy="59436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A406B2-7DB7-4640-9938-1C9F3272B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77349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4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MFA center shifted so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=1% Peak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at entrance to CH1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25FD86-64E0-1B41-A2FA-C13797E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5" y="798896"/>
            <a:ext cx="6096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3C434-F742-0846-8CEC-928052806D0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16546" y="769704"/>
            <a:ext cx="7924800" cy="5943600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1C9100-1DED-2B4D-A4D1-A258A3D34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13788"/>
              </p:ext>
            </p:extLst>
          </p:nvPr>
        </p:nvGraphicFramePr>
        <p:xfrm>
          <a:off x="53965" y="5167644"/>
          <a:ext cx="511871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5">
                  <a:extLst>
                    <a:ext uri="{9D8B030D-6E8A-4147-A177-3AD203B41FA5}">
                      <a16:colId xmlns:a16="http://schemas.microsoft.com/office/drawing/2014/main" val="413372276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693460113"/>
                    </a:ext>
                  </a:extLst>
                </a:gridCol>
                <a:gridCol w="1528763">
                  <a:extLst>
                    <a:ext uri="{9D8B030D-6E8A-4147-A177-3AD203B41FA5}">
                      <a16:colId xmlns:a16="http://schemas.microsoft.com/office/drawing/2014/main" val="2121590441"/>
                    </a:ext>
                  </a:extLst>
                </a:gridCol>
                <a:gridCol w="1675423">
                  <a:extLst>
                    <a:ext uri="{9D8B030D-6E8A-4147-A177-3AD203B41FA5}">
                      <a16:colId xmlns:a16="http://schemas.microsoft.com/office/drawing/2014/main" val="2182596566"/>
                    </a:ext>
                  </a:extLst>
                </a:gridCol>
              </a:tblGrid>
              <a:tr h="263984">
                <a:tc>
                  <a:txBody>
                    <a:bodyPr/>
                    <a:lstStyle/>
                    <a:p>
                      <a:r>
                        <a:rPr lang="en-US" sz="1200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 extent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 shift abutting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 shift 1% Peak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8875"/>
                  </a:ext>
                </a:extLst>
              </a:tr>
              <a:tr h="259295">
                <a:tc>
                  <a:txBody>
                    <a:bodyPr/>
                    <a:lstStyle/>
                    <a:p>
                      <a:r>
                        <a:rPr lang="en-US" sz="1200" dirty="0"/>
                        <a:t>Installed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955421"/>
                  </a:ext>
                </a:extLst>
              </a:tr>
              <a:tr h="259295">
                <a:tc>
                  <a:txBody>
                    <a:bodyPr/>
                    <a:lstStyle/>
                    <a:p>
                      <a:r>
                        <a:rPr lang="en-US" sz="1200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94392"/>
                  </a:ext>
                </a:extLst>
              </a:tr>
              <a:tr h="259295">
                <a:tc>
                  <a:txBody>
                    <a:bodyPr/>
                    <a:lstStyle/>
                    <a:p>
                      <a:r>
                        <a:rPr lang="en-US" sz="1200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887978"/>
                  </a:ext>
                </a:extLst>
              </a:tr>
              <a:tr h="259295">
                <a:tc>
                  <a:txBody>
                    <a:bodyPr/>
                    <a:lstStyle/>
                    <a:p>
                      <a:r>
                        <a:rPr lang="en-US" sz="1200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52326"/>
                  </a:ext>
                </a:extLst>
              </a:tr>
              <a:tr h="259295">
                <a:tc>
                  <a:txBody>
                    <a:bodyPr/>
                    <a:lstStyle/>
                    <a:p>
                      <a:r>
                        <a:rPr lang="en-US" sz="1200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8911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FF512F-191C-424F-B280-37EBA1652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9561"/>
              </p:ext>
            </p:extLst>
          </p:nvPr>
        </p:nvGraphicFramePr>
        <p:xfrm>
          <a:off x="1089392" y="1786956"/>
          <a:ext cx="254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2913763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418902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6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8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Installed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22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7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9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7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342</Words>
  <Application>Microsoft Macintosh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Office Theme</vt:lpstr>
      <vt:lpstr>GPT Simulations: Interaction of FA and Chopper 1</vt:lpstr>
      <vt:lpstr>Model</vt:lpstr>
      <vt:lpstr>MFA abutting CH1</vt:lpstr>
      <vt:lpstr>MFA abutting CH1 2X setting</vt:lpstr>
      <vt:lpstr>MFA abutting CH1</vt:lpstr>
      <vt:lpstr>MFA center shifted to 10 cm upstream CH1</vt:lpstr>
      <vt:lpstr>MFA center shifted to 15 cm upstream CH1</vt:lpstr>
      <vt:lpstr>MFA center shifted to 20 cm upstream CH1</vt:lpstr>
      <vt:lpstr>MFA center shifted so Bz=1% Peak Bz at entrance to CH1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2019-04-17T19:20:32Z</dcterms:created>
  <dcterms:modified xsi:type="dcterms:W3CDTF">2019-04-18T14:14:35Z</dcterms:modified>
</cp:coreProperties>
</file>