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266" autoAdjust="0"/>
  </p:normalViewPr>
  <p:slideViewPr>
    <p:cSldViewPr snapToGrid="0" snapToObjects="1">
      <p:cViewPr varScale="1">
        <p:scale>
          <a:sx n="136" d="100"/>
          <a:sy n="136" d="100"/>
        </p:scale>
        <p:origin x="-13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374-CA87-9D40-9027-1483455DEAB7}" type="datetimeFigureOut">
              <a:rPr lang="en-US" smtClean="0"/>
              <a:t>8/12/15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E995-1BFC-2B41-AB9E-21F96712C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836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374-CA87-9D40-9027-1483455DEAB7}" type="datetimeFigureOut">
              <a:rPr lang="en-US" smtClean="0"/>
              <a:t>8/12/15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E995-1BFC-2B41-AB9E-21F96712C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5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374-CA87-9D40-9027-1483455DEAB7}" type="datetimeFigureOut">
              <a:rPr lang="en-US" smtClean="0"/>
              <a:t>8/12/15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E995-1BFC-2B41-AB9E-21F96712C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22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374-CA87-9D40-9027-1483455DEAB7}" type="datetimeFigureOut">
              <a:rPr lang="en-US" smtClean="0"/>
              <a:t>8/12/15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E995-1BFC-2B41-AB9E-21F96712C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24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374-CA87-9D40-9027-1483455DEAB7}" type="datetimeFigureOut">
              <a:rPr lang="en-US" smtClean="0"/>
              <a:t>8/12/15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E995-1BFC-2B41-AB9E-21F96712C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5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374-CA87-9D40-9027-1483455DEAB7}" type="datetimeFigureOut">
              <a:rPr lang="en-US" smtClean="0"/>
              <a:t>8/12/15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E995-1BFC-2B41-AB9E-21F96712C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2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374-CA87-9D40-9027-1483455DEAB7}" type="datetimeFigureOut">
              <a:rPr lang="en-US" smtClean="0"/>
              <a:t>8/12/15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E995-1BFC-2B41-AB9E-21F96712C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8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374-CA87-9D40-9027-1483455DEAB7}" type="datetimeFigureOut">
              <a:rPr lang="en-US" smtClean="0"/>
              <a:t>8/12/15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E995-1BFC-2B41-AB9E-21F96712C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3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374-CA87-9D40-9027-1483455DEAB7}" type="datetimeFigureOut">
              <a:rPr lang="en-US" smtClean="0"/>
              <a:t>8/12/15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E995-1BFC-2B41-AB9E-21F96712C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536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374-CA87-9D40-9027-1483455DEAB7}" type="datetimeFigureOut">
              <a:rPr lang="en-US" smtClean="0"/>
              <a:t>8/12/15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E995-1BFC-2B41-AB9E-21F96712C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8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374-CA87-9D40-9027-1483455DEAB7}" type="datetimeFigureOut">
              <a:rPr lang="en-US" smtClean="0"/>
              <a:t>8/12/15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6E995-1BFC-2B41-AB9E-21F96712C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53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F9374-CA87-9D40-9027-1483455DEAB7}" type="datetimeFigureOut">
              <a:rPr lang="en-US" smtClean="0"/>
              <a:t>8/12/15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6E995-1BFC-2B41-AB9E-21F96712C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4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98521" y="201086"/>
            <a:ext cx="8213725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Run I (15 shifts) : Commission Mott, Target Thickness and Systematics</a:t>
            </a:r>
          </a:p>
          <a:p>
            <a:endParaRPr lang="en-US" sz="2000" dirty="0" smtClean="0"/>
          </a:p>
          <a:p>
            <a:pPr marL="800100" lvl="1" indent="-342900">
              <a:buFont typeface="Wingdings" charset="2"/>
              <a:buChar char="ü"/>
            </a:pPr>
            <a:r>
              <a:rPr lang="en-US" sz="2000" b="1" dirty="0" smtClean="0"/>
              <a:t>Tested 62 MHz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000" dirty="0" smtClean="0"/>
              <a:t>Calibrated BCM0L02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000" dirty="0" smtClean="0"/>
              <a:t>Set timing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000" dirty="0" smtClean="0"/>
              <a:t>Calibrated E/</a:t>
            </a:r>
            <a:r>
              <a:rPr lang="en-US" sz="2000" dirty="0" err="1" smtClean="0"/>
              <a:t>dE</a:t>
            </a:r>
            <a:endParaRPr lang="en-US" sz="2000" dirty="0" smtClean="0"/>
          </a:p>
          <a:p>
            <a:pPr marL="800100" lvl="1" indent="-342900">
              <a:buFont typeface="Wingdings" charset="2"/>
              <a:buChar char="ü"/>
            </a:pPr>
            <a:r>
              <a:rPr lang="en-US" sz="2000" b="1" dirty="0" smtClean="0"/>
              <a:t>Find correct target ladder offset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000" dirty="0" smtClean="0"/>
              <a:t>Calibrate PITA in/out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000" dirty="0" smtClean="0"/>
              <a:t>Mott disk full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000" dirty="0" smtClean="0"/>
              <a:t>Set spin angle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000" b="1" dirty="0" smtClean="0"/>
              <a:t>Dump fraction study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000" b="1" dirty="0" smtClean="0"/>
              <a:t>Threshold measurement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000" dirty="0" smtClean="0"/>
              <a:t>Momentum measurement</a:t>
            </a:r>
          </a:p>
          <a:p>
            <a:endParaRPr lang="en-US" sz="2000" dirty="0" smtClean="0"/>
          </a:p>
          <a:p>
            <a:r>
              <a:rPr lang="en-US" sz="2000" dirty="0" smtClean="0"/>
              <a:t>Asymmetry vs.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>
                <a:solidFill>
                  <a:srgbClr val="008000"/>
                </a:solidFill>
              </a:rPr>
              <a:t>t</a:t>
            </a:r>
            <a:r>
              <a:rPr lang="en-US" sz="2000" dirty="0" smtClean="0">
                <a:solidFill>
                  <a:srgbClr val="008000"/>
                </a:solidFill>
              </a:rPr>
              <a:t>arget thickness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>
                <a:solidFill>
                  <a:srgbClr val="008000"/>
                </a:solidFill>
              </a:rPr>
              <a:t>t</a:t>
            </a:r>
            <a:r>
              <a:rPr lang="en-US" sz="2000" dirty="0" smtClean="0">
                <a:solidFill>
                  <a:srgbClr val="008000"/>
                </a:solidFill>
              </a:rPr>
              <a:t>ime/stability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err="1">
                <a:solidFill>
                  <a:srgbClr val="008000"/>
                </a:solidFill>
              </a:rPr>
              <a:t>d</a:t>
            </a:r>
            <a:r>
              <a:rPr lang="en-US" sz="2000" dirty="0" err="1" smtClean="0">
                <a:solidFill>
                  <a:srgbClr val="008000"/>
                </a:solidFill>
              </a:rPr>
              <a:t>eadtime</a:t>
            </a:r>
            <a:r>
              <a:rPr lang="en-US" sz="2000" dirty="0" smtClean="0">
                <a:solidFill>
                  <a:srgbClr val="008000"/>
                </a:solidFill>
              </a:rPr>
              <a:t>/rate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solidFill>
                  <a:srgbClr val="008000"/>
                </a:solidFill>
              </a:rPr>
              <a:t>position (change corrector)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spot size (change </a:t>
            </a:r>
            <a:r>
              <a:rPr lang="en-US" sz="2000" dirty="0" err="1" smtClean="0">
                <a:solidFill>
                  <a:srgbClr val="FF0000"/>
                </a:solidFill>
              </a:rPr>
              <a:t>quadrupole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energy spread (change RF phase)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60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23017" y="97709"/>
            <a:ext cx="3497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Sensitivity to beam energy</a:t>
            </a:r>
            <a:endParaRPr lang="en-US" sz="2400" dirty="0"/>
          </a:p>
        </p:txBody>
      </p:sp>
      <p:pic>
        <p:nvPicPr>
          <p:cNvPr id="6" name="Picture 5" descr="Screen Shot 2015-08-12 at 1.13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730" y="559374"/>
            <a:ext cx="5499940" cy="3092764"/>
          </a:xfrm>
          <a:prstGeom prst="rect">
            <a:avLst/>
          </a:prstGeom>
        </p:spPr>
      </p:pic>
      <p:pic>
        <p:nvPicPr>
          <p:cNvPr id="7" name="Picture 6" descr="Screen Shot 2015-08-12 at 12.54.4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427" y="3652138"/>
            <a:ext cx="5575243" cy="312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84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599415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Run II (7 shifts) : Focus on beam energy, quantifiable systematics and plots for paper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Setup (1 shift)</a:t>
            </a:r>
          </a:p>
          <a:p>
            <a:pPr marL="1257300" lvl="2" indent="-342900">
              <a:buFont typeface="Wingdings" charset="2"/>
              <a:buChar char="q"/>
            </a:pPr>
            <a:r>
              <a:rPr lang="en-US" sz="2000" dirty="0" smtClean="0"/>
              <a:t>Use 31 MHz, HI threshold</a:t>
            </a:r>
          </a:p>
          <a:p>
            <a:pPr marL="1257300" lvl="2" indent="-342900">
              <a:buFont typeface="Wingdings" charset="2"/>
              <a:buChar char="q"/>
            </a:pPr>
            <a:r>
              <a:rPr lang="en-US" sz="2000" dirty="0" smtClean="0"/>
              <a:t>Set Spin Angle</a:t>
            </a:r>
          </a:p>
          <a:p>
            <a:pPr marL="1257300" lvl="2" indent="-342900">
              <a:buFont typeface="Wingdings" charset="2"/>
              <a:buChar char="q"/>
            </a:pPr>
            <a:r>
              <a:rPr lang="en-US" sz="2000" dirty="0" smtClean="0"/>
              <a:t>Set PMT E/DE, TIMING</a:t>
            </a:r>
          </a:p>
          <a:p>
            <a:pPr marL="1257300" lvl="2" indent="-342900">
              <a:buFont typeface="Wingdings" charset="2"/>
              <a:buChar char="q"/>
            </a:pPr>
            <a:r>
              <a:rPr lang="en-US" sz="2000" dirty="0" smtClean="0"/>
              <a:t>Calibrated BCM, PITA</a:t>
            </a:r>
          </a:p>
          <a:p>
            <a:pPr marL="1257300" lvl="2" indent="-342900">
              <a:buFont typeface="Wingdings" charset="2"/>
              <a:buChar char="q"/>
            </a:pPr>
            <a:r>
              <a:rPr lang="en-US" sz="2000" dirty="0" smtClean="0"/>
              <a:t>Set / measure momentum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Asymmetry vs.</a:t>
            </a:r>
          </a:p>
          <a:p>
            <a:pPr marL="1257300" lvl="2" indent="-342900">
              <a:buFont typeface="Wingdings" charset="2"/>
              <a:buChar char="v"/>
            </a:pPr>
            <a:r>
              <a:rPr lang="en-US" sz="2000" dirty="0"/>
              <a:t>r</a:t>
            </a:r>
            <a:r>
              <a:rPr lang="en-US" sz="2000" dirty="0" smtClean="0"/>
              <a:t>epeat target thickness KE=5.0 MeV, get same result twice (2 shifts)</a:t>
            </a:r>
          </a:p>
          <a:p>
            <a:pPr marL="1257300" lvl="2" indent="-342900">
              <a:buFont typeface="Wingdings" charset="2"/>
              <a:buChar char="v"/>
            </a:pPr>
            <a:r>
              <a:rPr lang="en-US" sz="2000" dirty="0" smtClean="0"/>
              <a:t>energy dependence (2 shifts)</a:t>
            </a:r>
          </a:p>
          <a:p>
            <a:pPr marL="1257300" lvl="2" indent="-342900">
              <a:buFont typeface="Wingdings" charset="2"/>
              <a:buChar char="v"/>
            </a:pPr>
            <a:r>
              <a:rPr lang="en-US" sz="2000" dirty="0" smtClean="0"/>
              <a:t>spot size </a:t>
            </a:r>
            <a:r>
              <a:rPr lang="en-US" sz="2000" dirty="0" smtClean="0"/>
              <a:t>– </a:t>
            </a:r>
            <a:r>
              <a:rPr lang="en-US" sz="2000" smtClean="0"/>
              <a:t>measure with </a:t>
            </a:r>
            <a:r>
              <a:rPr lang="en-US" sz="2000" dirty="0" smtClean="0"/>
              <a:t>OTR + </a:t>
            </a:r>
            <a:r>
              <a:rPr lang="en-US" sz="2000" dirty="0" err="1" smtClean="0"/>
              <a:t>beaminizer</a:t>
            </a:r>
            <a:r>
              <a:rPr lang="en-US" sz="2000" dirty="0" smtClean="0"/>
              <a:t>, may need camera </a:t>
            </a:r>
            <a:r>
              <a:rPr lang="en-US" sz="2000" dirty="0" smtClean="0"/>
              <a:t>(</a:t>
            </a:r>
            <a:r>
              <a:rPr lang="en-US" sz="2000" dirty="0" smtClean="0"/>
              <a:t>1 shift)</a:t>
            </a:r>
          </a:p>
          <a:p>
            <a:pPr marL="1257300" lvl="2" indent="-342900">
              <a:buFont typeface="Wingdings" charset="2"/>
              <a:buChar char="v"/>
            </a:pPr>
            <a:r>
              <a:rPr lang="en-US" sz="2000" dirty="0" smtClean="0"/>
              <a:t>energy spread – </a:t>
            </a:r>
            <a:r>
              <a:rPr lang="en-US" sz="2000" dirty="0" smtClean="0"/>
              <a:t>change w/o E shift and measure </a:t>
            </a:r>
            <a:r>
              <a:rPr lang="en-US" sz="2000" dirty="0" smtClean="0"/>
              <a:t>(1 shift)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38986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184</Words>
  <Application>Microsoft Macintosh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Grames</dc:creator>
  <cp:lastModifiedBy>Joe Grames</cp:lastModifiedBy>
  <cp:revision>8</cp:revision>
  <dcterms:created xsi:type="dcterms:W3CDTF">2015-08-10T17:08:41Z</dcterms:created>
  <dcterms:modified xsi:type="dcterms:W3CDTF">2015-08-12T17:20:38Z</dcterms:modified>
</cp:coreProperties>
</file>