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3"/>
  </p:notesMasterIdLst>
  <p:sldIdLst>
    <p:sldId id="309" r:id="rId2"/>
    <p:sldId id="310" r:id="rId3"/>
    <p:sldId id="311" r:id="rId4"/>
    <p:sldId id="318" r:id="rId5"/>
    <p:sldId id="321" r:id="rId6"/>
    <p:sldId id="320" r:id="rId7"/>
    <p:sldId id="324" r:id="rId8"/>
    <p:sldId id="312" r:id="rId9"/>
    <p:sldId id="317" r:id="rId10"/>
    <p:sldId id="322" r:id="rId11"/>
    <p:sldId id="32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7489"/>
    <a:srgbClr val="E8E7F5"/>
    <a:srgbClr val="E2FAE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16" d="100"/>
          <a:sy n="116" d="100"/>
        </p:scale>
        <p:origin x="138" y="25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ctr"/>
            <a:r>
              <a:rPr lang="en-US" sz="1800" dirty="0" smtClean="0"/>
              <a:t>Jefferson Lab Accelerator Advisory Committee Review</a:t>
            </a:r>
          </a:p>
          <a:p>
            <a:pPr algn="ctr"/>
            <a:r>
              <a:rPr lang="en-US" sz="1800" dirty="0" smtClean="0"/>
              <a:t>October 22 – 24, 2019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2019 JLAAC Review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jlab.org/ciswiki/index.php/UITF_Meeting_-_May_10,_2016" TargetMode="External"/><Relationship Id="rId2" Type="http://schemas.openxmlformats.org/officeDocument/2006/relationships/hyperlink" Target="https://wiki.jlab.org/ciswiki/index.php/UITF_Meeting_-_March_18,_20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indico/event/322/timetable/#20190626" TargetMode="External"/><Relationship Id="rId5" Type="http://schemas.openxmlformats.org/officeDocument/2006/relationships/hyperlink" Target="https://wiki.jlab.org/ciswiki/index.php/UITF_Meeting_-_April_24,_2019" TargetMode="External"/><Relationship Id="rId4" Type="http://schemas.openxmlformats.org/officeDocument/2006/relationships/hyperlink" Target="https://wiki.jlab.org/ciswiki/index.php/UITF_Meeting_-_October_21,_201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Upgraded Injector Test Facility (UITF) Update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5875975" cy="47784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Matt Poelker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/>
              <a:t>Jefferson Lab Accelerator Advisory Committee Review</a:t>
            </a:r>
          </a:p>
          <a:p>
            <a:pPr algn="ctr"/>
            <a:r>
              <a:rPr lang="en-US" sz="1800" dirty="0" smtClean="0"/>
              <a:t>October 22 – 24, 2019</a:t>
            </a:r>
            <a:endParaRPr lang="en-US" sz="18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Future challenges: </a:t>
            </a:r>
          </a:p>
          <a:p>
            <a:pPr lvl="1"/>
            <a:r>
              <a:rPr lang="en-US" sz="2200" dirty="0" smtClean="0"/>
              <a:t>The Gun and Injector Groups (nominally, the people we originally imagined operating UITF) need to focus on the CEBAF injector upgrade </a:t>
            </a:r>
          </a:p>
          <a:p>
            <a:pPr lvl="1"/>
            <a:r>
              <a:rPr lang="en-US" sz="2200" dirty="0" smtClean="0"/>
              <a:t>Formality of DOE requirements….fulltime Facility </a:t>
            </a:r>
            <a:r>
              <a:rPr lang="en-US" sz="2200" smtClean="0"/>
              <a:t>Manager and Operations </a:t>
            </a:r>
            <a:r>
              <a:rPr lang="en-US" sz="2200" dirty="0" smtClean="0"/>
              <a:t>staffing required</a:t>
            </a:r>
          </a:p>
          <a:p>
            <a:pPr lvl="1"/>
            <a:r>
              <a:rPr lang="en-US" sz="2200" dirty="0" smtClean="0"/>
              <a:t>Liquid helium: the CTF refrigerator at building 58 cannot provide sufficient </a:t>
            </a:r>
            <a:r>
              <a:rPr lang="en-US" sz="2200" dirty="0" err="1" smtClean="0"/>
              <a:t>LHe</a:t>
            </a:r>
            <a:r>
              <a:rPr lang="en-US" sz="2200" dirty="0" smtClean="0"/>
              <a:t> to operate Vertical Test Area, </a:t>
            </a:r>
            <a:r>
              <a:rPr lang="en-US" sz="2200" dirty="0" err="1" smtClean="0"/>
              <a:t>Cryomodule</a:t>
            </a:r>
            <a:r>
              <a:rPr lang="en-US" sz="2200" dirty="0" smtClean="0"/>
              <a:t> Test Facility and UITF simultaneously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Back Up Slides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2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is a </a:t>
            </a:r>
            <a:r>
              <a:rPr lang="en-US" dirty="0"/>
              <a:t>10 MeV </a:t>
            </a:r>
            <a:r>
              <a:rPr lang="en-US" dirty="0" smtClean="0"/>
              <a:t>spin-polarized electron accelerator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4" y="1065811"/>
            <a:ext cx="11287125" cy="31071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91095-48C1-F043-93DF-3B2624606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009" y="4300478"/>
            <a:ext cx="2571115" cy="192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84" y="3614202"/>
            <a:ext cx="2334610" cy="2614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9BB746-B3E5-9647-AFF8-6EA6EF8F0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97" t="11598" r="3237" b="11170"/>
          <a:stretch/>
        </p:blipFill>
        <p:spPr>
          <a:xfrm>
            <a:off x="6128006" y="4300478"/>
            <a:ext cx="2451515" cy="1576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403" y="3905803"/>
            <a:ext cx="2645695" cy="23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65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Booster before installing at CEBAF in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E54FA4-F03A-1041-82C3-79C7B3787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281" b="1447"/>
          <a:stretch/>
        </p:blipFill>
        <p:spPr>
          <a:xfrm>
            <a:off x="315913" y="988484"/>
            <a:ext cx="11287125" cy="18327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42860A-71CD-1C48-BB3F-480B561ACBD5}"/>
              </a:ext>
            </a:extLst>
          </p:cNvPr>
          <p:cNvGrpSpPr/>
          <p:nvPr/>
        </p:nvGrpSpPr>
        <p:grpSpPr>
          <a:xfrm>
            <a:off x="7518381" y="2921284"/>
            <a:ext cx="4127572" cy="3499110"/>
            <a:chOff x="4965571" y="2873659"/>
            <a:chExt cx="4127572" cy="3499110"/>
          </a:xfrm>
        </p:grpSpPr>
        <p:pic>
          <p:nvPicPr>
            <p:cNvPr id="9" name="Picture 8" descr="C:\Users\jhenry\Desktop\print_screen\ScreenShot728.bmp">
              <a:extLst>
                <a:ext uri="{FF2B5EF4-FFF2-40B4-BE49-F238E27FC236}">
                  <a16:creationId xmlns:a16="http://schemas.microsoft.com/office/drawing/2014/main" id="{BC5A5B68-618A-DF4A-9295-F78BE4312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1" y="2873659"/>
              <a:ext cx="3967685" cy="193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0A1486-6026-F747-AA54-F8A67F8FA7B4}"/>
                </a:ext>
              </a:extLst>
            </p:cNvPr>
            <p:cNvSpPr txBox="1"/>
            <p:nvPr/>
          </p:nvSpPr>
          <p:spPr>
            <a:xfrm>
              <a:off x="4965571" y="4895441"/>
              <a:ext cx="4127572" cy="1477328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28575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Our new </a:t>
              </a:r>
              <a:r>
                <a:rPr lang="en-US" dirty="0" smtClean="0"/>
                <a:t>“booster”:</a:t>
              </a:r>
              <a:endParaRPr lang="en-US" dirty="0"/>
            </a:p>
            <a:p>
              <a:pPr algn="ctr"/>
              <a:r>
                <a:rPr lang="en-US" dirty="0"/>
                <a:t>2 cell capture section + 7 cell cavity,</a:t>
              </a:r>
            </a:p>
            <a:p>
              <a:pPr algn="ctr"/>
              <a:r>
                <a:rPr lang="en-US" dirty="0"/>
                <a:t>should provide 10 MeV beam and introduce no x/y coupling, allow better matching, more adiabatic damping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226520-D580-C242-B2B2-1662B76BA67B}"/>
              </a:ext>
            </a:extLst>
          </p:cNvPr>
          <p:cNvSpPr txBox="1"/>
          <p:nvPr/>
        </p:nvSpPr>
        <p:spPr>
          <a:xfrm>
            <a:off x="31432" y="2894894"/>
            <a:ext cx="73659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 kV operation </a:t>
            </a:r>
            <a:r>
              <a:rPr lang="en-US" sz="2000" dirty="0"/>
              <a:t>to suppress space-charge effects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Locate Wien filters</a:t>
            </a:r>
            <a:r>
              <a:rPr lang="en-US" sz="2000" dirty="0"/>
              <a:t> (energy filters) upstream of pre-</a:t>
            </a:r>
            <a:r>
              <a:rPr lang="en-US" sz="2000" dirty="0" err="1"/>
              <a:t>buncher</a:t>
            </a:r>
            <a:r>
              <a:rPr lang="en-US" sz="2000" dirty="0"/>
              <a:t> cavity and install quadrupoles to better compensate astigmatism 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aperture of chopper and beam line solenoids</a:t>
            </a:r>
            <a:r>
              <a:rPr lang="en-US" sz="2000" dirty="0"/>
              <a:t> to suppress existing astigmatism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Install new SRF booster</a:t>
            </a:r>
            <a:r>
              <a:rPr lang="en-US" sz="2000" dirty="0"/>
              <a:t> that eliminates warm-</a:t>
            </a:r>
            <a:r>
              <a:rPr lang="en-US" sz="2000" dirty="0" err="1"/>
              <a:t>rf</a:t>
            </a:r>
            <a:r>
              <a:rPr lang="en-US" sz="2000" dirty="0"/>
              <a:t> capture cavity, RF deflection and x/y coupling</a:t>
            </a:r>
          </a:p>
        </p:txBody>
      </p:sp>
    </p:spTree>
    <p:extLst>
      <p:ext uri="{BB962C8B-B14F-4D97-AF65-F5344CB8AC3E}">
        <p14:creationId xmlns:p14="http://schemas.microsoft.com/office/powerpoint/2010/main" val="264760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Testing the spin-polarized target “</a:t>
            </a:r>
            <a:r>
              <a:rPr lang="en-US" dirty="0" err="1" smtClean="0"/>
              <a:t>HDIce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5" y="863084"/>
            <a:ext cx="9398301" cy="5381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8950" y="885825"/>
            <a:ext cx="525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 tentatively scheduled for week of November 19th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93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Reviews of UITF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#1: UITF Operations Review, aka “will it work?” </a:t>
            </a:r>
            <a:r>
              <a:rPr lang="en-US" dirty="0"/>
              <a:t>March 18, 2016</a:t>
            </a:r>
          </a:p>
          <a:p>
            <a:pPr lvl="1"/>
            <a:r>
              <a:rPr lang="en-US" dirty="0">
                <a:hlinkClick r:id="rId2"/>
              </a:rPr>
              <a:t>https://wiki.jlab.org/ciswiki/index.php/UITF_Meeting_-_March_18,_</a:t>
            </a:r>
            <a:r>
              <a:rPr lang="en-US" dirty="0" smtClean="0">
                <a:hlinkClick r:id="rId2"/>
              </a:rPr>
              <a:t>2016</a:t>
            </a:r>
            <a:endParaRPr lang="en-US" dirty="0" smtClean="0"/>
          </a:p>
          <a:p>
            <a:r>
              <a:rPr lang="en-US" dirty="0" smtClean="0"/>
              <a:t>Review #2: UITF Safety Review, </a:t>
            </a:r>
            <a:r>
              <a:rPr lang="en-US" dirty="0"/>
              <a:t>May 10, </a:t>
            </a:r>
            <a:r>
              <a:rPr lang="en-US" dirty="0" smtClean="0"/>
              <a:t>2016</a:t>
            </a:r>
          </a:p>
          <a:p>
            <a:pPr lvl="1"/>
            <a:r>
              <a:rPr lang="en-US" dirty="0">
                <a:hlinkClick r:id="rId3"/>
              </a:rPr>
              <a:t>https://wiki.jlab.org/ciswiki/index.php/UITF_Meeting_-_May_10,_</a:t>
            </a:r>
            <a:r>
              <a:rPr lang="en-US" dirty="0" smtClean="0">
                <a:hlinkClick r:id="rId3"/>
              </a:rPr>
              <a:t>2016</a:t>
            </a:r>
            <a:endParaRPr lang="en-US" dirty="0" smtClean="0"/>
          </a:p>
          <a:p>
            <a:r>
              <a:rPr lang="en-US" dirty="0" smtClean="0"/>
              <a:t>Review #2.5: PSS BCM review, October 21, 2016*</a:t>
            </a:r>
          </a:p>
          <a:p>
            <a:pPr lvl="1"/>
            <a:r>
              <a:rPr lang="en-US" dirty="0">
                <a:hlinkClick r:id="rId4"/>
              </a:rPr>
              <a:t>https://wiki.jlab.org/ciswiki/index.php/UITF_Meeting_-_October_21,_</a:t>
            </a:r>
            <a:r>
              <a:rPr lang="en-US" dirty="0" smtClean="0">
                <a:hlinkClick r:id="rId4"/>
              </a:rPr>
              <a:t>2016</a:t>
            </a:r>
            <a:endParaRPr lang="en-US" dirty="0" smtClean="0"/>
          </a:p>
          <a:p>
            <a:r>
              <a:rPr lang="en-US" dirty="0" smtClean="0"/>
              <a:t>Review #3: Conduct of Operations Review, April 24, 2019</a:t>
            </a:r>
          </a:p>
          <a:p>
            <a:pPr lvl="1"/>
            <a:r>
              <a:rPr lang="en-US" dirty="0">
                <a:hlinkClick r:id="rId5"/>
              </a:rPr>
              <a:t>https://wiki.jlab.org/ciswiki/index.php/UITF_Meeting_-_April_24,_</a:t>
            </a:r>
            <a:r>
              <a:rPr lang="en-US" dirty="0" smtClean="0">
                <a:hlinkClick r:id="rId5"/>
              </a:rPr>
              <a:t>2019</a:t>
            </a:r>
            <a:endParaRPr lang="en-US" dirty="0" smtClean="0"/>
          </a:p>
          <a:p>
            <a:r>
              <a:rPr lang="en-US" dirty="0" smtClean="0"/>
              <a:t>Shielding Design Package, June 2019, JLAB-TN-18-020</a:t>
            </a:r>
          </a:p>
          <a:p>
            <a:r>
              <a:rPr lang="en-US" dirty="0" smtClean="0"/>
              <a:t>Accelerator Readiness Review</a:t>
            </a:r>
            <a:r>
              <a:rPr lang="en-US" dirty="0"/>
              <a:t>:  June 26-28, </a:t>
            </a:r>
            <a:r>
              <a:rPr lang="en-US" dirty="0" smtClean="0"/>
              <a:t>2019</a:t>
            </a:r>
          </a:p>
          <a:p>
            <a:pPr lvl="1"/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://www.jlab.org/indico/event/322/timetable/#</a:t>
            </a:r>
            <a:r>
              <a:rPr lang="en-US" dirty="0" smtClean="0">
                <a:hlinkClick r:id="rId6"/>
              </a:rPr>
              <a:t>20190626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UITF Accelerator Readiness </a:t>
            </a:r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892" y="5705475"/>
            <a:ext cx="98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the PSS BCM, once deemed necessary now deemed optional, following detailed shielding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5"/>
          <a:stretch/>
        </p:blipFill>
        <p:spPr>
          <a:xfrm>
            <a:off x="105524" y="885825"/>
            <a:ext cx="4132319" cy="51736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650" y="6048337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https://wiki.jlab.org/ciswiki/index.php/UITF_Official_Documents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96" y="896919"/>
            <a:ext cx="3915557" cy="5162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36" y="875192"/>
            <a:ext cx="3864126" cy="5173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0789" y="6006070"/>
            <a:ext cx="403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https://www.jlab.org/eshq/ProgramDocs</a:t>
            </a:r>
          </a:p>
        </p:txBody>
      </p:sp>
    </p:spTree>
    <p:extLst>
      <p:ext uri="{BB962C8B-B14F-4D97-AF65-F5344CB8AC3E}">
        <p14:creationId xmlns:p14="http://schemas.microsoft.com/office/powerpoint/2010/main" val="2862105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UITF as Gun Test Stand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keV</a:t>
            </a:r>
            <a:r>
              <a:rPr lang="en-US" dirty="0" smtClean="0"/>
              <a:t> beamline, fully functional</a:t>
            </a:r>
          </a:p>
          <a:p>
            <a:r>
              <a:rPr lang="en-US" dirty="0" smtClean="0"/>
              <a:t>Used to test electrodes before installation at CEBAF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A20CCB-487F-5549-875A-D800AC4B5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5" r="40330"/>
          <a:stretch/>
        </p:blipFill>
        <p:spPr>
          <a:xfrm>
            <a:off x="3627615" y="1968484"/>
            <a:ext cx="2189167" cy="3196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918731-89CC-9A4B-BDEA-DCD769E13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7" r="4364" b="14947"/>
          <a:stretch/>
        </p:blipFill>
        <p:spPr>
          <a:xfrm>
            <a:off x="5943277" y="1968484"/>
            <a:ext cx="2369377" cy="3196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10DCB6-75C8-0E48-9A4D-E219C74E6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1" r="6542" b="21188"/>
          <a:stretch/>
        </p:blipFill>
        <p:spPr>
          <a:xfrm rot="5400000">
            <a:off x="889933" y="2557831"/>
            <a:ext cx="3200534" cy="2021841"/>
          </a:xfrm>
          <a:prstGeom prst="rect">
            <a:avLst/>
          </a:prstGeom>
        </p:spPr>
      </p:pic>
      <p:pic>
        <p:nvPicPr>
          <p:cNvPr id="15" name="Picture 4" descr="BlackR30 &amp; SS electrodesfro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39150" y="1968484"/>
            <a:ext cx="2403854" cy="32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62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Uses of UITF: workshop on </a:t>
            </a:r>
            <a:r>
              <a:rPr lang="en-US" dirty="0"/>
              <a:t>December 12, </a:t>
            </a:r>
            <a:r>
              <a:rPr lang="en-US" dirty="0" smtClean="0"/>
              <a:t>2018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0729847"/>
              </p:ext>
            </p:extLst>
          </p:nvPr>
        </p:nvGraphicFramePr>
        <p:xfrm>
          <a:off x="600075" y="827387"/>
          <a:ext cx="10943710" cy="5436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24294260"/>
                    </a:ext>
                  </a:extLst>
                </a:gridCol>
                <a:gridCol w="2187699">
                  <a:extLst>
                    <a:ext uri="{9D8B030D-6E8A-4147-A177-3AD203B41FA5}">
                      <a16:colId xmlns:a16="http://schemas.microsoft.com/office/drawing/2014/main" val="430961387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578632092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18879811"/>
                    </a:ext>
                  </a:extLst>
                </a:gridCol>
                <a:gridCol w="2154067">
                  <a:extLst>
                    <a:ext uri="{9D8B030D-6E8A-4147-A177-3AD203B41FA5}">
                      <a16:colId xmlns:a16="http://schemas.microsoft.com/office/drawing/2014/main" val="4068538791"/>
                    </a:ext>
                  </a:extLst>
                </a:gridCol>
                <a:gridCol w="885924">
                  <a:extLst>
                    <a:ext uri="{9D8B030D-6E8A-4147-A177-3AD203B41FA5}">
                      <a16:colId xmlns:a16="http://schemas.microsoft.com/office/drawing/2014/main" val="4103368961"/>
                    </a:ext>
                  </a:extLst>
                </a:gridCol>
              </a:tblGrid>
              <a:tr h="221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Application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Beam Energy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Beam Current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Notes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Presenter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9126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QCM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6 MeV, but prefer up to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three or four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tests complete before long shutdown of 2020, when QCM to be installed at CEBAF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R. Kazimi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00288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HDIce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~ 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tuning, 0.25 to 5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production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four or five run periods, one-month long each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target provides transverse polarization required for 3 A-rated Hall B experiments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Sandorfi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2397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Manufacturing polarized targets for CEBAF via DNP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 to 18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 to 10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hours, days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likely some R&amp;D to determine optimum polarizing conditions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C. Keith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0004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Bubble Chamber astrophysics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4 - 10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0.01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3 weeks, ~ 3 runs/year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UITF better location than CEBAF injector, when CEBAF shutdowns are short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Suleiman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54849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MeV parity violation experiment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milliamps preferred, will reduce 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months to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beam, transmission geometry offers advantages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Carlini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078575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Testing Nb</a:t>
                      </a:r>
                      <a:r>
                        <a:rPr lang="en-US" sz="1300" u="none" strike="noStrike" baseline="-25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Sn-coated cavities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determining the beam energy of test cavity is point of test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as many tests as possible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Nb3Sn cavities require only 4K Helium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G. Eremeev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22291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Wastewater treatment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2- 10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imagine week-long test durations over three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together with local partners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G.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Ciovati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0858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Polarized positron source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staged tests, likely many required, 1-week long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J. Grames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140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fast kicker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together with sbir-partner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H. Wang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5873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testing high bunch charge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Grames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and 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Guo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041586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35297" y="6363407"/>
            <a:ext cx="74390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https://wiki.jlab.org/ciswiki/index.php/UITF_Meeting_-_December_12,_2018</a:t>
            </a:r>
          </a:p>
        </p:txBody>
      </p:sp>
    </p:spTree>
    <p:extLst>
      <p:ext uri="{BB962C8B-B14F-4D97-AF65-F5344CB8AC3E}">
        <p14:creationId xmlns:p14="http://schemas.microsoft.com/office/powerpoint/2010/main" val="1900055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Testing </a:t>
            </a:r>
            <a:r>
              <a:rPr lang="en-US" sz="2400" dirty="0"/>
              <a:t>the </a:t>
            </a:r>
            <a:r>
              <a:rPr lang="en-US" sz="2400" dirty="0" smtClean="0"/>
              <a:t>“booster” </a:t>
            </a:r>
            <a:r>
              <a:rPr lang="en-US" sz="2400" dirty="0"/>
              <a:t>and </a:t>
            </a:r>
            <a:r>
              <a:rPr lang="en-US" sz="2400" dirty="0" err="1"/>
              <a:t>HDIce</a:t>
            </a:r>
            <a:r>
              <a:rPr lang="en-US" sz="2400" dirty="0"/>
              <a:t> target remain high priority tasks, now with “deadline” May 2020</a:t>
            </a:r>
          </a:p>
          <a:p>
            <a:r>
              <a:rPr lang="en-US" sz="2400" dirty="0"/>
              <a:t>Since 2017…..Accelerator is built with three </a:t>
            </a:r>
            <a:r>
              <a:rPr lang="en-US" sz="2400" dirty="0" smtClean="0"/>
              <a:t>MeV beam destinations, </a:t>
            </a:r>
            <a:r>
              <a:rPr lang="en-US" sz="2400" dirty="0"/>
              <a:t>waiting for permission to commission</a:t>
            </a:r>
          </a:p>
          <a:p>
            <a:r>
              <a:rPr lang="en-US" sz="2400" dirty="0"/>
              <a:t>Conduct of Operations Review, Shielding Design Package, and Accelerator Readiness Review</a:t>
            </a:r>
          </a:p>
          <a:p>
            <a:r>
              <a:rPr lang="en-US" sz="2400" dirty="0"/>
              <a:t>UOD, ASE and updated FSAD</a:t>
            </a:r>
          </a:p>
          <a:p>
            <a:r>
              <a:rPr lang="en-US" sz="2400" dirty="0"/>
              <a:t>Commissioning Plan and a number of OSPs</a:t>
            </a:r>
          </a:p>
          <a:p>
            <a:r>
              <a:rPr lang="en-US" sz="2400" dirty="0"/>
              <a:t>While working towards MeV operations, we have been using UITF as a Gun Test Stand:</a:t>
            </a:r>
          </a:p>
          <a:p>
            <a:pPr lvl="1"/>
            <a:r>
              <a:rPr lang="en-US" dirty="0"/>
              <a:t>Tested a number of cathode electrodes, and two gun designs</a:t>
            </a:r>
          </a:p>
          <a:p>
            <a:pPr lvl="1"/>
            <a:r>
              <a:rPr lang="en-US" dirty="0"/>
              <a:t>Modified Wien filter to operate at +/-20kV per plate, for 200 </a:t>
            </a:r>
            <a:r>
              <a:rPr lang="en-US" dirty="0" err="1"/>
              <a:t>keV</a:t>
            </a:r>
            <a:r>
              <a:rPr lang="en-US" dirty="0"/>
              <a:t> beam</a:t>
            </a:r>
          </a:p>
          <a:p>
            <a:pPr lvl="1"/>
            <a:r>
              <a:rPr lang="en-US" dirty="0"/>
              <a:t>Assisted visiting scholar Max Herbert, testing LiCsNF3:GaAs, does lithium prolong operating lifetime?</a:t>
            </a:r>
          </a:p>
          <a:p>
            <a:pPr lvl="1"/>
            <a:r>
              <a:rPr lang="en-US" dirty="0"/>
              <a:t>Installed the non-invasive resonant </a:t>
            </a:r>
            <a:r>
              <a:rPr lang="en-US" dirty="0" err="1"/>
              <a:t>polarimeter</a:t>
            </a:r>
            <a:r>
              <a:rPr lang="en-US" dirty="0"/>
              <a:t> from </a:t>
            </a:r>
            <a:r>
              <a:rPr lang="en-US" dirty="0" err="1" smtClean="0"/>
              <a:t>sbir</a:t>
            </a:r>
            <a:r>
              <a:rPr lang="en-US" dirty="0" smtClean="0"/>
              <a:t>-partner Electrodynamic</a:t>
            </a:r>
            <a:r>
              <a:rPr lang="en-US" dirty="0"/>
              <a:t>, </a:t>
            </a:r>
            <a:r>
              <a:rPr lang="en-US" dirty="0" smtClean="0"/>
              <a:t>beam tests </a:t>
            </a:r>
            <a:r>
              <a:rPr lang="en-US" dirty="0"/>
              <a:t>soon</a:t>
            </a:r>
          </a:p>
          <a:p>
            <a:r>
              <a:rPr lang="en-US" sz="2400" dirty="0"/>
              <a:t>When booster leaves UITF for CEBAF May 2020, we will install </a:t>
            </a:r>
            <a:r>
              <a:rPr lang="en-US" sz="2400" dirty="0" smtClean="0"/>
              <a:t>a </a:t>
            </a:r>
            <a:r>
              <a:rPr lang="en-US" sz="2400" dirty="0"/>
              <a:t>traditional ¼ CM, and then we need 350 kV </a:t>
            </a:r>
            <a:r>
              <a:rPr lang="en-US" sz="2400" dirty="0" err="1"/>
              <a:t>photogun</a:t>
            </a:r>
            <a:r>
              <a:rPr lang="en-US" sz="2400" dirty="0"/>
              <a:t> (this is an R&amp;D project for us)</a:t>
            </a:r>
          </a:p>
          <a:p>
            <a:r>
              <a:rPr lang="en-US" sz="2400" dirty="0"/>
              <a:t>Held Workshop on Uses of UITF</a:t>
            </a:r>
          </a:p>
          <a:p>
            <a:r>
              <a:rPr lang="en-US" sz="2400" dirty="0"/>
              <a:t>Nb</a:t>
            </a:r>
            <a:r>
              <a:rPr lang="en-US" sz="2400" baseline="-25000" dirty="0"/>
              <a:t>3</a:t>
            </a:r>
            <a:r>
              <a:rPr lang="en-US" sz="2400" dirty="0"/>
              <a:t>Sn coated </a:t>
            </a:r>
            <a:r>
              <a:rPr lang="en-US" sz="2400" dirty="0" smtClean="0"/>
              <a:t>cavities inside ¼ </a:t>
            </a:r>
            <a:r>
              <a:rPr lang="en-US" sz="2400" dirty="0"/>
              <a:t>CM, waste water treatment, fast </a:t>
            </a:r>
            <a:r>
              <a:rPr lang="en-US" sz="2400" dirty="0" smtClean="0"/>
              <a:t>kicking</a:t>
            </a:r>
            <a:r>
              <a:rPr lang="en-US" sz="2400" dirty="0"/>
              <a:t>, bubble chamber astrophysics experiment, </a:t>
            </a:r>
            <a:r>
              <a:rPr lang="en-US" sz="2400" dirty="0" err="1"/>
              <a:t>PEPPo</a:t>
            </a:r>
            <a:r>
              <a:rPr lang="en-US" sz="2400" dirty="0"/>
              <a:t>….all these represent potential R&amp;D for </a:t>
            </a:r>
            <a:r>
              <a:rPr lang="en-US" sz="2400" dirty="0" smtClean="0"/>
              <a:t>UITF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3890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1676</TotalTime>
  <Words>1006</Words>
  <Application>Microsoft Office PowerPoint</Application>
  <PresentationFormat>Widescreen</PresentationFormat>
  <Paragraphs>154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.PingFangSC-Regular</vt:lpstr>
      <vt:lpstr>Arial</vt:lpstr>
      <vt:lpstr>Calibri</vt:lpstr>
      <vt:lpstr>PingFangSC-Regular</vt:lpstr>
      <vt:lpstr>Wingdings</vt:lpstr>
      <vt:lpstr>Theme1</vt:lpstr>
      <vt:lpstr>Upgraded Injector Test Facility (UITF) Update</vt:lpstr>
      <vt:lpstr>UITF is a 10 MeV spin-polarized electron accelerator</vt:lpstr>
      <vt:lpstr>Test the Booster before installing at CEBAF in 2020</vt:lpstr>
      <vt:lpstr>Testing the spin-polarized target “HDIce”</vt:lpstr>
      <vt:lpstr>Past Reviews of UITF</vt:lpstr>
      <vt:lpstr>Official Documentation</vt:lpstr>
      <vt:lpstr>UITF as Gun Test Stand</vt:lpstr>
      <vt:lpstr>Uses of UITF: workshop on December 12, 2018</vt:lpstr>
      <vt:lpstr>UITF - Summary</vt:lpstr>
      <vt:lpstr>UITF -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Matthew Poelker</cp:lastModifiedBy>
  <cp:revision>30</cp:revision>
  <dcterms:created xsi:type="dcterms:W3CDTF">2018-09-06T13:32:58Z</dcterms:created>
  <dcterms:modified xsi:type="dcterms:W3CDTF">2019-10-15T18:18:45Z</dcterms:modified>
</cp:coreProperties>
</file>