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8" r:id="rId4"/>
    <p:sldId id="270" r:id="rId5"/>
    <p:sldId id="271" r:id="rId6"/>
    <p:sldId id="272" r:id="rId7"/>
    <p:sldId id="273" r:id="rId8"/>
    <p:sldId id="274" r:id="rId9"/>
    <p:sldId id="276" r:id="rId10"/>
    <p:sldId id="277" r:id="rId11"/>
    <p:sldId id="265" r:id="rId12"/>
    <p:sldId id="275" r:id="rId13"/>
    <p:sldId id="267" r:id="rId14"/>
    <p:sldId id="268" r:id="rId15"/>
    <p:sldId id="269" r:id="rId16"/>
    <p:sldId id="25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FA32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5" d="100"/>
          <a:sy n="85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B0627-14AD-46A6-8EA7-C00DC5E3193D}" type="datetimeFigureOut">
              <a:rPr lang="en-US"/>
              <a:t>7/21/2016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4FEB9-9046-424D-9AD5-2ED5F12E360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3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4FEB9-9046-424D-9AD5-2ED5F12E360B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1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236390"/>
            <a:ext cx="9448800" cy="1825096"/>
          </a:xfrm>
        </p:spPr>
        <p:txBody>
          <a:bodyPr>
            <a:normAutofit/>
          </a:bodyPr>
          <a:lstStyle/>
          <a:p>
            <a:r>
              <a:rPr lang="en-US" sz="4000" dirty="0"/>
              <a:t>Magneto-Optic Kerr Effect in a Magnetized Electron Gun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12054"/>
            <a:ext cx="10314878" cy="685800"/>
          </a:xfrm>
        </p:spPr>
        <p:txBody>
          <a:bodyPr/>
          <a:lstStyle/>
          <a:p>
            <a:r>
              <a:rPr lang="en-US" dirty="0" smtClean="0"/>
              <a:t>A Jefferson Lab summer project by Benjamin Hardy, mentored by Joseph </a:t>
            </a:r>
            <a:r>
              <a:rPr lang="en-US" dirty="0" err="1" smtClean="0"/>
              <a:t>Grames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media.licdn.com/media/p/8/000/1b0/285/155a4a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05" y="3970086"/>
            <a:ext cx="2250167" cy="5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th.mit.edu/projects/traffic/fig_logo_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3711936"/>
            <a:ext cx="1077686" cy="10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nl.gov/common/templates/images/DOElogo/DOE-SC-logo-19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9" y="3869098"/>
            <a:ext cx="1809750" cy="7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arm4.static.flickr.com/3649/3579726206_a698c8e4a5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072" y="4789623"/>
            <a:ext cx="1376101" cy="8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1.bp.blogspot.com/_75Xi1RTxG3k/TJt2Ym35VGI/AAAAAAAAER8/Kd9KCLHDhtE/s1600/Bowling_green_text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74" y="4948069"/>
            <a:ext cx="2525826" cy="70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73225"/>
            <a:ext cx="12021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/>
              <a:t>* </a:t>
            </a:r>
            <a:r>
              <a:rPr lang="en-US" sz="1600" b="1" dirty="0"/>
              <a:t>This work is supported by the </a:t>
            </a:r>
            <a:r>
              <a:rPr lang="en-US" sz="1600" b="1" dirty="0" err="1"/>
              <a:t>the</a:t>
            </a:r>
            <a:r>
              <a:rPr lang="en-US" sz="1600" b="1" dirty="0"/>
              <a:t> National Science Foundation, Research Experience for Undergraduates award 1359026 and the Department of Energy, Laboratory Directed Research and Development contract DE-AC05-06OR23177.</a:t>
            </a:r>
          </a:p>
        </p:txBody>
      </p:sp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Light test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20" y="1919110"/>
            <a:ext cx="10675731" cy="38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0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r>
              <a:rPr lang="en-US" sz="1600" dirty="0"/>
              <a:t> </a:t>
            </a:r>
            <a:r>
              <a:rPr lang="en-US" sz="1600" dirty="0" smtClean="0"/>
              <a:t>– Calibration of bench tests with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49732"/>
            <a:ext cx="4699000" cy="4268954"/>
          </a:xfrm>
        </p:spPr>
        <p:txBody>
          <a:bodyPr>
            <a:normAutofit fontScale="92500"/>
          </a:bodyPr>
          <a:lstStyle/>
          <a:p>
            <a:r>
              <a:rPr lang="en-US" dirty="0"/>
              <a:t>Further optimization of Lock-In technique</a:t>
            </a:r>
          </a:p>
          <a:p>
            <a:endParaRPr lang="en-US" dirty="0"/>
          </a:p>
          <a:p>
            <a:r>
              <a:rPr lang="en-US" dirty="0"/>
              <a:t>Transport “Kerr-</a:t>
            </a:r>
            <a:r>
              <a:rPr lang="en-US" dirty="0" err="1"/>
              <a:t>mometer</a:t>
            </a:r>
            <a:r>
              <a:rPr lang="en-US" dirty="0"/>
              <a:t>” to Magnet Measurement Facility</a:t>
            </a:r>
          </a:p>
          <a:p>
            <a:endParaRPr lang="en-US" dirty="0"/>
          </a:p>
          <a:p>
            <a:r>
              <a:rPr lang="en-US" dirty="0"/>
              <a:t>Calibrate Kerr signal to solenoid magnetic field (foil at </a:t>
            </a:r>
            <a:r>
              <a:rPr lang="en-US" dirty="0" smtClean="0"/>
              <a:t>determined photocathode </a:t>
            </a:r>
            <a:r>
              <a:rPr lang="en-US" dirty="0"/>
              <a:t>position)</a:t>
            </a:r>
          </a:p>
          <a:p>
            <a:endParaRPr lang="en-US" dirty="0"/>
          </a:p>
          <a:p>
            <a:r>
              <a:rPr lang="en-US" dirty="0"/>
              <a:t>Measure Kerr signal vs. position on photocathode </a:t>
            </a:r>
            <a:r>
              <a:rPr lang="en-US" dirty="0" smtClean="0"/>
              <a:t>(surface </a:t>
            </a:r>
            <a:r>
              <a:rPr lang="en-US" dirty="0"/>
              <a:t>uniformity)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703" y="1949731"/>
            <a:ext cx="5123126" cy="413179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474260" y="2659748"/>
            <a:ext cx="800496" cy="6112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74756" y="2134397"/>
            <a:ext cx="1569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Joe </a:t>
            </a:r>
            <a:r>
              <a:rPr lang="en-US" sz="2400" b="1" dirty="0" err="1" smtClean="0">
                <a:solidFill>
                  <a:srgbClr val="002060"/>
                </a:solidFill>
              </a:rPr>
              <a:t>Grames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148689" y="5271637"/>
            <a:ext cx="1377244" cy="1580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48511" y="5053435"/>
            <a:ext cx="1569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Riad</a:t>
            </a:r>
            <a:r>
              <a:rPr lang="en-US" sz="2000" b="1" dirty="0" smtClean="0"/>
              <a:t> Suleiman</a:t>
            </a:r>
            <a:endParaRPr lang="en-US" sz="2000" b="1" dirty="0"/>
          </a:p>
        </p:txBody>
      </p:sp>
      <p:cxnSp>
        <p:nvCxnSpPr>
          <p:cNvPr id="18" name="Straight Arrow Connector 17"/>
          <p:cNvCxnSpPr>
            <a:stCxn id="19" idx="2"/>
          </p:cNvCxnSpPr>
          <p:nvPr/>
        </p:nvCxnSpPr>
        <p:spPr>
          <a:xfrm flipH="1">
            <a:off x="9157888" y="2965394"/>
            <a:ext cx="1716926" cy="83992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033791" y="1949731"/>
            <a:ext cx="1682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Solenoid Magnet in MMF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0703" y="6081527"/>
            <a:ext cx="5024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Figure 10 – </a:t>
            </a:r>
            <a:r>
              <a:rPr lang="en-US" dirty="0" err="1" smtClean="0"/>
              <a:t>Riad</a:t>
            </a:r>
            <a:r>
              <a:rPr lang="en-US" dirty="0" smtClean="0"/>
              <a:t> Suleiman and Joe </a:t>
            </a:r>
            <a:r>
              <a:rPr lang="en-US" dirty="0" err="1" smtClean="0"/>
              <a:t>Grames</a:t>
            </a:r>
            <a:r>
              <a:rPr lang="en-US" dirty="0" smtClean="0"/>
              <a:t> discuss mapping of solenoid 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r>
              <a:rPr lang="en-US" sz="1600" dirty="0" smtClean="0"/>
              <a:t> -  Accomplishments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6897" y="2119394"/>
            <a:ext cx="5895411" cy="40992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Demonstrated change in reflected laser polarization </a:t>
            </a:r>
            <a:r>
              <a:rPr lang="en-US" dirty="0" smtClean="0">
                <a:latin typeface="+mj-lt"/>
              </a:rPr>
              <a:t>with iron foil magnetization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Applied PEM and Lock-In amplifiers to improve sensitivity to Kerr effect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Calibrated Kerr-</a:t>
            </a:r>
            <a:r>
              <a:rPr lang="en-US" dirty="0" err="1" smtClean="0">
                <a:latin typeface="+mj-lt"/>
              </a:rPr>
              <a:t>mometer</a:t>
            </a:r>
            <a:r>
              <a:rPr lang="en-US" dirty="0" smtClean="0">
                <a:latin typeface="+mj-lt"/>
              </a:rPr>
              <a:t> to solenoid magnetic field at photocathode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Developed basis for in-situ monitor of Magnetized Gun magnetic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65" y="847228"/>
            <a:ext cx="4169270" cy="55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r>
              <a:rPr lang="en-US" sz="1600" dirty="0" smtClean="0"/>
              <a:t>- figures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1 – Courtesy of </a:t>
            </a:r>
            <a:r>
              <a:rPr lang="en-US" dirty="0" err="1" smtClean="0"/>
              <a:t>Riad</a:t>
            </a:r>
            <a:r>
              <a:rPr lang="en-US" dirty="0" smtClean="0"/>
              <a:t> Suleiman; LDRD proposal “Generation </a:t>
            </a:r>
            <a:r>
              <a:rPr lang="en-US" dirty="0"/>
              <a:t>and Characterization of Magnetized Bunched Electron  </a:t>
            </a:r>
            <a:r>
              <a:rPr lang="en-US" dirty="0" smtClean="0"/>
              <a:t>             Beam </a:t>
            </a:r>
            <a:r>
              <a:rPr lang="en-US" dirty="0"/>
              <a:t>from DC </a:t>
            </a:r>
            <a:r>
              <a:rPr lang="en-US" dirty="0" err="1"/>
              <a:t>Photogun</a:t>
            </a:r>
            <a:r>
              <a:rPr lang="en-US" dirty="0"/>
              <a:t> for</a:t>
            </a:r>
            <a:br>
              <a:rPr lang="en-US" dirty="0"/>
            </a:br>
            <a:r>
              <a:rPr lang="en-US" dirty="0" smtClean="0"/>
              <a:t>JLEIC Cooler”</a:t>
            </a:r>
          </a:p>
          <a:p>
            <a:pPr marL="0" indent="0">
              <a:buNone/>
            </a:pPr>
            <a:r>
              <a:rPr lang="en-US" dirty="0" smtClean="0"/>
              <a:t>2 –  </a:t>
            </a:r>
            <a:r>
              <a:rPr lang="en-US" dirty="0"/>
              <a:t>Robinson, Stephan. "Kerr Measurements of Electron Polarization." </a:t>
            </a:r>
            <a:r>
              <a:rPr lang="en-US" i="1" dirty="0"/>
              <a:t>Inaugural-Dissertation</a:t>
            </a:r>
            <a:r>
              <a:rPr lang="en-US" dirty="0"/>
              <a:t> (1994): 14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3 </a:t>
            </a:r>
            <a:r>
              <a:rPr lang="en-US" dirty="0"/>
              <a:t>– Captured by </a:t>
            </a:r>
            <a:r>
              <a:rPr lang="en-US" dirty="0" smtClean="0"/>
              <a:t>myself</a:t>
            </a:r>
          </a:p>
          <a:p>
            <a:pPr marL="0" indent="0">
              <a:buNone/>
            </a:pPr>
            <a:r>
              <a:rPr lang="en-US" dirty="0" smtClean="0"/>
              <a:t>4 </a:t>
            </a:r>
            <a:r>
              <a:rPr lang="en-US" dirty="0"/>
              <a:t>- Captured by </a:t>
            </a:r>
            <a:r>
              <a:rPr lang="en-US" dirty="0" smtClean="0"/>
              <a:t>myself</a:t>
            </a:r>
          </a:p>
          <a:p>
            <a:pPr marL="0" indent="0">
              <a:buNone/>
            </a:pPr>
            <a:r>
              <a:rPr lang="en-US" dirty="0" smtClean="0"/>
              <a:t>5 - </a:t>
            </a:r>
            <a:r>
              <a:rPr lang="en-US" dirty="0"/>
              <a:t>Captured by </a:t>
            </a:r>
            <a:r>
              <a:rPr lang="en-US" dirty="0" smtClean="0"/>
              <a:t>myself</a:t>
            </a:r>
          </a:p>
          <a:p>
            <a:pPr marL="0" indent="0">
              <a:buNone/>
            </a:pPr>
            <a:r>
              <a:rPr lang="en-US" dirty="0" smtClean="0"/>
              <a:t>6 </a:t>
            </a:r>
            <a:r>
              <a:rPr lang="en-US" dirty="0"/>
              <a:t>- Captured by </a:t>
            </a:r>
            <a:r>
              <a:rPr lang="en-US" dirty="0" smtClean="0"/>
              <a:t>myself</a:t>
            </a:r>
          </a:p>
          <a:p>
            <a:pPr marL="0" indent="0">
              <a:buNone/>
            </a:pPr>
            <a:r>
              <a:rPr lang="en-US" dirty="0"/>
              <a:t>7 -  </a:t>
            </a:r>
            <a:r>
              <a:rPr lang="en-US" dirty="0" err="1" smtClean="0"/>
              <a:t>Oakberg</a:t>
            </a:r>
            <a:r>
              <a:rPr lang="en-US" dirty="0" smtClean="0"/>
              <a:t>, Theodore </a:t>
            </a:r>
            <a:r>
              <a:rPr lang="en-US" dirty="0"/>
              <a:t>C</a:t>
            </a:r>
            <a:r>
              <a:rPr lang="en-US" dirty="0" smtClean="0"/>
              <a:t>. “Photo-Elastic Modulators – Magneto-Optic Kerr Effect.” Hinds Instruments (2000): 2.</a:t>
            </a:r>
          </a:p>
          <a:p>
            <a:pPr marL="0" indent="0">
              <a:buNone/>
            </a:pPr>
            <a:r>
              <a:rPr lang="en-US" dirty="0" smtClean="0"/>
              <a:t>8 – Compiled by myself</a:t>
            </a:r>
          </a:p>
          <a:p>
            <a:pPr marL="0" indent="0">
              <a:buNone/>
            </a:pPr>
            <a:r>
              <a:rPr lang="en-US" dirty="0" smtClean="0"/>
              <a:t>9 – Compiled by myself</a:t>
            </a:r>
          </a:p>
          <a:p>
            <a:pPr marL="0" indent="0">
              <a:buNone/>
            </a:pPr>
            <a:r>
              <a:rPr lang="en-US" dirty="0" smtClean="0"/>
              <a:t>10 – Captured by myself</a:t>
            </a:r>
          </a:p>
          <a:p>
            <a:pPr marL="0" indent="0">
              <a:buNone/>
            </a:pPr>
            <a:r>
              <a:rPr lang="en-US" dirty="0" smtClean="0"/>
              <a:t>11 - </a:t>
            </a:r>
            <a:r>
              <a:rPr lang="en-US" dirty="0" err="1" smtClean="0"/>
              <a:t>Burov</a:t>
            </a:r>
            <a:r>
              <a:rPr lang="en-US" dirty="0"/>
              <a:t>, A., S. </a:t>
            </a:r>
            <a:r>
              <a:rPr lang="en-US" dirty="0" err="1"/>
              <a:t>Nagaitsev</a:t>
            </a:r>
            <a:r>
              <a:rPr lang="en-US" dirty="0"/>
              <a:t>, A. </a:t>
            </a:r>
            <a:r>
              <a:rPr lang="en-US" dirty="0" err="1"/>
              <a:t>Shemyakin</a:t>
            </a:r>
            <a:r>
              <a:rPr lang="en-US" dirty="0"/>
              <a:t>, and </a:t>
            </a:r>
            <a:r>
              <a:rPr lang="en-US" dirty="0" err="1"/>
              <a:t>Ya</a:t>
            </a:r>
            <a:r>
              <a:rPr lang="en-US" dirty="0"/>
              <a:t>. </a:t>
            </a:r>
            <a:r>
              <a:rPr lang="en-US" dirty="0" err="1"/>
              <a:t>Derbenev</a:t>
            </a:r>
            <a:r>
              <a:rPr lang="en-US" dirty="0"/>
              <a:t>. "Optical Principles of Beam Transport for </a:t>
            </a:r>
            <a:r>
              <a:rPr lang="en-US" dirty="0" smtClean="0"/>
              <a:t>Relativistic Electron </a:t>
            </a:r>
            <a:r>
              <a:rPr lang="en-US" dirty="0"/>
              <a:t>Cooling." </a:t>
            </a:r>
            <a:r>
              <a:rPr lang="en-US" i="1" dirty="0"/>
              <a:t>Phys. Rev. ST </a:t>
            </a:r>
            <a:r>
              <a:rPr lang="en-US" i="1" dirty="0" err="1"/>
              <a:t>Accel</a:t>
            </a:r>
            <a:r>
              <a:rPr lang="en-US" i="1" dirty="0"/>
              <a:t>. Beams Physical Review Special Topics - Accelerators </a:t>
            </a:r>
            <a:r>
              <a:rPr lang="en-US" i="1" dirty="0" smtClean="0"/>
              <a:t>and Beams</a:t>
            </a:r>
            <a:r>
              <a:rPr lang="en-US" dirty="0"/>
              <a:t> 3.9 (2000): 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12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9" y="2381955"/>
            <a:ext cx="7303912" cy="1967090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/>
              <a:t>Th</a:t>
            </a:r>
            <a:r>
              <a:rPr lang="en-US" sz="6000" dirty="0" err="1"/>
              <a:t>A</a:t>
            </a:r>
            <a:r>
              <a:rPr lang="en-US" sz="6000" dirty="0" err="1" smtClean="0"/>
              <a:t>nk</a:t>
            </a:r>
            <a:r>
              <a:rPr lang="en-US" sz="6000" dirty="0" smtClean="0"/>
              <a:t> Y</a:t>
            </a:r>
            <a:r>
              <a:rPr lang="az-Cyrl-AZ" sz="6000" dirty="0" smtClean="0">
                <a:latin typeface="Calibri" panose="020F0502020204030204" pitchFamily="34" charset="0"/>
              </a:rPr>
              <a:t>Ө</a:t>
            </a:r>
            <a:r>
              <a:rPr lang="en-US" sz="6000" dirty="0" smtClean="0"/>
              <a:t>U!!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892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266" y="2615751"/>
            <a:ext cx="8610600" cy="1293028"/>
          </a:xfrm>
        </p:spPr>
        <p:txBody>
          <a:bodyPr/>
          <a:lstStyle/>
          <a:p>
            <a:pPr algn="ctr"/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r>
              <a:rPr lang="en-US" sz="1600" dirty="0" smtClean="0"/>
              <a:t>- Magnetized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638800" cy="4024125"/>
          </a:xfrm>
        </p:spPr>
        <p:txBody>
          <a:bodyPr/>
          <a:lstStyle/>
          <a:p>
            <a:r>
              <a:rPr lang="en-US" dirty="0" smtClean="0"/>
              <a:t>Magnetized electron Ion cooling (MEIC) techniques are used in Colliders</a:t>
            </a:r>
          </a:p>
          <a:p>
            <a:r>
              <a:rPr lang="en-US" dirty="0" smtClean="0"/>
              <a:t>Helps extend Luminosity lifetime and ion beam emittance</a:t>
            </a:r>
          </a:p>
          <a:p>
            <a:r>
              <a:rPr lang="en-US" dirty="0" smtClean="0"/>
              <a:t>MEIC requires a  bunched magnetized electron beam</a:t>
            </a:r>
          </a:p>
          <a:p>
            <a:r>
              <a:rPr lang="en-US" dirty="0" smtClean="0"/>
              <a:t>Electron beam produced by </a:t>
            </a:r>
            <a:r>
              <a:rPr lang="en-US" altLang="ja-JP" dirty="0" smtClean="0">
                <a:sym typeface="Wingdings" pitchFamily="2" charset="2"/>
              </a:rPr>
              <a:t>K</a:t>
            </a:r>
            <a:r>
              <a:rPr lang="en-US" altLang="ja-JP" baseline="-25000" dirty="0" smtClean="0">
                <a:sym typeface="Wingdings" pitchFamily="2" charset="2"/>
              </a:rPr>
              <a:t>2</a:t>
            </a:r>
            <a:r>
              <a:rPr lang="en-US" altLang="ja-JP" dirty="0" smtClean="0">
                <a:sym typeface="Wingdings" pitchFamily="2" charset="2"/>
              </a:rPr>
              <a:t>CsSb Photocathode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47" y="2194560"/>
            <a:ext cx="4983969" cy="2513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8547" y="4708313"/>
            <a:ext cx="4937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11 </a:t>
            </a:r>
            <a:r>
              <a:rPr lang="en-US" dirty="0"/>
              <a:t>– Electron Ion cooling explained in a picture of the NAP-M cooler at Fermi National Accelerator Lab. A Bunched Electron beam helps prevent intra-beam scattering of the </a:t>
            </a:r>
            <a:r>
              <a:rPr lang="en-US" dirty="0" smtClean="0"/>
              <a:t>ions </a:t>
            </a:r>
            <a:r>
              <a:rPr lang="en-US" dirty="0"/>
              <a:t>in our case.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9" y="498702"/>
            <a:ext cx="8610600" cy="129302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9902" y="1791730"/>
            <a:ext cx="7826297" cy="442695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Motivation</a:t>
            </a:r>
            <a:r>
              <a:rPr lang="en-US" sz="2400" dirty="0"/>
              <a:t> </a:t>
            </a:r>
            <a:r>
              <a:rPr lang="en-US" sz="2400" dirty="0" smtClean="0"/>
              <a:t>– </a:t>
            </a:r>
            <a:r>
              <a:rPr lang="en-US" sz="2400" dirty="0"/>
              <a:t>M</a:t>
            </a:r>
            <a:r>
              <a:rPr lang="en-US" sz="2400" dirty="0" smtClean="0"/>
              <a:t>easure magnetic field in vacuum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Method – Magneto-Optic Kerr Effect diagnostic</a:t>
            </a:r>
            <a:r>
              <a:rPr lang="en-US" sz="2400" dirty="0"/>
              <a:t>	</a:t>
            </a:r>
            <a:endParaRPr lang="en-US" sz="2400" dirty="0" smtClean="0"/>
          </a:p>
          <a:p>
            <a:pPr>
              <a:lnSpc>
                <a:spcPct val="200000"/>
              </a:lnSpc>
            </a:pPr>
            <a:r>
              <a:rPr lang="en-US" sz="2400" dirty="0" smtClean="0"/>
              <a:t>Results – Fixed and modulated polarization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 smtClean="0"/>
              <a:t>Next Steps – Calibration with solenoid magnet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Summary – project accomplishments</a:t>
            </a:r>
          </a:p>
        </p:txBody>
      </p:sp>
      <p:pic>
        <p:nvPicPr>
          <p:cNvPr id="1026" name="Picture 2" descr="https://wiki.jlab.org/ciswiki/images/a/a6/Titlepagepi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63" r="-186" b="12751"/>
          <a:stretch/>
        </p:blipFill>
        <p:spPr bwMode="auto">
          <a:xfrm rot="5400000">
            <a:off x="-392945" y="2481583"/>
            <a:ext cx="4612307" cy="28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702" y="764528"/>
            <a:ext cx="8610600" cy="1293028"/>
          </a:xfrm>
        </p:spPr>
        <p:txBody>
          <a:bodyPr/>
          <a:lstStyle/>
          <a:p>
            <a:r>
              <a:rPr lang="en-US" dirty="0" smtClean="0"/>
              <a:t>Motivation</a:t>
            </a:r>
            <a:r>
              <a:rPr lang="en-US" sz="1600" dirty="0" smtClean="0">
                <a:latin typeface="Gadugi" panose="020B0502040204020203" pitchFamily="34" charset="0"/>
              </a:rPr>
              <a:t> – Solenoid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20" y="2057401"/>
            <a:ext cx="6066263" cy="449951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 magnetized electron beam will “cool” and </a:t>
            </a:r>
            <a:r>
              <a:rPr lang="en-US" sz="2000" dirty="0" smtClean="0"/>
              <a:t>improve </a:t>
            </a:r>
            <a:r>
              <a:rPr lang="en-US" sz="2000" dirty="0"/>
              <a:t>the ion beam in an electron-ion collider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/>
              <a:t>An electron source in a solenoid field produces a magnetized electron beam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Conventional methods of measuring magnetization would require breaking vacuum</a:t>
            </a:r>
          </a:p>
          <a:p>
            <a:endParaRPr lang="en-US" sz="2000" dirty="0" smtClean="0"/>
          </a:p>
          <a:p>
            <a:r>
              <a:rPr lang="en-US" sz="2000" dirty="0" smtClean="0"/>
              <a:t> An in-situ </a:t>
            </a:r>
            <a:r>
              <a:rPr lang="en-US" sz="2000" dirty="0"/>
              <a:t>diagnostic of the magnetic field </a:t>
            </a:r>
            <a:r>
              <a:rPr lang="en-US" sz="2000" dirty="0" smtClean="0"/>
              <a:t>strength/uniformity would be valuable and practical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83" y="2071951"/>
            <a:ext cx="4876619" cy="356105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490178" y="3297726"/>
            <a:ext cx="1236132" cy="127427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71157" y="4552292"/>
            <a:ext cx="220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Photocathode/ Vacuum Chamber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13" idx="0"/>
          </p:cNvCxnSpPr>
          <p:nvPr/>
        </p:nvCxnSpPr>
        <p:spPr>
          <a:xfrm flipV="1">
            <a:off x="8404577" y="3694853"/>
            <a:ext cx="468490" cy="1319104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61110" y="5013957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Solenoid Magnet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329333" y="2686756"/>
            <a:ext cx="33867" cy="95211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95556" y="2364931"/>
            <a:ext cx="124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Beamline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4684" y="5674838"/>
            <a:ext cx="4832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 – </a:t>
            </a:r>
            <a:r>
              <a:rPr lang="en-US" dirty="0"/>
              <a:t>Identifies electron beam source (in vacuum chamber) in relation to solenoid magnet.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846" y="224838"/>
            <a:ext cx="8610600" cy="1293028"/>
          </a:xfrm>
        </p:spPr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The Magneto-Optic Kerr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7524" y="1500110"/>
            <a:ext cx="5843922" cy="4671777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Magneto-Optic Kerr Effect (MOKE)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olarized laser light is reflected from a magnetized surface (e.g. iron foil)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Induced circular birefringence results in rotation of the plane (</a:t>
            </a:r>
            <a:r>
              <a:rPr lang="az-Cyrl-AZ" dirty="0" smtClean="0"/>
              <a:t>Ө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and change in degree of </a:t>
            </a:r>
            <a:r>
              <a:rPr lang="en-US" dirty="0" err="1" smtClean="0"/>
              <a:t>ellipticity</a:t>
            </a:r>
            <a:r>
              <a:rPr lang="en-US" dirty="0" smtClean="0"/>
              <a:t> (</a:t>
            </a:r>
            <a:r>
              <a:rPr lang="el-GR" dirty="0" smtClean="0"/>
              <a:t>ε</a:t>
            </a:r>
            <a:r>
              <a:rPr lang="en-US" dirty="0" smtClean="0"/>
              <a:t>)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Kerr </a:t>
            </a:r>
            <a:r>
              <a:rPr lang="en-US" dirty="0" smtClean="0">
                <a:latin typeface="+mj-lt"/>
              </a:rPr>
              <a:t>effect is linearly related to the magnetization of the sample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-236" t="45013" r="236" b="-344"/>
          <a:stretch/>
        </p:blipFill>
        <p:spPr>
          <a:xfrm>
            <a:off x="183438" y="4564848"/>
            <a:ext cx="5577819" cy="211939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390174" y="5740385"/>
            <a:ext cx="3621344" cy="8581"/>
          </a:xfrm>
          <a:prstGeom prst="straightConnector1">
            <a:avLst/>
          </a:prstGeom>
          <a:ln w="38100">
            <a:solidFill>
              <a:srgbClr val="6BF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763195" y="5208391"/>
            <a:ext cx="2162509" cy="489091"/>
          </a:xfrm>
          <a:prstGeom prst="straightConnector1">
            <a:avLst/>
          </a:prstGeom>
          <a:ln w="38100">
            <a:solidFill>
              <a:srgbClr val="6BFA3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3438" y="4146438"/>
            <a:ext cx="488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Figure 3.  Optics table layout for initial tests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38" y="1529107"/>
            <a:ext cx="3307137" cy="2486696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492097" y="3179818"/>
            <a:ext cx="276577" cy="2596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0928" y="3134636"/>
            <a:ext cx="41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ε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07213" y="3038899"/>
            <a:ext cx="328103" cy="4305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2679" y="2949970"/>
            <a:ext cx="41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Ө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3438" y="1174915"/>
            <a:ext cx="569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Figure </a:t>
            </a:r>
            <a:r>
              <a:rPr lang="en-US" dirty="0">
                <a:solidFill>
                  <a:prstClr val="white"/>
                </a:solidFill>
              </a:rPr>
              <a:t>2</a:t>
            </a:r>
            <a:r>
              <a:rPr lang="en-US" dirty="0" smtClean="0">
                <a:solidFill>
                  <a:prstClr val="white"/>
                </a:solidFill>
              </a:rPr>
              <a:t>. Principle of the MOKE measurement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7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154" y="369568"/>
            <a:ext cx="8610600" cy="1293028"/>
          </a:xfrm>
        </p:spPr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reflection and initial bench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6" y="1789902"/>
            <a:ext cx="12125494" cy="1220941"/>
          </a:xfrm>
        </p:spPr>
        <p:txBody>
          <a:bodyPr>
            <a:noAutofit/>
          </a:bodyPr>
          <a:lstStyle/>
          <a:p>
            <a:r>
              <a:rPr lang="en-US" sz="2000" dirty="0" smtClean="0"/>
              <a:t>Polished iron foil reflects polarized laser light (0 </a:t>
            </a:r>
            <a:r>
              <a:rPr lang="en-US" sz="2000" dirty="0" err="1" smtClean="0"/>
              <a:t>deg</a:t>
            </a:r>
            <a:r>
              <a:rPr lang="en-US" sz="2000" dirty="0" smtClean="0"/>
              <a:t>) to analyzer (90 </a:t>
            </a:r>
            <a:r>
              <a:rPr lang="en-US" sz="2000" dirty="0" err="1" smtClean="0"/>
              <a:t>deg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Rare earth magnets mounted to linear stage vary magnetic field at foil surface</a:t>
            </a:r>
          </a:p>
          <a:p>
            <a:r>
              <a:rPr lang="en-US" sz="2000" dirty="0" smtClean="0"/>
              <a:t>Polarization of light reflected from magnetized iron foil is now changed </a:t>
            </a:r>
            <a:endParaRPr lang="en-US" sz="2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622" r="847" b="30486"/>
          <a:stretch/>
        </p:blipFill>
        <p:spPr>
          <a:xfrm>
            <a:off x="327212" y="3244020"/>
            <a:ext cx="4305300" cy="3287805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4" idx="2"/>
          </p:cNvCxnSpPr>
          <p:nvPr/>
        </p:nvCxnSpPr>
        <p:spPr>
          <a:xfrm>
            <a:off x="1809602" y="4159423"/>
            <a:ext cx="618929" cy="38826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9627" y="3205316"/>
            <a:ext cx="3039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Foil: 99.9% Iron (polished)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7783" y="3539396"/>
            <a:ext cx="1902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Figures 4,5 – further demonstrating bench test. Pure polished Iron foil, and permanent magnets.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-1030" t="26781" r="3945" b="18645"/>
          <a:stretch/>
        </p:blipFill>
        <p:spPr>
          <a:xfrm>
            <a:off x="7422186" y="3244019"/>
            <a:ext cx="4386649" cy="328780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7603105" y="4204046"/>
            <a:ext cx="1864124" cy="197773"/>
          </a:xfrm>
          <a:prstGeom prst="straightConnector1">
            <a:avLst/>
          </a:prstGeom>
          <a:ln w="76200">
            <a:solidFill>
              <a:srgbClr val="6BF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714663" y="3792601"/>
            <a:ext cx="1690533" cy="317479"/>
          </a:xfrm>
          <a:prstGeom prst="straightConnector1">
            <a:avLst/>
          </a:prstGeom>
          <a:ln w="76200">
            <a:solidFill>
              <a:srgbClr val="6BF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24808" y="3320427"/>
            <a:ext cx="172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Rare earth Magnets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0529357" y="4195885"/>
            <a:ext cx="918209" cy="3432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89139" y="4779363"/>
            <a:ext cx="1759183" cy="231676"/>
          </a:xfrm>
          <a:prstGeom prst="straightConnector1">
            <a:avLst/>
          </a:prstGeom>
          <a:ln w="76200">
            <a:solidFill>
              <a:srgbClr val="6BF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20488" y="4616333"/>
            <a:ext cx="1733439" cy="77225"/>
          </a:xfrm>
          <a:prstGeom prst="straightConnector1">
            <a:avLst/>
          </a:prstGeom>
          <a:ln w="76200">
            <a:solidFill>
              <a:srgbClr val="6BF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5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886" y="177916"/>
            <a:ext cx="8610600" cy="1293028"/>
          </a:xfrm>
        </p:spPr>
        <p:txBody>
          <a:bodyPr/>
          <a:lstStyle/>
          <a:p>
            <a:r>
              <a:rPr lang="en-US" dirty="0" smtClean="0"/>
              <a:t>Results</a:t>
            </a:r>
            <a:r>
              <a:rPr lang="en-US" sz="1600" dirty="0" smtClean="0"/>
              <a:t>- First measurement of Kerr </a:t>
            </a:r>
            <a:r>
              <a:rPr lang="az-Cyrl-AZ" sz="1600" dirty="0" smtClean="0">
                <a:latin typeface="Calibri" panose="020F0502020204030204" pitchFamily="34" charset="0"/>
              </a:rPr>
              <a:t>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7" y="2154544"/>
            <a:ext cx="4848481" cy="394635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Simple test of circular birefringence</a:t>
            </a:r>
          </a:p>
          <a:p>
            <a:endParaRPr lang="en-US" dirty="0" smtClean="0"/>
          </a:p>
          <a:p>
            <a:r>
              <a:rPr lang="en-US" dirty="0" smtClean="0"/>
              <a:t>Analyzer is rotated (&lt;0.5 </a:t>
            </a:r>
            <a:r>
              <a:rPr lang="en-US" dirty="0" err="1" smtClean="0"/>
              <a:t>deg</a:t>
            </a:r>
            <a:r>
              <a:rPr lang="en-US" dirty="0" smtClean="0"/>
              <a:t>) “Right” or “Left” of null point</a:t>
            </a:r>
          </a:p>
          <a:p>
            <a:endParaRPr lang="en-US" dirty="0" smtClean="0"/>
          </a:p>
          <a:p>
            <a:r>
              <a:rPr lang="en-US" dirty="0" smtClean="0"/>
              <a:t>Varying the magnetic field rotates linear polarization and passes more/less light through analyzer</a:t>
            </a:r>
          </a:p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/>
              <a:t>Reversing magnetic field reverses rotation.</a:t>
            </a:r>
          </a:p>
          <a:p>
            <a:endParaRPr lang="en-US" dirty="0"/>
          </a:p>
          <a:p>
            <a:r>
              <a:rPr lang="en-US" dirty="0" smtClean="0"/>
              <a:t>Rotation is small; prefer a more sensitive absolute approach</a:t>
            </a:r>
          </a:p>
          <a:p>
            <a:endParaRPr lang="en-US" dirty="0"/>
          </a:p>
        </p:txBody>
      </p:sp>
      <p:pic>
        <p:nvPicPr>
          <p:cNvPr id="3074" name="Picture 2" descr="File:Leftrightminanglecorrection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4147" r="2725" b="5694"/>
          <a:stretch/>
        </p:blipFill>
        <p:spPr bwMode="auto">
          <a:xfrm>
            <a:off x="5066270" y="1943187"/>
            <a:ext cx="6903309" cy="452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709719" y="3669957"/>
            <a:ext cx="1062681" cy="113682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292281" y="3414584"/>
            <a:ext cx="1062681" cy="113682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76735" y="5016842"/>
            <a:ext cx="0" cy="383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15648" y="3816513"/>
            <a:ext cx="1322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</a:t>
            </a:r>
            <a:r>
              <a:rPr lang="en-US" b="1" dirty="0" smtClean="0">
                <a:solidFill>
                  <a:srgbClr val="002060"/>
                </a:solidFill>
              </a:rPr>
              <a:t>erfectly crossed polarizers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4410" y="2541941"/>
            <a:ext cx="46425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Transmitted Power vs. Applied B-Field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(slopes indicated non-zero birefringence)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09059" y="3131898"/>
            <a:ext cx="617863" cy="514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444081" y="3123318"/>
            <a:ext cx="763743" cy="497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1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6389" y="2053747"/>
            <a:ext cx="5175329" cy="3881497"/>
          </a:xfrm>
          <a:prstGeom prst="rect">
            <a:avLst/>
          </a:prstGeom>
        </p:spPr>
      </p:pic>
      <p:cxnSp>
        <p:nvCxnSpPr>
          <p:cNvPr id="37" name="Straight Arrow Connector 36"/>
          <p:cNvCxnSpPr>
            <a:stCxn id="41" idx="0"/>
          </p:cNvCxnSpPr>
          <p:nvPr/>
        </p:nvCxnSpPr>
        <p:spPr>
          <a:xfrm flipH="1" flipV="1">
            <a:off x="849560" y="4559101"/>
            <a:ext cx="287833" cy="13340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Implementing the Photo-elastic modulator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203" y="2057402"/>
            <a:ext cx="7294175" cy="3811690"/>
          </a:xfrm>
        </p:spPr>
        <p:txBody>
          <a:bodyPr/>
          <a:lstStyle/>
          <a:p>
            <a:r>
              <a:rPr lang="en-US" dirty="0"/>
              <a:t>The photo-elastic effect is the birefringence of a material (silica crystal) due to applied stress</a:t>
            </a:r>
          </a:p>
          <a:p>
            <a:r>
              <a:rPr lang="en-US" dirty="0" smtClean="0"/>
              <a:t>A Photo-Elastic Modulator (PEM) modulates the polarization of light at a resonant frequency of applied stress (</a:t>
            </a:r>
            <a:r>
              <a:rPr lang="en-US" dirty="0" err="1" smtClean="0"/>
              <a:t>e.g</a:t>
            </a:r>
            <a:r>
              <a:rPr lang="en-US" dirty="0" smtClean="0"/>
              <a:t>  </a:t>
            </a:r>
            <a:r>
              <a:rPr lang="en-US" dirty="0" smtClean="0">
                <a:latin typeface="Calibri" panose="020F0502020204030204" pitchFamily="34" charset="0"/>
              </a:rPr>
              <a:t>≈</a:t>
            </a:r>
            <a:r>
              <a:rPr lang="en-US" dirty="0" smtClean="0"/>
              <a:t>42. kHz)</a:t>
            </a:r>
          </a:p>
          <a:p>
            <a:r>
              <a:rPr lang="en-US" dirty="0" smtClean="0"/>
              <a:t>A PEM analyzing arrangement propagates the Kerr effect (</a:t>
            </a:r>
            <a:r>
              <a:rPr lang="el-GR" b="1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/>
              <a:t>and </a:t>
            </a:r>
            <a:r>
              <a:rPr lang="az-Cyrl-AZ" b="1" dirty="0" smtClean="0">
                <a:latin typeface="Calibri" panose="020F0502020204030204" pitchFamily="34" charset="0"/>
              </a:rPr>
              <a:t>Ө</a:t>
            </a:r>
            <a:r>
              <a:rPr lang="en-US" b="1" dirty="0" smtClean="0">
                <a:latin typeface="Calibri" panose="020F0502020204030204" pitchFamily="34" charset="0"/>
              </a:rPr>
              <a:t>)  </a:t>
            </a:r>
            <a:r>
              <a:rPr lang="en-US" dirty="0" smtClean="0">
                <a:latin typeface="+mj-lt"/>
              </a:rPr>
              <a:t>at harmonics of the PEM frequency</a:t>
            </a:r>
          </a:p>
          <a:p>
            <a:r>
              <a:rPr lang="en-US" dirty="0">
                <a:latin typeface="+mj-lt"/>
              </a:rPr>
              <a:t>L</a:t>
            </a:r>
            <a:r>
              <a:rPr lang="en-US" dirty="0" smtClean="0">
                <a:latin typeface="+mj-lt"/>
              </a:rPr>
              <a:t>ock-In Amplifiers detect the 1</a:t>
            </a:r>
            <a:r>
              <a:rPr lang="en-US" i="1" dirty="0" smtClean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 and 2</a:t>
            </a:r>
            <a:r>
              <a:rPr lang="en-US" i="1" dirty="0" smtClean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 amplitudes of the analyzer light to extract the Kerr signal</a:t>
            </a:r>
          </a:p>
        </p:txBody>
      </p:sp>
      <p:cxnSp>
        <p:nvCxnSpPr>
          <p:cNvPr id="6" name="Straight Arrow Connector 5"/>
          <p:cNvCxnSpPr>
            <a:stCxn id="17" idx="0"/>
          </p:cNvCxnSpPr>
          <p:nvPr/>
        </p:nvCxnSpPr>
        <p:spPr>
          <a:xfrm flipH="1" flipV="1">
            <a:off x="1578452" y="4397635"/>
            <a:ext cx="952340" cy="97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136807" y="3963247"/>
            <a:ext cx="2629381" cy="313223"/>
          </a:xfrm>
          <a:prstGeom prst="straightConnector1">
            <a:avLst/>
          </a:prstGeom>
          <a:ln w="57150">
            <a:solidFill>
              <a:srgbClr val="6BFA3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0527" y="953191"/>
            <a:ext cx="343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Figure 6 – PEM arrangement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78452" y="5373675"/>
            <a:ext cx="1904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Analyzer (45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⁰)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95277" y="4005361"/>
            <a:ext cx="3306159" cy="1432179"/>
          </a:xfrm>
          <a:prstGeom prst="straightConnector1">
            <a:avLst/>
          </a:prstGeom>
          <a:ln w="76200">
            <a:solidFill>
              <a:srgbClr val="6BF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0210199">
            <a:off x="2039523" y="4438035"/>
            <a:ext cx="160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Laser (0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⁰)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>
            <a:stCxn id="34" idx="2"/>
          </p:cNvCxnSpPr>
          <p:nvPr/>
        </p:nvCxnSpPr>
        <p:spPr>
          <a:xfrm>
            <a:off x="1079790" y="2857119"/>
            <a:ext cx="1198409" cy="1059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0736" y="2487787"/>
            <a:ext cx="79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PEM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5633" y="5893198"/>
            <a:ext cx="168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Photodiode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762" y="0"/>
            <a:ext cx="8610600" cy="1293028"/>
          </a:xfrm>
        </p:spPr>
        <p:txBody>
          <a:bodyPr/>
          <a:lstStyle/>
          <a:p>
            <a:r>
              <a:rPr lang="en-US" dirty="0" smtClean="0"/>
              <a:t>Initial Results </a:t>
            </a:r>
            <a:r>
              <a:rPr lang="en-US" sz="1600" dirty="0" smtClean="0"/>
              <a:t>– Lock-in Amplifier method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121584" y="1362057"/>
            <a:ext cx="2590800" cy="1322388"/>
            <a:chOff x="483615" y="366714"/>
            <a:chExt cx="2590800" cy="13223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615" y="366714"/>
              <a:ext cx="2590800" cy="1322388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22808" y="569386"/>
              <a:ext cx="711200" cy="86924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6916" y="1362057"/>
            <a:ext cx="2590800" cy="1322388"/>
            <a:chOff x="3523377" y="366714"/>
            <a:chExt cx="2590800" cy="13223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377" y="366714"/>
              <a:ext cx="2590800" cy="132238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3377" y="549816"/>
              <a:ext cx="749873" cy="90838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27197" y="6211669"/>
            <a:ext cx="483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Figure </a:t>
            </a:r>
            <a:r>
              <a:rPr lang="en-US" dirty="0">
                <a:solidFill>
                  <a:prstClr val="white"/>
                </a:solidFill>
              </a:rPr>
              <a:t>8</a:t>
            </a:r>
            <a:r>
              <a:rPr lang="en-US" dirty="0" smtClean="0">
                <a:solidFill>
                  <a:prstClr val="white"/>
                </a:solidFill>
              </a:rPr>
              <a:t> – </a:t>
            </a:r>
            <a:r>
              <a:rPr lang="en-US" dirty="0" err="1" smtClean="0">
                <a:solidFill>
                  <a:prstClr val="white"/>
                </a:solidFill>
              </a:rPr>
              <a:t>Ellipticity</a:t>
            </a:r>
            <a:r>
              <a:rPr lang="en-US" dirty="0" smtClean="0">
                <a:solidFill>
                  <a:prstClr val="white"/>
                </a:solidFill>
              </a:rPr>
              <a:t> vs. B-field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8948" y="6219215"/>
            <a:ext cx="560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Figure </a:t>
            </a:r>
            <a:r>
              <a:rPr lang="en-US" dirty="0">
                <a:solidFill>
                  <a:prstClr val="white"/>
                </a:solidFill>
              </a:rPr>
              <a:t>9</a:t>
            </a:r>
            <a:r>
              <a:rPr lang="en-US" dirty="0" smtClean="0">
                <a:solidFill>
                  <a:prstClr val="white"/>
                </a:solidFill>
              </a:rPr>
              <a:t> –  Rotation vs. B-field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422" y="909538"/>
            <a:ext cx="36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Figure 7. Equations for (</a:t>
            </a:r>
            <a:r>
              <a:rPr lang="el-GR" dirty="0" smtClean="0">
                <a:solidFill>
                  <a:prstClr val="white"/>
                </a:solidFill>
                <a:latin typeface="Calibri" panose="020F0502020204030204" pitchFamily="34" charset="0"/>
              </a:rPr>
              <a:t>ε</a:t>
            </a: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</a:rPr>
              <a:t>, </a:t>
            </a:r>
            <a:r>
              <a:rPr lang="az-Cyrl-AZ" dirty="0" smtClean="0">
                <a:solidFill>
                  <a:prstClr val="white"/>
                </a:solidFill>
                <a:latin typeface="Calibri" panose="020F0502020204030204" pitchFamily="34" charset="0"/>
              </a:rPr>
              <a:t>Ө</a:t>
            </a: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</a:rPr>
              <a:t>)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22" y="2850279"/>
            <a:ext cx="5521040" cy="3289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584" y="2850279"/>
            <a:ext cx="5521040" cy="32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</a:t>
            </a:r>
            <a:r>
              <a:rPr lang="en-US" dirty="0" smtClean="0"/>
              <a:t>test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04" y="1990724"/>
            <a:ext cx="10628334" cy="38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8494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623</TotalTime>
  <Words>727</Words>
  <Application>Microsoft Office PowerPoint</Application>
  <PresentationFormat>Widescreen</PresentationFormat>
  <Paragraphs>113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Century Gothic</vt:lpstr>
      <vt:lpstr>Gadugi</vt:lpstr>
      <vt:lpstr>Wingdings</vt:lpstr>
      <vt:lpstr>Vapor Trail</vt:lpstr>
      <vt:lpstr>Magneto-Optic Kerr Effect in a Magnetized Electron Gun</vt:lpstr>
      <vt:lpstr>Outline</vt:lpstr>
      <vt:lpstr>Motivation – Solenoid Magnetic Field</vt:lpstr>
      <vt:lpstr>Method- The Magneto-Optic Kerr Effect</vt:lpstr>
      <vt:lpstr>Method- reflection and initial bench tests</vt:lpstr>
      <vt:lpstr>Results- First measurement of Kerr Ө</vt:lpstr>
      <vt:lpstr>Method- Implementing the Photo-elastic modulator</vt:lpstr>
      <vt:lpstr>Initial Results – Lock-in Amplifier method</vt:lpstr>
      <vt:lpstr>Mirror test</vt:lpstr>
      <vt:lpstr>Green Light test</vt:lpstr>
      <vt:lpstr>What’s next? – Calibration of bench tests with Solenoid</vt:lpstr>
      <vt:lpstr>Highlights -  Accomplishments </vt:lpstr>
      <vt:lpstr>References- figures</vt:lpstr>
      <vt:lpstr>ThAnk YӨU!!</vt:lpstr>
      <vt:lpstr>Back up slides</vt:lpstr>
      <vt:lpstr>Motivation- Magnetized cooling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Hardy</dc:creator>
  <cp:lastModifiedBy>Ben Hardy</cp:lastModifiedBy>
  <cp:revision>59</cp:revision>
  <dcterms:created xsi:type="dcterms:W3CDTF">2013-07-15T20:26:09Z</dcterms:created>
  <dcterms:modified xsi:type="dcterms:W3CDTF">2016-07-21T14:12:34Z</dcterms:modified>
</cp:coreProperties>
</file>