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docProps/core.xml" ContentType="application/vnd.openxmlformats-package.core-propertie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6"/>
  </p:notesMasterIdLst>
  <p:handoutMasterIdLst>
    <p:handoutMasterId r:id="rId7"/>
  </p:handoutMasterIdLst>
  <p:sldIdLst>
    <p:sldId id="326" r:id="rId2"/>
    <p:sldId id="328" r:id="rId3"/>
    <p:sldId id="329" r:id="rId4"/>
    <p:sldId id="327" r:id="rId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mn-ea"/>
        <a:cs typeface="+mn-cs"/>
      </a:defRPr>
    </a:lvl5pPr>
    <a:lvl6pPr marL="2286000" algn="l" defTabSz="914400" rtl="0" eaLnBrk="1" latinLnBrk="0" hangingPunct="1">
      <a:defRPr sz="2400" kern="1200">
        <a:solidFill>
          <a:schemeClr val="tx1"/>
        </a:solidFill>
        <a:latin typeface="Times" pitchFamily="-65" charset="0"/>
        <a:ea typeface="+mn-ea"/>
        <a:cs typeface="+mn-cs"/>
      </a:defRPr>
    </a:lvl6pPr>
    <a:lvl7pPr marL="2743200" algn="l" defTabSz="914400" rtl="0" eaLnBrk="1" latinLnBrk="0" hangingPunct="1">
      <a:defRPr sz="2400" kern="1200">
        <a:solidFill>
          <a:schemeClr val="tx1"/>
        </a:solidFill>
        <a:latin typeface="Times" pitchFamily="-65" charset="0"/>
        <a:ea typeface="+mn-ea"/>
        <a:cs typeface="+mn-cs"/>
      </a:defRPr>
    </a:lvl7pPr>
    <a:lvl8pPr marL="3200400" algn="l" defTabSz="914400" rtl="0" eaLnBrk="1" latinLnBrk="0" hangingPunct="1">
      <a:defRPr sz="2400" kern="1200">
        <a:solidFill>
          <a:schemeClr val="tx1"/>
        </a:solidFill>
        <a:latin typeface="Times" pitchFamily="-65" charset="0"/>
        <a:ea typeface="+mn-ea"/>
        <a:cs typeface="+mn-cs"/>
      </a:defRPr>
    </a:lvl8pPr>
    <a:lvl9pPr marL="3657600" algn="l" defTabSz="914400" rtl="0" eaLnBrk="1" latinLnBrk="0" hangingPunct="1">
      <a:defRPr sz="2400" kern="1200">
        <a:solidFill>
          <a:schemeClr val="tx1"/>
        </a:solidFill>
        <a:latin typeface="Times"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p:restoredLeft sz="13156" autoAdjust="0"/>
    <p:restoredTop sz="93947" autoAdjust="0"/>
  </p:normalViewPr>
  <p:slideViewPr>
    <p:cSldViewPr snapToGrid="0">
      <p:cViewPr varScale="1">
        <p:scale>
          <a:sx n="104" d="100"/>
          <a:sy n="104" d="100"/>
        </p:scale>
        <p:origin x="-8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handoutMaster" Target="handoutMasters/handoutMaster1.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BEAE10-6FEE-F845-ABC8-C8775028A8A9}" type="datetimeFigureOut">
              <a:rPr lang="en-US" smtClean="0"/>
              <a:pPr/>
              <a:t>9/25/15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014081-CE62-8643-8C4D-F3B82DD9C9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D704E-25FB-2045-A2C1-B30AFE9CA04D}" type="datetimeFigureOut">
              <a:rPr lang="en-US" smtClean="0"/>
              <a:pPr/>
              <a:t>9/25/15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3DB574-758C-F145-A2BA-4DE779E5DF7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3600" b="1">
          <a:solidFill>
            <a:schemeClr val="tx2"/>
          </a:solidFill>
          <a:latin typeface="Arial"/>
          <a:ea typeface="+mj-ea"/>
          <a:cs typeface="Arial"/>
        </a:defRPr>
      </a:lvl1pPr>
      <a:lvl2pPr algn="ctr" rtl="0" fontAlgn="base">
        <a:spcBef>
          <a:spcPct val="0"/>
        </a:spcBef>
        <a:spcAft>
          <a:spcPct val="0"/>
        </a:spcAft>
        <a:defRPr sz="3600" b="1">
          <a:solidFill>
            <a:schemeClr val="tx2"/>
          </a:solidFill>
          <a:latin typeface="Times" pitchFamily="-65" charset="0"/>
        </a:defRPr>
      </a:lvl2pPr>
      <a:lvl3pPr algn="ctr" rtl="0" fontAlgn="base">
        <a:spcBef>
          <a:spcPct val="0"/>
        </a:spcBef>
        <a:spcAft>
          <a:spcPct val="0"/>
        </a:spcAft>
        <a:defRPr sz="3600" b="1">
          <a:solidFill>
            <a:schemeClr val="tx2"/>
          </a:solidFill>
          <a:latin typeface="Times" pitchFamily="-65" charset="0"/>
        </a:defRPr>
      </a:lvl3pPr>
      <a:lvl4pPr algn="ctr" rtl="0" fontAlgn="base">
        <a:spcBef>
          <a:spcPct val="0"/>
        </a:spcBef>
        <a:spcAft>
          <a:spcPct val="0"/>
        </a:spcAft>
        <a:defRPr sz="3600" b="1">
          <a:solidFill>
            <a:schemeClr val="tx2"/>
          </a:solidFill>
          <a:latin typeface="Times" pitchFamily="-65" charset="0"/>
        </a:defRPr>
      </a:lvl4pPr>
      <a:lvl5pPr algn="ctr" rtl="0" fontAlgn="base">
        <a:spcBef>
          <a:spcPct val="0"/>
        </a:spcBef>
        <a:spcAft>
          <a:spcPct val="0"/>
        </a:spcAft>
        <a:defRPr sz="3600" b="1">
          <a:solidFill>
            <a:schemeClr val="tx2"/>
          </a:solidFill>
          <a:latin typeface="Times" pitchFamily="-65" charset="0"/>
        </a:defRPr>
      </a:lvl5pPr>
      <a:lvl6pPr marL="457200" algn="ctr" rtl="0" fontAlgn="base">
        <a:spcBef>
          <a:spcPct val="0"/>
        </a:spcBef>
        <a:spcAft>
          <a:spcPct val="0"/>
        </a:spcAft>
        <a:defRPr sz="3600" b="1">
          <a:solidFill>
            <a:schemeClr val="tx2"/>
          </a:solidFill>
          <a:latin typeface="Times" pitchFamily="-65" charset="0"/>
        </a:defRPr>
      </a:lvl6pPr>
      <a:lvl7pPr marL="914400" algn="ctr" rtl="0" fontAlgn="base">
        <a:spcBef>
          <a:spcPct val="0"/>
        </a:spcBef>
        <a:spcAft>
          <a:spcPct val="0"/>
        </a:spcAft>
        <a:defRPr sz="3600" b="1">
          <a:solidFill>
            <a:schemeClr val="tx2"/>
          </a:solidFill>
          <a:latin typeface="Times" pitchFamily="-65" charset="0"/>
        </a:defRPr>
      </a:lvl7pPr>
      <a:lvl8pPr marL="1371600" algn="ctr" rtl="0" fontAlgn="base">
        <a:spcBef>
          <a:spcPct val="0"/>
        </a:spcBef>
        <a:spcAft>
          <a:spcPct val="0"/>
        </a:spcAft>
        <a:defRPr sz="3600" b="1">
          <a:solidFill>
            <a:schemeClr val="tx2"/>
          </a:solidFill>
          <a:latin typeface="Times" pitchFamily="-65" charset="0"/>
        </a:defRPr>
      </a:lvl8pPr>
      <a:lvl9pPr marL="1828800" algn="ctr" rtl="0" fontAlgn="base">
        <a:spcBef>
          <a:spcPct val="0"/>
        </a:spcBef>
        <a:spcAft>
          <a:spcPct val="0"/>
        </a:spcAft>
        <a:defRPr sz="3600" b="1">
          <a:solidFill>
            <a:schemeClr val="tx2"/>
          </a:solidFill>
          <a:latin typeface="Times" pitchFamily="-65" charset="0"/>
        </a:defRPr>
      </a:lvl9pPr>
    </p:titleStyle>
    <p:bodyStyle>
      <a:lvl1pPr marL="342900" indent="-342900" algn="l" rtl="0" fontAlgn="base">
        <a:spcBef>
          <a:spcPct val="20000"/>
        </a:spcBef>
        <a:spcAft>
          <a:spcPct val="0"/>
        </a:spcAft>
        <a:buChar char="•"/>
        <a:defRPr sz="2400">
          <a:solidFill>
            <a:schemeClr val="tx1"/>
          </a:solidFill>
          <a:latin typeface="Arial"/>
          <a:ea typeface="+mn-ea"/>
          <a:cs typeface="Arial"/>
        </a:defRPr>
      </a:lvl1pPr>
      <a:lvl2pPr marL="742950" indent="-285750" algn="l" rtl="0" fontAlgn="base">
        <a:spcBef>
          <a:spcPct val="20000"/>
        </a:spcBef>
        <a:spcAft>
          <a:spcPct val="0"/>
        </a:spcAft>
        <a:buChar char="–"/>
        <a:defRPr sz="2400">
          <a:solidFill>
            <a:schemeClr val="tx1"/>
          </a:solidFill>
          <a:latin typeface="Arial"/>
          <a:cs typeface="Arial"/>
        </a:defRPr>
      </a:lvl2pPr>
      <a:lvl3pPr marL="1143000" indent="-228600" algn="l" rtl="0" fontAlgn="base">
        <a:spcBef>
          <a:spcPct val="20000"/>
        </a:spcBef>
        <a:spcAft>
          <a:spcPct val="0"/>
        </a:spcAft>
        <a:buChar char="•"/>
        <a:defRPr sz="2400">
          <a:solidFill>
            <a:schemeClr val="tx1"/>
          </a:solidFill>
          <a:latin typeface="Arial"/>
          <a:cs typeface="Arial"/>
        </a:defRPr>
      </a:lvl3pPr>
      <a:lvl4pPr marL="1600200" indent="-228600" algn="l" rtl="0" fontAlgn="base">
        <a:spcBef>
          <a:spcPct val="20000"/>
        </a:spcBef>
        <a:spcAft>
          <a:spcPct val="0"/>
        </a:spcAft>
        <a:buChar char="–"/>
        <a:defRPr sz="2400">
          <a:solidFill>
            <a:schemeClr val="tx1"/>
          </a:solidFill>
          <a:latin typeface="Arial"/>
          <a:cs typeface="Arial"/>
        </a:defRPr>
      </a:lvl4pPr>
      <a:lvl5pPr marL="2057400" indent="-228600" algn="l" rtl="0" fontAlgn="base">
        <a:spcBef>
          <a:spcPct val="20000"/>
        </a:spcBef>
        <a:spcAft>
          <a:spcPct val="0"/>
        </a:spcAft>
        <a:buChar char="»"/>
        <a:defRPr sz="2400">
          <a:solidFill>
            <a:schemeClr val="tx1"/>
          </a:solidFill>
          <a:latin typeface="Arial"/>
          <a:cs typeface="Arial"/>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df"/><Relationship Id="rId3"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2400" dirty="0" smtClean="0"/>
              <a:t>Gun Test Stand Inverted insulator gun update</a:t>
            </a:r>
            <a:br>
              <a:rPr lang="en-US" sz="2400" dirty="0" smtClean="0"/>
            </a:br>
            <a:r>
              <a:rPr lang="en-US" sz="2400" dirty="0" smtClean="0"/>
              <a:t>September 25 2015</a:t>
            </a:r>
            <a:endParaRPr lang="en-US" sz="2400" dirty="0"/>
          </a:p>
        </p:txBody>
      </p:sp>
      <p:sp>
        <p:nvSpPr>
          <p:cNvPr id="3" name="Content Placeholder 2"/>
          <p:cNvSpPr>
            <a:spLocks noGrp="1"/>
          </p:cNvSpPr>
          <p:nvPr>
            <p:ph idx="1"/>
          </p:nvPr>
        </p:nvSpPr>
        <p:spPr>
          <a:xfrm>
            <a:off x="713150" y="1451683"/>
            <a:ext cx="8091957" cy="4214219"/>
          </a:xfrm>
        </p:spPr>
        <p:txBody>
          <a:bodyPr/>
          <a:lstStyle/>
          <a:p>
            <a:r>
              <a:rPr lang="en-US" dirty="0" smtClean="0"/>
              <a:t>A full set of electrodes including a puck with dummy cathode and a new anode are being polished. </a:t>
            </a:r>
          </a:p>
          <a:p>
            <a:r>
              <a:rPr lang="en-US" dirty="0" smtClean="0"/>
              <a:t>A new cathode preparation chamber has been fabricated and has been attached to the gun vacuum chamber.</a:t>
            </a:r>
          </a:p>
          <a:p>
            <a:r>
              <a:rPr lang="en-US" dirty="0" smtClean="0"/>
              <a:t>The new set of electrodes will be high voltage tested with the insulator configuration that demonstrated 350 kV operation, but this time with improved electrode polishing to minimize previously observed field emission.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884" y="0"/>
            <a:ext cx="8667718" cy="914400"/>
          </a:xfrm>
          <a:solidFill>
            <a:schemeClr val="bg1"/>
          </a:solidFill>
        </p:spPr>
        <p:txBody>
          <a:bodyPr/>
          <a:lstStyle/>
          <a:p>
            <a:r>
              <a:rPr lang="en-US" sz="2800" dirty="0" smtClean="0"/>
              <a:t>This is the configuration tested successfully to 350kV, albeit field emission higher than desired</a:t>
            </a:r>
            <a:endParaRPr lang="en-US" sz="2800" dirty="0"/>
          </a:p>
        </p:txBody>
      </p:sp>
      <p:pic>
        <p:nvPicPr>
          <p:cNvPr id="5" name="Picture 4" descr="R30 white insulator &amp; shed soaking in vacuum 350kV.png"/>
          <p:cNvPicPr>
            <a:picLocks noChangeAspect="1"/>
          </p:cNvPicPr>
          <p:nvPr/>
        </p:nvPicPr>
        <p:blipFill>
          <a:blip r:embed="rId2"/>
          <a:stretch>
            <a:fillRect/>
          </a:stretch>
        </p:blipFill>
        <p:spPr>
          <a:xfrm>
            <a:off x="0" y="1636273"/>
            <a:ext cx="8971535" cy="4762288"/>
          </a:xfrm>
          <a:prstGeom prst="rect">
            <a:avLst/>
          </a:prstGeom>
        </p:spPr>
      </p:pic>
      <p:pic>
        <p:nvPicPr>
          <p:cNvPr id="4" name="Content Placeholder 3" descr="R30 white insulator &amp; shed.jpg"/>
          <p:cNvPicPr>
            <a:picLocks noGrp="1" noChangeAspect="1"/>
          </p:cNvPicPr>
          <p:nvPr>
            <p:ph idx="1"/>
          </p:nvPr>
        </p:nvPicPr>
        <p:blipFill>
          <a:blip r:embed="rId3"/>
          <a:srcRect l="3704" r="3704"/>
          <a:stretch>
            <a:fillRect/>
          </a:stretch>
        </p:blipFill>
        <p:spPr>
          <a:xfrm>
            <a:off x="6631308" y="928036"/>
            <a:ext cx="2323476" cy="3345814"/>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6371" y="0"/>
            <a:ext cx="8328825" cy="914400"/>
          </a:xfrm>
          <a:solidFill>
            <a:schemeClr val="bg1"/>
          </a:solidFill>
        </p:spPr>
        <p:txBody>
          <a:bodyPr/>
          <a:lstStyle/>
          <a:p>
            <a:r>
              <a:rPr lang="en-US" dirty="0" smtClean="0"/>
              <a:t>The cathode prep chamber is now attached to the gun vacuum chamber</a:t>
            </a:r>
            <a:endParaRPr lang="en-US" dirty="0"/>
          </a:p>
        </p:txBody>
      </p:sp>
      <p:pic>
        <p:nvPicPr>
          <p:cNvPr id="4" name="Content Placeholder 3" descr="Sheep chamber installation pic04.jpg"/>
          <p:cNvPicPr>
            <a:picLocks noGrp="1" noChangeAspect="1"/>
          </p:cNvPicPr>
          <p:nvPr>
            <p:ph idx="1"/>
          </p:nvPr>
        </p:nvPicPr>
        <p:blipFill>
          <a:blip r:embed="rId2"/>
          <a:srcRect l="-4643" r="-4643"/>
          <a:stretch>
            <a:fillRect/>
          </a:stretch>
        </p:blipFill>
        <p:spPr>
          <a:xfrm>
            <a:off x="762000" y="1036510"/>
            <a:ext cx="7772400" cy="5334000"/>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4159" y="0"/>
            <a:ext cx="8438736" cy="914400"/>
          </a:xfrm>
        </p:spPr>
        <p:txBody>
          <a:bodyPr/>
          <a:lstStyle/>
          <a:p>
            <a:r>
              <a:rPr lang="en-US" dirty="0" smtClean="0"/>
              <a:t>Planned tasks for the next few weeks</a:t>
            </a:r>
            <a:endParaRPr lang="en-US" dirty="0"/>
          </a:p>
        </p:txBody>
      </p:sp>
      <p:pic>
        <p:nvPicPr>
          <p:cNvPr id="5" name="Content Placeholder 4" descr="iCal — Month — 10:1:15 to 10:31:15.pdf"/>
          <p:cNvPicPr>
            <a:picLocks noGrp="1" noChangeAspect="1"/>
          </p:cNvPicPr>
          <p:nvPr>
            <p:ph idx="1"/>
          </p:nvPr>
        </p:nvPicPr>
        <mc:AlternateContent>
          <mc:Choice xmlns:ma="http://schemas.microsoft.com/office/mac/drawingml/2008/main" Requires="ma">
            <p:blipFill>
              <a:blip r:embed="rId2"/>
              <a:srcRect l="1710" t="3630" r="1710" b="3630"/>
              <a:stretch>
                <a:fillRect/>
              </a:stretch>
            </p:blipFill>
          </mc:Choice>
          <mc:Fallback>
            <p:blipFill>
              <a:blip r:embed="rId3"/>
              <a:srcRect l="1710" t="3630" r="1710" b="3630"/>
              <a:stretch>
                <a:fillRect/>
              </a:stretch>
            </p:blipFill>
          </mc:Fallback>
        </mc:AlternateContent>
        <p:spPr>
          <a:xfrm>
            <a:off x="316570" y="727547"/>
            <a:ext cx="8537388" cy="5793124"/>
          </a:xfrm>
        </p:spPr>
      </p:pic>
      <p:sp>
        <p:nvSpPr>
          <p:cNvPr id="6" name="TextBox 5"/>
          <p:cNvSpPr txBox="1"/>
          <p:nvPr/>
        </p:nvSpPr>
        <p:spPr>
          <a:xfrm>
            <a:off x="6392415" y="1715245"/>
            <a:ext cx="1170270" cy="738664"/>
          </a:xfrm>
          <a:prstGeom prst="rect">
            <a:avLst/>
          </a:prstGeom>
          <a:noFill/>
        </p:spPr>
        <p:txBody>
          <a:bodyPr wrap="square" rtlCol="0">
            <a:spAutoFit/>
          </a:bodyPr>
          <a:lstStyle/>
          <a:p>
            <a:r>
              <a:rPr lang="en-US" sz="1400" dirty="0" smtClean="0"/>
              <a:t>Electrodes polished and UHV clean</a:t>
            </a:r>
            <a:endParaRPr lang="en-US" sz="1400" dirty="0"/>
          </a:p>
        </p:txBody>
      </p:sp>
      <p:sp>
        <p:nvSpPr>
          <p:cNvPr id="7" name="TextBox 6"/>
          <p:cNvSpPr txBox="1"/>
          <p:nvPr/>
        </p:nvSpPr>
        <p:spPr>
          <a:xfrm>
            <a:off x="1598903" y="2571472"/>
            <a:ext cx="1170270" cy="954107"/>
          </a:xfrm>
          <a:prstGeom prst="rect">
            <a:avLst/>
          </a:prstGeom>
          <a:noFill/>
        </p:spPr>
        <p:txBody>
          <a:bodyPr wrap="square" rtlCol="0">
            <a:spAutoFit/>
          </a:bodyPr>
          <a:lstStyle/>
          <a:p>
            <a:r>
              <a:rPr lang="en-US" sz="1400" dirty="0" smtClean="0"/>
              <a:t>Cathode prep chamber ready for vacuum</a:t>
            </a:r>
            <a:endParaRPr lang="en-US" sz="1400" dirty="0"/>
          </a:p>
        </p:txBody>
      </p:sp>
      <p:sp>
        <p:nvSpPr>
          <p:cNvPr id="8" name="TextBox 7"/>
          <p:cNvSpPr txBox="1"/>
          <p:nvPr/>
        </p:nvSpPr>
        <p:spPr>
          <a:xfrm>
            <a:off x="2820046" y="2636938"/>
            <a:ext cx="1170270" cy="738664"/>
          </a:xfrm>
          <a:prstGeom prst="rect">
            <a:avLst/>
          </a:prstGeom>
          <a:noFill/>
        </p:spPr>
        <p:txBody>
          <a:bodyPr wrap="square" rtlCol="0">
            <a:spAutoFit/>
          </a:bodyPr>
          <a:lstStyle/>
          <a:p>
            <a:r>
              <a:rPr lang="en-US" sz="1400" dirty="0" smtClean="0"/>
              <a:t>Electrodes</a:t>
            </a:r>
            <a:r>
              <a:rPr lang="en-US" sz="1400" dirty="0" smtClean="0"/>
              <a:t> degassed in Big Blue</a:t>
            </a:r>
            <a:endParaRPr lang="en-US" sz="1400" dirty="0"/>
          </a:p>
        </p:txBody>
      </p:sp>
      <p:sp>
        <p:nvSpPr>
          <p:cNvPr id="9" name="TextBox 8"/>
          <p:cNvSpPr txBox="1"/>
          <p:nvPr/>
        </p:nvSpPr>
        <p:spPr>
          <a:xfrm>
            <a:off x="4016857" y="2636938"/>
            <a:ext cx="1170270" cy="738664"/>
          </a:xfrm>
          <a:prstGeom prst="rect">
            <a:avLst/>
          </a:prstGeom>
          <a:noFill/>
        </p:spPr>
        <p:txBody>
          <a:bodyPr wrap="square" rtlCol="0">
            <a:spAutoFit/>
          </a:bodyPr>
          <a:lstStyle/>
          <a:p>
            <a:r>
              <a:rPr lang="en-US" sz="1400" dirty="0" smtClean="0"/>
              <a:t>Electrodes</a:t>
            </a:r>
            <a:r>
              <a:rPr lang="en-US" sz="1400" dirty="0" smtClean="0"/>
              <a:t>  and insulator installed</a:t>
            </a:r>
            <a:endParaRPr lang="en-US" sz="1400" dirty="0"/>
          </a:p>
        </p:txBody>
      </p:sp>
      <p:sp>
        <p:nvSpPr>
          <p:cNvPr id="10" name="TextBox 9"/>
          <p:cNvSpPr txBox="1"/>
          <p:nvPr/>
        </p:nvSpPr>
        <p:spPr>
          <a:xfrm>
            <a:off x="6422691" y="2722415"/>
            <a:ext cx="1170270" cy="523220"/>
          </a:xfrm>
          <a:prstGeom prst="rect">
            <a:avLst/>
          </a:prstGeom>
          <a:noFill/>
        </p:spPr>
        <p:txBody>
          <a:bodyPr wrap="square" rtlCol="0">
            <a:spAutoFit/>
          </a:bodyPr>
          <a:lstStyle/>
          <a:p>
            <a:r>
              <a:rPr lang="en-US" sz="1400" dirty="0" smtClean="0"/>
              <a:t>Vacuum bake starts</a:t>
            </a:r>
            <a:endParaRPr lang="en-US" sz="1400" dirty="0"/>
          </a:p>
        </p:txBody>
      </p:sp>
      <p:sp>
        <p:nvSpPr>
          <p:cNvPr id="11" name="TextBox 10"/>
          <p:cNvSpPr txBox="1"/>
          <p:nvPr/>
        </p:nvSpPr>
        <p:spPr>
          <a:xfrm>
            <a:off x="2838110" y="3729584"/>
            <a:ext cx="1170270" cy="523220"/>
          </a:xfrm>
          <a:prstGeom prst="rect">
            <a:avLst/>
          </a:prstGeom>
          <a:noFill/>
        </p:spPr>
        <p:txBody>
          <a:bodyPr wrap="square" rtlCol="0">
            <a:spAutoFit/>
          </a:bodyPr>
          <a:lstStyle/>
          <a:p>
            <a:r>
              <a:rPr lang="en-US" sz="1400" dirty="0" smtClean="0"/>
              <a:t>Vacuum bake ends</a:t>
            </a:r>
            <a:endParaRPr lang="en-US" sz="1400" dirty="0"/>
          </a:p>
        </p:txBody>
      </p:sp>
      <p:sp>
        <p:nvSpPr>
          <p:cNvPr id="12" name="TextBox 11"/>
          <p:cNvSpPr txBox="1"/>
          <p:nvPr/>
        </p:nvSpPr>
        <p:spPr>
          <a:xfrm>
            <a:off x="4016348" y="3588920"/>
            <a:ext cx="1170270" cy="738664"/>
          </a:xfrm>
          <a:prstGeom prst="rect">
            <a:avLst/>
          </a:prstGeom>
          <a:noFill/>
        </p:spPr>
        <p:txBody>
          <a:bodyPr wrap="square" rtlCol="0">
            <a:spAutoFit/>
          </a:bodyPr>
          <a:lstStyle/>
          <a:p>
            <a:r>
              <a:rPr lang="en-US" sz="1400" dirty="0" smtClean="0"/>
              <a:t>High Voltage conditioning starts</a:t>
            </a:r>
            <a:endParaRPr lang="en-US" sz="1400" dirty="0"/>
          </a:p>
        </p:txBody>
      </p:sp>
      <p:sp>
        <p:nvSpPr>
          <p:cNvPr id="13" name="TextBox 12"/>
          <p:cNvSpPr txBox="1"/>
          <p:nvPr/>
        </p:nvSpPr>
        <p:spPr>
          <a:xfrm>
            <a:off x="5219519" y="2581751"/>
            <a:ext cx="1170270" cy="954107"/>
          </a:xfrm>
          <a:prstGeom prst="rect">
            <a:avLst/>
          </a:prstGeom>
          <a:noFill/>
        </p:spPr>
        <p:txBody>
          <a:bodyPr wrap="square" rtlCol="0">
            <a:spAutoFit/>
          </a:bodyPr>
          <a:lstStyle/>
          <a:p>
            <a:r>
              <a:rPr lang="en-US" sz="1400" dirty="0" smtClean="0"/>
              <a:t>Gun assembly under vacuum</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13379</TotalTime>
  <Words>150</Words>
  <Application>Microsoft Office PowerPoint</Application>
  <PresentationFormat>On-screen Show (4:3)</PresentationFormat>
  <Paragraphs>15</Paragraphs>
  <Slides>4</Slides>
  <Notes>0</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Gun Test Stand Inverted insulator gun update September 25 2015</vt:lpstr>
      <vt:lpstr>This is the configuration tested successfully to 350kV, albeit field emission higher than desired</vt:lpstr>
      <vt:lpstr>The cathode prep chamber is now attached to the gun vacuum chamber</vt:lpstr>
      <vt:lpstr>Planned tasks for the next few weeks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Shannan Kyte</dc:creator>
  <cp:lastModifiedBy>Carlos Hernandez</cp:lastModifiedBy>
  <cp:revision>200</cp:revision>
  <cp:lastPrinted>2014-11-07T10:39:35Z</cp:lastPrinted>
  <dcterms:created xsi:type="dcterms:W3CDTF">2015-09-25T13:26:08Z</dcterms:created>
  <dcterms:modified xsi:type="dcterms:W3CDTF">2015-09-25T15:17:34Z</dcterms:modified>
</cp:coreProperties>
</file>