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36"/>
  </p:normalViewPr>
  <p:slideViewPr>
    <p:cSldViewPr snapToGrid="0" snapToObjects="1">
      <p:cViewPr varScale="1">
        <p:scale>
          <a:sx n="128" d="100"/>
          <a:sy n="128" d="100"/>
        </p:scale>
        <p:origin x="18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A212-0600-5A4A-810C-B62F2725E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1C8FE-2E29-EB4E-AE25-AA7CD4803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99C69-52FE-7043-9F84-25F20F91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0379-5D33-C14D-A35B-D86112B0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5B099-92FE-6C4B-8106-D59286DA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CBA7-87AA-464C-8CB9-7B3E7842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5724E-44CC-A64C-8FFD-8C4CB3616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D150A-1AF3-834D-8838-43F5F1C9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53286-8AF8-2548-8DB7-E9DF0163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338DB-AAD1-F047-AC89-7E8638FE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70039-6025-A946-ADCF-22AB5B001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FCEC7-BE35-724C-98E8-9DA396B22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C195D-81B1-6C4C-8664-CB483AB5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8A3AB-9D84-204E-91AD-ACF1C6F7F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9BFD0-367C-B543-9572-CE06A3AF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0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C13F-76C3-BF4F-89CE-4421A249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339DF-B71E-D74F-B110-007CB92E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1A748-B6F5-9A48-8A84-6CDA0E9D8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4FCB6-B7C5-0746-9FE6-5C4BECAD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6837-6685-CA42-9DCD-AE52AEF7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3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0168-5A34-AD4A-8C36-6E7DA743A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9EB9B-7019-A64A-9B08-FD921C38A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36882-3995-BE43-A8C7-623EDC06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DAB5A-F156-5344-A416-B97004A48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08C5A-6ADF-374E-B3CB-0A6640A0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FEEE-7203-5446-8705-ED97C46C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7062-85E0-A94A-B310-F53620030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90D03-0792-9941-80FE-09801B6BA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98D94-C63B-9448-B857-864E4CB7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84B04-88D1-5848-88D6-B231D743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B729-30EC-0440-8061-1A536461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5151-9E3C-9644-87B7-95CA40F6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DE122-C475-FA42-8BB4-D80F4048C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B3575-5677-0B49-8F87-5FA08FB9F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840D0-4D4C-954F-AC8D-59C5D410D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FDFF5-DDFA-2343-A396-818D03EC3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4A827-4A69-CC42-87E1-2C8AFCE3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18FE9-4A03-CC4A-92F8-2C5281EC7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FDBBE3-5464-4E46-8991-645C2EB0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5E34-3864-7749-B4B1-D81EF8F0E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AA86D-112B-6242-9CA0-43C0142B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0DD3C-1D7F-9240-911B-789CDF7F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10DB6-321B-C946-9E3E-A21034E12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7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EF13C-0383-D043-B526-A98AD260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C5F52A-C42C-3242-AC41-26A28AFF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E760E-8FEE-1C4E-A754-A6386BC0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F751-2E4C-A745-8A0E-779F284C3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541EF-72BB-684E-9A67-CAD47F2DF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F599F5-256A-0546-A226-806984CAE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D4FFB-CFBA-384C-8E57-C472F20B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BBEAB-6199-DA48-B7AD-C5E4C0D0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F1CA2-F0BD-664D-8695-57AABCAF5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CEF5-D41D-0043-ACA8-59A648DB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65F0C-71EF-D64C-922A-36223E20C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C3748-1067-3B48-B653-AFE885E1C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443BF-A4A0-8E4A-A364-FCBF2625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4DE66-2D6A-B746-A06A-64FB7F78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E883F-9F29-E34E-BC7D-D38FC7BE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4E33B-61B1-3C42-83BE-54B3A786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D7EA9-DBC9-8744-BBA9-39F788A06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79A3E-49C2-0F4F-9A46-5F5885AAD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D2A2-534A-924E-AD8C-1C30402E9FFC}" type="datetimeFigureOut">
              <a:rPr lang="en-US" smtClean="0"/>
              <a:t>4/17/23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03C5E-72B2-C949-9A06-192CFBB2A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74823-2AD9-ED45-B08E-D0B655231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881D-3493-6540-A9F5-4CF336902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2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A295-193A-C24D-B0A5-60E21CFE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148"/>
            <a:ext cx="1148963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Gun High Voltage Conditioning is necessary to operate at 200 kV without detectable field emission.</a:t>
            </a:r>
            <a:br>
              <a:rPr lang="en-US" dirty="0"/>
            </a:br>
            <a:r>
              <a:rPr lang="en-US" dirty="0"/>
              <a:t>This takes about 6-8 shifts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FEFBB-B100-EF45-8408-8F49BF666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974" y="959014"/>
            <a:ext cx="4432851" cy="5910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B73E03-5F3C-D642-9B38-EC7B2F4E3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81" t="6666" r="23011" b="29855"/>
          <a:stretch/>
        </p:blipFill>
        <p:spPr>
          <a:xfrm>
            <a:off x="1441173" y="1639957"/>
            <a:ext cx="3220279" cy="435333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4D18B5-5578-754A-B765-38AD1F2A985F}"/>
              </a:ext>
            </a:extLst>
          </p:cNvPr>
          <p:cNvCxnSpPr>
            <a:cxnSpLocks/>
          </p:cNvCxnSpPr>
          <p:nvPr/>
        </p:nvCxnSpPr>
        <p:spPr>
          <a:xfrm>
            <a:off x="4701209" y="1699591"/>
            <a:ext cx="2186608" cy="1649896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C6AEB6-85F3-9341-92FB-0505828F572C}"/>
              </a:ext>
            </a:extLst>
          </p:cNvPr>
          <p:cNvCxnSpPr>
            <a:cxnSpLocks/>
          </p:cNvCxnSpPr>
          <p:nvPr/>
        </p:nvCxnSpPr>
        <p:spPr>
          <a:xfrm flipV="1">
            <a:off x="4651513" y="4055165"/>
            <a:ext cx="2335696" cy="1918254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7E13A7-6A42-9541-BC08-E00C6EEA4F65}"/>
              </a:ext>
            </a:extLst>
          </p:cNvPr>
          <p:cNvSpPr txBox="1"/>
          <p:nvPr/>
        </p:nvSpPr>
        <p:spPr>
          <a:xfrm>
            <a:off x="1759226" y="2723322"/>
            <a:ext cx="1029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Ceramic</a:t>
            </a:r>
          </a:p>
          <a:p>
            <a:r>
              <a:rPr lang="en-US" b="1" dirty="0">
                <a:solidFill>
                  <a:srgbClr val="FFFF00"/>
                </a:solidFill>
              </a:rPr>
              <a:t>insulator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6E9AFB-2128-6047-961D-10DDBA197A97}"/>
              </a:ext>
            </a:extLst>
          </p:cNvPr>
          <p:cNvSpPr txBox="1"/>
          <p:nvPr/>
        </p:nvSpPr>
        <p:spPr>
          <a:xfrm>
            <a:off x="1583635" y="4565374"/>
            <a:ext cx="1085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Electrode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0A4034-EC9B-3E47-8C5B-0930E9FFB441}"/>
              </a:ext>
            </a:extLst>
          </p:cNvPr>
          <p:cNvSpPr txBox="1"/>
          <p:nvPr/>
        </p:nvSpPr>
        <p:spPr>
          <a:xfrm>
            <a:off x="6814930" y="372386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Gun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1456B8-6C87-CA46-990B-480B100EEF3D}"/>
              </a:ext>
            </a:extLst>
          </p:cNvPr>
          <p:cNvSpPr txBox="1"/>
          <p:nvPr/>
        </p:nvSpPr>
        <p:spPr>
          <a:xfrm>
            <a:off x="7525377" y="5943601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100 M-Ohm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resistor SF6 tank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14125B-003B-8049-802C-0F14E9328373}"/>
              </a:ext>
            </a:extLst>
          </p:cNvPr>
          <p:cNvSpPr txBox="1"/>
          <p:nvPr/>
        </p:nvSpPr>
        <p:spPr>
          <a:xfrm>
            <a:off x="9633918" y="5072269"/>
            <a:ext cx="1447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450 kV HVPS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SF6 insulated</a:t>
            </a:r>
          </a:p>
        </p:txBody>
      </p:sp>
    </p:spTree>
    <p:extLst>
      <p:ext uri="{BB962C8B-B14F-4D97-AF65-F5344CB8AC3E}">
        <p14:creationId xmlns:p14="http://schemas.microsoft.com/office/powerpoint/2010/main" val="26757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5062FA8-8F05-EA4F-89FF-0064CE584617}"/>
              </a:ext>
            </a:extLst>
          </p:cNvPr>
          <p:cNvGrpSpPr/>
          <p:nvPr/>
        </p:nvGrpSpPr>
        <p:grpSpPr>
          <a:xfrm>
            <a:off x="167601" y="-89453"/>
            <a:ext cx="8990314" cy="6858000"/>
            <a:chOff x="1658470" y="0"/>
            <a:chExt cx="8990314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49E463-7174-7F4A-BFF3-57E413265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470" y="0"/>
              <a:ext cx="8875059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D53C9E-573F-7540-86DA-C637186BE913}"/>
                </a:ext>
              </a:extLst>
            </p:cNvPr>
            <p:cNvSpPr/>
            <p:nvPr/>
          </p:nvSpPr>
          <p:spPr>
            <a:xfrm>
              <a:off x="5526157" y="5076247"/>
              <a:ext cx="3315693" cy="76198"/>
            </a:xfrm>
            <a:prstGeom prst="rect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725E28-86CC-F544-A8BB-48146AF3B313}"/>
                </a:ext>
              </a:extLst>
            </p:cNvPr>
            <p:cNvSpPr txBox="1"/>
            <p:nvPr/>
          </p:nvSpPr>
          <p:spPr>
            <a:xfrm>
              <a:off x="4416285" y="4883425"/>
              <a:ext cx="11098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ISB breaker checks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44DB90-B15B-AB45-90E2-EDF2D24ECA82}"/>
                </a:ext>
              </a:extLst>
            </p:cNvPr>
            <p:cNvSpPr txBox="1"/>
            <p:nvPr/>
          </p:nvSpPr>
          <p:spPr>
            <a:xfrm>
              <a:off x="5695120" y="5496338"/>
              <a:ext cx="8746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432FF"/>
                  </a:solidFill>
                </a:rPr>
                <a:t>HV End ?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211958-AFEE-064D-B317-34F9B0D23E9D}"/>
                </a:ext>
              </a:extLst>
            </p:cNvPr>
            <p:cNvSpPr txBox="1"/>
            <p:nvPr/>
          </p:nvSpPr>
          <p:spPr>
            <a:xfrm>
              <a:off x="4335450" y="174928"/>
              <a:ext cx="6313334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432FF"/>
                  </a:solidFill>
                  <a:latin typeface="Arial Rounded MT Bold" panose="020F0704030504030204" pitchFamily="34" charset="77"/>
                </a:rPr>
                <a:t>Gun High Voltage Conditioning planned during </a:t>
              </a:r>
              <a:r>
                <a:rPr lang="en-US" sz="2400" b="1" u="sng" dirty="0">
                  <a:solidFill>
                    <a:srgbClr val="0432FF"/>
                  </a:solidFill>
                  <a:latin typeface="Arial Rounded MT Bold" panose="020F0704030504030204" pitchFamily="34" charset="77"/>
                </a:rPr>
                <a:t>SWING shifts </a:t>
              </a:r>
              <a:r>
                <a:rPr lang="en-US" b="1" dirty="0">
                  <a:solidFill>
                    <a:srgbClr val="0432FF"/>
                  </a:solidFill>
                  <a:latin typeface="Arial Rounded MT Bold" panose="020F0704030504030204" pitchFamily="34" charset="77"/>
                </a:rPr>
                <a:t>starting April 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95348B-9ECA-7D43-9755-03FB4218BB13}"/>
                </a:ext>
              </a:extLst>
            </p:cNvPr>
            <p:cNvSpPr txBox="1"/>
            <p:nvPr/>
          </p:nvSpPr>
          <p:spPr>
            <a:xfrm>
              <a:off x="7821431" y="4293041"/>
              <a:ext cx="136232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432FF"/>
                  </a:solidFill>
                </a:rPr>
                <a:t>Gun HV hot checkout a few kV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9BF9775-026A-A049-B5AA-23DBA14D8319}"/>
                </a:ext>
              </a:extLst>
            </p:cNvPr>
            <p:cNvSpPr/>
            <p:nvPr/>
          </p:nvSpPr>
          <p:spPr>
            <a:xfrm>
              <a:off x="3366054" y="5872702"/>
              <a:ext cx="3163292" cy="45719"/>
            </a:xfrm>
            <a:prstGeom prst="rect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A18C10-A6B0-2F4A-9A8B-6270E82C8CF9}"/>
                </a:ext>
              </a:extLst>
            </p:cNvPr>
            <p:cNvSpPr txBox="1"/>
            <p:nvPr/>
          </p:nvSpPr>
          <p:spPr>
            <a:xfrm>
              <a:off x="7770411" y="4001492"/>
              <a:ext cx="129407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Lock up 3 pm!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7CAD36-A4A8-5241-A9A2-977FDC4F5742}"/>
                </a:ext>
              </a:extLst>
            </p:cNvPr>
            <p:cNvSpPr txBox="1"/>
            <p:nvPr/>
          </p:nvSpPr>
          <p:spPr>
            <a:xfrm>
              <a:off x="5601031" y="4885412"/>
              <a:ext cx="107011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Lock up 3 pm! </a:t>
              </a:r>
              <a:r>
                <a:rPr lang="en-US" sz="1200" b="1" dirty="0">
                  <a:solidFill>
                    <a:srgbClr val="0432FF"/>
                  </a:solidFill>
                </a:rPr>
                <a:t>HV start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0D30B5D-9463-D340-882F-BCF20420B4D0}"/>
                </a:ext>
              </a:extLst>
            </p:cNvPr>
            <p:cNvSpPr/>
            <p:nvPr/>
          </p:nvSpPr>
          <p:spPr>
            <a:xfrm>
              <a:off x="8547652" y="3697356"/>
              <a:ext cx="469127" cy="3975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D0E9925-55E4-774E-8F97-50ADDAE37465}"/>
                </a:ext>
              </a:extLst>
            </p:cNvPr>
            <p:cNvSpPr/>
            <p:nvPr/>
          </p:nvSpPr>
          <p:spPr>
            <a:xfrm>
              <a:off x="6259002" y="4573325"/>
              <a:ext cx="469127" cy="3975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FF04B9A-33D8-2B40-AF23-24A03465E537}"/>
              </a:ext>
            </a:extLst>
          </p:cNvPr>
          <p:cNvSpPr txBox="1"/>
          <p:nvPr/>
        </p:nvSpPr>
        <p:spPr>
          <a:xfrm>
            <a:off x="8696739" y="596349"/>
            <a:ext cx="3495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Configuration: </a:t>
            </a:r>
          </a:p>
          <a:p>
            <a:r>
              <a:rPr lang="en-US" dirty="0"/>
              <a:t>Gun HVPS PSS permissive signals to be bypassed by SSG per OSP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BD9AD0-2D6E-E04C-965D-1D8007E860FD}"/>
              </a:ext>
            </a:extLst>
          </p:cNvPr>
          <p:cNvSpPr txBox="1"/>
          <p:nvPr/>
        </p:nvSpPr>
        <p:spPr>
          <a:xfrm>
            <a:off x="8686800" y="1633331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Injector open for daily tasks: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Gun HVPS panel IB-PP3, ganged circuit breakers 13, 15, 17 LOTO-</a:t>
            </a:r>
            <a:r>
              <a:rPr lang="en-US" dirty="0" err="1"/>
              <a:t>ed</a:t>
            </a:r>
            <a:r>
              <a:rPr lang="en-US" dirty="0"/>
              <a:t> with Ops and CIS admin locks.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9BBE53-FF26-7F47-8E61-929346B0DF2B}"/>
              </a:ext>
            </a:extLst>
          </p:cNvPr>
          <p:cNvSpPr txBox="1"/>
          <p:nvPr/>
        </p:nvSpPr>
        <p:spPr>
          <a:xfrm>
            <a:off x="8666922" y="3164681"/>
            <a:ext cx="3525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Injector swept and locked on swing shifts: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Injector sweep by 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Injector Access Room Door #2 locked by 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Injector gate locked by Ops with break-away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Gun HVPS panel IB-PP3, ganged circuit breakers 13, 15, 17 engaged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Radiation Area postings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2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D75A0-9C82-F149-AB6D-772A74AEFF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0" t="9420" r="30057" b="13624"/>
          <a:stretch/>
        </p:blipFill>
        <p:spPr>
          <a:xfrm>
            <a:off x="139148" y="0"/>
            <a:ext cx="6877880" cy="5277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DBA565-DD44-D64E-908D-24E0E9F5AF94}"/>
              </a:ext>
            </a:extLst>
          </p:cNvPr>
          <p:cNvSpPr txBox="1"/>
          <p:nvPr/>
        </p:nvSpPr>
        <p:spPr>
          <a:xfrm>
            <a:off x="8309113" y="2276061"/>
            <a:ext cx="36774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North </a:t>
            </a:r>
            <a:r>
              <a:rPr lang="en-US" dirty="0" err="1"/>
              <a:t>Linac</a:t>
            </a:r>
            <a:r>
              <a:rPr lang="en-US" dirty="0"/>
              <a:t> side will be a "No Exit" side. Escape will need to be down the West Arc, out the North Access or down the North </a:t>
            </a:r>
            <a:r>
              <a:rPr lang="en-US" dirty="0" err="1"/>
              <a:t>Linac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break away hammer will be on the Injector side of the gate, only for use in escaping out of the Injector.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0380C-FBD4-2949-AEE7-8B7396589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323" y="2425146"/>
            <a:ext cx="2610679" cy="1958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646ACD-62F4-7E4A-91ED-3A872A9887B2}"/>
              </a:ext>
            </a:extLst>
          </p:cNvPr>
          <p:cNvSpPr txBox="1"/>
          <p:nvPr/>
        </p:nvSpPr>
        <p:spPr>
          <a:xfrm>
            <a:off x="3717236" y="1520686"/>
            <a:ext cx="735495" cy="64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EXIT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F9E4B2-746F-2341-B526-D4C2F6727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480890" y="4689614"/>
            <a:ext cx="2478157" cy="185861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BF86AA-67F4-C94A-811E-7B86AB8E59D0}"/>
              </a:ext>
            </a:extLst>
          </p:cNvPr>
          <p:cNvCxnSpPr/>
          <p:nvPr/>
        </p:nvCxnSpPr>
        <p:spPr>
          <a:xfrm flipH="1" flipV="1">
            <a:off x="4333461" y="1749287"/>
            <a:ext cx="695739" cy="94421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22D196-8D27-294E-AB2F-E1BAE8326E2F}"/>
              </a:ext>
            </a:extLst>
          </p:cNvPr>
          <p:cNvCxnSpPr>
            <a:cxnSpLocks/>
          </p:cNvCxnSpPr>
          <p:nvPr/>
        </p:nvCxnSpPr>
        <p:spPr>
          <a:xfrm flipH="1" flipV="1">
            <a:off x="5854148" y="506896"/>
            <a:ext cx="735495" cy="45720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A99F77-82FF-EC4F-BC43-CD60D2AF4682}"/>
              </a:ext>
            </a:extLst>
          </p:cNvPr>
          <p:cNvSpPr txBox="1"/>
          <p:nvPr/>
        </p:nvSpPr>
        <p:spPr>
          <a:xfrm>
            <a:off x="8372061" y="556591"/>
            <a:ext cx="367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Door #2 will be the locked door for going down into the Injector. Door #1 remains as 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A5FFAE-E359-2047-8299-FB5E6B2FC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3102" y="275811"/>
            <a:ext cx="2206490" cy="16548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06BBC3-BFC9-3E4D-97FB-FF39E9AD8A0F}"/>
              </a:ext>
            </a:extLst>
          </p:cNvPr>
          <p:cNvSpPr txBox="1"/>
          <p:nvPr/>
        </p:nvSpPr>
        <p:spPr>
          <a:xfrm>
            <a:off x="3826564" y="398559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FA347968-4533-1A44-808D-95F260B86685}"/>
              </a:ext>
            </a:extLst>
          </p:cNvPr>
          <p:cNvSpPr/>
          <p:nvPr/>
        </p:nvSpPr>
        <p:spPr>
          <a:xfrm>
            <a:off x="4015407" y="4353339"/>
            <a:ext cx="228600" cy="5565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9A2D02-278E-4845-84C0-BE2BB4EB2347}"/>
              </a:ext>
            </a:extLst>
          </p:cNvPr>
          <p:cNvSpPr txBox="1"/>
          <p:nvPr/>
        </p:nvSpPr>
        <p:spPr>
          <a:xfrm>
            <a:off x="2160103" y="342237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BA22EBD0-FFDA-F04C-845F-A03B1919813B}"/>
              </a:ext>
            </a:extLst>
          </p:cNvPr>
          <p:cNvSpPr/>
          <p:nvPr/>
        </p:nvSpPr>
        <p:spPr>
          <a:xfrm>
            <a:off x="2348946" y="2107097"/>
            <a:ext cx="235228" cy="112643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5952DBFD-190E-7E4C-8AE5-023B15E9FE74}"/>
              </a:ext>
            </a:extLst>
          </p:cNvPr>
          <p:cNvSpPr/>
          <p:nvPr/>
        </p:nvSpPr>
        <p:spPr>
          <a:xfrm rot="8184869">
            <a:off x="3096406" y="2065221"/>
            <a:ext cx="227902" cy="13638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8DF49C5E-856A-4B41-8271-FFD71B4CF3BC}"/>
              </a:ext>
            </a:extLst>
          </p:cNvPr>
          <p:cNvSpPr/>
          <p:nvPr/>
        </p:nvSpPr>
        <p:spPr>
          <a:xfrm rot="7643418">
            <a:off x="2611065" y="290216"/>
            <a:ext cx="201618" cy="229879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52837F-57A5-374F-AFF8-BEEF4621C2E9}"/>
              </a:ext>
            </a:extLst>
          </p:cNvPr>
          <p:cNvSpPr txBox="1"/>
          <p:nvPr/>
        </p:nvSpPr>
        <p:spPr>
          <a:xfrm>
            <a:off x="901146" y="1278834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997924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242</Words>
  <Application>Microsoft Macintosh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Office Theme</vt:lpstr>
      <vt:lpstr>Gun High Voltage Conditioning is necessary to operate at 200 kV without detectable field emission. This takes about 6-8 shifts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CEBAF Gun Swap planning</dc:title>
  <dc:creator>Carlos Hernandez-Garcia</dc:creator>
  <cp:lastModifiedBy>Carlos Hernandez-Garcia</cp:lastModifiedBy>
  <cp:revision>35</cp:revision>
  <dcterms:created xsi:type="dcterms:W3CDTF">2023-02-07T20:15:56Z</dcterms:created>
  <dcterms:modified xsi:type="dcterms:W3CDTF">2023-04-17T16:33:05Z</dcterms:modified>
</cp:coreProperties>
</file>