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60" r:id="rId5"/>
    <p:sldId id="259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90" autoAdjust="0"/>
  </p:normalViewPr>
  <p:slideViewPr>
    <p:cSldViewPr>
      <p:cViewPr varScale="1">
        <p:scale>
          <a:sx n="96" d="100"/>
          <a:sy n="9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6C73-72A9-4B1B-8388-99384E6FDF7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5CB2-30C9-4FEF-9790-2BC433E73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2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6C73-72A9-4B1B-8388-99384E6FDF7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5CB2-30C9-4FEF-9790-2BC433E73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9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6C73-72A9-4B1B-8388-99384E6FDF7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5CB2-30C9-4FEF-9790-2BC433E73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68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6C73-72A9-4B1B-8388-99384E6FDF7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5CB2-30C9-4FEF-9790-2BC433E73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15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6C73-72A9-4B1B-8388-99384E6FDF7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5CB2-30C9-4FEF-9790-2BC433E73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8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6C73-72A9-4B1B-8388-99384E6FDF7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5CB2-30C9-4FEF-9790-2BC433E73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6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6C73-72A9-4B1B-8388-99384E6FDF7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5CB2-30C9-4FEF-9790-2BC433E73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37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6C73-72A9-4B1B-8388-99384E6FDF7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5CB2-30C9-4FEF-9790-2BC433E73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4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6C73-72A9-4B1B-8388-99384E6FDF7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5CB2-30C9-4FEF-9790-2BC433E73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4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6C73-72A9-4B1B-8388-99384E6FDF7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5CB2-30C9-4FEF-9790-2BC433E73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4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6C73-72A9-4B1B-8388-99384E6FDF7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5CB2-30C9-4FEF-9790-2BC433E73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76C73-72A9-4B1B-8388-99384E6FDF7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E5CB2-30C9-4FEF-9790-2BC433E73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14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emf"/><Relationship Id="rId7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97024" y="2062163"/>
            <a:ext cx="2438399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826033" y="2243164"/>
            <a:ext cx="2286000" cy="9975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860981" y="2176463"/>
            <a:ext cx="533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5475" y="766763"/>
            <a:ext cx="4007749" cy="2667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395107" y="2508302"/>
            <a:ext cx="6347297" cy="3057525"/>
            <a:chOff x="1428279" y="71438"/>
            <a:chExt cx="6347297" cy="3057525"/>
          </a:xfrm>
        </p:grpSpPr>
        <p:grpSp>
          <p:nvGrpSpPr>
            <p:cNvPr id="10" name="Group 9"/>
            <p:cNvGrpSpPr/>
            <p:nvPr/>
          </p:nvGrpSpPr>
          <p:grpSpPr>
            <a:xfrm>
              <a:off x="1428279" y="71438"/>
              <a:ext cx="6347297" cy="3057525"/>
              <a:chOff x="2734468" y="533400"/>
              <a:chExt cx="6347297" cy="3057525"/>
            </a:xfrm>
          </p:grpSpPr>
          <p:pic>
            <p:nvPicPr>
              <p:cNvPr id="56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418" r="44584"/>
              <a:stretch/>
            </p:blipFill>
            <p:spPr bwMode="auto">
              <a:xfrm>
                <a:off x="2920482" y="533400"/>
                <a:ext cx="4930672" cy="305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9" name="Rectangle 58"/>
              <p:cNvSpPr/>
              <p:nvPr/>
            </p:nvSpPr>
            <p:spPr>
              <a:xfrm>
                <a:off x="3743121" y="2009859"/>
                <a:ext cx="99060" cy="3810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4733721" y="2003700"/>
                <a:ext cx="99060" cy="3810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7244477" y="1964667"/>
                <a:ext cx="99060" cy="3810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604181" y="1566863"/>
                <a:ext cx="1149186" cy="304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7" name="Group 66"/>
              <p:cNvGrpSpPr/>
              <p:nvPr/>
            </p:nvGrpSpPr>
            <p:grpSpPr>
              <a:xfrm>
                <a:off x="5425736" y="1269541"/>
                <a:ext cx="3020247" cy="1781175"/>
                <a:chOff x="7394725" y="1076853"/>
                <a:chExt cx="3020247" cy="1781175"/>
              </a:xfrm>
            </p:grpSpPr>
            <p:pic>
              <p:nvPicPr>
                <p:cNvPr id="69" name="Picture 4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24222" y="1076853"/>
                  <a:ext cx="2190750" cy="1781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0" name="Rectangle 69"/>
                <p:cNvSpPr/>
                <p:nvPr/>
              </p:nvSpPr>
              <p:spPr>
                <a:xfrm>
                  <a:off x="8092894" y="1790543"/>
                  <a:ext cx="99060" cy="381000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Rounded Rectangle 72"/>
                <p:cNvSpPr/>
                <p:nvPr/>
              </p:nvSpPr>
              <p:spPr>
                <a:xfrm>
                  <a:off x="7394725" y="1858413"/>
                  <a:ext cx="135623" cy="266701"/>
                </a:xfrm>
                <a:prstGeom prst="roundRe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8" name="Rectangle 67"/>
              <p:cNvSpPr/>
              <p:nvPr/>
            </p:nvSpPr>
            <p:spPr>
              <a:xfrm>
                <a:off x="7343537" y="2669717"/>
                <a:ext cx="1738228" cy="380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1020"/>
              <a:stretch/>
            </p:blipFill>
            <p:spPr bwMode="auto">
              <a:xfrm rot="20714640">
                <a:off x="2734468" y="1378582"/>
                <a:ext cx="2628120" cy="2190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2" name="TextBox 11"/>
            <p:cNvSpPr txBox="1"/>
            <p:nvPr/>
          </p:nvSpPr>
          <p:spPr>
            <a:xfrm>
              <a:off x="3477062" y="152400"/>
              <a:ext cx="17796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FEL-style injector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304800" y="189971"/>
            <a:ext cx="9747115" cy="2080380"/>
            <a:chOff x="-304800" y="3625334"/>
            <a:chExt cx="9747115" cy="2080380"/>
          </a:xfrm>
        </p:grpSpPr>
        <p:pic>
          <p:nvPicPr>
            <p:cNvPr id="48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" t="10530" r="-1069"/>
            <a:stretch/>
          </p:blipFill>
          <p:spPr bwMode="auto">
            <a:xfrm>
              <a:off x="-304800" y="3810000"/>
              <a:ext cx="9747115" cy="1895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8" name="TextBox 77"/>
            <p:cNvSpPr txBox="1"/>
            <p:nvPr/>
          </p:nvSpPr>
          <p:spPr>
            <a:xfrm>
              <a:off x="3526592" y="3625334"/>
              <a:ext cx="1553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CEBAF injector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1043473" y="5715000"/>
            <a:ext cx="7209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Both injectors “work”.   What style injector do we need for </a:t>
            </a:r>
            <a:r>
              <a:rPr lang="en-US" dirty="0" err="1" smtClean="0"/>
              <a:t>HDIce</a:t>
            </a:r>
            <a:r>
              <a:rPr lang="en-US" dirty="0" smtClean="0"/>
              <a:t> testing? and afterwards, we need it to work for other applications</a:t>
            </a:r>
          </a:p>
        </p:txBody>
      </p:sp>
    </p:spTree>
    <p:extLst>
      <p:ext uri="{BB962C8B-B14F-4D97-AF65-F5344CB8AC3E}">
        <p14:creationId xmlns:p14="http://schemas.microsoft.com/office/powerpoint/2010/main" val="2881674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46349" y="3587272"/>
            <a:ext cx="8820983" cy="3057525"/>
            <a:chOff x="-134183" y="340712"/>
            <a:chExt cx="8820983" cy="305752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4584"/>
            <a:stretch/>
          </p:blipFill>
          <p:spPr bwMode="auto">
            <a:xfrm>
              <a:off x="-134183" y="340712"/>
              <a:ext cx="7590372" cy="305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431068" y="2050476"/>
              <a:ext cx="2286000" cy="9975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466016" y="1983775"/>
              <a:ext cx="533400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348156" y="1817171"/>
              <a:ext cx="99060" cy="381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338756" y="1811012"/>
              <a:ext cx="99060" cy="381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49512" y="1771979"/>
              <a:ext cx="99060" cy="381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 rot="892715">
              <a:off x="2003151" y="1576599"/>
              <a:ext cx="102875" cy="400685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209216" y="1374175"/>
              <a:ext cx="1149186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5030771" y="1076853"/>
              <a:ext cx="3020247" cy="1781175"/>
              <a:chOff x="7394725" y="1076853"/>
              <a:chExt cx="3020247" cy="1781175"/>
            </a:xfrm>
          </p:grpSpPr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24222" y="1076853"/>
                <a:ext cx="2190750" cy="1781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8092894" y="1790543"/>
                <a:ext cx="99060" cy="3810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7611512" y="1744713"/>
                <a:ext cx="0" cy="472659"/>
                <a:chOff x="5105400" y="3325583"/>
                <a:chExt cx="0" cy="472659"/>
              </a:xfrm>
            </p:grpSpPr>
            <p:cxnSp>
              <p:nvCxnSpPr>
                <p:cNvPr id="25" name="Straight Connector 24"/>
                <p:cNvCxnSpPr/>
                <p:nvPr/>
              </p:nvCxnSpPr>
              <p:spPr>
                <a:xfrm>
                  <a:off x="5105400" y="3325583"/>
                  <a:ext cx="0" cy="206834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5105400" y="3591408"/>
                  <a:ext cx="0" cy="206834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26"/>
              <p:cNvGrpSpPr/>
              <p:nvPr/>
            </p:nvGrpSpPr>
            <p:grpSpPr>
              <a:xfrm>
                <a:off x="8025402" y="1744713"/>
                <a:ext cx="0" cy="472659"/>
                <a:chOff x="5105400" y="3325583"/>
                <a:chExt cx="0" cy="472659"/>
              </a:xfrm>
            </p:grpSpPr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105400" y="3325583"/>
                  <a:ext cx="0" cy="206834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5105400" y="3591408"/>
                  <a:ext cx="0" cy="206834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" name="Rounded Rectangle 45"/>
              <p:cNvSpPr/>
              <p:nvPr/>
            </p:nvSpPr>
            <p:spPr>
              <a:xfrm>
                <a:off x="7394725" y="1858413"/>
                <a:ext cx="135623" cy="266701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2" name="Rectangle 41"/>
            <p:cNvSpPr/>
            <p:nvPr/>
          </p:nvSpPr>
          <p:spPr>
            <a:xfrm>
              <a:off x="6948572" y="2477029"/>
              <a:ext cx="1738228" cy="380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34373" y="304800"/>
            <a:ext cx="8906290" cy="3057525"/>
            <a:chOff x="183251" y="3500437"/>
            <a:chExt cx="8906290" cy="3057525"/>
          </a:xfrm>
        </p:grpSpPr>
        <p:sp>
          <p:nvSpPr>
            <p:cNvPr id="18" name="Rectangle 17"/>
            <p:cNvSpPr/>
            <p:nvPr/>
          </p:nvSpPr>
          <p:spPr>
            <a:xfrm>
              <a:off x="304800" y="5029200"/>
              <a:ext cx="2438399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4584"/>
            <a:stretch/>
          </p:blipFill>
          <p:spPr bwMode="auto">
            <a:xfrm>
              <a:off x="268558" y="3500437"/>
              <a:ext cx="7590372" cy="305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" name="Rectangle 56"/>
            <p:cNvSpPr/>
            <p:nvPr/>
          </p:nvSpPr>
          <p:spPr>
            <a:xfrm>
              <a:off x="833809" y="5210201"/>
              <a:ext cx="2286000" cy="9975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868757" y="5143500"/>
              <a:ext cx="533400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750897" y="4976896"/>
              <a:ext cx="99060" cy="381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741497" y="4970737"/>
              <a:ext cx="99060" cy="381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252253" y="4931704"/>
              <a:ext cx="99060" cy="381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 rot="892715">
              <a:off x="2405892" y="4736324"/>
              <a:ext cx="102875" cy="400685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611957" y="4533900"/>
              <a:ext cx="1149186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5433512" y="4236578"/>
              <a:ext cx="3020247" cy="1781175"/>
              <a:chOff x="7394725" y="1076853"/>
              <a:chExt cx="3020247" cy="1781175"/>
            </a:xfrm>
          </p:grpSpPr>
          <p:pic>
            <p:nvPicPr>
              <p:cNvPr id="69" name="Picture 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24222" y="1076853"/>
                <a:ext cx="2190750" cy="1781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0" name="Rectangle 69"/>
              <p:cNvSpPr/>
              <p:nvPr/>
            </p:nvSpPr>
            <p:spPr>
              <a:xfrm>
                <a:off x="8092894" y="1790543"/>
                <a:ext cx="99060" cy="3810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1" name="Group 70"/>
              <p:cNvGrpSpPr/>
              <p:nvPr/>
            </p:nvGrpSpPr>
            <p:grpSpPr>
              <a:xfrm>
                <a:off x="7611512" y="1744713"/>
                <a:ext cx="0" cy="472659"/>
                <a:chOff x="5105400" y="3325583"/>
                <a:chExt cx="0" cy="472659"/>
              </a:xfrm>
            </p:grpSpPr>
            <p:cxnSp>
              <p:nvCxnSpPr>
                <p:cNvPr id="76" name="Straight Connector 75"/>
                <p:cNvCxnSpPr/>
                <p:nvPr/>
              </p:nvCxnSpPr>
              <p:spPr>
                <a:xfrm>
                  <a:off x="5105400" y="3325583"/>
                  <a:ext cx="0" cy="206834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5105400" y="3591408"/>
                  <a:ext cx="0" cy="206834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" name="Group 71"/>
              <p:cNvGrpSpPr/>
              <p:nvPr/>
            </p:nvGrpSpPr>
            <p:grpSpPr>
              <a:xfrm>
                <a:off x="8025402" y="1744713"/>
                <a:ext cx="0" cy="472659"/>
                <a:chOff x="5105400" y="3325583"/>
                <a:chExt cx="0" cy="472659"/>
              </a:xfrm>
            </p:grpSpPr>
            <p:cxnSp>
              <p:nvCxnSpPr>
                <p:cNvPr id="74" name="Straight Connector 73"/>
                <p:cNvCxnSpPr/>
                <p:nvPr/>
              </p:nvCxnSpPr>
              <p:spPr>
                <a:xfrm>
                  <a:off x="5105400" y="3325583"/>
                  <a:ext cx="0" cy="206834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5105400" y="3591408"/>
                  <a:ext cx="0" cy="206834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3" name="Rounded Rectangle 72"/>
              <p:cNvSpPr/>
              <p:nvPr/>
            </p:nvSpPr>
            <p:spPr>
              <a:xfrm>
                <a:off x="7394725" y="1858413"/>
                <a:ext cx="135623" cy="266701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Rectangle 67"/>
            <p:cNvSpPr/>
            <p:nvPr/>
          </p:nvSpPr>
          <p:spPr>
            <a:xfrm>
              <a:off x="7351313" y="5636754"/>
              <a:ext cx="1738228" cy="380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3251" y="3733800"/>
              <a:ext cx="4007749" cy="2667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9502" y="3865881"/>
              <a:ext cx="3810000" cy="2190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Box 12"/>
          <p:cNvSpPr txBox="1"/>
          <p:nvPr/>
        </p:nvSpPr>
        <p:spPr>
          <a:xfrm>
            <a:off x="1219200" y="2822116"/>
            <a:ext cx="6419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Polarized beam, normal incidence laser light, no spin manipulation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2707404" y="6098904"/>
            <a:ext cx="3633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a Wien filter, install this at FEL….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67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>
            <a:off x="-685800" y="149369"/>
            <a:ext cx="10567372" cy="3771900"/>
            <a:chOff x="-152400" y="2983881"/>
            <a:chExt cx="10567372" cy="3771900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3461"/>
            <a:stretch/>
          </p:blipFill>
          <p:spPr bwMode="auto">
            <a:xfrm>
              <a:off x="-152400" y="2983881"/>
              <a:ext cx="10549155" cy="3771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1200" y="4486977"/>
              <a:ext cx="1514475" cy="866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47" name="Straight Connector 46"/>
            <p:cNvCxnSpPr/>
            <p:nvPr/>
          </p:nvCxnSpPr>
          <p:spPr>
            <a:xfrm>
              <a:off x="5235739" y="4674032"/>
              <a:ext cx="0" cy="20683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235739" y="4939857"/>
              <a:ext cx="0" cy="20683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5649629" y="4674032"/>
              <a:ext cx="0" cy="20683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5649629" y="4939857"/>
              <a:ext cx="0" cy="20683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7305675" y="4325402"/>
              <a:ext cx="1046319" cy="11899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7664846" y="4659958"/>
              <a:ext cx="0" cy="20683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7664846" y="4925783"/>
              <a:ext cx="0" cy="20683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8078736" y="4659958"/>
              <a:ext cx="0" cy="20683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078736" y="4925783"/>
              <a:ext cx="0" cy="20683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3298626" y="4675892"/>
              <a:ext cx="99060" cy="381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289226" y="4709963"/>
              <a:ext cx="99060" cy="381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 rot="892715">
              <a:off x="1997362" y="4465102"/>
              <a:ext cx="102875" cy="400685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752499" y="4714894"/>
              <a:ext cx="99060" cy="381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173629" y="4694222"/>
              <a:ext cx="99060" cy="381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04800" y="5029200"/>
              <a:ext cx="2438399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107270" y="4914900"/>
              <a:ext cx="960383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568929" y="4881784"/>
              <a:ext cx="960383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459216" y="4372677"/>
              <a:ext cx="960383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62322" y="4345405"/>
              <a:ext cx="2152650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Rounded Rectangle 29"/>
            <p:cNvSpPr/>
            <p:nvPr/>
          </p:nvSpPr>
          <p:spPr>
            <a:xfrm>
              <a:off x="5054365" y="4760877"/>
              <a:ext cx="135623" cy="266701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658527" y="5715001"/>
              <a:ext cx="1738228" cy="380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948572" y="5351347"/>
              <a:ext cx="2001122" cy="380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664846" y="3922873"/>
              <a:ext cx="1738228" cy="380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8174127" y="4674032"/>
              <a:ext cx="99060" cy="381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Rectangle 75"/>
          <p:cNvSpPr/>
          <p:nvPr/>
        </p:nvSpPr>
        <p:spPr>
          <a:xfrm>
            <a:off x="7633921" y="1869215"/>
            <a:ext cx="99060" cy="381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482102" y="3568860"/>
            <a:ext cx="9707993" cy="3057525"/>
            <a:chOff x="-753613" y="3486789"/>
            <a:chExt cx="9707993" cy="305752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4584"/>
            <a:stretch/>
          </p:blipFill>
          <p:spPr bwMode="auto">
            <a:xfrm>
              <a:off x="-753613" y="3486789"/>
              <a:ext cx="7590372" cy="305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-144014" y="5282252"/>
              <a:ext cx="22860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846586" y="5129852"/>
              <a:ext cx="533400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728726" y="4963248"/>
              <a:ext cx="99060" cy="381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44"/>
            <a:stretch/>
          </p:blipFill>
          <p:spPr bwMode="auto">
            <a:xfrm>
              <a:off x="3719326" y="4674258"/>
              <a:ext cx="1990725" cy="964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5120039" y="4918056"/>
              <a:ext cx="99060" cy="381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3630" y="4266026"/>
              <a:ext cx="2190750" cy="1781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3"/>
            <p:cNvSpPr/>
            <p:nvPr/>
          </p:nvSpPr>
          <p:spPr>
            <a:xfrm rot="892715">
              <a:off x="1383721" y="4722676"/>
              <a:ext cx="102875" cy="400685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709759" y="4936619"/>
              <a:ext cx="99060" cy="381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3276600" y="4913010"/>
              <a:ext cx="0" cy="20683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276600" y="5178835"/>
              <a:ext cx="0" cy="20683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690490" y="4913010"/>
              <a:ext cx="0" cy="20683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690490" y="5178835"/>
              <a:ext cx="0" cy="20683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/>
          </p:nvGrpSpPr>
          <p:grpSpPr>
            <a:xfrm>
              <a:off x="6228377" y="4890789"/>
              <a:ext cx="0" cy="472659"/>
              <a:chOff x="4341695" y="3325582"/>
              <a:chExt cx="0" cy="472659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4341695" y="3325582"/>
                <a:ext cx="0" cy="20683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4341695" y="3591407"/>
                <a:ext cx="0" cy="20683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/>
          </p:nvGrpSpPr>
          <p:grpSpPr>
            <a:xfrm>
              <a:off x="6642267" y="4890789"/>
              <a:ext cx="0" cy="472659"/>
              <a:chOff x="4341695" y="3325582"/>
              <a:chExt cx="0" cy="472659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>
                <a:off x="4341695" y="3325582"/>
                <a:ext cx="0" cy="20683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4341695" y="3591407"/>
                <a:ext cx="0" cy="20683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Rectangle 15"/>
            <p:cNvSpPr/>
            <p:nvPr/>
          </p:nvSpPr>
          <p:spPr>
            <a:xfrm>
              <a:off x="3385775" y="4417124"/>
              <a:ext cx="1149186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5877717" y="5014238"/>
              <a:ext cx="135623" cy="266701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25879" y="4563124"/>
              <a:ext cx="771525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" name="Rectangle 41"/>
            <p:cNvSpPr/>
            <p:nvPr/>
          </p:nvSpPr>
          <p:spPr>
            <a:xfrm>
              <a:off x="6329142" y="5623106"/>
              <a:ext cx="1738228" cy="380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719326" y="4957089"/>
              <a:ext cx="99060" cy="381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1054061" y="2738242"/>
            <a:ext cx="6876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What I proposed initially, with </a:t>
            </a:r>
            <a:r>
              <a:rPr lang="en-US" dirty="0" err="1" smtClean="0"/>
              <a:t>buncher</a:t>
            </a:r>
            <a:r>
              <a:rPr lang="en-US" dirty="0" smtClean="0"/>
              <a:t> upstream of chopper</a:t>
            </a:r>
          </a:p>
          <a:p>
            <a:pPr algn="ctr"/>
            <a:r>
              <a:rPr lang="en-US" dirty="0" smtClean="0"/>
              <a:t>Normal incidence illumination, Wien filter, apertures, </a:t>
            </a:r>
            <a:r>
              <a:rPr lang="en-US" dirty="0" err="1" smtClean="0"/>
              <a:t>buncher</a:t>
            </a:r>
            <a:r>
              <a:rPr lang="en-US" dirty="0" smtClean="0"/>
              <a:t>, chopper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207999" y="5895924"/>
            <a:ext cx="8327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Joe suggested </a:t>
            </a:r>
            <a:r>
              <a:rPr lang="en-US" dirty="0" err="1" smtClean="0"/>
              <a:t>buncher</a:t>
            </a:r>
            <a:r>
              <a:rPr lang="en-US" dirty="0" smtClean="0"/>
              <a:t> should be AFTER chopper, this makes sense</a:t>
            </a:r>
          </a:p>
          <a:p>
            <a:pPr algn="ctr"/>
            <a:r>
              <a:rPr lang="en-US" dirty="0" smtClean="0"/>
              <a:t>Lens in front of 1/4CM? Apertures A1 and A2 can be installed in place of Wien initially?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354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381000" y="0"/>
            <a:ext cx="9707993" cy="3057525"/>
            <a:chOff x="-753613" y="3486789"/>
            <a:chExt cx="9707993" cy="305752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4584"/>
            <a:stretch/>
          </p:blipFill>
          <p:spPr bwMode="auto">
            <a:xfrm>
              <a:off x="-753613" y="3486789"/>
              <a:ext cx="7590372" cy="305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-144014" y="5282252"/>
              <a:ext cx="22860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846586" y="5129852"/>
              <a:ext cx="533400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728726" y="4963248"/>
              <a:ext cx="99060" cy="381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44"/>
            <a:stretch/>
          </p:blipFill>
          <p:spPr bwMode="auto">
            <a:xfrm>
              <a:off x="3719326" y="4674258"/>
              <a:ext cx="1990725" cy="964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5120039" y="4918056"/>
              <a:ext cx="99060" cy="381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3630" y="4266026"/>
              <a:ext cx="2190750" cy="1781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3"/>
            <p:cNvSpPr/>
            <p:nvPr/>
          </p:nvSpPr>
          <p:spPr>
            <a:xfrm rot="892715">
              <a:off x="1383721" y="4722676"/>
              <a:ext cx="102875" cy="400685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709759" y="4936619"/>
              <a:ext cx="99060" cy="381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3276600" y="4913010"/>
              <a:ext cx="0" cy="20683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276600" y="5178835"/>
              <a:ext cx="0" cy="20683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690490" y="4913010"/>
              <a:ext cx="0" cy="20683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690490" y="5178835"/>
              <a:ext cx="0" cy="20683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/>
          </p:nvGrpSpPr>
          <p:grpSpPr>
            <a:xfrm>
              <a:off x="6228377" y="4890789"/>
              <a:ext cx="0" cy="472659"/>
              <a:chOff x="4341695" y="3325582"/>
              <a:chExt cx="0" cy="472659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4341695" y="3325582"/>
                <a:ext cx="0" cy="20683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4341695" y="3591407"/>
                <a:ext cx="0" cy="20683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/>
          </p:nvGrpSpPr>
          <p:grpSpPr>
            <a:xfrm>
              <a:off x="6642267" y="4890789"/>
              <a:ext cx="0" cy="472659"/>
              <a:chOff x="4341695" y="3325582"/>
              <a:chExt cx="0" cy="472659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>
                <a:off x="4341695" y="3325582"/>
                <a:ext cx="0" cy="20683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4341695" y="3591407"/>
                <a:ext cx="0" cy="20683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Rectangle 15"/>
            <p:cNvSpPr/>
            <p:nvPr/>
          </p:nvSpPr>
          <p:spPr>
            <a:xfrm>
              <a:off x="3385775" y="4417124"/>
              <a:ext cx="1149186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5877717" y="5014238"/>
              <a:ext cx="135623" cy="266701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25879" y="4563124"/>
              <a:ext cx="771525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" name="Rectangle 41"/>
            <p:cNvSpPr/>
            <p:nvPr/>
          </p:nvSpPr>
          <p:spPr>
            <a:xfrm>
              <a:off x="6329142" y="5623106"/>
              <a:ext cx="1738228" cy="380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719326" y="4957089"/>
              <a:ext cx="99060" cy="381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81968" y="3106759"/>
            <a:ext cx="7788907" cy="2943166"/>
            <a:chOff x="0" y="0"/>
            <a:chExt cx="9711152" cy="4191697"/>
          </a:xfrm>
        </p:grpSpPr>
        <p:pic>
          <p:nvPicPr>
            <p:cNvPr id="61" name="Picture 6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064845">
              <a:off x="1402799" y="1725871"/>
              <a:ext cx="576615" cy="838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" name="Straight Connector 64"/>
            <p:cNvSpPr/>
            <p:nvPr/>
          </p:nvSpPr>
          <p:spPr>
            <a:xfrm flipV="1">
              <a:off x="1011031" y="1622549"/>
              <a:ext cx="1097280" cy="118872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Devanagari" pitchFamily="2"/>
              </a:endParaRPr>
            </a:p>
          </p:txBody>
        </p:sp>
        <p:sp>
          <p:nvSpPr>
            <p:cNvPr id="67" name="Freeform 66"/>
            <p:cNvSpPr/>
            <p:nvPr/>
          </p:nvSpPr>
          <p:spPr>
            <a:xfrm>
              <a:off x="2645792" y="1308270"/>
              <a:ext cx="153720" cy="6400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Devanagari" pitchFamily="2"/>
              </a:endParaRPr>
            </a:p>
          </p:txBody>
        </p:sp>
        <p:sp>
          <p:nvSpPr>
            <p:cNvPr id="68" name="TextBox 22"/>
            <p:cNvSpPr txBox="1"/>
            <p:nvPr/>
          </p:nvSpPr>
          <p:spPr>
            <a:xfrm>
              <a:off x="621640" y="3822365"/>
              <a:ext cx="5741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/>
                <a:t>Gun</a:t>
              </a:r>
            </a:p>
          </p:txBody>
        </p:sp>
        <p:sp>
          <p:nvSpPr>
            <p:cNvPr id="69" name="TextBox 25"/>
            <p:cNvSpPr txBox="1"/>
            <p:nvPr/>
          </p:nvSpPr>
          <p:spPr>
            <a:xfrm>
              <a:off x="1704033" y="1163564"/>
              <a:ext cx="6767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/>
                <a:t>Bend</a:t>
              </a:r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3144795" y="1043910"/>
              <a:ext cx="689612" cy="709570"/>
              <a:chOff x="3144795" y="1043910"/>
              <a:chExt cx="689612" cy="709570"/>
            </a:xfrm>
          </p:grpSpPr>
          <p:sp>
            <p:nvSpPr>
              <p:cNvPr id="120" name="Freeform 119"/>
              <p:cNvSpPr/>
              <p:nvPr/>
            </p:nvSpPr>
            <p:spPr>
              <a:xfrm>
                <a:off x="3220861" y="1479160"/>
                <a:ext cx="537480" cy="27432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CFE7E5"/>
              </a:solidFill>
              <a:ln w="54720">
                <a:solidFill>
                  <a:srgbClr val="808080"/>
                </a:solidFill>
                <a:prstDash val="solid"/>
              </a:ln>
            </p:spPr>
            <p:txBody>
              <a:bodyPr vert="horz" wrap="square" lIns="117000" tIns="72000" rIns="117000" bIns="72000" anchor="ctr" anchorCtr="0" compatLnSpc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Lohit Devanagari" pitchFamily="2"/>
                </a:endParaRPr>
              </a:p>
            </p:txBody>
          </p:sp>
          <p:sp>
            <p:nvSpPr>
              <p:cNvPr id="121" name="TextBox 26"/>
              <p:cNvSpPr txBox="1"/>
              <p:nvPr/>
            </p:nvSpPr>
            <p:spPr>
              <a:xfrm>
                <a:off x="3144795" y="1043910"/>
                <a:ext cx="689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/>
                  <a:t>Wien</a:t>
                </a:r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5451951" y="872476"/>
              <a:ext cx="978153" cy="1114660"/>
              <a:chOff x="5451951" y="872476"/>
              <a:chExt cx="978153" cy="1114660"/>
            </a:xfrm>
          </p:grpSpPr>
          <p:grpSp>
            <p:nvGrpSpPr>
              <p:cNvPr id="116" name="Group 115"/>
              <p:cNvGrpSpPr/>
              <p:nvPr/>
            </p:nvGrpSpPr>
            <p:grpSpPr>
              <a:xfrm>
                <a:off x="5752298" y="1255616"/>
                <a:ext cx="460800" cy="731520"/>
                <a:chOff x="5752298" y="1255616"/>
                <a:chExt cx="460800" cy="731520"/>
              </a:xfrm>
            </p:grpSpPr>
            <p:sp>
              <p:nvSpPr>
                <p:cNvPr id="118" name="Freeform 117"/>
                <p:cNvSpPr/>
                <p:nvPr/>
              </p:nvSpPr>
              <p:spPr>
                <a:xfrm flipV="1">
                  <a:off x="5752298" y="1347056"/>
                  <a:ext cx="460800" cy="640080"/>
                </a:xfrm>
                <a:custGeom>
                  <a:avLst>
                    <a:gd name="f0" fmla="val 16260000"/>
                    <a:gd name="f1" fmla="val 6191"/>
                  </a:avLst>
                  <a:gdLst>
                    <a:gd name="f2" fmla="val 21600000"/>
                    <a:gd name="f3" fmla="val 10800000"/>
                    <a:gd name="f4" fmla="val 5400000"/>
                    <a:gd name="f5" fmla="val 180"/>
                    <a:gd name="f6" fmla="val w"/>
                    <a:gd name="f7" fmla="val h"/>
                    <a:gd name="f8" fmla="val 0"/>
                    <a:gd name="f9" fmla="*/ 5419351 1 1725033"/>
                    <a:gd name="f10" fmla="val 10800"/>
                    <a:gd name="f11" fmla="val 21599999"/>
                    <a:gd name="f12" fmla="min 0 21600"/>
                    <a:gd name="f13" fmla="max 0 21600"/>
                    <a:gd name="f14" fmla="*/ f9 1 2"/>
                    <a:gd name="f15" fmla="*/ f6 1 21600"/>
                    <a:gd name="f16" fmla="*/ f7 1 21600"/>
                    <a:gd name="f17" fmla="*/ f9 1 180"/>
                    <a:gd name="f18" fmla="pin 0 f1 10800"/>
                    <a:gd name="f19" fmla="pin 0 f0 21599999"/>
                    <a:gd name="f20" fmla="+- f13 0 f12"/>
                    <a:gd name="f21" fmla="+- 10800 0 f18"/>
                    <a:gd name="f22" fmla="+- 10800 f18 0"/>
                    <a:gd name="f23" fmla="+- 0 0 f19"/>
                    <a:gd name="f24" fmla="*/ f18 f18 1"/>
                    <a:gd name="f25" fmla="*/ f20 1 2"/>
                    <a:gd name="f26" fmla="+- f23 f4 0"/>
                    <a:gd name="f27" fmla="+- f12 f25 0"/>
                    <a:gd name="f28" fmla="*/ f25 f25 1"/>
                    <a:gd name="f29" fmla="min f21 f22"/>
                    <a:gd name="f30" fmla="max f21 f22"/>
                    <a:gd name="f31" fmla="*/ f26 f5 1"/>
                    <a:gd name="f32" fmla="+- f30 0 f29"/>
                    <a:gd name="f33" fmla="*/ f31 1 f3"/>
                    <a:gd name="f34" fmla="*/ f32 1 2"/>
                    <a:gd name="f35" fmla="+- 0 0 f33"/>
                    <a:gd name="f36" fmla="+- f29 f34 0"/>
                    <a:gd name="f37" fmla="*/ f34 f34 1"/>
                    <a:gd name="f38" fmla="val f35"/>
                    <a:gd name="f39" fmla="*/ f38 f17 1"/>
                    <a:gd name="f40" fmla="*/ f38 f9 1"/>
                    <a:gd name="f41" fmla="+- 0 0 f39"/>
                    <a:gd name="f42" fmla="*/ f40 1 f5"/>
                    <a:gd name="f43" fmla="*/ f41 f3 1"/>
                    <a:gd name="f44" fmla="+- 0 0 f42"/>
                    <a:gd name="f45" fmla="*/ f43 1 f9"/>
                    <a:gd name="f46" fmla="+- f44 f9 0"/>
                    <a:gd name="f47" fmla="+- f45 0 f4"/>
                    <a:gd name="f48" fmla="+- f46 f14 0"/>
                    <a:gd name="f49" fmla="sin 1 f47"/>
                    <a:gd name="f50" fmla="cos 1 f47"/>
                    <a:gd name="f51" fmla="+- 0 0 f48"/>
                    <a:gd name="f52" fmla="+- 0 0 f49"/>
                    <a:gd name="f53" fmla="+- 0 0 f50"/>
                    <a:gd name="f54" fmla="*/ f51 f3 1"/>
                    <a:gd name="f55" fmla="*/ 10800 f52 1"/>
                    <a:gd name="f56" fmla="*/ 10800 f53 1"/>
                    <a:gd name="f57" fmla="*/ f54 1 f9"/>
                    <a:gd name="f58" fmla="+- f55 10800 0"/>
                    <a:gd name="f59" fmla="+- f56 10800 0"/>
                    <a:gd name="f60" fmla="+- f57 0 f4"/>
                    <a:gd name="f61" fmla="+- 21600 0 f58"/>
                    <a:gd name="f62" fmla="cos 1 f60"/>
                    <a:gd name="f63" fmla="sin 1 f60"/>
                    <a:gd name="f64" fmla="+- f59 0 f27"/>
                    <a:gd name="f65" fmla="+- f58 0 f27"/>
                    <a:gd name="f66" fmla="+- f58 0 f36"/>
                    <a:gd name="f67" fmla="+- f59 0 f36"/>
                    <a:gd name="f68" fmla="+- 0 0 f62"/>
                    <a:gd name="f69" fmla="+- 0 0 f63"/>
                    <a:gd name="f70" fmla="+- f61 0 f27"/>
                    <a:gd name="f71" fmla="at2 f65 f64"/>
                    <a:gd name="f72" fmla="+- f61 0 f36"/>
                    <a:gd name="f73" fmla="at2 f66 f67"/>
                    <a:gd name="f74" fmla="*/ f18 f68 1"/>
                    <a:gd name="f75" fmla="*/ f18 f69 1"/>
                    <a:gd name="f76" fmla="at2 f70 f64"/>
                    <a:gd name="f77" fmla="+- f71 f4 0"/>
                    <a:gd name="f78" fmla="+- f73 f4 0"/>
                    <a:gd name="f79" fmla="at2 f72 f67"/>
                    <a:gd name="f80" fmla="*/ f74 f74 1"/>
                    <a:gd name="f81" fmla="*/ f75 f75 1"/>
                    <a:gd name="f82" fmla="+- f76 f4 0"/>
                    <a:gd name="f83" fmla="*/ f77 f9 1"/>
                    <a:gd name="f84" fmla="*/ f78 f9 1"/>
                    <a:gd name="f85" fmla="+- f79 f4 0"/>
                    <a:gd name="f86" fmla="+- f80 f81 0"/>
                    <a:gd name="f87" fmla="*/ f82 f9 1"/>
                    <a:gd name="f88" fmla="*/ f83 1 f3"/>
                    <a:gd name="f89" fmla="*/ f84 1 f3"/>
                    <a:gd name="f90" fmla="*/ f85 f9 1"/>
                    <a:gd name="f91" fmla="sqrt f86"/>
                    <a:gd name="f92" fmla="*/ f87 1 f3"/>
                    <a:gd name="f93" fmla="+- 0 0 f88"/>
                    <a:gd name="f94" fmla="+- 0 0 f89"/>
                    <a:gd name="f95" fmla="*/ f90 1 f3"/>
                    <a:gd name="f96" fmla="*/ f24 1 f91"/>
                    <a:gd name="f97" fmla="+- 0 0 f92"/>
                    <a:gd name="f98" fmla="+- 0 0 f93"/>
                    <a:gd name="f99" fmla="+- 0 0 f95"/>
                    <a:gd name="f100" fmla="+- 0 0 f94"/>
                    <a:gd name="f101" fmla="*/ f68 f96 1"/>
                    <a:gd name="f102" fmla="*/ f69 f96 1"/>
                    <a:gd name="f103" fmla="+- 0 0 f97"/>
                    <a:gd name="f104" fmla="*/ f98 f3 1"/>
                    <a:gd name="f105" fmla="*/ f100 f3 1"/>
                    <a:gd name="f106" fmla="+- 0 0 f99"/>
                    <a:gd name="f107" fmla="+- 10800 0 f101"/>
                    <a:gd name="f108" fmla="+- 10800 0 f102"/>
                    <a:gd name="f109" fmla="*/ f103 f3 1"/>
                    <a:gd name="f110" fmla="*/ f104 1 f9"/>
                    <a:gd name="f111" fmla="*/ f105 1 f9"/>
                    <a:gd name="f112" fmla="*/ f106 f3 1"/>
                    <a:gd name="f113" fmla="*/ f107 f15 1"/>
                    <a:gd name="f114" fmla="*/ f108 f16 1"/>
                    <a:gd name="f115" fmla="*/ f109 1 f9"/>
                    <a:gd name="f116" fmla="+- f110 0 f4"/>
                    <a:gd name="f117" fmla="+- f111 0 f4"/>
                    <a:gd name="f118" fmla="*/ f112 1 f9"/>
                    <a:gd name="f119" fmla="+- f115 0 f4"/>
                    <a:gd name="f120" fmla="cos 1 f117"/>
                    <a:gd name="f121" fmla="sin 1 f117"/>
                    <a:gd name="f122" fmla="+- f118 0 f4"/>
                    <a:gd name="f123" fmla="cos 1 f119"/>
                    <a:gd name="f124" fmla="sin 1 f119"/>
                    <a:gd name="f125" fmla="+- f116 0 f119"/>
                    <a:gd name="f126" fmla="+- 0 0 f120"/>
                    <a:gd name="f127" fmla="+- 0 0 f121"/>
                    <a:gd name="f128" fmla="+- f122 0 f117"/>
                    <a:gd name="f129" fmla="+- 0 0 f123"/>
                    <a:gd name="f130" fmla="+- 0 0 f124"/>
                    <a:gd name="f131" fmla="+- f125 0 f2"/>
                    <a:gd name="f132" fmla="*/ f34 f126 1"/>
                    <a:gd name="f133" fmla="*/ f34 f127 1"/>
                    <a:gd name="f134" fmla="+- f128 f2 0"/>
                    <a:gd name="f135" fmla="*/ f25 f129 1"/>
                    <a:gd name="f136" fmla="*/ f25 f130 1"/>
                    <a:gd name="f137" fmla="?: f125 f131 f125"/>
                    <a:gd name="f138" fmla="*/ f132 f132 1"/>
                    <a:gd name="f139" fmla="*/ f133 f133 1"/>
                    <a:gd name="f140" fmla="?: f128 f128 f134"/>
                    <a:gd name="f141" fmla="*/ f135 f135 1"/>
                    <a:gd name="f142" fmla="*/ f136 f136 1"/>
                    <a:gd name="f143" fmla="+- f138 f139 0"/>
                    <a:gd name="f144" fmla="+- f141 f142 0"/>
                    <a:gd name="f145" fmla="sqrt f143"/>
                    <a:gd name="f146" fmla="sqrt f144"/>
                    <a:gd name="f147" fmla="*/ f37 1 f145"/>
                    <a:gd name="f148" fmla="*/ f28 1 f146"/>
                    <a:gd name="f149" fmla="*/ f126 f147 1"/>
                    <a:gd name="f150" fmla="*/ f127 f147 1"/>
                    <a:gd name="f151" fmla="*/ f129 f148 1"/>
                    <a:gd name="f152" fmla="*/ f130 f148 1"/>
                    <a:gd name="f153" fmla="+- f36 0 f149"/>
                    <a:gd name="f154" fmla="+- f36 0 f150"/>
                    <a:gd name="f155" fmla="+- f27 0 f151"/>
                    <a:gd name="f156" fmla="+- f27 0 f152"/>
                  </a:gdLst>
                  <a:ahLst>
                    <a:ahPolar gdRefR="f1" minR="f8" maxR="f10" gdRefAng="f0" minAng="f8" maxAng="f11">
                      <a:pos x="f113" y="f114"/>
                    </a:ahPolar>
                  </a:ahLst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155" y="f156"/>
                      </a:moveTo>
                      <a:arcTo wR="f25" hR="f25" stAng="f119" swAng="f137"/>
                      <a:lnTo>
                        <a:pt x="f153" y="f154"/>
                      </a:lnTo>
                      <a:arcTo wR="f34" hR="f34" stAng="f117" swAng="f140"/>
                      <a:close/>
                    </a:path>
                  </a:pathLst>
                </a:custGeom>
                <a:solidFill>
                  <a:srgbClr val="CFE7E5"/>
                </a:solidFill>
                <a:ln w="0">
                  <a:solidFill>
                    <a:srgbClr val="808080"/>
                  </a:solidFill>
                  <a:prstDash val="solid"/>
                </a:ln>
              </p:spPr>
              <p:txBody>
                <a:bodyPr vert="horz" wrap="square" lIns="90000" tIns="45000" rIns="90000" bIns="45000" anchor="ctr" anchorCtr="0" compatLnSpc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Arial" pitchFamily="18"/>
                    <a:ea typeface="DejaVu Sans" pitchFamily="2"/>
                    <a:cs typeface="Lohit Devanagari" pitchFamily="2"/>
                  </a:endParaRPr>
                </a:p>
              </p:txBody>
            </p:sp>
            <p:sp>
              <p:nvSpPr>
                <p:cNvPr id="119" name="Freeform 118"/>
                <p:cNvSpPr/>
                <p:nvPr/>
              </p:nvSpPr>
              <p:spPr>
                <a:xfrm>
                  <a:off x="5752298" y="1255616"/>
                  <a:ext cx="460800" cy="640080"/>
                </a:xfrm>
                <a:custGeom>
                  <a:avLst>
                    <a:gd name="f0" fmla="val 16260000"/>
                    <a:gd name="f1" fmla="val 6191"/>
                  </a:avLst>
                  <a:gdLst>
                    <a:gd name="f2" fmla="val 21600000"/>
                    <a:gd name="f3" fmla="val 10800000"/>
                    <a:gd name="f4" fmla="val 5400000"/>
                    <a:gd name="f5" fmla="val 180"/>
                    <a:gd name="f6" fmla="val w"/>
                    <a:gd name="f7" fmla="val h"/>
                    <a:gd name="f8" fmla="val 0"/>
                    <a:gd name="f9" fmla="*/ 5419351 1 1725033"/>
                    <a:gd name="f10" fmla="val 10800"/>
                    <a:gd name="f11" fmla="val 21599999"/>
                    <a:gd name="f12" fmla="min 0 21600"/>
                    <a:gd name="f13" fmla="max 0 21600"/>
                    <a:gd name="f14" fmla="*/ f9 1 2"/>
                    <a:gd name="f15" fmla="*/ f6 1 21600"/>
                    <a:gd name="f16" fmla="*/ f7 1 21600"/>
                    <a:gd name="f17" fmla="*/ f9 1 180"/>
                    <a:gd name="f18" fmla="pin 0 f1 10800"/>
                    <a:gd name="f19" fmla="pin 0 f0 21599999"/>
                    <a:gd name="f20" fmla="+- f13 0 f12"/>
                    <a:gd name="f21" fmla="+- 10800 0 f18"/>
                    <a:gd name="f22" fmla="+- 10800 f18 0"/>
                    <a:gd name="f23" fmla="+- 0 0 f19"/>
                    <a:gd name="f24" fmla="*/ f18 f18 1"/>
                    <a:gd name="f25" fmla="*/ f20 1 2"/>
                    <a:gd name="f26" fmla="+- f23 f4 0"/>
                    <a:gd name="f27" fmla="+- f12 f25 0"/>
                    <a:gd name="f28" fmla="*/ f25 f25 1"/>
                    <a:gd name="f29" fmla="min f21 f22"/>
                    <a:gd name="f30" fmla="max f21 f22"/>
                    <a:gd name="f31" fmla="*/ f26 f5 1"/>
                    <a:gd name="f32" fmla="+- f30 0 f29"/>
                    <a:gd name="f33" fmla="*/ f31 1 f3"/>
                    <a:gd name="f34" fmla="*/ f32 1 2"/>
                    <a:gd name="f35" fmla="+- 0 0 f33"/>
                    <a:gd name="f36" fmla="+- f29 f34 0"/>
                    <a:gd name="f37" fmla="*/ f34 f34 1"/>
                    <a:gd name="f38" fmla="val f35"/>
                    <a:gd name="f39" fmla="*/ f38 f17 1"/>
                    <a:gd name="f40" fmla="*/ f38 f9 1"/>
                    <a:gd name="f41" fmla="+- 0 0 f39"/>
                    <a:gd name="f42" fmla="*/ f40 1 f5"/>
                    <a:gd name="f43" fmla="*/ f41 f3 1"/>
                    <a:gd name="f44" fmla="+- 0 0 f42"/>
                    <a:gd name="f45" fmla="*/ f43 1 f9"/>
                    <a:gd name="f46" fmla="+- f44 f9 0"/>
                    <a:gd name="f47" fmla="+- f45 0 f4"/>
                    <a:gd name="f48" fmla="+- f46 f14 0"/>
                    <a:gd name="f49" fmla="sin 1 f47"/>
                    <a:gd name="f50" fmla="cos 1 f47"/>
                    <a:gd name="f51" fmla="+- 0 0 f48"/>
                    <a:gd name="f52" fmla="+- 0 0 f49"/>
                    <a:gd name="f53" fmla="+- 0 0 f50"/>
                    <a:gd name="f54" fmla="*/ f51 f3 1"/>
                    <a:gd name="f55" fmla="*/ 10800 f52 1"/>
                    <a:gd name="f56" fmla="*/ 10800 f53 1"/>
                    <a:gd name="f57" fmla="*/ f54 1 f9"/>
                    <a:gd name="f58" fmla="+- f55 10800 0"/>
                    <a:gd name="f59" fmla="+- f56 10800 0"/>
                    <a:gd name="f60" fmla="+- f57 0 f4"/>
                    <a:gd name="f61" fmla="+- 21600 0 f58"/>
                    <a:gd name="f62" fmla="cos 1 f60"/>
                    <a:gd name="f63" fmla="sin 1 f60"/>
                    <a:gd name="f64" fmla="+- f59 0 f27"/>
                    <a:gd name="f65" fmla="+- f58 0 f27"/>
                    <a:gd name="f66" fmla="+- f58 0 f36"/>
                    <a:gd name="f67" fmla="+- f59 0 f36"/>
                    <a:gd name="f68" fmla="+- 0 0 f62"/>
                    <a:gd name="f69" fmla="+- 0 0 f63"/>
                    <a:gd name="f70" fmla="+- f61 0 f27"/>
                    <a:gd name="f71" fmla="at2 f65 f64"/>
                    <a:gd name="f72" fmla="+- f61 0 f36"/>
                    <a:gd name="f73" fmla="at2 f66 f67"/>
                    <a:gd name="f74" fmla="*/ f18 f68 1"/>
                    <a:gd name="f75" fmla="*/ f18 f69 1"/>
                    <a:gd name="f76" fmla="at2 f70 f64"/>
                    <a:gd name="f77" fmla="+- f71 f4 0"/>
                    <a:gd name="f78" fmla="+- f73 f4 0"/>
                    <a:gd name="f79" fmla="at2 f72 f67"/>
                    <a:gd name="f80" fmla="*/ f74 f74 1"/>
                    <a:gd name="f81" fmla="*/ f75 f75 1"/>
                    <a:gd name="f82" fmla="+- f76 f4 0"/>
                    <a:gd name="f83" fmla="*/ f77 f9 1"/>
                    <a:gd name="f84" fmla="*/ f78 f9 1"/>
                    <a:gd name="f85" fmla="+- f79 f4 0"/>
                    <a:gd name="f86" fmla="+- f80 f81 0"/>
                    <a:gd name="f87" fmla="*/ f82 f9 1"/>
                    <a:gd name="f88" fmla="*/ f83 1 f3"/>
                    <a:gd name="f89" fmla="*/ f84 1 f3"/>
                    <a:gd name="f90" fmla="*/ f85 f9 1"/>
                    <a:gd name="f91" fmla="sqrt f86"/>
                    <a:gd name="f92" fmla="*/ f87 1 f3"/>
                    <a:gd name="f93" fmla="+- 0 0 f88"/>
                    <a:gd name="f94" fmla="+- 0 0 f89"/>
                    <a:gd name="f95" fmla="*/ f90 1 f3"/>
                    <a:gd name="f96" fmla="*/ f24 1 f91"/>
                    <a:gd name="f97" fmla="+- 0 0 f92"/>
                    <a:gd name="f98" fmla="+- 0 0 f93"/>
                    <a:gd name="f99" fmla="+- 0 0 f95"/>
                    <a:gd name="f100" fmla="+- 0 0 f94"/>
                    <a:gd name="f101" fmla="*/ f68 f96 1"/>
                    <a:gd name="f102" fmla="*/ f69 f96 1"/>
                    <a:gd name="f103" fmla="+- 0 0 f97"/>
                    <a:gd name="f104" fmla="*/ f98 f3 1"/>
                    <a:gd name="f105" fmla="*/ f100 f3 1"/>
                    <a:gd name="f106" fmla="+- 0 0 f99"/>
                    <a:gd name="f107" fmla="+- 10800 0 f101"/>
                    <a:gd name="f108" fmla="+- 10800 0 f102"/>
                    <a:gd name="f109" fmla="*/ f103 f3 1"/>
                    <a:gd name="f110" fmla="*/ f104 1 f9"/>
                    <a:gd name="f111" fmla="*/ f105 1 f9"/>
                    <a:gd name="f112" fmla="*/ f106 f3 1"/>
                    <a:gd name="f113" fmla="*/ f107 f15 1"/>
                    <a:gd name="f114" fmla="*/ f108 f16 1"/>
                    <a:gd name="f115" fmla="*/ f109 1 f9"/>
                    <a:gd name="f116" fmla="+- f110 0 f4"/>
                    <a:gd name="f117" fmla="+- f111 0 f4"/>
                    <a:gd name="f118" fmla="*/ f112 1 f9"/>
                    <a:gd name="f119" fmla="+- f115 0 f4"/>
                    <a:gd name="f120" fmla="cos 1 f117"/>
                    <a:gd name="f121" fmla="sin 1 f117"/>
                    <a:gd name="f122" fmla="+- f118 0 f4"/>
                    <a:gd name="f123" fmla="cos 1 f119"/>
                    <a:gd name="f124" fmla="sin 1 f119"/>
                    <a:gd name="f125" fmla="+- f116 0 f119"/>
                    <a:gd name="f126" fmla="+- 0 0 f120"/>
                    <a:gd name="f127" fmla="+- 0 0 f121"/>
                    <a:gd name="f128" fmla="+- f122 0 f117"/>
                    <a:gd name="f129" fmla="+- 0 0 f123"/>
                    <a:gd name="f130" fmla="+- 0 0 f124"/>
                    <a:gd name="f131" fmla="+- f125 0 f2"/>
                    <a:gd name="f132" fmla="*/ f34 f126 1"/>
                    <a:gd name="f133" fmla="*/ f34 f127 1"/>
                    <a:gd name="f134" fmla="+- f128 f2 0"/>
                    <a:gd name="f135" fmla="*/ f25 f129 1"/>
                    <a:gd name="f136" fmla="*/ f25 f130 1"/>
                    <a:gd name="f137" fmla="?: f125 f131 f125"/>
                    <a:gd name="f138" fmla="*/ f132 f132 1"/>
                    <a:gd name="f139" fmla="*/ f133 f133 1"/>
                    <a:gd name="f140" fmla="?: f128 f128 f134"/>
                    <a:gd name="f141" fmla="*/ f135 f135 1"/>
                    <a:gd name="f142" fmla="*/ f136 f136 1"/>
                    <a:gd name="f143" fmla="+- f138 f139 0"/>
                    <a:gd name="f144" fmla="+- f141 f142 0"/>
                    <a:gd name="f145" fmla="sqrt f143"/>
                    <a:gd name="f146" fmla="sqrt f144"/>
                    <a:gd name="f147" fmla="*/ f37 1 f145"/>
                    <a:gd name="f148" fmla="*/ f28 1 f146"/>
                    <a:gd name="f149" fmla="*/ f126 f147 1"/>
                    <a:gd name="f150" fmla="*/ f127 f147 1"/>
                    <a:gd name="f151" fmla="*/ f129 f148 1"/>
                    <a:gd name="f152" fmla="*/ f130 f148 1"/>
                    <a:gd name="f153" fmla="+- f36 0 f149"/>
                    <a:gd name="f154" fmla="+- f36 0 f150"/>
                    <a:gd name="f155" fmla="+- f27 0 f151"/>
                    <a:gd name="f156" fmla="+- f27 0 f152"/>
                  </a:gdLst>
                  <a:ahLst>
                    <a:ahPolar gdRefR="f1" minR="f8" maxR="f10" gdRefAng="f0" minAng="f8" maxAng="f11">
                      <a:pos x="f113" y="f114"/>
                    </a:ahPolar>
                  </a:ahLst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155" y="f156"/>
                      </a:moveTo>
                      <a:arcTo wR="f25" hR="f25" stAng="f119" swAng="f137"/>
                      <a:lnTo>
                        <a:pt x="f153" y="f154"/>
                      </a:lnTo>
                      <a:arcTo wR="f34" hR="f34" stAng="f117" swAng="f140"/>
                      <a:close/>
                    </a:path>
                  </a:pathLst>
                </a:custGeom>
                <a:solidFill>
                  <a:srgbClr val="CFE7E5"/>
                </a:solidFill>
                <a:ln w="0">
                  <a:solidFill>
                    <a:srgbClr val="808080"/>
                  </a:solidFill>
                  <a:prstDash val="solid"/>
                </a:ln>
              </p:spPr>
              <p:txBody>
                <a:bodyPr vert="horz" wrap="square" lIns="90000" tIns="45000" rIns="90000" bIns="45000" anchor="ctr" anchorCtr="0" compatLnSpc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Arial" pitchFamily="18"/>
                    <a:ea typeface="DejaVu Sans" pitchFamily="2"/>
                    <a:cs typeface="Lohit Devanagari" pitchFamily="2"/>
                  </a:endParaRPr>
                </a:p>
              </p:txBody>
            </p:sp>
          </p:grpSp>
          <p:sp>
            <p:nvSpPr>
              <p:cNvPr id="117" name="TextBox 27"/>
              <p:cNvSpPr txBox="1"/>
              <p:nvPr/>
            </p:nvSpPr>
            <p:spPr>
              <a:xfrm>
                <a:off x="5451951" y="872476"/>
                <a:ext cx="9781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/>
                  <a:t>Buncher</a:t>
                </a:r>
              </a:p>
            </p:txBody>
          </p:sp>
        </p:grpSp>
        <p:sp>
          <p:nvSpPr>
            <p:cNvPr id="72" name="TextBox 28"/>
            <p:cNvSpPr txBox="1"/>
            <p:nvPr/>
          </p:nvSpPr>
          <p:spPr>
            <a:xfrm>
              <a:off x="3611040" y="642973"/>
              <a:ext cx="20733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/>
                <a:t>1497 MHz choppers</a:t>
              </a:r>
            </a:p>
          </p:txBody>
        </p:sp>
        <p:sp>
          <p:nvSpPr>
            <p:cNvPr id="73" name="Freeform 72"/>
            <p:cNvSpPr/>
            <p:nvPr/>
          </p:nvSpPr>
          <p:spPr>
            <a:xfrm>
              <a:off x="7317005" y="1006828"/>
              <a:ext cx="1459080" cy="118871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Devanagari" pitchFamily="2"/>
              </a:endParaRPr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3980342" y="1078328"/>
              <a:ext cx="3203396" cy="1621951"/>
              <a:chOff x="3980342" y="1078328"/>
              <a:chExt cx="3203396" cy="1621951"/>
            </a:xfrm>
          </p:grpSpPr>
          <p:sp>
            <p:nvSpPr>
              <p:cNvPr id="110" name="TextBox 29"/>
              <p:cNvSpPr txBox="1"/>
              <p:nvPr/>
            </p:nvSpPr>
            <p:spPr>
              <a:xfrm>
                <a:off x="6742592" y="2068963"/>
                <a:ext cx="441146" cy="3741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/>
                  <a:t>A4</a:t>
                </a:r>
              </a:p>
            </p:txBody>
          </p:sp>
          <p:sp>
            <p:nvSpPr>
              <p:cNvPr id="111" name="Freeform 110"/>
              <p:cNvSpPr/>
              <p:nvPr/>
            </p:nvSpPr>
            <p:spPr>
              <a:xfrm>
                <a:off x="6927482" y="1078328"/>
                <a:ext cx="360" cy="4572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CFE7E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square" lIns="90720" tIns="45720" rIns="90720" bIns="45720" anchor="ctr" anchorCtr="0" compatLnSpc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Lohit Devanagari" pitchFamily="2"/>
                </a:endParaRPr>
              </a:p>
            </p:txBody>
          </p:sp>
          <p:sp>
            <p:nvSpPr>
              <p:cNvPr id="112" name="Freeform 111"/>
              <p:cNvSpPr/>
              <p:nvPr/>
            </p:nvSpPr>
            <p:spPr>
              <a:xfrm>
                <a:off x="6946171" y="1689834"/>
                <a:ext cx="360" cy="4572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CFE7E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square" lIns="90720" tIns="45720" rIns="90720" bIns="45720" anchor="ctr" anchorCtr="0" compatLnSpc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Lohit Devanagari" pitchFamily="2"/>
                </a:endParaRPr>
              </a:p>
            </p:txBody>
          </p:sp>
          <p:sp>
            <p:nvSpPr>
              <p:cNvPr id="113" name="Freeform 112"/>
              <p:cNvSpPr/>
              <p:nvPr/>
            </p:nvSpPr>
            <p:spPr>
              <a:xfrm>
                <a:off x="4127132" y="1097378"/>
                <a:ext cx="360" cy="4572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CFE7E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square" lIns="90720" tIns="45720" rIns="90720" bIns="45720" anchor="ctr" anchorCtr="0" compatLnSpc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Lohit Devanagari" pitchFamily="2"/>
                </a:endParaRPr>
              </a:p>
            </p:txBody>
          </p:sp>
          <p:sp>
            <p:nvSpPr>
              <p:cNvPr id="114" name="Freeform 113"/>
              <p:cNvSpPr/>
              <p:nvPr/>
            </p:nvSpPr>
            <p:spPr>
              <a:xfrm>
                <a:off x="4117246" y="1708884"/>
                <a:ext cx="360" cy="4572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CFE7E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square" lIns="90720" tIns="45720" rIns="90720" bIns="45720" anchor="ctr" anchorCtr="0" compatLnSpc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Lohit Devanagari" pitchFamily="2"/>
                </a:endParaRPr>
              </a:p>
            </p:txBody>
          </p:sp>
          <p:sp>
            <p:nvSpPr>
              <p:cNvPr id="115" name="TextBox 29"/>
              <p:cNvSpPr txBox="1"/>
              <p:nvPr/>
            </p:nvSpPr>
            <p:spPr>
              <a:xfrm>
                <a:off x="3980342" y="2326138"/>
                <a:ext cx="441146" cy="3741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/>
                  <a:t>A2</a:t>
                </a:r>
              </a:p>
            </p:txBody>
          </p:sp>
        </p:grpSp>
        <p:sp>
          <p:nvSpPr>
            <p:cNvPr id="78" name="TextBox 30"/>
            <p:cNvSpPr txBox="1"/>
            <p:nvPr/>
          </p:nvSpPr>
          <p:spPr>
            <a:xfrm>
              <a:off x="7485883" y="1081231"/>
              <a:ext cx="8418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/>
                <a:t>1/4CM</a:t>
              </a:r>
            </a:p>
          </p:txBody>
        </p:sp>
        <p:sp>
          <p:nvSpPr>
            <p:cNvPr id="79" name="Straight Connector 78"/>
            <p:cNvSpPr/>
            <p:nvPr/>
          </p:nvSpPr>
          <p:spPr>
            <a:xfrm>
              <a:off x="2108311" y="1622549"/>
              <a:ext cx="7602841" cy="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square" lIns="99720" tIns="54720" rIns="99720" bIns="54720" anchor="ctr" anchorCtr="0" compatLnSpc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Devanagari" pitchFamily="2"/>
              </a:endParaRPr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3645250" y="1072485"/>
              <a:ext cx="2889071" cy="1621951"/>
              <a:chOff x="3645250" y="1072485"/>
              <a:chExt cx="2889071" cy="1621951"/>
            </a:xfrm>
          </p:grpSpPr>
          <p:sp>
            <p:nvSpPr>
              <p:cNvPr id="104" name="Freeform 103"/>
              <p:cNvSpPr/>
              <p:nvPr/>
            </p:nvSpPr>
            <p:spPr>
              <a:xfrm>
                <a:off x="6297115" y="1072485"/>
                <a:ext cx="360" cy="4572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CFE7E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square" lIns="90720" tIns="45720" rIns="90720" bIns="45720" anchor="ctr" anchorCtr="0" compatLnSpc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Lohit Devanagari" pitchFamily="2"/>
                </a:endParaRPr>
              </a:p>
            </p:txBody>
          </p:sp>
          <p:sp>
            <p:nvSpPr>
              <p:cNvPr id="105" name="Freeform 104"/>
              <p:cNvSpPr/>
              <p:nvPr/>
            </p:nvSpPr>
            <p:spPr>
              <a:xfrm>
                <a:off x="6296754" y="1703041"/>
                <a:ext cx="360" cy="4572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CFE7E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square" lIns="90720" tIns="45720" rIns="90720" bIns="45720" anchor="ctr" anchorCtr="0" compatLnSpc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Lohit Devanagari" pitchFamily="2"/>
                </a:endParaRPr>
              </a:p>
            </p:txBody>
          </p:sp>
          <p:sp>
            <p:nvSpPr>
              <p:cNvPr id="106" name="TextBox 45"/>
              <p:cNvSpPr txBox="1"/>
              <p:nvPr/>
            </p:nvSpPr>
            <p:spPr>
              <a:xfrm>
                <a:off x="6093175" y="2072645"/>
                <a:ext cx="441146" cy="3741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/>
                  <a:t>A3</a:t>
                </a:r>
              </a:p>
            </p:txBody>
          </p:sp>
          <p:sp>
            <p:nvSpPr>
              <p:cNvPr id="107" name="Freeform 106"/>
              <p:cNvSpPr/>
              <p:nvPr/>
            </p:nvSpPr>
            <p:spPr>
              <a:xfrm>
                <a:off x="3896815" y="1072485"/>
                <a:ext cx="360" cy="4572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CFE7E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square" lIns="90720" tIns="45720" rIns="90720" bIns="45720" anchor="ctr" anchorCtr="0" compatLnSpc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Lohit Devanagari" pitchFamily="2"/>
                </a:endParaRPr>
              </a:p>
            </p:txBody>
          </p:sp>
          <p:sp>
            <p:nvSpPr>
              <p:cNvPr id="108" name="Freeform 107"/>
              <p:cNvSpPr/>
              <p:nvPr/>
            </p:nvSpPr>
            <p:spPr>
              <a:xfrm>
                <a:off x="3896454" y="1703041"/>
                <a:ext cx="360" cy="4572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CFE7E5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square" lIns="90720" tIns="45720" rIns="90720" bIns="45720" anchor="ctr" anchorCtr="0" compatLnSpc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Lohit Devanagari" pitchFamily="2"/>
                </a:endParaRPr>
              </a:p>
            </p:txBody>
          </p:sp>
          <p:sp>
            <p:nvSpPr>
              <p:cNvPr id="109" name="TextBox 45"/>
              <p:cNvSpPr txBox="1"/>
              <p:nvPr/>
            </p:nvSpPr>
            <p:spPr>
              <a:xfrm>
                <a:off x="3645250" y="2320295"/>
                <a:ext cx="441146" cy="3741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/>
                  <a:t>A1</a:t>
                </a:r>
              </a:p>
            </p:txBody>
          </p:sp>
        </p:grpSp>
        <p:sp>
          <p:nvSpPr>
            <p:cNvPr id="81" name="TextBox 16"/>
            <p:cNvSpPr txBox="1"/>
            <p:nvPr/>
          </p:nvSpPr>
          <p:spPr>
            <a:xfrm>
              <a:off x="1545091" y="2270121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/>
                <a:t>1</a:t>
              </a:r>
            </a:p>
          </p:txBody>
        </p:sp>
        <p:sp>
          <p:nvSpPr>
            <p:cNvPr id="82" name="TextBox 36"/>
            <p:cNvSpPr txBox="1"/>
            <p:nvPr/>
          </p:nvSpPr>
          <p:spPr>
            <a:xfrm>
              <a:off x="2634065" y="1918434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/>
                <a:t>2</a:t>
              </a:r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4034846" y="1163564"/>
              <a:ext cx="1440414" cy="1149326"/>
              <a:chOff x="4034846" y="1163564"/>
              <a:chExt cx="1440414" cy="1149326"/>
            </a:xfrm>
          </p:grpSpPr>
          <p:sp>
            <p:nvSpPr>
              <p:cNvPr id="89" name="TextBox 41"/>
              <p:cNvSpPr txBox="1"/>
              <p:nvPr/>
            </p:nvSpPr>
            <p:spPr>
              <a:xfrm>
                <a:off x="4034846" y="1943558"/>
                <a:ext cx="3016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/>
                  <a:t>3</a:t>
                </a:r>
              </a:p>
            </p:txBody>
          </p:sp>
          <p:grpSp>
            <p:nvGrpSpPr>
              <p:cNvPr id="90" name="Group 89"/>
              <p:cNvGrpSpPr/>
              <p:nvPr/>
            </p:nvGrpSpPr>
            <p:grpSpPr>
              <a:xfrm>
                <a:off x="4139249" y="1163564"/>
                <a:ext cx="1336011" cy="1145066"/>
                <a:chOff x="4139249" y="1163564"/>
                <a:chExt cx="1336011" cy="1145066"/>
              </a:xfrm>
            </p:grpSpPr>
            <p:sp>
              <p:nvSpPr>
                <p:cNvPr id="91" name="Freeform 90"/>
                <p:cNvSpPr/>
                <p:nvPr/>
              </p:nvSpPr>
              <p:spPr>
                <a:xfrm>
                  <a:off x="4139249" y="1300724"/>
                  <a:ext cx="153360" cy="64008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*/ 5419351 1 1725033"/>
                    <a:gd name="f6" fmla="*/ 10800 10800 1"/>
                    <a:gd name="f7" fmla="+- 0 0 0"/>
                    <a:gd name="f8" fmla="+- 0 0 360"/>
                    <a:gd name="f9" fmla="val 10800"/>
                    <a:gd name="f10" fmla="*/ f3 1 21600"/>
                    <a:gd name="f11" fmla="*/ f4 1 21600"/>
                    <a:gd name="f12" fmla="*/ 0 f5 1"/>
                    <a:gd name="f13" fmla="*/ f7 f0 1"/>
                    <a:gd name="f14" fmla="*/ f8 f0 1"/>
                    <a:gd name="f15" fmla="*/ 3163 f10 1"/>
                    <a:gd name="f16" fmla="*/ 18437 f10 1"/>
                    <a:gd name="f17" fmla="*/ 18437 f11 1"/>
                    <a:gd name="f18" fmla="*/ 3163 f11 1"/>
                    <a:gd name="f19" fmla="*/ f12 1 f2"/>
                    <a:gd name="f20" fmla="*/ f13 1 f2"/>
                    <a:gd name="f21" fmla="*/ f14 1 f2"/>
                    <a:gd name="f22" fmla="*/ 10800 f10 1"/>
                    <a:gd name="f23" fmla="*/ 0 f11 1"/>
                    <a:gd name="f24" fmla="*/ 0 f10 1"/>
                    <a:gd name="f25" fmla="*/ 10800 f11 1"/>
                    <a:gd name="f26" fmla="*/ 21600 f11 1"/>
                    <a:gd name="f27" fmla="*/ 21600 f10 1"/>
                    <a:gd name="f28" fmla="+- 0 0 f19"/>
                    <a:gd name="f29" fmla="+- f20 0 f1"/>
                    <a:gd name="f30" fmla="+- f21 0 f1"/>
                    <a:gd name="f31" fmla="*/ f28 f0 1"/>
                    <a:gd name="f32" fmla="+- f30 0 f29"/>
                    <a:gd name="f33" fmla="*/ f31 1 f5"/>
                    <a:gd name="f34" fmla="+- f33 0 f1"/>
                    <a:gd name="f35" fmla="cos 1 f34"/>
                    <a:gd name="f36" fmla="sin 1 f34"/>
                    <a:gd name="f37" fmla="+- 0 0 f35"/>
                    <a:gd name="f38" fmla="+- 0 0 f36"/>
                    <a:gd name="f39" fmla="*/ 10800 f37 1"/>
                    <a:gd name="f40" fmla="*/ 10800 f38 1"/>
                    <a:gd name="f41" fmla="*/ f39 f39 1"/>
                    <a:gd name="f42" fmla="*/ f40 f40 1"/>
                    <a:gd name="f43" fmla="+- f41 f42 0"/>
                    <a:gd name="f44" fmla="sqrt f43"/>
                    <a:gd name="f45" fmla="*/ f6 1 f44"/>
                    <a:gd name="f46" fmla="*/ f37 f45 1"/>
                    <a:gd name="f47" fmla="*/ f38 f45 1"/>
                    <a:gd name="f48" fmla="+- 10800 0 f46"/>
                    <a:gd name="f49" fmla="+- 10800 0 f4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9">
                      <a:pos x="f22" y="f23"/>
                    </a:cxn>
                    <a:cxn ang="f29">
                      <a:pos x="f15" y="f18"/>
                    </a:cxn>
                    <a:cxn ang="f29">
                      <a:pos x="f24" y="f25"/>
                    </a:cxn>
                    <a:cxn ang="f29">
                      <a:pos x="f15" y="f17"/>
                    </a:cxn>
                    <a:cxn ang="f29">
                      <a:pos x="f22" y="f26"/>
                    </a:cxn>
                    <a:cxn ang="f29">
                      <a:pos x="f16" y="f17"/>
                    </a:cxn>
                    <a:cxn ang="f29">
                      <a:pos x="f27" y="f25"/>
                    </a:cxn>
                    <a:cxn ang="f29">
                      <a:pos x="f16" y="f18"/>
                    </a:cxn>
                  </a:cxnLst>
                  <a:rect l="f15" t="f18" r="f16" b="f17"/>
                  <a:pathLst>
                    <a:path w="21600" h="21600">
                      <a:moveTo>
                        <a:pt x="f48" y="f49"/>
                      </a:moveTo>
                      <a:arcTo wR="f9" hR="f9" stAng="f29" swAng="f32"/>
                      <a:close/>
                    </a:path>
                  </a:pathLst>
                </a:custGeom>
                <a:solidFill>
                  <a:srgbClr val="CFE7E5"/>
                </a:solidFill>
                <a:ln w="0">
                  <a:solidFill>
                    <a:srgbClr val="808080"/>
                  </a:solidFill>
                  <a:prstDash val="solid"/>
                </a:ln>
              </p:spPr>
              <p:txBody>
                <a:bodyPr vert="horz" wrap="square" lIns="90000" tIns="45000" rIns="90000" bIns="45000" anchor="ctr" anchorCtr="0" compatLnSpc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Arial" pitchFamily="18"/>
                    <a:ea typeface="DejaVu Sans" pitchFamily="2"/>
                    <a:cs typeface="Lohit Devanagari" pitchFamily="2"/>
                  </a:endParaRPr>
                </a:p>
              </p:txBody>
            </p:sp>
            <p:sp>
              <p:nvSpPr>
                <p:cNvPr id="92" name="Freeform 91"/>
                <p:cNvSpPr/>
                <p:nvPr/>
              </p:nvSpPr>
              <p:spPr>
                <a:xfrm>
                  <a:off x="4343906" y="1168871"/>
                  <a:ext cx="77040" cy="91440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solidFill>
                  <a:srgbClr val="CFE7E5"/>
                </a:solidFill>
                <a:ln w="9144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135720" tIns="90720" rIns="135720" bIns="90720" anchor="ctr" anchorCtr="0" compatLnSpc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Arial" pitchFamily="18"/>
                    <a:ea typeface="DejaVu Sans" pitchFamily="2"/>
                    <a:cs typeface="Lohit Devanagari" pitchFamily="2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>
                  <a:off x="5077190" y="1163564"/>
                  <a:ext cx="77040" cy="914400"/>
                </a:xfrm>
                <a:custGeom>
                  <a:avLst/>
                  <a:gdLst>
                    <a:gd name="f0" fmla="val 0"/>
                    <a:gd name="f1" fmla="val 21600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l" t="t" r="r" b="b"/>
                  <a:pathLst>
                    <a:path w="21600" h="21600">
                      <a:moveTo>
                        <a:pt x="f0" y="f0"/>
                      </a:moveTo>
                      <a:lnTo>
                        <a:pt x="f1" y="f0"/>
                      </a:lnTo>
                      <a:lnTo>
                        <a:pt x="f1" y="f1"/>
                      </a:lnTo>
                      <a:lnTo>
                        <a:pt x="f0" y="f1"/>
                      </a:lnTo>
                      <a:lnTo>
                        <a:pt x="f0" y="f0"/>
                      </a:lnTo>
                      <a:close/>
                    </a:path>
                  </a:pathLst>
                </a:custGeom>
                <a:solidFill>
                  <a:srgbClr val="CFE7E5"/>
                </a:solidFill>
                <a:ln w="9144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135720" tIns="90720" rIns="135720" bIns="90720" anchor="ctr" anchorCtr="0" compatLnSpc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Arial" pitchFamily="18"/>
                    <a:ea typeface="DejaVu Sans" pitchFamily="2"/>
                    <a:cs typeface="Lohit Devanagari" pitchFamily="2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>
                  <a:off x="5213012" y="1304216"/>
                  <a:ext cx="153720" cy="64008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*/ 5419351 1 1725033"/>
                    <a:gd name="f6" fmla="*/ 10800 10800 1"/>
                    <a:gd name="f7" fmla="+- 0 0 0"/>
                    <a:gd name="f8" fmla="+- 0 0 360"/>
                    <a:gd name="f9" fmla="val 10800"/>
                    <a:gd name="f10" fmla="*/ f3 1 21600"/>
                    <a:gd name="f11" fmla="*/ f4 1 21600"/>
                    <a:gd name="f12" fmla="*/ 0 f5 1"/>
                    <a:gd name="f13" fmla="*/ f7 f0 1"/>
                    <a:gd name="f14" fmla="*/ f8 f0 1"/>
                    <a:gd name="f15" fmla="*/ 3163 f10 1"/>
                    <a:gd name="f16" fmla="*/ 18437 f10 1"/>
                    <a:gd name="f17" fmla="*/ 18437 f11 1"/>
                    <a:gd name="f18" fmla="*/ 3163 f11 1"/>
                    <a:gd name="f19" fmla="*/ f12 1 f2"/>
                    <a:gd name="f20" fmla="*/ f13 1 f2"/>
                    <a:gd name="f21" fmla="*/ f14 1 f2"/>
                    <a:gd name="f22" fmla="*/ 10800 f10 1"/>
                    <a:gd name="f23" fmla="*/ 0 f11 1"/>
                    <a:gd name="f24" fmla="*/ 0 f10 1"/>
                    <a:gd name="f25" fmla="*/ 10800 f11 1"/>
                    <a:gd name="f26" fmla="*/ 21600 f11 1"/>
                    <a:gd name="f27" fmla="*/ 21600 f10 1"/>
                    <a:gd name="f28" fmla="+- 0 0 f19"/>
                    <a:gd name="f29" fmla="+- f20 0 f1"/>
                    <a:gd name="f30" fmla="+- f21 0 f1"/>
                    <a:gd name="f31" fmla="*/ f28 f0 1"/>
                    <a:gd name="f32" fmla="+- f30 0 f29"/>
                    <a:gd name="f33" fmla="*/ f31 1 f5"/>
                    <a:gd name="f34" fmla="+- f33 0 f1"/>
                    <a:gd name="f35" fmla="cos 1 f34"/>
                    <a:gd name="f36" fmla="sin 1 f34"/>
                    <a:gd name="f37" fmla="+- 0 0 f35"/>
                    <a:gd name="f38" fmla="+- 0 0 f36"/>
                    <a:gd name="f39" fmla="*/ 10800 f37 1"/>
                    <a:gd name="f40" fmla="*/ 10800 f38 1"/>
                    <a:gd name="f41" fmla="*/ f39 f39 1"/>
                    <a:gd name="f42" fmla="*/ f40 f40 1"/>
                    <a:gd name="f43" fmla="+- f41 f42 0"/>
                    <a:gd name="f44" fmla="sqrt f43"/>
                    <a:gd name="f45" fmla="*/ f6 1 f44"/>
                    <a:gd name="f46" fmla="*/ f37 f45 1"/>
                    <a:gd name="f47" fmla="*/ f38 f45 1"/>
                    <a:gd name="f48" fmla="+- 10800 0 f46"/>
                    <a:gd name="f49" fmla="+- 10800 0 f4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9">
                      <a:pos x="f22" y="f23"/>
                    </a:cxn>
                    <a:cxn ang="f29">
                      <a:pos x="f15" y="f18"/>
                    </a:cxn>
                    <a:cxn ang="f29">
                      <a:pos x="f24" y="f25"/>
                    </a:cxn>
                    <a:cxn ang="f29">
                      <a:pos x="f15" y="f17"/>
                    </a:cxn>
                    <a:cxn ang="f29">
                      <a:pos x="f22" y="f26"/>
                    </a:cxn>
                    <a:cxn ang="f29">
                      <a:pos x="f16" y="f17"/>
                    </a:cxn>
                    <a:cxn ang="f29">
                      <a:pos x="f27" y="f25"/>
                    </a:cxn>
                    <a:cxn ang="f29">
                      <a:pos x="f16" y="f18"/>
                    </a:cxn>
                  </a:cxnLst>
                  <a:rect l="f15" t="f18" r="f16" b="f17"/>
                  <a:pathLst>
                    <a:path w="21600" h="21600">
                      <a:moveTo>
                        <a:pt x="f48" y="f49"/>
                      </a:moveTo>
                      <a:arcTo wR="f9" hR="f9" stAng="f29" swAng="f32"/>
                      <a:close/>
                    </a:path>
                  </a:pathLst>
                </a:custGeom>
                <a:solidFill>
                  <a:srgbClr val="CFE7E5"/>
                </a:solidFill>
                <a:ln w="0">
                  <a:solidFill>
                    <a:srgbClr val="808080"/>
                  </a:solidFill>
                  <a:prstDash val="solid"/>
                </a:ln>
              </p:spPr>
              <p:txBody>
                <a:bodyPr vert="horz" wrap="square" lIns="90000" tIns="45000" rIns="90000" bIns="45000" anchor="ctr" anchorCtr="0" compatLnSpc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b="0" i="0" u="none" strike="noStrike" kern="1200">
                    <a:ln>
                      <a:noFill/>
                    </a:ln>
                    <a:latin typeface="Arial" pitchFamily="18"/>
                    <a:ea typeface="DejaVu Sans" pitchFamily="2"/>
                    <a:cs typeface="Lohit Devanagari" pitchFamily="2"/>
                  </a:endParaRPr>
                </a:p>
              </p:txBody>
            </p:sp>
            <p:grpSp>
              <p:nvGrpSpPr>
                <p:cNvPr id="95" name="Group 94"/>
                <p:cNvGrpSpPr/>
                <p:nvPr/>
              </p:nvGrpSpPr>
              <p:grpSpPr>
                <a:xfrm>
                  <a:off x="4570874" y="1261375"/>
                  <a:ext cx="370831" cy="725761"/>
                  <a:chOff x="4570874" y="1261375"/>
                  <a:chExt cx="370831" cy="725761"/>
                </a:xfrm>
              </p:grpSpPr>
              <p:sp>
                <p:nvSpPr>
                  <p:cNvPr id="99" name="Freeform 98"/>
                  <p:cNvSpPr/>
                  <p:nvPr/>
                </p:nvSpPr>
                <p:spPr>
                  <a:xfrm>
                    <a:off x="4570874" y="1314012"/>
                    <a:ext cx="153720" cy="640080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*/ 5419351 1 1725033"/>
                      <a:gd name="f6" fmla="*/ 10800 10800 1"/>
                      <a:gd name="f7" fmla="+- 0 0 0"/>
                      <a:gd name="f8" fmla="+- 0 0 360"/>
                      <a:gd name="f9" fmla="val 10800"/>
                      <a:gd name="f10" fmla="*/ f3 1 21600"/>
                      <a:gd name="f11" fmla="*/ f4 1 21600"/>
                      <a:gd name="f12" fmla="*/ 0 f5 1"/>
                      <a:gd name="f13" fmla="*/ f7 f0 1"/>
                      <a:gd name="f14" fmla="*/ f8 f0 1"/>
                      <a:gd name="f15" fmla="*/ 3163 f10 1"/>
                      <a:gd name="f16" fmla="*/ 18437 f10 1"/>
                      <a:gd name="f17" fmla="*/ 18437 f11 1"/>
                      <a:gd name="f18" fmla="*/ 3163 f11 1"/>
                      <a:gd name="f19" fmla="*/ f12 1 f2"/>
                      <a:gd name="f20" fmla="*/ f13 1 f2"/>
                      <a:gd name="f21" fmla="*/ f14 1 f2"/>
                      <a:gd name="f22" fmla="*/ 10800 f10 1"/>
                      <a:gd name="f23" fmla="*/ 0 f11 1"/>
                      <a:gd name="f24" fmla="*/ 0 f10 1"/>
                      <a:gd name="f25" fmla="*/ 10800 f11 1"/>
                      <a:gd name="f26" fmla="*/ 21600 f11 1"/>
                      <a:gd name="f27" fmla="*/ 21600 f10 1"/>
                      <a:gd name="f28" fmla="+- 0 0 f19"/>
                      <a:gd name="f29" fmla="+- f20 0 f1"/>
                      <a:gd name="f30" fmla="+- f21 0 f1"/>
                      <a:gd name="f31" fmla="*/ f28 f0 1"/>
                      <a:gd name="f32" fmla="+- f30 0 f29"/>
                      <a:gd name="f33" fmla="*/ f31 1 f5"/>
                      <a:gd name="f34" fmla="+- f33 0 f1"/>
                      <a:gd name="f35" fmla="cos 1 f34"/>
                      <a:gd name="f36" fmla="sin 1 f34"/>
                      <a:gd name="f37" fmla="+- 0 0 f35"/>
                      <a:gd name="f38" fmla="+- 0 0 f36"/>
                      <a:gd name="f39" fmla="*/ 10800 f37 1"/>
                      <a:gd name="f40" fmla="*/ 10800 f38 1"/>
                      <a:gd name="f41" fmla="*/ f39 f39 1"/>
                      <a:gd name="f42" fmla="*/ f40 f40 1"/>
                      <a:gd name="f43" fmla="+- f41 f42 0"/>
                      <a:gd name="f44" fmla="sqrt f43"/>
                      <a:gd name="f45" fmla="*/ f6 1 f44"/>
                      <a:gd name="f46" fmla="*/ f37 f45 1"/>
                      <a:gd name="f47" fmla="*/ f38 f45 1"/>
                      <a:gd name="f48" fmla="+- 10800 0 f46"/>
                      <a:gd name="f49" fmla="+- 10800 0 f47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9">
                        <a:pos x="f22" y="f23"/>
                      </a:cxn>
                      <a:cxn ang="f29">
                        <a:pos x="f15" y="f18"/>
                      </a:cxn>
                      <a:cxn ang="f29">
                        <a:pos x="f24" y="f25"/>
                      </a:cxn>
                      <a:cxn ang="f29">
                        <a:pos x="f15" y="f17"/>
                      </a:cxn>
                      <a:cxn ang="f29">
                        <a:pos x="f22" y="f26"/>
                      </a:cxn>
                      <a:cxn ang="f29">
                        <a:pos x="f16" y="f17"/>
                      </a:cxn>
                      <a:cxn ang="f29">
                        <a:pos x="f27" y="f25"/>
                      </a:cxn>
                      <a:cxn ang="f29">
                        <a:pos x="f16" y="f18"/>
                      </a:cxn>
                    </a:cxnLst>
                    <a:rect l="f15" t="f18" r="f16" b="f17"/>
                    <a:pathLst>
                      <a:path w="21600" h="21600">
                        <a:moveTo>
                          <a:pt x="f48" y="f49"/>
                        </a:moveTo>
                        <a:arcTo wR="f9" hR="f9" stAng="f29" swAng="f32"/>
                        <a:close/>
                      </a:path>
                    </a:pathLst>
                  </a:custGeom>
                  <a:solidFill>
                    <a:srgbClr val="CFE7E5"/>
                  </a:solidFill>
                  <a:ln w="0">
                    <a:solidFill>
                      <a:srgbClr val="808080"/>
                    </a:solidFill>
                    <a:prstDash val="solid"/>
                  </a:ln>
                </p:spPr>
                <p:txBody>
                  <a:bodyPr vert="horz" wrap="square" lIns="90000" tIns="45000" rIns="90000" bIns="45000" anchor="ctr" anchorCtr="0" compatLnSpc="0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>
                      <a:ln>
                        <a:noFill/>
                      </a:ln>
                      <a:latin typeface="Arial" pitchFamily="18"/>
                      <a:ea typeface="DejaVu Sans" pitchFamily="2"/>
                      <a:cs typeface="Lohit Devanagari" pitchFamily="2"/>
                    </a:endParaRPr>
                  </a:p>
                </p:txBody>
              </p:sp>
              <p:sp>
                <p:nvSpPr>
                  <p:cNvPr id="100" name="Freeform 99"/>
                  <p:cNvSpPr/>
                  <p:nvPr/>
                </p:nvSpPr>
                <p:spPr>
                  <a:xfrm>
                    <a:off x="4787985" y="1330534"/>
                    <a:ext cx="153720" cy="640080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*/ 5419351 1 1725033"/>
                      <a:gd name="f6" fmla="*/ 10800 10800 1"/>
                      <a:gd name="f7" fmla="+- 0 0 0"/>
                      <a:gd name="f8" fmla="+- 0 0 360"/>
                      <a:gd name="f9" fmla="val 10800"/>
                      <a:gd name="f10" fmla="*/ f3 1 21600"/>
                      <a:gd name="f11" fmla="*/ f4 1 21600"/>
                      <a:gd name="f12" fmla="*/ 0 f5 1"/>
                      <a:gd name="f13" fmla="*/ f7 f0 1"/>
                      <a:gd name="f14" fmla="*/ f8 f0 1"/>
                      <a:gd name="f15" fmla="*/ 3163 f10 1"/>
                      <a:gd name="f16" fmla="*/ 18437 f10 1"/>
                      <a:gd name="f17" fmla="*/ 18437 f11 1"/>
                      <a:gd name="f18" fmla="*/ 3163 f11 1"/>
                      <a:gd name="f19" fmla="*/ f12 1 f2"/>
                      <a:gd name="f20" fmla="*/ f13 1 f2"/>
                      <a:gd name="f21" fmla="*/ f14 1 f2"/>
                      <a:gd name="f22" fmla="*/ 10800 f10 1"/>
                      <a:gd name="f23" fmla="*/ 0 f11 1"/>
                      <a:gd name="f24" fmla="*/ 0 f10 1"/>
                      <a:gd name="f25" fmla="*/ 10800 f11 1"/>
                      <a:gd name="f26" fmla="*/ 21600 f11 1"/>
                      <a:gd name="f27" fmla="*/ 21600 f10 1"/>
                      <a:gd name="f28" fmla="+- 0 0 f19"/>
                      <a:gd name="f29" fmla="+- f20 0 f1"/>
                      <a:gd name="f30" fmla="+- f21 0 f1"/>
                      <a:gd name="f31" fmla="*/ f28 f0 1"/>
                      <a:gd name="f32" fmla="+- f30 0 f29"/>
                      <a:gd name="f33" fmla="*/ f31 1 f5"/>
                      <a:gd name="f34" fmla="+- f33 0 f1"/>
                      <a:gd name="f35" fmla="cos 1 f34"/>
                      <a:gd name="f36" fmla="sin 1 f34"/>
                      <a:gd name="f37" fmla="+- 0 0 f35"/>
                      <a:gd name="f38" fmla="+- 0 0 f36"/>
                      <a:gd name="f39" fmla="*/ 10800 f37 1"/>
                      <a:gd name="f40" fmla="*/ 10800 f38 1"/>
                      <a:gd name="f41" fmla="*/ f39 f39 1"/>
                      <a:gd name="f42" fmla="*/ f40 f40 1"/>
                      <a:gd name="f43" fmla="+- f41 f42 0"/>
                      <a:gd name="f44" fmla="sqrt f43"/>
                      <a:gd name="f45" fmla="*/ f6 1 f44"/>
                      <a:gd name="f46" fmla="*/ f37 f45 1"/>
                      <a:gd name="f47" fmla="*/ f38 f45 1"/>
                      <a:gd name="f48" fmla="+- 10800 0 f46"/>
                      <a:gd name="f49" fmla="+- 10800 0 f47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9">
                        <a:pos x="f22" y="f23"/>
                      </a:cxn>
                      <a:cxn ang="f29">
                        <a:pos x="f15" y="f18"/>
                      </a:cxn>
                      <a:cxn ang="f29">
                        <a:pos x="f24" y="f25"/>
                      </a:cxn>
                      <a:cxn ang="f29">
                        <a:pos x="f15" y="f17"/>
                      </a:cxn>
                      <a:cxn ang="f29">
                        <a:pos x="f22" y="f26"/>
                      </a:cxn>
                      <a:cxn ang="f29">
                        <a:pos x="f16" y="f17"/>
                      </a:cxn>
                      <a:cxn ang="f29">
                        <a:pos x="f27" y="f25"/>
                      </a:cxn>
                      <a:cxn ang="f29">
                        <a:pos x="f16" y="f18"/>
                      </a:cxn>
                    </a:cxnLst>
                    <a:rect l="f15" t="f18" r="f16" b="f17"/>
                    <a:pathLst>
                      <a:path w="21600" h="21600">
                        <a:moveTo>
                          <a:pt x="f48" y="f49"/>
                        </a:moveTo>
                        <a:arcTo wR="f9" hR="f9" stAng="f29" swAng="f32"/>
                        <a:close/>
                      </a:path>
                    </a:pathLst>
                  </a:custGeom>
                  <a:solidFill>
                    <a:srgbClr val="CFE7E5"/>
                  </a:solidFill>
                  <a:ln w="0">
                    <a:solidFill>
                      <a:srgbClr val="808080"/>
                    </a:solidFill>
                    <a:prstDash val="solid"/>
                  </a:ln>
                </p:spPr>
                <p:txBody>
                  <a:bodyPr vert="horz" wrap="square" lIns="90000" tIns="45000" rIns="90000" bIns="45000" anchor="ctr" anchorCtr="0" compatLnSpc="0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US" sz="1800" b="0" i="0" u="none" strike="noStrike" kern="1200">
                      <a:ln>
                        <a:noFill/>
                      </a:ln>
                      <a:latin typeface="Arial" pitchFamily="18"/>
                      <a:ea typeface="DejaVu Sans" pitchFamily="2"/>
                      <a:cs typeface="Lohit Devanagari" pitchFamily="2"/>
                    </a:endParaRPr>
                  </a:p>
                </p:txBody>
              </p:sp>
              <p:grpSp>
                <p:nvGrpSpPr>
                  <p:cNvPr id="101" name="Group 100"/>
                  <p:cNvGrpSpPr/>
                  <p:nvPr/>
                </p:nvGrpSpPr>
                <p:grpSpPr>
                  <a:xfrm>
                    <a:off x="4756290" y="1261375"/>
                    <a:ext cx="0" cy="725761"/>
                    <a:chOff x="4756290" y="1261375"/>
                    <a:chExt cx="0" cy="725761"/>
                  </a:xfrm>
                </p:grpSpPr>
                <p:cxnSp>
                  <p:nvCxnSpPr>
                    <p:cNvPr id="102" name="Straight Connector 101"/>
                    <p:cNvCxnSpPr/>
                    <p:nvPr/>
                  </p:nvCxnSpPr>
                  <p:spPr>
                    <a:xfrm>
                      <a:off x="4756290" y="1672856"/>
                      <a:ext cx="0" cy="314280"/>
                    </a:xfrm>
                    <a:prstGeom prst="line">
                      <a:avLst/>
                    </a:prstGeom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" name="Straight Connector 102"/>
                    <p:cNvCxnSpPr/>
                    <p:nvPr/>
                  </p:nvCxnSpPr>
                  <p:spPr>
                    <a:xfrm>
                      <a:off x="4756290" y="1261375"/>
                      <a:ext cx="0" cy="314280"/>
                    </a:xfrm>
                    <a:prstGeom prst="line">
                      <a:avLst/>
                    </a:prstGeom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96" name="TextBox 42"/>
                <p:cNvSpPr txBox="1"/>
                <p:nvPr/>
              </p:nvSpPr>
              <p:spPr>
                <a:xfrm>
                  <a:off x="4484884" y="1939298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/>
                    <a:t>4</a:t>
                  </a:r>
                </a:p>
              </p:txBody>
            </p:sp>
            <p:sp>
              <p:nvSpPr>
                <p:cNvPr id="97" name="TextBox 43"/>
                <p:cNvSpPr txBox="1"/>
                <p:nvPr/>
              </p:nvSpPr>
              <p:spPr>
                <a:xfrm>
                  <a:off x="4756290" y="1939298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/>
                    <a:t>5</a:t>
                  </a:r>
                </a:p>
              </p:txBody>
            </p:sp>
            <p:sp>
              <p:nvSpPr>
                <p:cNvPr id="98" name="TextBox 44"/>
                <p:cNvSpPr txBox="1"/>
                <p:nvPr/>
              </p:nvSpPr>
              <p:spPr>
                <a:xfrm>
                  <a:off x="5173574" y="1939298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/>
                    <a:t>6</a:t>
                  </a:r>
                </a:p>
              </p:txBody>
            </p:sp>
          </p:grpSp>
        </p:grpSp>
        <p:pic>
          <p:nvPicPr>
            <p:cNvPr id="84" name="Picture 83"/>
            <p:cNvPicPr>
              <a:picLocks noChangeAspect="1" noChangeArrowheads="1"/>
            </p:cNvPicPr>
            <p:nvPr/>
          </p:nvPicPr>
          <p:blipFill>
            <a:blip r:embed="rId7" cstate="print"/>
            <a:srcRect r="4298"/>
            <a:stretch>
              <a:fillRect/>
            </a:stretch>
          </p:blipFill>
          <p:spPr bwMode="auto">
            <a:xfrm rot="19013490">
              <a:off x="0" y="2250861"/>
              <a:ext cx="1569050" cy="14088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" name="Freeform 84"/>
            <p:cNvSpPr/>
            <p:nvPr/>
          </p:nvSpPr>
          <p:spPr>
            <a:xfrm>
              <a:off x="7040330" y="1281148"/>
              <a:ext cx="153720" cy="6400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Devanagari" pitchFamily="2"/>
              </a:endParaRPr>
            </a:p>
          </p:txBody>
        </p:sp>
        <p:sp>
          <p:nvSpPr>
            <p:cNvPr id="86" name="TextBox 50"/>
            <p:cNvSpPr txBox="1"/>
            <p:nvPr/>
          </p:nvSpPr>
          <p:spPr>
            <a:xfrm>
              <a:off x="7043207" y="1823716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/>
                <a:t>7</a:t>
              </a:r>
            </a:p>
          </p:txBody>
        </p:sp>
        <p:cxnSp>
          <p:nvCxnSpPr>
            <p:cNvPr id="87" name="Straight Arrow Connector 86"/>
            <p:cNvCxnSpPr/>
            <p:nvPr/>
          </p:nvCxnSpPr>
          <p:spPr>
            <a:xfrm flipV="1">
              <a:off x="6326405" y="457200"/>
              <a:ext cx="1295400" cy="116356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52"/>
            <p:cNvSpPr txBox="1"/>
            <p:nvPr/>
          </p:nvSpPr>
          <p:spPr>
            <a:xfrm>
              <a:off x="7012129" y="0"/>
              <a:ext cx="1469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/>
                <a:t>spectrometer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001614" y="5920263"/>
            <a:ext cx="5168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quantities can we measure with this </a:t>
            </a:r>
            <a:r>
              <a:rPr lang="en-US" dirty="0" err="1" smtClean="0"/>
              <a:t>beamline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709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0"/>
            <a:ext cx="8229600" cy="990599"/>
          </a:xfrm>
        </p:spPr>
        <p:txBody>
          <a:bodyPr/>
          <a:lstStyle/>
          <a:p>
            <a:r>
              <a:rPr lang="en-US" dirty="0" smtClean="0"/>
              <a:t>Things to consider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7241" y="9144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Can our design accommodate higher current after </a:t>
            </a:r>
            <a:r>
              <a:rPr lang="en-US" sz="2400" dirty="0" err="1" smtClean="0"/>
              <a:t>HDIce</a:t>
            </a:r>
            <a:r>
              <a:rPr lang="en-US" sz="2400" dirty="0" smtClean="0"/>
              <a:t>?  100uA at least.   What bunch charge?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Appropriate diagnostic and tools to steer up beam?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Vacuum quality, yes we can make good vacuum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350kV beam = stiff beam, how hard do we imagine running the </a:t>
            </a:r>
            <a:r>
              <a:rPr lang="en-US" sz="2400" dirty="0" err="1" smtClean="0"/>
              <a:t>buncher</a:t>
            </a:r>
            <a:r>
              <a:rPr lang="en-US" sz="240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Will the </a:t>
            </a:r>
            <a:r>
              <a:rPr lang="en-US" sz="2400" dirty="0" err="1" smtClean="0"/>
              <a:t>UofI</a:t>
            </a:r>
            <a:r>
              <a:rPr lang="en-US" sz="2400" dirty="0" smtClean="0"/>
              <a:t> solenoids really work for 350kV beam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What is the lowest gun voltage we need to achieve? And still accelerate beam through the quarter?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Don’t want to “eat up” all floor space with long CEBAF injector….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On the bright side, a long complicated front end will let us make interesting measurements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Need </a:t>
            </a:r>
            <a:r>
              <a:rPr lang="en-US" sz="2400" smtClean="0"/>
              <a:t>to pull </a:t>
            </a:r>
            <a:r>
              <a:rPr lang="en-US" sz="2400" dirty="0" smtClean="0"/>
              <a:t>the trigger on our front end design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How many components do we have, and need to manufacture/buy?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1395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8855</TotalTime>
  <Words>267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Things to consider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Mathew Poelker</dc:creator>
  <cp:lastModifiedBy>Mathew Poelker</cp:lastModifiedBy>
  <cp:revision>22</cp:revision>
  <cp:lastPrinted>2015-03-18T12:52:22Z</cp:lastPrinted>
  <dcterms:created xsi:type="dcterms:W3CDTF">2015-03-11T19:52:29Z</dcterms:created>
  <dcterms:modified xsi:type="dcterms:W3CDTF">2015-03-23T13:13:55Z</dcterms:modified>
</cp:coreProperties>
</file>