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33"/>
  </p:notesMasterIdLst>
  <p:handoutMasterIdLst>
    <p:handoutMasterId r:id="rId34"/>
  </p:handoutMasterIdLst>
  <p:sldIdLst>
    <p:sldId id="711" r:id="rId2"/>
    <p:sldId id="747" r:id="rId3"/>
    <p:sldId id="746" r:id="rId4"/>
    <p:sldId id="748" r:id="rId5"/>
    <p:sldId id="745" r:id="rId6"/>
    <p:sldId id="749" r:id="rId7"/>
    <p:sldId id="751" r:id="rId8"/>
    <p:sldId id="660" r:id="rId9"/>
    <p:sldId id="626" r:id="rId10"/>
    <p:sldId id="659" r:id="rId11"/>
    <p:sldId id="724" r:id="rId12"/>
    <p:sldId id="753" r:id="rId13"/>
    <p:sldId id="754" r:id="rId14"/>
    <p:sldId id="755" r:id="rId15"/>
    <p:sldId id="704" r:id="rId16"/>
    <p:sldId id="727" r:id="rId17"/>
    <p:sldId id="713" r:id="rId18"/>
    <p:sldId id="721" r:id="rId19"/>
    <p:sldId id="729" r:id="rId20"/>
    <p:sldId id="688" r:id="rId21"/>
    <p:sldId id="735" r:id="rId22"/>
    <p:sldId id="701" r:id="rId23"/>
    <p:sldId id="736" r:id="rId24"/>
    <p:sldId id="728" r:id="rId25"/>
    <p:sldId id="742" r:id="rId26"/>
    <p:sldId id="741" r:id="rId27"/>
    <p:sldId id="743" r:id="rId28"/>
    <p:sldId id="720" r:id="rId29"/>
    <p:sldId id="732" r:id="rId30"/>
    <p:sldId id="750" r:id="rId31"/>
    <p:sldId id="665" r:id="rId32"/>
  </p:sldIdLst>
  <p:sldSz cx="9144000" cy="6858000" type="letter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FF0000"/>
    <a:srgbClr val="FFFF00"/>
    <a:srgbClr val="9BFFC8"/>
    <a:srgbClr val="CC00CC"/>
    <a:srgbClr val="00CC00"/>
    <a:srgbClr val="F64B16"/>
    <a:srgbClr val="CC6600"/>
    <a:srgbClr val="95E3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2" autoAdjust="0"/>
    <p:restoredTop sz="96154" autoAdjust="0"/>
  </p:normalViewPr>
  <p:slideViewPr>
    <p:cSldViewPr snapToGrid="0">
      <p:cViewPr varScale="1">
        <p:scale>
          <a:sx n="101" d="100"/>
          <a:sy n="101" d="100"/>
        </p:scale>
        <p:origin x="-1272" y="-126"/>
      </p:cViewPr>
      <p:guideLst>
        <p:guide orient="horz" pos="2168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563022" y="8921553"/>
            <a:ext cx="416184" cy="27590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124585" tIns="60655" rIns="124585" bIns="60655" anchor="ctr">
            <a:spAutoFit/>
          </a:bodyPr>
          <a:lstStyle/>
          <a:p>
            <a:pPr algn="r" defTabSz="1255897" eaLnBrk="0" hangingPunct="0">
              <a:defRPr/>
            </a:pPr>
            <a:fld id="{D774CB0F-5FCA-4BFC-A136-0CE8D2EAECBA}" type="slidenum">
              <a:rPr lang="en-US" altLang="en-US" sz="1000" b="0">
                <a:latin typeface="Arial" charset="0"/>
              </a:rPr>
              <a:pPr algn="r" defTabSz="1255897" eaLnBrk="0" hangingPunct="0">
                <a:defRPr/>
              </a:pPr>
              <a:t>‹#›</a:t>
            </a:fld>
            <a:endParaRPr lang="en-US" altLang="en-US" sz="10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827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040" y="4420906"/>
            <a:ext cx="5147022" cy="418805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124585" tIns="60655" rIns="124585" bIns="606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notes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638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3800" y="704850"/>
            <a:ext cx="4640263" cy="3479800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87445" y="8843406"/>
            <a:ext cx="591761" cy="446556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124585" tIns="60655" rIns="124585" bIns="60655" anchor="ctr">
            <a:spAutoFit/>
          </a:bodyPr>
          <a:lstStyle/>
          <a:p>
            <a:pPr algn="r" defTabSz="1255897" eaLnBrk="0" hangingPunct="0">
              <a:defRPr/>
            </a:pPr>
            <a:fld id="{1ACC25ED-5647-48D5-A6AF-F5C814C2E9A5}" type="slidenum">
              <a:rPr lang="en-US" altLang="en-US" sz="2100" b="0">
                <a:latin typeface="Arial" charset="0"/>
              </a:rPr>
              <a:pPr algn="r" defTabSz="1255897" eaLnBrk="0" hangingPunct="0">
                <a:defRPr/>
              </a:pPr>
              <a:t>‹#›</a:t>
            </a:fld>
            <a:endParaRPr lang="en-US" altLang="en-US" sz="21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4979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8013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6025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4038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2050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RW=Roy Whitney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lIns="93324" tIns="46662" rIns="93324" bIns="46662"/>
          <a:lstStyle/>
          <a:p>
            <a:fld id="{0FE1DE24-5F93-414B-B4BB-D5F834695149}" type="slidenum">
              <a:rPr lang="en-US" smtClean="0"/>
              <a:t>31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2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  <a:lvl2pPr>
              <a:defRPr>
                <a:solidFill>
                  <a:srgbClr val="333399"/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  <a:lvl4pPr>
              <a:defRPr>
                <a:solidFill>
                  <a:srgbClr val="CC6600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8200"/>
            <a:ext cx="82296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92580" name="Line 4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92582" name="Line 6"/>
          <p:cNvSpPr>
            <a:spLocks noChangeShapeType="1"/>
          </p:cNvSpPr>
          <p:nvPr/>
        </p:nvSpPr>
        <p:spPr bwMode="auto">
          <a:xfrm>
            <a:off x="0" y="6500813"/>
            <a:ext cx="9140825" cy="0"/>
          </a:xfrm>
          <a:prstGeom prst="line">
            <a:avLst/>
          </a:prstGeom>
          <a:noFill/>
          <a:ln w="92075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92584" name="Rectangle 8"/>
          <p:cNvSpPr>
            <a:spLocks noChangeArrowheads="1"/>
          </p:cNvSpPr>
          <p:nvPr/>
        </p:nvSpPr>
        <p:spPr bwMode="auto">
          <a:xfrm>
            <a:off x="2838450" y="6383338"/>
            <a:ext cx="3871913" cy="169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400" dirty="0">
                <a:solidFill>
                  <a:srgbClr val="339966"/>
                </a:solidFill>
                <a:latin typeface="Century Schoolbook" pitchFamily="18" charset="0"/>
              </a:rPr>
              <a:t> </a:t>
            </a:r>
            <a:r>
              <a:rPr lang="en-US" sz="1200" dirty="0">
                <a:solidFill>
                  <a:srgbClr val="339966"/>
                </a:solidFill>
                <a:latin typeface="Century Schoolbook" pitchFamily="18" charset="0"/>
              </a:rPr>
              <a:t>Thomas Jefferson National Accelerator Facility</a:t>
            </a:r>
          </a:p>
        </p:txBody>
      </p:sp>
      <p:pic>
        <p:nvPicPr>
          <p:cNvPr id="1031" name="Picture 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39013" y="6249988"/>
            <a:ext cx="1612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2586" name="Rectangle 10"/>
          <p:cNvSpPr>
            <a:spLocks noChangeArrowheads="1"/>
          </p:cNvSpPr>
          <p:nvPr/>
        </p:nvSpPr>
        <p:spPr bwMode="auto">
          <a:xfrm>
            <a:off x="6783388" y="6411913"/>
            <a:ext cx="4286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en-US" sz="500" dirty="0">
                <a:solidFill>
                  <a:schemeClr val="bg1"/>
                </a:solidFill>
                <a:latin typeface="Arial" charset="0"/>
              </a:rPr>
              <a:t>Page </a:t>
            </a:r>
            <a:fld id="{3050022C-F9B5-45F7-A188-EE5A6EFA3927}" type="slidenum">
              <a:rPr lang="en-US" altLang="en-US" sz="500">
                <a:solidFill>
                  <a:schemeClr val="bg1"/>
                </a:solidFill>
                <a:latin typeface="Arial" charset="0"/>
              </a:rPr>
              <a:pPr algn="ctr" eaLnBrk="0" hangingPunct="0">
                <a:defRPr/>
              </a:pPr>
              <a:t>‹#›</a:t>
            </a:fld>
            <a:endParaRPr lang="en-US" sz="5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92587" name="Rectangle 11"/>
          <p:cNvSpPr>
            <a:spLocks noChangeArrowheads="1"/>
          </p:cNvSpPr>
          <p:nvPr/>
        </p:nvSpPr>
        <p:spPr bwMode="auto">
          <a:xfrm>
            <a:off x="3773073" y="6655607"/>
            <a:ext cx="1793227" cy="123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000" dirty="0" smtClean="0">
                <a:latin typeface="Century Schoolbook" pitchFamily="18" charset="0"/>
              </a:rPr>
              <a:t>UITF Progress meeting</a:t>
            </a:r>
            <a:endParaRPr lang="en-US" sz="1000" dirty="0">
              <a:latin typeface="Century Schoolbook" pitchFamily="18" charset="0"/>
            </a:endParaRPr>
          </a:p>
        </p:txBody>
      </p:sp>
      <p:pic>
        <p:nvPicPr>
          <p:cNvPr id="1034" name="Picture 12" descr="NP-logo-Nl copy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8600" y="6172200"/>
            <a:ext cx="12192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614488" y="6205538"/>
            <a:ext cx="976312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64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0000"/>
          </a:solidFill>
          <a:latin typeface="+mn-lt"/>
          <a:ea typeface="+mn-ea"/>
          <a:cs typeface="+mn-cs"/>
        </a:defRPr>
      </a:lvl1pPr>
      <a:lvl2pPr marL="576263" indent="-233363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333399"/>
          </a:solidFill>
          <a:latin typeface="+mn-lt"/>
        </a:defRPr>
      </a:lvl2pPr>
      <a:lvl3pPr marL="919163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00B050"/>
          </a:solidFill>
          <a:latin typeface="+mn-lt"/>
        </a:defRPr>
      </a:lvl3pPr>
      <a:lvl4pPr marL="1262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7030A0"/>
          </a:solidFill>
          <a:latin typeface="+mn-lt"/>
        </a:defRPr>
      </a:lvl4pPr>
      <a:lvl5pPr marL="16049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7030A0"/>
          </a:solidFill>
          <a:latin typeface="+mn-lt"/>
        </a:defRPr>
      </a:lvl5pPr>
      <a:lvl6pPr marL="20621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5193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29765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4337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3"/>
          <a:stretch/>
        </p:blipFill>
        <p:spPr bwMode="auto">
          <a:xfrm>
            <a:off x="25741" y="1282666"/>
            <a:ext cx="3386762" cy="182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1121" y="829381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What we started with…</a:t>
            </a:r>
            <a:endParaRPr lang="en-US" sz="1800" dirty="0">
              <a:latin typeface="+mn-lt"/>
            </a:endParaRPr>
          </a:p>
        </p:txBody>
      </p:sp>
      <p:pic>
        <p:nvPicPr>
          <p:cNvPr id="5123" name="Picture 3" descr="C:\Users\poelker\AppData\Local\Temp\Vashek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r="9468"/>
          <a:stretch/>
        </p:blipFill>
        <p:spPr bwMode="auto">
          <a:xfrm>
            <a:off x="70319" y="3236104"/>
            <a:ext cx="4313795" cy="276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71513" y="5606186"/>
            <a:ext cx="20954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UITF as imagined</a:t>
            </a:r>
            <a:endParaRPr lang="en-US" sz="1800" dirty="0">
              <a:latin typeface="+mn-lt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" t="15236" r="3997"/>
          <a:stretch/>
        </p:blipFill>
        <p:spPr bwMode="auto">
          <a:xfrm>
            <a:off x="3447502" y="1282666"/>
            <a:ext cx="5665508" cy="175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s://wiki.jlab.org/ciswiki/images/b/b2/New_suggested_labyrint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811" y="3236104"/>
            <a:ext cx="5058190" cy="276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741" y="-5622"/>
            <a:ext cx="8712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Upgraded Injector Test Facility - UITF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5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79400" y="786085"/>
            <a:ext cx="8686800" cy="5287963"/>
          </a:xfrm>
        </p:spPr>
        <p:txBody>
          <a:bodyPr/>
          <a:lstStyle/>
          <a:p>
            <a:pPr marL="228600" lvl="1" indent="-228600">
              <a:buFontTx/>
              <a:buChar char="•"/>
            </a:pPr>
            <a:r>
              <a:rPr lang="en-US" sz="2000" dirty="0"/>
              <a:t>Major </a:t>
            </a:r>
            <a:r>
              <a:rPr lang="en-US" sz="2000" dirty="0" smtClean="0"/>
              <a:t>components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Source Group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Reliable 350kV ops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Beam to cup in front of ¼ CM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Beam to cup in front of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HDIce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EHSQ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Shielding approval, ODH assessment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Global hazard review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FSAD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Accel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Readiness Review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Commissioning Plan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HDIce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Installation at Cave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Beam on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HDIce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2">
              <a:buNone/>
            </a:pPr>
            <a:endParaRPr lang="en-US" sz="1600" dirty="0" smtClean="0">
              <a:solidFill>
                <a:srgbClr val="00B050"/>
              </a:solidFill>
            </a:endParaRPr>
          </a:p>
          <a:p>
            <a:pPr lvl="1"/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Update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00339" y="4786135"/>
            <a:ext cx="3020149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Green</a:t>
            </a:r>
            <a:r>
              <a:rPr lang="en-US" sz="2800" dirty="0" smtClean="0"/>
              <a:t> means we can see progress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521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3"/>
          <a:stretch/>
        </p:blipFill>
        <p:spPr bwMode="auto">
          <a:xfrm>
            <a:off x="25741" y="1282666"/>
            <a:ext cx="3386762" cy="182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741" y="-5622"/>
            <a:ext cx="34483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Charge Codes!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 descr="C:\Users\poelker\AppData\Local\Temp\Vashek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r="9468"/>
          <a:stretch/>
        </p:blipFill>
        <p:spPr bwMode="auto">
          <a:xfrm>
            <a:off x="70318" y="3236104"/>
            <a:ext cx="4313795" cy="276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990649" y="5482131"/>
            <a:ext cx="11721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Facilities</a:t>
            </a:r>
            <a:endParaRPr lang="en-US" sz="1800" dirty="0">
              <a:latin typeface="+mn-lt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" t="15236" r="3997" b="-13432"/>
          <a:stretch/>
        </p:blipFill>
        <p:spPr bwMode="auto">
          <a:xfrm>
            <a:off x="3447502" y="1282666"/>
            <a:ext cx="5665508" cy="2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3796772" y="1384663"/>
            <a:ext cx="3292005" cy="68797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489371" y="1429075"/>
            <a:ext cx="1623639" cy="64356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 rot="16200000">
            <a:off x="6500948" y="876930"/>
            <a:ext cx="1623639" cy="64356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1771" y="937102"/>
            <a:ext cx="1479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ITFPTB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93042" y="2194744"/>
            <a:ext cx="1519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UITFBL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74551" y="675492"/>
            <a:ext cx="3338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ITFCRY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Content Placeholder 12"/>
          <p:cNvSpPr txBox="1">
            <a:spLocks/>
          </p:cNvSpPr>
          <p:nvPr/>
        </p:nvSpPr>
        <p:spPr>
          <a:xfrm>
            <a:off x="4877525" y="3236104"/>
            <a:ext cx="3883297" cy="2929026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576263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333399"/>
                </a:solidFill>
                <a:latin typeface="+mn-lt"/>
              </a:defRPr>
            </a:lvl2pPr>
            <a:lvl3pPr marL="919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B050"/>
                </a:solidFill>
                <a:latin typeface="+mn-lt"/>
              </a:defRPr>
            </a:lvl3pPr>
            <a:lvl4pPr marL="1262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7030A0"/>
                </a:solidFill>
                <a:latin typeface="+mn-lt"/>
              </a:defRPr>
            </a:lvl4pPr>
            <a:lvl5pPr marL="1604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7030A0"/>
                </a:solidFill>
                <a:latin typeface="+mn-lt"/>
              </a:defRPr>
            </a:lvl5pPr>
            <a:lvl6pPr marL="20621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5193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29765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4337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228600" lvl="1" indent="-228600">
              <a:buFontTx/>
              <a:buChar char="•"/>
            </a:pPr>
            <a:r>
              <a:rPr lang="en-US" sz="2800" kern="0" dirty="0" smtClean="0">
                <a:solidFill>
                  <a:srgbClr val="0036A2"/>
                </a:solidFill>
              </a:rPr>
              <a:t>Facilities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kern="0" dirty="0" err="1" smtClean="0">
                <a:solidFill>
                  <a:srgbClr val="0036A2"/>
                </a:solidFill>
              </a:rPr>
              <a:t>Cryo</a:t>
            </a:r>
            <a:r>
              <a:rPr lang="en-US" sz="2800" kern="0" dirty="0">
                <a:solidFill>
                  <a:srgbClr val="0036A2"/>
                </a:solidFill>
              </a:rPr>
              <a:t> </a:t>
            </a:r>
            <a:r>
              <a:rPr lang="en-US" sz="2800" kern="0" dirty="0" smtClean="0">
                <a:solidFill>
                  <a:srgbClr val="0036A2"/>
                </a:solidFill>
              </a:rPr>
              <a:t>Infrastructure including some RF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kern="0" dirty="0" smtClean="0">
                <a:solidFill>
                  <a:srgbClr val="0036A2"/>
                </a:solidFill>
              </a:rPr>
              <a:t>Polarized Target Beamline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kern="0" dirty="0" smtClean="0">
                <a:solidFill>
                  <a:srgbClr val="0036A2"/>
                </a:solidFill>
              </a:rPr>
              <a:t>UITF</a:t>
            </a:r>
          </a:p>
          <a:p>
            <a:pPr lvl="2">
              <a:buFontTx/>
              <a:buNone/>
            </a:pPr>
            <a:endParaRPr lang="en-US" sz="1600" kern="0" dirty="0" smtClean="0"/>
          </a:p>
          <a:p>
            <a:pPr lvl="1"/>
            <a:endParaRPr lang="en-US" sz="2000" kern="0" dirty="0" smtClean="0"/>
          </a:p>
          <a:p>
            <a:pPr>
              <a:buFontTx/>
              <a:buNone/>
            </a:pPr>
            <a:endParaRPr lang="en-US" sz="2000" kern="0" dirty="0" smtClean="0"/>
          </a:p>
          <a:p>
            <a:pPr>
              <a:buFontTx/>
              <a:buNone/>
            </a:pPr>
            <a:endParaRPr lang="en-US" sz="2000" kern="0" dirty="0" smtClean="0"/>
          </a:p>
          <a:p>
            <a:pPr>
              <a:buFontTx/>
              <a:buNone/>
            </a:pPr>
            <a:endParaRPr lang="en-US" sz="2000" kern="0" dirty="0" smtClean="0"/>
          </a:p>
          <a:p>
            <a:pPr>
              <a:buFontTx/>
              <a:buNone/>
            </a:pPr>
            <a:endParaRPr lang="en-US" sz="2000" kern="0" dirty="0" smtClean="0"/>
          </a:p>
          <a:p>
            <a:pPr>
              <a:buFontTx/>
              <a:buNone/>
            </a:pPr>
            <a:endParaRPr lang="en-US" sz="2000" kern="0" dirty="0" smtClean="0"/>
          </a:p>
        </p:txBody>
      </p:sp>
      <p:sp>
        <p:nvSpPr>
          <p:cNvPr id="16" name="Oval 15"/>
          <p:cNvSpPr/>
          <p:nvPr/>
        </p:nvSpPr>
        <p:spPr bwMode="auto">
          <a:xfrm>
            <a:off x="450584" y="3120406"/>
            <a:ext cx="4100586" cy="288236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08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 bwMode="auto">
          <a:xfrm>
            <a:off x="394813" y="0"/>
            <a:ext cx="81821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Budget UITFBL</a:t>
            </a:r>
            <a:endParaRPr lang="en-US" kern="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4" y="639764"/>
            <a:ext cx="9111765" cy="621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44" y="1280158"/>
            <a:ext cx="4755830" cy="203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65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 bwMode="auto">
          <a:xfrm>
            <a:off x="394813" y="0"/>
            <a:ext cx="81821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Budget ITFCRY</a:t>
            </a:r>
            <a:endParaRPr lang="en-US" kern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6" y="862147"/>
            <a:ext cx="9078887" cy="590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465" y="1610315"/>
            <a:ext cx="5039336" cy="146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10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 bwMode="auto">
          <a:xfrm>
            <a:off x="394813" y="0"/>
            <a:ext cx="81821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Budget ITFPTB</a:t>
            </a:r>
            <a:endParaRPr lang="en-US" kern="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4" y="806824"/>
            <a:ext cx="9047163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059" y="1458651"/>
            <a:ext cx="5308665" cy="181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1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" r="721"/>
          <a:stretch/>
        </p:blipFill>
        <p:spPr bwMode="auto">
          <a:xfrm>
            <a:off x="0" y="2886959"/>
            <a:ext cx="9146030" cy="397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" t="11508" r="38677" b="11660"/>
          <a:stretch/>
        </p:blipFill>
        <p:spPr bwMode="auto">
          <a:xfrm>
            <a:off x="1037963" y="810704"/>
            <a:ext cx="6938128" cy="213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71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3289" y="3900723"/>
            <a:ext cx="47143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Cave 1 electric and network complete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NEXT: Clean off ledge and move IPC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76334" y="7937"/>
            <a:ext cx="3698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Status Facilities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01" y="831667"/>
            <a:ext cx="3971109" cy="2978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81257" y="1425120"/>
            <a:ext cx="4747619" cy="356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5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p://mail%2Ejlab%2Eorg@mail:993/fetch%3EUID%3E/INBOX%3E142135?part=1.2&amp;type=image/jpeg&amp;filename=IMG_34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p://mail%2Ejlab%2Eorg@mail:993/fetch%3EUID%3E/INBOX%3E142135?part=1.2&amp;type=image/jpeg&amp;filename=IMG_342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imap://mail%2Ejlab%2Eorg@mail:993/fetch%3EUID%3E/INBOX%3E142135?part=1.2&amp;type=image/jpeg&amp;filename=IMG_342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48000" y="7937"/>
            <a:ext cx="3698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Status Facilities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G:\my_pix\11161515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224" y="838987"/>
            <a:ext cx="4380320" cy="328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my_pix\11161515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63" y="838987"/>
            <a:ext cx="4380320" cy="328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5526" y="4216975"/>
            <a:ext cx="79433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Interior w</a:t>
            </a:r>
            <a:r>
              <a:rPr lang="en-US" sz="2800" dirty="0" smtClean="0"/>
              <a:t>alls to be </a:t>
            </a:r>
            <a:r>
              <a:rPr lang="en-US" sz="2800" dirty="0" smtClean="0"/>
              <a:t>painted soon, bracing added for seismic support. Second layer craned into place. P</a:t>
            </a:r>
            <a:r>
              <a:rPr lang="en-US" sz="2800" dirty="0" smtClean="0"/>
              <a:t>recast blocks to arrive in May, labyrinth and ceiling in place July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205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6979" y="17060"/>
            <a:ext cx="4468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Facilities (T. Renzo)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60" y="835914"/>
            <a:ext cx="7864851" cy="542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94" y="844149"/>
            <a:ext cx="8361379" cy="528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59" y="751186"/>
            <a:ext cx="7811459" cy="574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42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2932" y="-1"/>
            <a:ext cx="8229600" cy="639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Facilities Tasks and Timeline</a:t>
            </a:r>
            <a:endParaRPr lang="en-US" kern="0" dirty="0"/>
          </a:p>
        </p:txBody>
      </p:sp>
      <p:sp>
        <p:nvSpPr>
          <p:cNvPr id="3" name="Rectangle 2"/>
          <p:cNvSpPr/>
          <p:nvPr/>
        </p:nvSpPr>
        <p:spPr>
          <a:xfrm>
            <a:off x="0" y="646218"/>
            <a:ext cx="9143999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/>
              <a:t>February 2016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002060"/>
                </a:solidFill>
              </a:rPr>
              <a:t>Cave1 </a:t>
            </a:r>
            <a:r>
              <a:rPr lang="it-IT" sz="1600" dirty="0">
                <a:solidFill>
                  <a:srgbClr val="002060"/>
                </a:solidFill>
              </a:rPr>
              <a:t>electrical work complete</a:t>
            </a:r>
            <a:endParaRPr lang="en-US" sz="1600" dirty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002060"/>
                </a:solidFill>
              </a:rPr>
              <a:t>Facilities </a:t>
            </a:r>
            <a:r>
              <a:rPr lang="it-IT" sz="1600" dirty="0">
                <a:solidFill>
                  <a:srgbClr val="002060"/>
                </a:solidFill>
              </a:rPr>
              <a:t>has issued PR for Cave2 concrete and bracing, out for bids</a:t>
            </a:r>
            <a:endParaRPr lang="en-US" sz="16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/>
              <a:t>March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</a:rPr>
              <a:t>Installation Group </a:t>
            </a:r>
            <a:r>
              <a:rPr lang="it-IT" sz="1600" dirty="0" smtClean="0">
                <a:solidFill>
                  <a:srgbClr val="002060"/>
                </a:solidFill>
              </a:rPr>
              <a:t>willing to secure </a:t>
            </a:r>
            <a:r>
              <a:rPr lang="it-IT" sz="1600" dirty="0">
                <a:solidFill>
                  <a:srgbClr val="002060"/>
                </a:solidFill>
              </a:rPr>
              <a:t>Cave2 structure, </a:t>
            </a:r>
            <a:r>
              <a:rPr lang="it-IT" sz="1600" dirty="0" smtClean="0">
                <a:solidFill>
                  <a:srgbClr val="002060"/>
                </a:solidFill>
              </a:rPr>
              <a:t>install </a:t>
            </a:r>
            <a:r>
              <a:rPr lang="it-IT" sz="1600" dirty="0">
                <a:solidFill>
                  <a:srgbClr val="002060"/>
                </a:solidFill>
              </a:rPr>
              <a:t>other </a:t>
            </a:r>
            <a:r>
              <a:rPr lang="it-IT" sz="1600" dirty="0" smtClean="0">
                <a:solidFill>
                  <a:srgbClr val="002060"/>
                </a:solidFill>
              </a:rPr>
              <a:t>utilities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 smtClean="0"/>
              <a:t>April</a:t>
            </a:r>
            <a:r>
              <a:rPr lang="it-IT" sz="1800" dirty="0"/>
              <a:t>	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</a:rPr>
              <a:t>Facilities moves IPC outside Cave2</a:t>
            </a:r>
            <a:endParaRPr lang="en-US" sz="1600" dirty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</a:rPr>
              <a:t>Concrete for Cave2 arriving on site, installing it</a:t>
            </a:r>
            <a:endParaRPr lang="en-US" sz="1600" dirty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</a:rPr>
              <a:t>Physics installs 2nd layer of concrete, adds bracing</a:t>
            </a:r>
            <a:endParaRPr lang="en-US" sz="16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/>
              <a:t>May	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</a:rPr>
              <a:t>Cave2 including labyrinth complete, roof not yet installed</a:t>
            </a:r>
            <a:endParaRPr lang="en-US" sz="16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/>
              <a:t>June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</a:rPr>
              <a:t>Facilities focus shifts to utilities inside Cave2: electricity, lights, fire suppression, gate</a:t>
            </a:r>
            <a:r>
              <a:rPr lang="it-IT" sz="1800" dirty="0">
                <a:solidFill>
                  <a:srgbClr val="002060"/>
                </a:solidFill>
              </a:rPr>
              <a:t>	</a:t>
            </a:r>
            <a:endParaRPr lang="en-US" sz="18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/>
              <a:t>July	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</a:rPr>
              <a:t>Facilities continues to work on utilities inside Cave2: electricity, lights, fire suppression, gate</a:t>
            </a:r>
            <a:endParaRPr lang="en-US" sz="16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/>
              <a:t>August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</a:rPr>
              <a:t>Facilities completes utilities inside Cave2: electricity, lights, fire suppression, gate, entire Cave2 roof installed.  All bracing complete</a:t>
            </a:r>
            <a:endParaRPr lang="en-US" sz="1600" dirty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</a:rPr>
              <a:t>Facilities provides power to big Bertha from diesel generator (this could happen later, since </a:t>
            </a:r>
            <a:r>
              <a:rPr lang="it-IT" sz="1600" dirty="0" smtClean="0">
                <a:solidFill>
                  <a:srgbClr val="002060"/>
                </a:solidFill>
              </a:rPr>
              <a:t>no </a:t>
            </a:r>
            <a:r>
              <a:rPr lang="it-IT" sz="1600" dirty="0">
                <a:solidFill>
                  <a:srgbClr val="002060"/>
                </a:solidFill>
              </a:rPr>
              <a:t>Beam to HDIce until Jan 2017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80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14" y="857360"/>
            <a:ext cx="89931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Please assess the viability of this facility.  </a:t>
            </a:r>
            <a:r>
              <a:rPr lang="en-US" sz="2800" u="sng" dirty="0"/>
              <a:t>W</a:t>
            </a:r>
            <a:r>
              <a:rPr lang="en-US" sz="2800" u="sng" dirty="0" smtClean="0"/>
              <a:t>ill it work?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Ops Review is a precursor to an Internal Safety Review </a:t>
            </a:r>
            <a:r>
              <a:rPr lang="en-US" sz="2800" dirty="0" smtClean="0"/>
              <a:t>planned for April/May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More reviews to follow, including: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Conduct of Operations Review in May, with SCMB,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Accelerator Readiness review July+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Experiment Readiness Review prior to </a:t>
            </a:r>
            <a:r>
              <a:rPr lang="en-US" sz="2800" dirty="0" err="1" smtClean="0"/>
              <a:t>HDIce</a:t>
            </a:r>
            <a:r>
              <a:rPr lang="en-US" sz="2800" dirty="0" smtClean="0"/>
              <a:t> installation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Everyone is saturated with work, thank you for your time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741" y="-5622"/>
            <a:ext cx="62007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Purpose of this Ops Review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64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4103" y="4177211"/>
            <a:ext cx="76112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Installed transfer line, leak checked 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Purchased a turbo pump for leaky shield 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Building the heat exchanger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Controls getting worked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465741" y="18896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Status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Cryo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Group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853438"/>
            <a:ext cx="4303971" cy="32279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r="6665"/>
          <a:stretch/>
        </p:blipFill>
        <p:spPr>
          <a:xfrm>
            <a:off x="4528458" y="883389"/>
            <a:ext cx="4328159" cy="319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6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968205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Met with </a:t>
            </a:r>
            <a:r>
              <a:rPr lang="en-US" sz="2800" dirty="0" err="1" smtClean="0"/>
              <a:t>Cryo</a:t>
            </a:r>
            <a:r>
              <a:rPr lang="en-US" sz="2800" dirty="0" smtClean="0"/>
              <a:t>, SRF, RF, and </a:t>
            </a:r>
            <a:r>
              <a:rPr lang="en-US" sz="2800" dirty="0" err="1" smtClean="0"/>
              <a:t>Kazimi</a:t>
            </a:r>
            <a:r>
              <a:rPr lang="en-US" sz="2800" dirty="0" smtClean="0"/>
              <a:t> of Ops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Discussing relief valves from ODH point of 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Who does what?  </a:t>
            </a:r>
            <a:r>
              <a:rPr lang="en-US" sz="2800" dirty="0"/>
              <a:t>e</a:t>
            </a:r>
            <a:r>
              <a:rPr lang="en-US" sz="2800" dirty="0" smtClean="0"/>
              <a:t>.g. </a:t>
            </a:r>
            <a:r>
              <a:rPr lang="en-US" sz="2800" dirty="0" err="1" smtClean="0"/>
              <a:t>Cryo</a:t>
            </a:r>
            <a:r>
              <a:rPr lang="en-US" sz="2800" dirty="0" smtClean="0"/>
              <a:t> makes u-tubes and SRF stabs them, </a:t>
            </a:r>
            <a:r>
              <a:rPr lang="en-US" sz="2800" dirty="0" err="1" smtClean="0"/>
              <a:t>Cryo</a:t>
            </a:r>
            <a:r>
              <a:rPr lang="en-US" sz="2800" dirty="0" smtClean="0"/>
              <a:t> pulls cables, SRF provides connectors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Expect 8 MeV beam with available klystrons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5575" y="28023"/>
            <a:ext cx="4031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Status New ¼ CM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/>
          <a:stretch/>
        </p:blipFill>
        <p:spPr>
          <a:xfrm>
            <a:off x="4406538" y="796304"/>
            <a:ext cx="4667794" cy="3198028"/>
          </a:xfrm>
          <a:prstGeom prst="rect">
            <a:avLst/>
          </a:prstGeom>
        </p:spPr>
      </p:pic>
      <p:pic>
        <p:nvPicPr>
          <p:cNvPr id="8" name="Picture 2" descr="M:\asd\asddata\CryomoduleAssembly\pictures\QCM\DSC_03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" y="914316"/>
            <a:ext cx="4182785" cy="277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53431" y="796304"/>
            <a:ext cx="3160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Test at CMTF June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3100" y="3423122"/>
            <a:ext cx="3234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Install at UITF July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650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2932" y="-1"/>
            <a:ext cx="8229600" cy="639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err="1" smtClean="0"/>
              <a:t>Cryo</a:t>
            </a:r>
            <a:r>
              <a:rPr lang="en-US" kern="0" dirty="0" smtClean="0"/>
              <a:t>, SRF, RF and new 1/4 CM</a:t>
            </a:r>
            <a:endParaRPr lang="en-US" kern="0" dirty="0"/>
          </a:p>
        </p:txBody>
      </p:sp>
      <p:sp>
        <p:nvSpPr>
          <p:cNvPr id="3" name="Rectangle 2"/>
          <p:cNvSpPr/>
          <p:nvPr/>
        </p:nvSpPr>
        <p:spPr>
          <a:xfrm>
            <a:off x="124905" y="729264"/>
            <a:ext cx="8875336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We agreed </a:t>
            </a:r>
            <a:r>
              <a:rPr lang="en-US" sz="2400" dirty="0" smtClean="0">
                <a:latin typeface="+mn-lt"/>
              </a:rPr>
              <a:t>on means to “park” the ¼ CM when not accelerating beam: circulate 80K LN2 through 35K shield line.  UITF should not be a burden on CTF 34 </a:t>
            </a:r>
            <a:r>
              <a:rPr lang="en-US" sz="2400" dirty="0" err="1" smtClean="0">
                <a:latin typeface="+mn-lt"/>
              </a:rPr>
              <a:t>wks</a:t>
            </a:r>
            <a:r>
              <a:rPr lang="en-US" sz="2400" dirty="0" smtClean="0">
                <a:latin typeface="+mn-lt"/>
              </a:rPr>
              <a:t> per year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LN2 temp could fluctuate 80 to 100 K, no problem for parking but…. </a:t>
            </a:r>
            <a:endParaRPr lang="en-US" sz="2400" dirty="0">
              <a:latin typeface="+mn-lt"/>
            </a:endParaRP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How </a:t>
            </a:r>
            <a:r>
              <a:rPr lang="en-US" sz="2400" dirty="0">
                <a:latin typeface="+mn-lt"/>
              </a:rPr>
              <a:t>to cool </a:t>
            </a:r>
            <a:r>
              <a:rPr lang="en-US" sz="2400" dirty="0" err="1" smtClean="0">
                <a:latin typeface="+mn-lt"/>
              </a:rPr>
              <a:t>HDIce</a:t>
            </a:r>
            <a:r>
              <a:rPr lang="en-US" sz="2400" dirty="0" smtClean="0">
                <a:latin typeface="+mn-lt"/>
              </a:rPr>
              <a:t>? We will purchase </a:t>
            </a:r>
            <a:r>
              <a:rPr lang="en-US" sz="2400" dirty="0" err="1" smtClean="0">
                <a:latin typeface="+mn-lt"/>
              </a:rPr>
              <a:t>dewars</a:t>
            </a:r>
            <a:r>
              <a:rPr lang="en-US" sz="2400" dirty="0" smtClean="0">
                <a:latin typeface="+mn-lt"/>
              </a:rPr>
              <a:t> to get started, and capture boil off via warm return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Draft ODH assessment complete: ODH0 except when swapping </a:t>
            </a:r>
            <a:r>
              <a:rPr lang="en-US" sz="2400" dirty="0" err="1" smtClean="0">
                <a:latin typeface="+mn-lt"/>
              </a:rPr>
              <a:t>dewars</a:t>
            </a:r>
            <a:r>
              <a:rPr lang="en-US" sz="2400" dirty="0" smtClean="0">
                <a:latin typeface="+mn-lt"/>
              </a:rPr>
              <a:t> or stabbing u-tubes (ODH1)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New ¼ CM requires waveguide tuners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Chad Seaton building </a:t>
            </a:r>
            <a:r>
              <a:rPr lang="en-US" sz="2400" dirty="0">
                <a:latin typeface="+mn-lt"/>
              </a:rPr>
              <a:t>the high power </a:t>
            </a:r>
            <a:r>
              <a:rPr lang="en-US" sz="2400" dirty="0" err="1">
                <a:latin typeface="+mn-lt"/>
              </a:rPr>
              <a:t>rf</a:t>
            </a:r>
            <a:r>
              <a:rPr lang="en-US" sz="2400" dirty="0">
                <a:latin typeface="+mn-lt"/>
              </a:rPr>
              <a:t> control </a:t>
            </a:r>
            <a:r>
              <a:rPr lang="en-US" sz="2400" dirty="0" smtClean="0">
                <a:latin typeface="+mn-lt"/>
              </a:rPr>
              <a:t>board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Next </a:t>
            </a:r>
            <a:r>
              <a:rPr lang="en-US" sz="2400" dirty="0">
                <a:latin typeface="+mn-lt"/>
              </a:rPr>
              <a:t>biggest issue: designing the waveguide layout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464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7381" y="4091588"/>
            <a:ext cx="89698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400" dirty="0" smtClean="0"/>
              <a:t>Gun HV power supply installed inside SF6 tank, very little corona at 60 psi 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400" dirty="0" smtClean="0"/>
              <a:t>Gun table and 80/20 </a:t>
            </a:r>
            <a:r>
              <a:rPr lang="en-US" sz="2400" dirty="0" err="1" smtClean="0"/>
              <a:t>keV</a:t>
            </a:r>
            <a:r>
              <a:rPr lang="en-US" sz="2400" dirty="0" smtClean="0"/>
              <a:t> beamline structure moved into place 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400" dirty="0" smtClean="0"/>
              <a:t>NEXT:  add gun HV chamber, install big beamline elements, buy stuff….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2239" y="0"/>
            <a:ext cx="4160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Status Gun Group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769979"/>
            <a:ext cx="4303971" cy="32279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0" y="853438"/>
            <a:ext cx="4081417" cy="30610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2378" y="2690949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buncher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6110" y="1075563"/>
            <a:ext cx="2483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HV power supply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1737828" y="1537228"/>
            <a:ext cx="866035" cy="31769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3248297" y="2569029"/>
            <a:ext cx="243840" cy="20900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558285" y="769979"/>
            <a:ext cx="3986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Barrel polished in 2 days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8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my_pix\10201513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26" y="867266"/>
            <a:ext cx="2888137" cy="385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4108" y="4817095"/>
            <a:ext cx="76373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800" dirty="0" smtClean="0"/>
              <a:t>The new gun happy at 325 kV, stopping at this voltage for now.  Shifting focus to building the beamline and photocathode deposition chamber (LDRD magnetized beam tests</a:t>
            </a:r>
            <a:r>
              <a:rPr lang="en-US" sz="1800" dirty="0" smtClean="0"/>
              <a:t>)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800" dirty="0" smtClean="0"/>
              <a:t>Only need 200 kV gun when using the new ¼ CM</a:t>
            </a:r>
            <a:endParaRPr lang="en-US" sz="1800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21226" y="77002"/>
            <a:ext cx="8237415" cy="74114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sz="2800" kern="0" dirty="0" smtClean="0"/>
              <a:t>Building the electron gun at LERF GTS</a:t>
            </a:r>
            <a:endParaRPr lang="en-US" sz="2800" kern="0" dirty="0"/>
          </a:p>
        </p:txBody>
      </p:sp>
      <p:pic>
        <p:nvPicPr>
          <p:cNvPr id="3074" name="Picture 2" descr="Gun and sheep chamber side 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978" y="903818"/>
            <a:ext cx="5085729" cy="381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92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5216" y="7937"/>
            <a:ext cx="5852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Gun and Beamline at GTS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93" y="803073"/>
            <a:ext cx="7162800" cy="537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5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7975" y="4767018"/>
            <a:ext cx="85486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Yan Wang’s POISSON simulations validated by Fay Hannon using CST 3D field mapper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84821" y="10188"/>
            <a:ext cx="4160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Status Gun Group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06" y="923109"/>
            <a:ext cx="3451435" cy="365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296" y="923109"/>
            <a:ext cx="3447007" cy="368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042352" y="1600591"/>
            <a:ext cx="1101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11 MV/m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4667781" y="3991094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3"/>
                </a:solidFill>
              </a:rPr>
              <a:t>8 MV/m</a:t>
            </a:r>
            <a:endParaRPr lang="en-US" sz="1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1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7303" y="0"/>
            <a:ext cx="4160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Status Operations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imap://mail%2Ejlab%2Eorg@mail:993/fetch%3EUID%3E/INBOX%3E144656?part=1.2&amp;type=image/jpeg&amp;filename=shielding%20orth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8934" y="784455"/>
            <a:ext cx="84659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Network switcher hardware installed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Computer terminals installed in control room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6100 IOCs ordered, but we can use older IOCs if needed sooner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Groups are installing hardware in racks, and conversations have started with Software (Scott Higgins our POC)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t="15808" r="-1471" b="7598"/>
          <a:stretch/>
        </p:blipFill>
        <p:spPr>
          <a:xfrm>
            <a:off x="4005942" y="3474719"/>
            <a:ext cx="4737463" cy="272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7303" y="0"/>
            <a:ext cx="4390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Status Engineering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imap://mail%2Ejlab%2Eorg@mail:993/fetch%3EUID%3E/INBOX%3E144656?part=1.2&amp;type=image/jpeg&amp;filename=shielding%20orth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0375" y="888616"/>
            <a:ext cx="83048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I&amp;C building </a:t>
            </a:r>
            <a:r>
              <a:rPr lang="en-US" sz="2800" dirty="0" err="1" smtClean="0"/>
              <a:t>stripline</a:t>
            </a:r>
            <a:r>
              <a:rPr lang="en-US" sz="2800" dirty="0" smtClean="0"/>
              <a:t> bpm electronics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DC power prep-</a:t>
            </a:r>
            <a:r>
              <a:rPr lang="en-US" sz="2800" dirty="0" err="1" smtClean="0"/>
              <a:t>ing</a:t>
            </a:r>
            <a:r>
              <a:rPr lang="en-US" sz="2800" dirty="0" smtClean="0"/>
              <a:t> magnet racks, pulling cables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RF control boards complete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RF group building second water skid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RF group building the klystron control panel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Safety System Group on track, ODH and PSS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Installation Group done with Cave1, can help with Cave2 when it makes sense</a:t>
            </a:r>
          </a:p>
        </p:txBody>
      </p:sp>
    </p:spTree>
    <p:extLst>
      <p:ext uri="{BB962C8B-B14F-4D97-AF65-F5344CB8AC3E}">
        <p14:creationId xmlns:p14="http://schemas.microsoft.com/office/powerpoint/2010/main" val="192163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2932" y="-1"/>
            <a:ext cx="8229600" cy="639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Status Reviews</a:t>
            </a:r>
            <a:endParaRPr lang="en-US" kern="0" dirty="0"/>
          </a:p>
        </p:txBody>
      </p:sp>
      <p:sp>
        <p:nvSpPr>
          <p:cNvPr id="3" name="Rectangle 2"/>
          <p:cNvSpPr/>
          <p:nvPr/>
        </p:nvSpPr>
        <p:spPr>
          <a:xfrm>
            <a:off x="124905" y="798936"/>
            <a:ext cx="887533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UITF </a:t>
            </a:r>
            <a:r>
              <a:rPr lang="en-US" sz="2400" dirty="0">
                <a:latin typeface="+mn-lt"/>
              </a:rPr>
              <a:t>Accelerator </a:t>
            </a:r>
            <a:r>
              <a:rPr lang="en-US" sz="2400" dirty="0" smtClean="0">
                <a:latin typeface="+mn-lt"/>
              </a:rPr>
              <a:t>Review: where </a:t>
            </a:r>
            <a:r>
              <a:rPr lang="en-US" sz="2400" dirty="0">
                <a:latin typeface="+mn-lt"/>
              </a:rPr>
              <a:t>b</a:t>
            </a:r>
            <a:r>
              <a:rPr lang="en-US" sz="2400" dirty="0" smtClean="0">
                <a:latin typeface="+mn-lt"/>
              </a:rPr>
              <a:t>eamline design is reviewed by Ops/CASA/SRF, March 18, 2016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Geoff </a:t>
            </a:r>
            <a:r>
              <a:rPr lang="en-US" sz="1800" dirty="0" err="1" smtClean="0">
                <a:latin typeface="+mn-lt"/>
              </a:rPr>
              <a:t>Krafft</a:t>
            </a:r>
            <a:r>
              <a:rPr lang="en-US" sz="1800" dirty="0" smtClean="0">
                <a:latin typeface="+mn-lt"/>
              </a:rPr>
              <a:t>, </a:t>
            </a:r>
            <a:r>
              <a:rPr lang="en-US" sz="1800" dirty="0">
                <a:latin typeface="+mn-lt"/>
              </a:rPr>
              <a:t>Mike </a:t>
            </a:r>
            <a:r>
              <a:rPr lang="en-US" sz="1800" dirty="0" err="1">
                <a:latin typeface="+mn-lt"/>
              </a:rPr>
              <a:t>Spata</a:t>
            </a:r>
            <a:r>
              <a:rPr lang="en-US" sz="1800" dirty="0">
                <a:latin typeface="+mn-lt"/>
              </a:rPr>
              <a:t>, </a:t>
            </a:r>
            <a:r>
              <a:rPr lang="en-US" sz="1800" dirty="0" smtClean="0">
                <a:latin typeface="+mn-lt"/>
              </a:rPr>
              <a:t>Reza </a:t>
            </a:r>
            <a:r>
              <a:rPr lang="en-US" sz="1800" dirty="0" err="1" smtClean="0">
                <a:latin typeface="+mn-lt"/>
              </a:rPr>
              <a:t>Kazimi</a:t>
            </a:r>
            <a:r>
              <a:rPr lang="en-US" sz="1800" dirty="0" smtClean="0">
                <a:latin typeface="+mn-lt"/>
              </a:rPr>
              <a:t>, Arne </a:t>
            </a:r>
            <a:r>
              <a:rPr lang="en-US" sz="1800" dirty="0" err="1" smtClean="0">
                <a:latin typeface="+mn-lt"/>
              </a:rPr>
              <a:t>Freyberger</a:t>
            </a:r>
            <a:r>
              <a:rPr lang="en-US" sz="1800" dirty="0" smtClean="0">
                <a:latin typeface="+mn-lt"/>
              </a:rPr>
              <a:t>, Todd </a:t>
            </a:r>
            <a:r>
              <a:rPr lang="en-US" sz="1800" dirty="0" err="1" smtClean="0">
                <a:latin typeface="+mn-lt"/>
              </a:rPr>
              <a:t>Satogata</a:t>
            </a:r>
            <a:r>
              <a:rPr lang="en-US" sz="1800" dirty="0" smtClean="0">
                <a:latin typeface="+mn-lt"/>
              </a:rPr>
              <a:t>, </a:t>
            </a:r>
            <a:r>
              <a:rPr lang="en-US" sz="1800" dirty="0" smtClean="0">
                <a:latin typeface="+mn-lt"/>
              </a:rPr>
              <a:t>Fay Hannon</a:t>
            </a:r>
            <a:endParaRPr lang="en-US" sz="1800" dirty="0" smtClean="0">
              <a:latin typeface="+mn-lt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Need to send out pre-review material soon: beamline design, optics envelope, machine protection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Safety Systems Review, May 2016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Machine and Personnel, including radiation protection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SCMB? 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UITF Readiness Review, August 2016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Commissioning and Operations plans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Experimental Readiness Review, December 2016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Focused on </a:t>
            </a:r>
            <a:r>
              <a:rPr lang="en-US" sz="1800" dirty="0" err="1" smtClean="0">
                <a:latin typeface="+mn-lt"/>
              </a:rPr>
              <a:t>HDIce</a:t>
            </a:r>
            <a:endParaRPr lang="en-US" sz="1800" dirty="0" smtClean="0">
              <a:latin typeface="+mn-lt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Documents: FSAD, mini-AOD, ESAD</a:t>
            </a:r>
          </a:p>
        </p:txBody>
      </p:sp>
    </p:spTree>
    <p:extLst>
      <p:ext uri="{BB962C8B-B14F-4D97-AF65-F5344CB8AC3E}">
        <p14:creationId xmlns:p14="http://schemas.microsoft.com/office/powerpoint/2010/main" val="72303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14" y="857360"/>
            <a:ext cx="89931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Overview: What is it for?</a:t>
            </a:r>
            <a:r>
              <a:rPr lang="en-US" sz="2800" dirty="0"/>
              <a:t> </a:t>
            </a:r>
            <a:r>
              <a:rPr lang="en-US" sz="2800" dirty="0" smtClean="0"/>
              <a:t>What will it do?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Schedule, funding, who is working on this project?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Official User </a:t>
            </a:r>
            <a:r>
              <a:rPr lang="en-US" sz="2800" dirty="0" err="1" smtClean="0"/>
              <a:t>HDIce</a:t>
            </a:r>
            <a:r>
              <a:rPr lang="en-US" sz="2800" dirty="0"/>
              <a:t> </a:t>
            </a:r>
            <a:r>
              <a:rPr lang="en-US" sz="2800" dirty="0" smtClean="0"/>
              <a:t>(+ testing the new ¼ </a:t>
            </a:r>
            <a:r>
              <a:rPr lang="en-US" sz="2800" dirty="0" err="1" smtClean="0"/>
              <a:t>cryomodule</a:t>
            </a:r>
            <a:r>
              <a:rPr lang="en-US" sz="28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Present status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Beamline design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Operational perspective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Optics modeling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Gun HV supply and Drive Laser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MPS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What are the key concerns that could jeopardize functionality?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741" y="-5622"/>
            <a:ext cx="62089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UITF</a:t>
            </a:r>
            <a:r>
              <a:rPr lang="en-US" sz="4000" dirty="0"/>
              <a:t> </a:t>
            </a:r>
            <a:r>
              <a:rPr lang="en-US" sz="4000" dirty="0" smtClean="0"/>
              <a:t>Ops Review - Outline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44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2932" y="-1"/>
            <a:ext cx="8229600" cy="639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UITF – Issues and Concerns</a:t>
            </a:r>
            <a:endParaRPr lang="en-US" kern="0" dirty="0"/>
          </a:p>
        </p:txBody>
      </p:sp>
      <p:sp>
        <p:nvSpPr>
          <p:cNvPr id="3" name="Rectangle 2"/>
          <p:cNvSpPr/>
          <p:nvPr/>
        </p:nvSpPr>
        <p:spPr>
          <a:xfrm>
            <a:off x="124905" y="751800"/>
            <a:ext cx="8875336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Modest shielding limits beam </a:t>
            </a:r>
            <a:r>
              <a:rPr lang="en-US" sz="2400" dirty="0" smtClean="0">
                <a:latin typeface="+mn-lt"/>
              </a:rPr>
              <a:t>current to 100 </a:t>
            </a:r>
            <a:r>
              <a:rPr lang="en-US" sz="2400" dirty="0" err="1" smtClean="0">
                <a:latin typeface="+mn-lt"/>
              </a:rPr>
              <a:t>nA</a:t>
            </a:r>
            <a:r>
              <a:rPr lang="en-US" sz="2400" dirty="0" smtClean="0">
                <a:latin typeface="+mn-lt"/>
              </a:rPr>
              <a:t> CW.  </a:t>
            </a:r>
            <a:r>
              <a:rPr lang="en-US" sz="2400" dirty="0" smtClean="0">
                <a:latin typeface="+mn-lt"/>
              </a:rPr>
              <a:t>How to ensure we do not exceed maximum beam current? </a:t>
            </a:r>
            <a:endParaRPr lang="en-US" sz="2400" dirty="0" smtClean="0">
              <a:latin typeface="+mn-lt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Finding a shielding solution for 100 </a:t>
            </a:r>
            <a:r>
              <a:rPr lang="en-US" sz="2400" dirty="0" err="1">
                <a:latin typeface="+mn-lt"/>
              </a:rPr>
              <a:t>uA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operations</a:t>
            </a:r>
            <a:endParaRPr lang="en-US" sz="2400" dirty="0" smtClean="0">
              <a:latin typeface="+mn-lt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CTF upgrade, CTF </a:t>
            </a:r>
            <a:r>
              <a:rPr lang="en-US" sz="2400" dirty="0" smtClean="0">
                <a:latin typeface="+mn-lt"/>
              </a:rPr>
              <a:t>is </a:t>
            </a:r>
            <a:r>
              <a:rPr lang="en-US" sz="2400" dirty="0" smtClean="0">
                <a:latin typeface="+mn-lt"/>
              </a:rPr>
              <a:t>oversubscribed (LCLSII), 80 K shield line approach, “parking</a:t>
            </a:r>
            <a:r>
              <a:rPr lang="en-US" sz="2400" dirty="0" smtClean="0">
                <a:latin typeface="+mn-lt"/>
              </a:rPr>
              <a:t>” the new ¼ CM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Very low current operation, how to see beam &lt; 1nA ? 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Available klystrons, will we make 8 MeV?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MeV beam blows up when interacting with radiation baffles inside </a:t>
            </a:r>
            <a:r>
              <a:rPr lang="en-US" sz="2400" dirty="0" err="1" smtClean="0">
                <a:latin typeface="+mn-lt"/>
              </a:rPr>
              <a:t>HDIce</a:t>
            </a:r>
            <a:endParaRPr lang="en-US" sz="2400" dirty="0" smtClean="0">
              <a:latin typeface="+mn-lt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Resources are tight…UITF is a stretch goal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3 run periods per year, 3 weeks each.  CIS to operate the facility.  Is this realistic</a:t>
            </a:r>
            <a:r>
              <a:rPr lang="en-US" sz="2400" dirty="0" smtClean="0">
                <a:latin typeface="+mn-lt"/>
              </a:rPr>
              <a:t>?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970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ure 3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600200" y="3249266"/>
            <a:ext cx="5943600" cy="2890520"/>
          </a:xfrm>
          <a:prstGeom prst="rect">
            <a:avLst/>
          </a:prstGeom>
        </p:spPr>
      </p:pic>
      <p:pic>
        <p:nvPicPr>
          <p:cNvPr id="8" name="Picture 7" descr="Figure 2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219200" y="609600"/>
            <a:ext cx="6858000" cy="263966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29443" y="1200150"/>
            <a:ext cx="7885113" cy="4457700"/>
            <a:chOff x="629443" y="1200150"/>
            <a:chExt cx="7885113" cy="44577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443" y="1200150"/>
              <a:ext cx="7885113" cy="44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Oval 1"/>
            <p:cNvSpPr/>
            <p:nvPr/>
          </p:nvSpPr>
          <p:spPr bwMode="auto">
            <a:xfrm>
              <a:off x="629443" y="3318234"/>
              <a:ext cx="1341552" cy="480767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629443" y="4677242"/>
              <a:ext cx="1341552" cy="611195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458878" y="3249266"/>
              <a:ext cx="575035" cy="474322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458878" y="4672713"/>
              <a:ext cx="575035" cy="615723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880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UITF is for Commissioning </a:t>
            </a:r>
            <a:r>
              <a:rPr lang="en-US" dirty="0" err="1" smtClean="0"/>
              <a:t>HDIce</a:t>
            </a:r>
            <a:endParaRPr lang="en-US" dirty="0"/>
          </a:p>
        </p:txBody>
      </p:sp>
      <p:pic>
        <p:nvPicPr>
          <p:cNvPr id="1026" name="Picture 2" descr="C:\Users\poelker\Documents\beam test facility\Accelerator Development lab\HDIce requirements\IBC loadin position-P426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22" y="820131"/>
            <a:ext cx="6919274" cy="518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oelker\Documents\beam test facility\Accelerator Development lab\HDIce requirements\IBC_horizontal-P42300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22" y="820131"/>
            <a:ext cx="6919274" cy="518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91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2932" y="-1"/>
            <a:ext cx="8229600" cy="639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err="1" smtClean="0"/>
              <a:t>HDIce</a:t>
            </a:r>
            <a:endParaRPr lang="en-US" kern="0" dirty="0"/>
          </a:p>
        </p:txBody>
      </p:sp>
      <p:sp>
        <p:nvSpPr>
          <p:cNvPr id="3" name="Rectangle 2"/>
          <p:cNvSpPr/>
          <p:nvPr/>
        </p:nvSpPr>
        <p:spPr>
          <a:xfrm>
            <a:off x="124905" y="685811"/>
            <a:ext cx="8875336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Cryogenic target, polarized by “brute force</a:t>
            </a:r>
            <a:r>
              <a:rPr lang="en-US" sz="2400" dirty="0" smtClean="0">
                <a:latin typeface="+mn-lt"/>
              </a:rPr>
              <a:t>” B-field </a:t>
            </a:r>
            <a:endParaRPr lang="en-US" sz="2400" dirty="0" smtClean="0">
              <a:latin typeface="+mn-lt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Takes months to fabricate a polarized target.  Target can be depolarized by heat produced by beam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UITF beam tests will help us define proper operating conditions at 11 GeV CEBAF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3 run periods per year, </a:t>
            </a:r>
            <a:r>
              <a:rPr lang="en-US" sz="2400" dirty="0" smtClean="0">
                <a:latin typeface="+mn-lt"/>
              </a:rPr>
              <a:t>each run 3 </a:t>
            </a:r>
            <a:r>
              <a:rPr lang="en-US" sz="2400" dirty="0">
                <a:latin typeface="+mn-lt"/>
              </a:rPr>
              <a:t>weeks </a:t>
            </a:r>
            <a:r>
              <a:rPr lang="en-US" sz="2400" dirty="0" smtClean="0">
                <a:latin typeface="+mn-lt"/>
              </a:rPr>
              <a:t>duration, for 3 years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080828" y="3366595"/>
            <a:ext cx="5083542" cy="2865328"/>
            <a:chOff x="2118536" y="3283359"/>
            <a:chExt cx="5083542" cy="2865328"/>
          </a:xfrm>
        </p:grpSpPr>
        <p:pic>
          <p:nvPicPr>
            <p:cNvPr id="9" name="Picture 4" descr="C:\Users\poelker\AppData\Local\Temp\ibc iso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67"/>
            <a:stretch/>
          </p:blipFill>
          <p:spPr bwMode="auto">
            <a:xfrm>
              <a:off x="2309701" y="3283359"/>
              <a:ext cx="4892377" cy="2865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4649630" y="3880889"/>
              <a:ext cx="2204193" cy="825994"/>
              <a:chOff x="4649630" y="3664068"/>
              <a:chExt cx="2204193" cy="825994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4649630" y="3664068"/>
                <a:ext cx="22041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Target here</a:t>
                </a:r>
                <a:endParaRPr lang="en-US" dirty="0"/>
              </a:p>
            </p:txBody>
          </p:sp>
          <p:cxnSp>
            <p:nvCxnSpPr>
              <p:cNvPr id="15" name="Straight Arrow Connector 14"/>
              <p:cNvCxnSpPr/>
              <p:nvPr/>
            </p:nvCxnSpPr>
            <p:spPr bwMode="auto">
              <a:xfrm flipH="1">
                <a:off x="5395548" y="4239416"/>
                <a:ext cx="100611" cy="250646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7" name="Group 6"/>
            <p:cNvGrpSpPr/>
            <p:nvPr/>
          </p:nvGrpSpPr>
          <p:grpSpPr>
            <a:xfrm>
              <a:off x="2118536" y="4799259"/>
              <a:ext cx="1460656" cy="655707"/>
              <a:chOff x="1929996" y="4573011"/>
              <a:chExt cx="1460656" cy="655707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1929996" y="4643943"/>
                <a:ext cx="14606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e-beam</a:t>
                </a:r>
                <a:endParaRPr lang="en-US" dirty="0"/>
              </a:p>
            </p:txBody>
          </p:sp>
          <p:sp>
            <p:nvSpPr>
              <p:cNvPr id="22" name="Right Arrow 21"/>
              <p:cNvSpPr/>
              <p:nvPr/>
            </p:nvSpPr>
            <p:spPr bwMode="auto">
              <a:xfrm>
                <a:off x="2168023" y="4573011"/>
                <a:ext cx="821434" cy="68969"/>
              </a:xfrm>
              <a:prstGeom prst="rightArrow">
                <a:avLst/>
              </a:prstGeom>
              <a:solidFill>
                <a:srgbClr val="FF0000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374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2932" y="-1"/>
            <a:ext cx="8229600" cy="639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UITF and the new ¼ </a:t>
            </a:r>
            <a:r>
              <a:rPr lang="en-US" kern="0" dirty="0" err="1" smtClean="0"/>
              <a:t>Cryomodule</a:t>
            </a:r>
            <a:endParaRPr lang="en-US" kern="0" dirty="0"/>
          </a:p>
        </p:txBody>
      </p:sp>
      <p:sp>
        <p:nvSpPr>
          <p:cNvPr id="3" name="Rectangle 2"/>
          <p:cNvSpPr/>
          <p:nvPr/>
        </p:nvSpPr>
        <p:spPr>
          <a:xfrm>
            <a:off x="0" y="751800"/>
            <a:ext cx="914399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An opportunity to test the new ¼ CM, which will be ready for </a:t>
            </a:r>
            <a:r>
              <a:rPr lang="en-US" sz="2400" dirty="0" smtClean="0">
                <a:latin typeface="+mn-lt"/>
              </a:rPr>
              <a:t>commissioning at CMTF in </a:t>
            </a:r>
            <a:r>
              <a:rPr lang="en-US" sz="2400" dirty="0" smtClean="0">
                <a:latin typeface="+mn-lt"/>
              </a:rPr>
              <a:t>June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Space at UITF is tight, but layout shares many features in common with CEBAF “injector–upgrade” layout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UITF will use old ¼ CM after we install new ¼ CM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4843" y="3002176"/>
            <a:ext cx="8939503" cy="3198028"/>
            <a:chOff x="0" y="3002176"/>
            <a:chExt cx="8939503" cy="3198028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00"/>
            <a:stretch/>
          </p:blipFill>
          <p:spPr>
            <a:xfrm>
              <a:off x="4271709" y="3002176"/>
              <a:ext cx="4667794" cy="3198028"/>
            </a:xfrm>
            <a:prstGeom prst="rect">
              <a:avLst/>
            </a:prstGeom>
          </p:spPr>
        </p:pic>
        <p:pic>
          <p:nvPicPr>
            <p:cNvPr id="11" name="Picture 2" descr="M:\asd\asddata\CryomoduleAssembly\pictures\QCM\DSC_030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0188"/>
              <a:ext cx="4182785" cy="2770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080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2932" y="-1"/>
            <a:ext cx="8229600" cy="639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UITF Schedule</a:t>
            </a:r>
            <a:endParaRPr lang="en-US" kern="0" dirty="0"/>
          </a:p>
        </p:txBody>
      </p:sp>
      <p:sp>
        <p:nvSpPr>
          <p:cNvPr id="3" name="Rectangle 2"/>
          <p:cNvSpPr/>
          <p:nvPr/>
        </p:nvSpPr>
        <p:spPr>
          <a:xfrm>
            <a:off x="0" y="751800"/>
            <a:ext cx="914399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April: Cryogenic work complete, ¼ CM connection to CTF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May: klystrons and controls complete, waveguide getting installed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June: new ¼ CM complete + tested at CMTF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July: new ¼ CM installed at UITF, </a:t>
            </a:r>
            <a:r>
              <a:rPr lang="en-US" sz="2400" dirty="0" err="1" smtClean="0">
                <a:latin typeface="+mn-lt"/>
              </a:rPr>
              <a:t>keV</a:t>
            </a:r>
            <a:r>
              <a:rPr lang="en-US" sz="2400" dirty="0" smtClean="0">
                <a:latin typeface="+mn-lt"/>
              </a:rPr>
              <a:t> beamline complete, the gun ready for high voltage, ODH and PSS complete, CARMs installed, U-tubes installed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August: all Facilities work complete, we can make radiation in our locked enclosure. Ops software and EES work nearly complete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September-December: CIS making </a:t>
            </a:r>
            <a:r>
              <a:rPr lang="en-US" sz="2400" dirty="0" err="1" smtClean="0">
                <a:latin typeface="+mn-lt"/>
              </a:rPr>
              <a:t>keV</a:t>
            </a:r>
            <a:r>
              <a:rPr lang="en-US" sz="2400" dirty="0" smtClean="0">
                <a:latin typeface="+mn-lt"/>
              </a:rPr>
              <a:t> beam, building MeV beamline, poised for MeV beam </a:t>
            </a:r>
            <a:r>
              <a:rPr lang="en-US" sz="2400" dirty="0" smtClean="0">
                <a:latin typeface="+mn-lt"/>
              </a:rPr>
              <a:t>when CTF available</a:t>
            </a:r>
            <a:endParaRPr lang="en-US" sz="2400" dirty="0" smtClean="0">
              <a:latin typeface="+mn-lt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+mn-lt"/>
              </a:rPr>
              <a:t>HDIce</a:t>
            </a:r>
            <a:r>
              <a:rPr lang="en-US" sz="2400" dirty="0" smtClean="0">
                <a:latin typeface="+mn-lt"/>
              </a:rPr>
              <a:t> tests with beam, January 2017</a:t>
            </a:r>
          </a:p>
        </p:txBody>
      </p:sp>
    </p:spTree>
    <p:extLst>
      <p:ext uri="{BB962C8B-B14F-4D97-AF65-F5344CB8AC3E}">
        <p14:creationId xmlns:p14="http://schemas.microsoft.com/office/powerpoint/2010/main" val="197490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Monthly Meetings with Mont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50322" y="779078"/>
            <a:ext cx="8473044" cy="5287963"/>
          </a:xfrm>
        </p:spPr>
        <p:txBody>
          <a:bodyPr/>
          <a:lstStyle/>
          <a:p>
            <a:pPr marL="228600" lvl="1" indent="-228600" eaLnBrk="1" hangingPunct="1">
              <a:buFontTx/>
              <a:buChar char="•"/>
            </a:pPr>
            <a:r>
              <a:rPr lang="en-US" sz="2800" dirty="0" smtClean="0"/>
              <a:t>Purpose: </a:t>
            </a:r>
            <a:r>
              <a:rPr lang="en-US" sz="2800" dirty="0"/>
              <a:t>to inform Lab Leadership of the </a:t>
            </a:r>
            <a:r>
              <a:rPr lang="en-US" sz="2800" dirty="0" smtClean="0"/>
              <a:t>UITF status</a:t>
            </a:r>
          </a:p>
          <a:p>
            <a:pPr marL="228600" lvl="1" indent="-228600" eaLnBrk="1" hangingPunct="1">
              <a:lnSpc>
                <a:spcPct val="150000"/>
              </a:lnSpc>
              <a:buFontTx/>
              <a:buChar char="•"/>
            </a:pPr>
            <a:r>
              <a:rPr lang="en-US" sz="2800" dirty="0" smtClean="0"/>
              <a:t>Action Items (from previous meetings)</a:t>
            </a:r>
            <a:endParaRPr lang="en-US" sz="2800" dirty="0"/>
          </a:p>
          <a:p>
            <a:pPr eaLnBrk="1" hangingPunct="1">
              <a:lnSpc>
                <a:spcPct val="150000"/>
              </a:lnSpc>
            </a:pPr>
            <a:r>
              <a:rPr lang="en-US" sz="2800" dirty="0" smtClean="0"/>
              <a:t>Project Update</a:t>
            </a:r>
          </a:p>
          <a:p>
            <a:pPr lvl="1" eaLnBrk="1" hangingPunct="1"/>
            <a:r>
              <a:rPr lang="en-US" sz="2800" dirty="0" smtClean="0"/>
              <a:t>Progress Update</a:t>
            </a:r>
          </a:p>
          <a:p>
            <a:pPr lvl="1" eaLnBrk="1" hangingPunct="1"/>
            <a:r>
              <a:rPr lang="en-US" sz="2800" dirty="0" smtClean="0"/>
              <a:t>Milestones Update</a:t>
            </a:r>
          </a:p>
          <a:p>
            <a:pPr lvl="1" eaLnBrk="1" hangingPunct="1"/>
            <a:r>
              <a:rPr lang="en-US" sz="2800" dirty="0" smtClean="0"/>
              <a:t>Budget Update</a:t>
            </a:r>
          </a:p>
          <a:p>
            <a:pPr lvl="1" eaLnBrk="1" hangingPunct="1"/>
            <a:r>
              <a:rPr lang="en-US" sz="2800" dirty="0" smtClean="0"/>
              <a:t>Highlights &amp; Concerns</a:t>
            </a:r>
          </a:p>
          <a:p>
            <a:pPr lvl="1" eaLnBrk="1" hangingPunct="1"/>
            <a:r>
              <a:rPr lang="en-US" sz="2800" dirty="0" smtClean="0"/>
              <a:t>Next meeting agenda</a:t>
            </a:r>
          </a:p>
        </p:txBody>
      </p:sp>
    </p:spTree>
    <p:extLst>
      <p:ext uri="{BB962C8B-B14F-4D97-AF65-F5344CB8AC3E}">
        <p14:creationId xmlns:p14="http://schemas.microsoft.com/office/powerpoint/2010/main" val="74008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79400" y="786085"/>
            <a:ext cx="8686800" cy="5287963"/>
          </a:xfrm>
        </p:spPr>
        <p:txBody>
          <a:bodyPr/>
          <a:lstStyle/>
          <a:p>
            <a:pPr marL="228600" lvl="1" indent="-228600">
              <a:buFontTx/>
              <a:buChar char="•"/>
            </a:pPr>
            <a:r>
              <a:rPr lang="en-US" sz="1400" dirty="0"/>
              <a:t>Major components </a:t>
            </a:r>
            <a:endParaRPr lang="en-US" sz="1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Facilities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/>
              <a:t>Engineering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400" dirty="0" err="1" smtClean="0"/>
              <a:t>Mech</a:t>
            </a:r>
            <a:r>
              <a:rPr lang="en-US" sz="1400" dirty="0" smtClean="0"/>
              <a:t> Design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400" dirty="0" smtClean="0"/>
              <a:t>Installation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400" dirty="0" err="1" smtClean="0"/>
              <a:t>Cryo</a:t>
            </a:r>
            <a:endParaRPr lang="en-US" sz="14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400" dirty="0" smtClean="0"/>
              <a:t>Safety Systems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400" dirty="0" smtClean="0"/>
              <a:t>I&amp;C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400" dirty="0" smtClean="0"/>
              <a:t>DC Power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400" dirty="0" smtClean="0"/>
              <a:t>Low Level RF systems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400" dirty="0" smtClean="0"/>
              <a:t>High Power RF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Survey &amp; Alignment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2060"/>
                </a:solidFill>
              </a:rPr>
              <a:t>SRF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400" dirty="0" smtClean="0"/>
              <a:t>Build new ¼ CM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Commission with RF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Ops and CASA</a:t>
            </a:r>
            <a:endParaRPr lang="en-US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400" dirty="0" smtClean="0"/>
              <a:t>Network and </a:t>
            </a:r>
            <a:r>
              <a:rPr lang="en-US" sz="1400" dirty="0" smtClean="0"/>
              <a:t>communications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400" dirty="0" smtClean="0"/>
              <a:t>Software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400" dirty="0"/>
              <a:t>B</a:t>
            </a:r>
            <a:r>
              <a:rPr lang="en-US" sz="1400" dirty="0" smtClean="0"/>
              <a:t>eamline design</a:t>
            </a:r>
            <a:endParaRPr lang="en-US" sz="1400" dirty="0" smtClean="0"/>
          </a:p>
          <a:p>
            <a:pPr lvl="2">
              <a:buNone/>
            </a:pPr>
            <a:endParaRPr lang="en-US" sz="1400" dirty="0" smtClean="0">
              <a:solidFill>
                <a:srgbClr val="00B050"/>
              </a:solidFill>
            </a:endParaRPr>
          </a:p>
          <a:p>
            <a:pPr lvl="1"/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UITF “Players”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00339" y="1203950"/>
            <a:ext cx="3020149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Green</a:t>
            </a:r>
            <a:r>
              <a:rPr lang="en-US" sz="2800" dirty="0" smtClean="0"/>
              <a:t> means we can see progress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105848</TotalTime>
  <Pages>1</Pages>
  <Words>1274</Words>
  <Application>Microsoft Office PowerPoint</Application>
  <PresentationFormat>Letter Paper (8.5x11 in)</PresentationFormat>
  <Paragraphs>212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Custom Design</vt:lpstr>
      <vt:lpstr>PowerPoint Presentation</vt:lpstr>
      <vt:lpstr>PowerPoint Presentation</vt:lpstr>
      <vt:lpstr>PowerPoint Presentation</vt:lpstr>
      <vt:lpstr>UITF is for Commissioning HDIce</vt:lpstr>
      <vt:lpstr>PowerPoint Presentation</vt:lpstr>
      <vt:lpstr>PowerPoint Presentation</vt:lpstr>
      <vt:lpstr>PowerPoint Presentation</vt:lpstr>
      <vt:lpstr>Monthly Meetings with Mont</vt:lpstr>
      <vt:lpstr>UITF “Players”</vt:lpstr>
      <vt:lpstr>Progress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[Enter Presentation Name Here]</dc:title>
  <dc:subject>BESAC</dc:subject>
  <dc:creator>Julie J. Oyer</dc:creator>
  <cp:keywords>Presentation Generic</cp:keywords>
  <cp:lastModifiedBy>Mathew Poelker</cp:lastModifiedBy>
  <cp:revision>1111</cp:revision>
  <cp:lastPrinted>2000-12-01T16:23:09Z</cp:lastPrinted>
  <dcterms:created xsi:type="dcterms:W3CDTF">2005-02-01T21:25:50Z</dcterms:created>
  <dcterms:modified xsi:type="dcterms:W3CDTF">2016-03-11T16:46:46Z</dcterms:modified>
</cp:coreProperties>
</file>