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4.png" ContentType="image/png"/>
  <Override PartName="/ppt/media/image3.png" ContentType="image/png"/>
  <Override PartName="/ppt/media/image2.png" ContentType="image/png"/>
  <Override PartName="/ppt/media/image1.png" ContentType="image/png"/>
  <Override PartName="/ppt/slideLayouts/slideLayout21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_rels/slideLayout24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2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_rels/slideMaster2.xml.rels" ContentType="application/vnd.openxmlformats-package.relationships+xml"/>
  <Override PartName="/ppt/slideMasters/_rels/slideMaster1.xml.rels" ContentType="application/vnd.openxmlformats-package.relationships+xml"/>
  <Override PartName="/ppt/slideMasters/slideMaster2.xml" ContentType="application/vnd.openxmlformats-officedocument.presentationml.slideMaster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  <p:sldMasterId id="2147483661" r:id="rId3"/>
  </p:sldMasterIdLst>
  <p:sldIdLst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</p:sldIdLst>
  <p:sldSz cx="12192000" cy="6858000"/>
  <p:notesSz cx="7772400" cy="100584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slide" Target="slides/slide6.xml"/><Relationship Id="rId10" Type="http://schemas.openxmlformats.org/officeDocument/2006/relationships/slide" Target="slides/slide7.xml"/><Relationship Id="rId11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4.png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/>
        </p:blipFill>
        <p:spPr>
          <a:xfrm>
            <a:off x="3367440" y="1825560"/>
            <a:ext cx="5456160" cy="435096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/>
        </p:blipFill>
        <p:spPr>
          <a:xfrm>
            <a:off x="3367440" y="1825560"/>
            <a:ext cx="545616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76" name="" descr=""/>
          <p:cNvPicPr/>
          <p:nvPr/>
        </p:nvPicPr>
        <p:blipFill>
          <a:blip r:embed="rId2"/>
          <a:stretch/>
        </p:blipFill>
        <p:spPr>
          <a:xfrm>
            <a:off x="3367440" y="1825560"/>
            <a:ext cx="5456160" cy="4350960"/>
          </a:xfrm>
          <a:prstGeom prst="rect">
            <a:avLst/>
          </a:prstGeom>
          <a:ln>
            <a:noFill/>
          </a:ln>
        </p:spPr>
      </p:pic>
      <p:pic>
        <p:nvPicPr>
          <p:cNvPr id="77" name="" descr=""/>
          <p:cNvPicPr/>
          <p:nvPr/>
        </p:nvPicPr>
        <p:blipFill>
          <a:blip r:embed="rId3"/>
          <a:stretch/>
        </p:blipFill>
        <p:spPr>
          <a:xfrm>
            <a:off x="3367440" y="1825560"/>
            <a:ext cx="5456160" cy="435096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rIns="0" tIns="0" bIns="0" anchor="ctr"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3/31/21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96E5DD0-B2D5-4638-8728-3B617EC1EFEC}" type="slidenum">
              <a:rPr lang="en-US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692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en-US" sz="28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0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n-US" sz="2000">
                <a:latin typeface="Calibri"/>
              </a:rPr>
              <a:t>Seventh Outline Level</a:t>
            </a:r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Click to edit the title text formatClick to edit Master title style</a:t>
            </a:r>
            <a:endParaRPr/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p>
            <a:pPr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Sixth Outline Level</a:t>
            </a:r>
            <a:endParaRPr/>
          </a:p>
          <a:p>
            <a:pPr>
              <a:lnSpc>
                <a:spcPct val="10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Seventh Outline LevelEdit Master text styles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Second level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Third level</a:t>
            </a:r>
            <a:endParaRPr/>
          </a:p>
          <a:p>
            <a:pPr lvl="3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Fourth level</a:t>
            </a:r>
            <a:endParaRPr/>
          </a:p>
          <a:p>
            <a:pPr lvl="4">
              <a:lnSpc>
                <a:spcPct val="100000"/>
              </a:lnSpc>
              <a:buFont typeface="Arial"/>
              <a:buChar char="•"/>
            </a:pPr>
            <a:r>
              <a:rPr lang="en-US" strike="noStrike">
                <a:solidFill>
                  <a:srgbClr val="000000"/>
                </a:solidFill>
                <a:latin typeface="Calibri"/>
              </a:rPr>
              <a:t>Fifth level</a:t>
            </a:r>
            <a:endParaRPr/>
          </a:p>
        </p:txBody>
      </p:sp>
      <p:sp>
        <p:nvSpPr>
          <p:cNvPr id="41" name="PlaceHolder 3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p>
            <a:pPr>
              <a:lnSpc>
                <a:spcPct val="100000"/>
              </a:lnSpc>
            </a:pPr>
            <a:r>
              <a:rPr lang="en-US" sz="1200" strike="noStrike">
                <a:solidFill>
                  <a:srgbClr val="8b8b8b"/>
                </a:solidFill>
                <a:latin typeface="Calibri"/>
              </a:rPr>
              <a:t>3/31/21</a:t>
            </a:r>
            <a:endParaRPr/>
          </a:p>
        </p:txBody>
      </p:sp>
      <p:sp>
        <p:nvSpPr>
          <p:cNvPr id="42" name="PlaceHolder 4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p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p>
            <a:pPr algn="r">
              <a:lnSpc>
                <a:spcPct val="100000"/>
              </a:lnSpc>
            </a:pPr>
            <a:fld id="{CFF4AEF8-C5A6-4AA5-B965-8A3F22975E0F}" type="slidenum">
              <a:rPr lang="en-US" sz="1200" strike="noStrike">
                <a:solidFill>
                  <a:srgbClr val="8b8b8b"/>
                </a:solidFill>
                <a:latin typeface="Calibri"/>
              </a:rPr>
              <a:t>&lt;number&gt;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TextShape 1"/>
          <p:cNvSpPr txBox="1"/>
          <p:nvPr/>
        </p:nvSpPr>
        <p:spPr>
          <a:xfrm>
            <a:off x="1523880" y="1122480"/>
            <a:ext cx="9143640" cy="2387160"/>
          </a:xfrm>
          <a:prstGeom prst="rect">
            <a:avLst/>
          </a:prstGeom>
          <a:noFill/>
          <a:ln>
            <a:noFill/>
          </a:ln>
        </p:spPr>
        <p:txBody>
          <a:bodyPr anchor="b"/>
          <a:p>
            <a:pPr algn="ctr">
              <a:lnSpc>
                <a:spcPct val="100000"/>
              </a:lnSpc>
            </a:pP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Beam Commissioning</a:t>
            </a: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Injector Upgrade Phase 1</a:t>
            </a: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
</a:t>
            </a:r>
            <a:r>
              <a:rPr lang="en-US" sz="6000" strike="noStrike">
                <a:solidFill>
                  <a:srgbClr val="000000"/>
                </a:solidFill>
                <a:latin typeface="Calibri Light"/>
              </a:rPr>
              <a:t>General ATLis</a:t>
            </a:r>
            <a:endParaRPr/>
          </a:p>
        </p:txBody>
      </p:sp>
      <p:sp>
        <p:nvSpPr>
          <p:cNvPr id="79" name="TextShape 2"/>
          <p:cNvSpPr txBox="1"/>
          <p:nvPr/>
        </p:nvSpPr>
        <p:spPr>
          <a:xfrm>
            <a:off x="1523880" y="3602160"/>
            <a:ext cx="9143640" cy="16552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Reza Kazimi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b="1" lang="en-US" sz="4400" strike="noStrike">
                <a:solidFill>
                  <a:srgbClr val="000000"/>
                </a:solidFill>
                <a:latin typeface="Calibri Light"/>
              </a:rPr>
              <a:t>Goal: High current Beam to FC1 for FY2021 Physics Running</a:t>
            </a:r>
            <a:r>
              <a:rPr b="1" lang="en-US" sz="4400" strike="noStrike">
                <a:solidFill>
                  <a:srgbClr val="000000"/>
                </a:solidFill>
                <a:latin typeface="Calibri Light"/>
              </a:rPr>
              <a:t>
</a:t>
            </a:r>
            <a:endParaRPr/>
          </a:p>
        </p:txBody>
      </p:sp>
      <p:sp>
        <p:nvSpPr>
          <p:cNvPr id="81" name="TextShape 2"/>
          <p:cNvSpPr txBox="1"/>
          <p:nvPr/>
        </p:nvSpPr>
        <p:spPr>
          <a:xfrm>
            <a:off x="838080" y="1311840"/>
            <a:ext cx="10515240" cy="528732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800" strike="noStrike">
                <a:solidFill>
                  <a:srgbClr val="000000"/>
                </a:solidFill>
                <a:latin typeface="Calibri"/>
              </a:rPr>
              <a:t>Including: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Initial Check of the newly installed line elements with beam. 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Do all elements behave as expected? Check for miswiring of corrector, lenses, Wiens, etc.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Vertical and Horizontal Wien setups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Prebuncher setup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Acceptable transmission from gun to FC1.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Low halo, lossless transmission through 15 deg bend and Wiens, above 90% transmission through A1A2 apertures.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Vacuum quality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Choppers setup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Optics measurements</a:t>
            </a:r>
            <a:endParaRPr/>
          </a:p>
          <a:p>
            <a:pPr lvl="2">
              <a:lnSpc>
                <a:spcPct val="100000"/>
              </a:lnSpc>
              <a:buFont typeface="Arial"/>
              <a:buChar char="•"/>
            </a:pPr>
            <a:r>
              <a:rPr lang="en-US" sz="2000" strike="noStrike">
                <a:solidFill>
                  <a:srgbClr val="000000"/>
                </a:solidFill>
                <a:latin typeface="Calibri"/>
              </a:rPr>
              <a:t>FOPTs, Emittance measurements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Bunch length measurements at choppers.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PQB measurements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What else?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Gun to Chopper commissioning</a:t>
            </a:r>
            <a:endParaRPr/>
          </a:p>
        </p:txBody>
      </p:sp>
      <p:sp>
        <p:nvSpPr>
          <p:cNvPr id="83" name="TextShape 2"/>
          <p:cNvSpPr txBox="1"/>
          <p:nvPr/>
        </p:nvSpPr>
        <p:spPr>
          <a:xfrm>
            <a:off x="838080" y="1510920"/>
            <a:ext cx="10515240" cy="515808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Initial beam threading (Prebuncher, Choppers, and Wiens OFF) [13 shifts]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1.1 Pcup inserted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1.1.1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Correcting for the gun kick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1.1.2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Setup the 15 deg bend (This could be tricky. How much stray field is there?) 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1.1.3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Check magnets with beam (correctors, solenoids, quads) for miswiring/shorts.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1.1.4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Change the Wien magnets by &lt; 10 Gauss.cm to check its wiring. (HV check??)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1.1.5 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Scan aperture from Gun to Pcup to ensure enough clearance for the beam.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1.1.6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Center on lenses and the Wien pipes.</a:t>
            </a:r>
            <a:endParaRPr/>
          </a:p>
          <a:p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1.2 Pcup out, FC1 inserted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1.2.1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Thread beam through A1A2 and Chopper (off) to FC1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1.2.2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FOPT systematic corrector checks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1.2.3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Check the beam shape on the viewers.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1.2.4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Double check beam centering and clearance from gun to FC1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1.2.5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Check transmission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1.2.6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000" strike="noStrike">
                <a:solidFill>
                  <a:srgbClr val="000000"/>
                </a:solidFill>
                <a:latin typeface="Calibri"/>
              </a:rPr>
              <a:t>Emittance measurement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Gun to Chopper commissioning</a:t>
            </a:r>
            <a:endParaRPr/>
          </a:p>
        </p:txBody>
      </p:sp>
      <p:sp>
        <p:nvSpPr>
          <p:cNvPr id="85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RF elements setup [3 shifts]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2.1 Setup the choppers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2.2 Setup the prebuncher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2.3 Setup all laser phases in the choppers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Gun to Chopper commissioning</a:t>
            </a:r>
            <a:endParaRPr/>
          </a:p>
        </p:txBody>
      </p:sp>
      <p:sp>
        <p:nvSpPr>
          <p:cNvPr id="87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Major Elements Setup [3 shifts]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3.1</a:t>
            </a:r>
            <a:r>
              <a:rPr lang="en-US" sz="24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Calibri"/>
              </a:rPr>
              <a:t>Vertical Wien Setup (with Horizontal Wien off)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3.1.1 Check the beam quality (emittance) and transmission before and after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3.1.2 Check the beam phase in the choppers before and after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3.2</a:t>
            </a:r>
            <a:r>
              <a:rPr lang="en-US" sz="2400" strike="noStrike">
                <a:solidFill>
                  <a:srgbClr val="000000"/>
                </a:solidFill>
                <a:latin typeface="Calibri"/>
              </a:rPr>
              <a:t>	</a:t>
            </a:r>
            <a:r>
              <a:rPr lang="en-US" sz="2400" strike="noStrike">
                <a:solidFill>
                  <a:srgbClr val="000000"/>
                </a:solidFill>
                <a:latin typeface="Calibri"/>
              </a:rPr>
              <a:t>Horizontal Wien setup (with Vertical Wien off)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3.2.1 Check the beam quality (emittance) and transmission before and after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3.2.2 Check the beam phase in the choppers before and after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3.3 Both Wiens on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3.3.1 Check the beam quality (emittance) and transmission before and after</a:t>
            </a:r>
            <a:endParaRPr/>
          </a:p>
          <a:p>
            <a:r>
              <a:rPr lang="en-US" sz="2000" strike="noStrike">
                <a:solidFill>
                  <a:srgbClr val="000000"/>
                </a:solidFill>
                <a:latin typeface="Calibri"/>
              </a:rPr>
              <a:t>3.3.2 Check the beam phase in the choppers before and after</a:t>
            </a:r>
            <a:endParaRPr/>
          </a:p>
          <a:p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Gun to Chopper commissioning</a:t>
            </a:r>
            <a:endParaRPr/>
          </a:p>
        </p:txBody>
      </p:sp>
      <p:sp>
        <p:nvSpPr>
          <p:cNvPr id="89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Beam Measurements [4 shifts]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4.1 Bunch length measurement in the choppers with prebuncher on and off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4.2 Measure focal length of the solenoids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4.3 Measure Emittance with Wiens on and off</a:t>
            </a:r>
            <a:endParaRPr/>
          </a:p>
        </p:txBody>
      </p:sp>
    </p:spTree>
  </p:cSld>
  <p:timing>
    <p:tnLst>
      <p:par>
        <p:cTn id="11" dur="indefinite" restart="never" nodeType="tmRoot">
          <p:childTnLst>
            <p:seq>
              <p:cTn id="1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Gun to Chopper commissioning</a:t>
            </a:r>
            <a:endParaRPr/>
          </a:p>
        </p:txBody>
      </p:sp>
      <p:sp>
        <p:nvSpPr>
          <p:cNvPr id="91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100000"/>
              </a:lnSpc>
              <a:buFont typeface="Calibri Light"/>
              <a:buAutoNum type="arabicPeriod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CW to FC1 [2 shifts]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5.1 Usual CW checks including transmission, vacuum monitoring, etc.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5.1 Run CW beam with both Wiens off. (From 10uA to 100uA to FC1) </a:t>
            </a:r>
            <a:endParaRPr/>
          </a:p>
          <a:p>
            <a:r>
              <a:rPr lang="en-US" sz="2400" strike="noStrike">
                <a:solidFill>
                  <a:srgbClr val="000000"/>
                </a:solidFill>
                <a:latin typeface="Calibri"/>
              </a:rPr>
              <a:t>5.2 CW beam with Wiens on.</a:t>
            </a:r>
            <a:endParaRPr/>
          </a:p>
        </p:txBody>
      </p:sp>
    </p:spTree>
  </p:cSld>
  <p:timing>
    <p:tnLst>
      <p:par>
        <p:cTn id="13" dur="indefinite" restart="never" nodeType="tmRoot">
          <p:childTnLst>
            <p:seq>
              <p:cTn id="1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TextShape 1"/>
          <p:cNvSpPr txBox="1"/>
          <p:nvPr/>
        </p:nvSpPr>
        <p:spPr>
          <a:xfrm>
            <a:off x="838080" y="365040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anchor="ctr"/>
          <a:p>
            <a:pPr>
              <a:lnSpc>
                <a:spcPct val="90000"/>
              </a:lnSpc>
            </a:pPr>
            <a:r>
              <a:rPr lang="en-US" sz="4400" strike="noStrike">
                <a:solidFill>
                  <a:srgbClr val="000000"/>
                </a:solidFill>
                <a:latin typeface="Calibri Light"/>
              </a:rPr>
              <a:t>Preparation for Phase 2 in CEBAF Injector</a:t>
            </a:r>
            <a:endParaRPr/>
          </a:p>
        </p:txBody>
      </p:sp>
      <p:sp>
        <p:nvSpPr>
          <p:cNvPr id="93" name="TextShape 2"/>
          <p:cNvSpPr txBox="1"/>
          <p:nvPr/>
        </p:nvSpPr>
        <p:spPr>
          <a:xfrm>
            <a:off x="838080" y="182556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Gun HV at 200 kV to 1D00 dump [8 shifts]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Beam threading (prebuncher and choppers off) [3 shifts]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RF setup (Prebuncher and Choppers) [2 shifts]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Wien setup [2 shifts]</a:t>
            </a:r>
            <a:endParaRPr/>
          </a:p>
          <a:p>
            <a:pPr lvl="1">
              <a:lnSpc>
                <a:spcPct val="100000"/>
              </a:lnSpc>
              <a:buFont typeface="Arial"/>
              <a:buChar char="•"/>
            </a:pPr>
            <a:r>
              <a:rPr lang="en-US" sz="2400" strike="noStrike">
                <a:solidFill>
                  <a:srgbClr val="000000"/>
                </a:solidFill>
                <a:latin typeface="Calibri"/>
              </a:rPr>
              <a:t>CW [1 shift]</a:t>
            </a:r>
            <a:endParaRPr/>
          </a:p>
          <a:p>
            <a:pPr>
              <a:lnSpc>
                <a:spcPct val="90000"/>
              </a:lnSpc>
              <a:buFont typeface="Arial"/>
              <a:buChar char="•"/>
            </a:pPr>
            <a:r>
              <a:rPr lang="en-US" sz="2800" strike="noStrike">
                <a:solidFill>
                  <a:srgbClr val="000000"/>
                </a:solidFill>
                <a:latin typeface="Calibri"/>
              </a:rPr>
              <a:t>Anything else?</a:t>
            </a:r>
            <a:endParaRPr/>
          </a:p>
        </p:txBody>
      </p:sp>
    </p:spTree>
  </p:cSld>
  <p:timing>
    <p:tnLst>
      <p:par>
        <p:cTn id="15" dur="indefinite" restart="never" nodeType="tmRoot">
          <p:childTnLst>
            <p:seq>
              <p:cTn id="1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