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377" r:id="rId4"/>
    <p:sldId id="379" r:id="rId5"/>
    <p:sldId id="369" r:id="rId6"/>
    <p:sldId id="376" r:id="rId7"/>
    <p:sldId id="371" r:id="rId8"/>
    <p:sldId id="257" r:id="rId9"/>
    <p:sldId id="258" r:id="rId10"/>
    <p:sldId id="259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20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4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0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78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4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1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5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6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7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4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28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11865-2D3A-47C2-A358-71F301C41193}" type="datetimeFigureOut">
              <a:rPr lang="en-US" smtClean="0"/>
              <a:t>10/12/22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A2611-1CA3-47FD-AC65-A6C17F46A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D1C7D-F8D2-6240-9262-48442EDF2787}"/>
              </a:ext>
            </a:extLst>
          </p:cNvPr>
          <p:cNvSpPr txBox="1">
            <a:spLocks/>
          </p:cNvSpPr>
          <p:nvPr/>
        </p:nvSpPr>
        <p:spPr>
          <a:xfrm>
            <a:off x="0" y="91441"/>
            <a:ext cx="12192000" cy="5994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Existing Wien capabilities for </a:t>
            </a:r>
            <a:r>
              <a:rPr lang="en-US" sz="3600" b="1" dirty="0"/>
              <a:t>60</a:t>
            </a:r>
            <a:r>
              <a:rPr lang="en-US" sz="3600" b="1" baseline="30000" dirty="0"/>
              <a:t>o</a:t>
            </a:r>
            <a:r>
              <a:rPr lang="en-US" sz="3600" dirty="0"/>
              <a:t> and for</a:t>
            </a:r>
            <a:r>
              <a:rPr lang="en-US" sz="3600" b="1" dirty="0"/>
              <a:t> 90</a:t>
            </a:r>
            <a:r>
              <a:rPr lang="en-US" sz="3600" b="1" baseline="30000" dirty="0"/>
              <a:t>o</a:t>
            </a:r>
            <a:r>
              <a:rPr lang="en-US" sz="3600" dirty="0"/>
              <a:t> spin rotation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40E49-5B7B-D649-8E96-93C9FDB69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016"/>
            <a:ext cx="12192000" cy="2376608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A4025792-2CE6-7D49-9136-4EA07BEF1E45}"/>
              </a:ext>
            </a:extLst>
          </p:cNvPr>
          <p:cNvSpPr/>
          <p:nvPr/>
        </p:nvSpPr>
        <p:spPr>
          <a:xfrm>
            <a:off x="0" y="2306320"/>
            <a:ext cx="12192000" cy="375920"/>
          </a:xfrm>
          <a:prstGeom prst="frame">
            <a:avLst>
              <a:gd name="adj1" fmla="val 66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82544-F8FA-EE4D-84C7-436E3ACBC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2616"/>
            <a:ext cx="12192000" cy="2376608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45F9206F-42B4-8641-892A-7BE9BF07F327}"/>
              </a:ext>
            </a:extLst>
          </p:cNvPr>
          <p:cNvSpPr/>
          <p:nvPr/>
        </p:nvSpPr>
        <p:spPr>
          <a:xfrm>
            <a:off x="0" y="5588000"/>
            <a:ext cx="12192000" cy="375920"/>
          </a:xfrm>
          <a:prstGeom prst="frame">
            <a:avLst>
              <a:gd name="adj1" fmla="val 66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3724F5-3F50-534B-BC4E-0FE4C0BB69DE}"/>
              </a:ext>
            </a:extLst>
          </p:cNvPr>
          <p:cNvSpPr/>
          <p:nvPr/>
        </p:nvSpPr>
        <p:spPr>
          <a:xfrm>
            <a:off x="345440" y="640080"/>
            <a:ext cx="975360" cy="6197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A1ACAEF-3532-CA48-B139-0E88B0BA54E0}"/>
              </a:ext>
            </a:extLst>
          </p:cNvPr>
          <p:cNvSpPr/>
          <p:nvPr/>
        </p:nvSpPr>
        <p:spPr>
          <a:xfrm>
            <a:off x="335280" y="3535680"/>
            <a:ext cx="975360" cy="61976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F3566E-5E92-B44A-83C6-3A166AE65ED3}"/>
              </a:ext>
            </a:extLst>
          </p:cNvPr>
          <p:cNvCxnSpPr/>
          <p:nvPr/>
        </p:nvCxnSpPr>
        <p:spPr>
          <a:xfrm>
            <a:off x="8270240" y="5588000"/>
            <a:ext cx="2001520" cy="3251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AB451E-6EA1-7147-B0A5-A5A09BB54677}"/>
              </a:ext>
            </a:extLst>
          </p:cNvPr>
          <p:cNvCxnSpPr>
            <a:cxnSpLocks/>
          </p:cNvCxnSpPr>
          <p:nvPr/>
        </p:nvCxnSpPr>
        <p:spPr>
          <a:xfrm flipH="1">
            <a:off x="8280400" y="5618480"/>
            <a:ext cx="2001520" cy="3251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1207AE0-FC15-A843-8B4F-999028EC4B7F}"/>
              </a:ext>
            </a:extLst>
          </p:cNvPr>
          <p:cNvSpPr txBox="1"/>
          <p:nvPr/>
        </p:nvSpPr>
        <p:spPr>
          <a:xfrm>
            <a:off x="4196080" y="6055360"/>
            <a:ext cx="3102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Carlos Hernandez-Garcia</a:t>
            </a:r>
          </a:p>
          <a:p>
            <a:r>
              <a:rPr lang="en-US" dirty="0"/>
              <a:t>Positrons meeting Aug 31 2022</a:t>
            </a:r>
          </a:p>
        </p:txBody>
      </p:sp>
    </p:spTree>
    <p:extLst>
      <p:ext uri="{BB962C8B-B14F-4D97-AF65-F5344CB8AC3E}">
        <p14:creationId xmlns:p14="http://schemas.microsoft.com/office/powerpoint/2010/main" val="173731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7DFC9-92B9-8E4D-9CB0-C25435D6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309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Limiting magnet current to 20 A, and electrode voltage to  26 kV (demonstrated), these are the existing Wien capabilities: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5C3AC-C7C1-B943-81BD-289726CE8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1230630"/>
            <a:ext cx="9652000" cy="344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D43B2F-48AC-8046-BA86-A2931D738B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07" y="4373244"/>
            <a:ext cx="2838133" cy="24034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0FDEA53B-FB53-0342-9C8F-1CCE2D4E68B1}"/>
              </a:ext>
            </a:extLst>
          </p:cNvPr>
          <p:cNvSpPr/>
          <p:nvPr/>
        </p:nvSpPr>
        <p:spPr>
          <a:xfrm>
            <a:off x="1270000" y="3434080"/>
            <a:ext cx="9621520" cy="345440"/>
          </a:xfrm>
          <a:prstGeom prst="frame">
            <a:avLst>
              <a:gd name="adj1" fmla="val 66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8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52B55-CF58-CD42-BC9D-2AB612BAE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23142" r="5742" b="19313"/>
          <a:stretch/>
        </p:blipFill>
        <p:spPr>
          <a:xfrm>
            <a:off x="171331" y="1584960"/>
            <a:ext cx="11858844" cy="50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986C4-3B5C-2443-B584-F9C742C88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120650"/>
            <a:ext cx="7871460" cy="13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8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D1C7D-F8D2-6240-9262-48442EDF2787}"/>
              </a:ext>
            </a:extLst>
          </p:cNvPr>
          <p:cNvSpPr txBox="1">
            <a:spLocks/>
          </p:cNvSpPr>
          <p:nvPr/>
        </p:nvSpPr>
        <p:spPr>
          <a:xfrm>
            <a:off x="0" y="91440"/>
            <a:ext cx="12192000" cy="1701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Existing Wien capabilities for </a:t>
            </a:r>
            <a:r>
              <a:rPr lang="en-US" sz="3600" b="1" dirty="0"/>
              <a:t>60</a:t>
            </a:r>
            <a:r>
              <a:rPr lang="en-US" sz="3600" b="1" baseline="30000" dirty="0"/>
              <a:t>o</a:t>
            </a:r>
            <a:r>
              <a:rPr lang="en-US" sz="3600" dirty="0"/>
              <a:t> spin rotation</a:t>
            </a:r>
          </a:p>
          <a:p>
            <a:pPr algn="ctr"/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Totally doable for all three electrode gap options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Gabriel has conditioned the </a:t>
            </a:r>
            <a:r>
              <a:rPr lang="en-US" sz="3200" i="1" u="sng" dirty="0"/>
              <a:t>13 mm gap </a:t>
            </a:r>
            <a:r>
              <a:rPr lang="en-US" sz="3200" dirty="0"/>
              <a:t>Wien up to </a:t>
            </a:r>
            <a:r>
              <a:rPr lang="en-US" sz="3200" i="1" u="sng" dirty="0"/>
              <a:t>26 kV /electrode, and the CEBAF 15 mm gap Wien to 22 kV / electrode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40E49-5B7B-D649-8E96-93C9FDB69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3496"/>
            <a:ext cx="12192000" cy="2376608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A4025792-2CE6-7D49-9136-4EA07BEF1E45}"/>
              </a:ext>
            </a:extLst>
          </p:cNvPr>
          <p:cNvSpPr/>
          <p:nvPr/>
        </p:nvSpPr>
        <p:spPr>
          <a:xfrm>
            <a:off x="0" y="4622800"/>
            <a:ext cx="12192000" cy="375920"/>
          </a:xfrm>
          <a:prstGeom prst="frame">
            <a:avLst>
              <a:gd name="adj1" fmla="val 66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7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A9843-680F-294F-BE3F-0430864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UITF Wien filter (13 mm gap) comparing measured </a:t>
            </a:r>
            <a:r>
              <a:rPr lang="en-US" dirty="0" err="1"/>
              <a:t>Bx</a:t>
            </a:r>
            <a:r>
              <a:rPr lang="en-US" dirty="0"/>
              <a:t> with CTS modeled </a:t>
            </a:r>
            <a:r>
              <a:rPr lang="en-US" dirty="0" err="1"/>
              <a:t>Ey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FBE32-D2A9-F14C-AD85-E870A4FEF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00" y="1096648"/>
            <a:ext cx="9365240" cy="5009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6A544-7E74-2440-894D-E6FFE2C28790}"/>
              </a:ext>
            </a:extLst>
          </p:cNvPr>
          <p:cNvSpPr txBox="1"/>
          <p:nvPr/>
        </p:nvSpPr>
        <p:spPr>
          <a:xfrm>
            <a:off x="782320" y="6065520"/>
            <a:ext cx="429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measurements by J. Meyers and M. Beck</a:t>
            </a:r>
          </a:p>
          <a:p>
            <a:r>
              <a:rPr lang="en-US" dirty="0"/>
              <a:t>E CST simulations by Gabriel Palacios</a:t>
            </a:r>
          </a:p>
        </p:txBody>
      </p:sp>
    </p:spTree>
    <p:extLst>
      <p:ext uri="{BB962C8B-B14F-4D97-AF65-F5344CB8AC3E}">
        <p14:creationId xmlns:p14="http://schemas.microsoft.com/office/powerpoint/2010/main" val="409488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BB61D-4005-774F-977F-8F4DAEA08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90508"/>
            <a:ext cx="10464800" cy="5597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CA9843-680F-294F-BE3F-0430864B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UITF Wien filter (13 mm gap) comparing measured </a:t>
            </a:r>
            <a:r>
              <a:rPr lang="en-US" dirty="0" err="1"/>
              <a:t>Bx</a:t>
            </a:r>
            <a:r>
              <a:rPr lang="en-US" dirty="0"/>
              <a:t> with CTS modeled </a:t>
            </a:r>
            <a:r>
              <a:rPr lang="en-US" dirty="0" err="1"/>
              <a:t>Ey</a:t>
            </a:r>
            <a:r>
              <a:rPr lang="en-US" dirty="0"/>
              <a:t> zoomed in fringe fields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6A544-7E74-2440-894D-E6FFE2C28790}"/>
              </a:ext>
            </a:extLst>
          </p:cNvPr>
          <p:cNvSpPr txBox="1"/>
          <p:nvPr/>
        </p:nvSpPr>
        <p:spPr>
          <a:xfrm>
            <a:off x="386080" y="6211669"/>
            <a:ext cx="429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measurements by J. Meyers and M. Beck</a:t>
            </a:r>
          </a:p>
          <a:p>
            <a:r>
              <a:rPr lang="en-US" dirty="0"/>
              <a:t>E CST simulations by Gabriel Palacios</a:t>
            </a:r>
          </a:p>
        </p:txBody>
      </p:sp>
    </p:spTree>
    <p:extLst>
      <p:ext uri="{BB962C8B-B14F-4D97-AF65-F5344CB8AC3E}">
        <p14:creationId xmlns:p14="http://schemas.microsoft.com/office/powerpoint/2010/main" val="22145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947A-81A5-484B-A43A-53BB8A66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UITF Wien Field Map, with Background Subtraction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BDC1F-5616-4947-9405-F5559ABA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Analysis by R. Suleiman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386B0-CCC3-476E-826F-A4953DA3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35FC10-D893-4FDF-A966-1FEB26159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12" y="833120"/>
            <a:ext cx="9732637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42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947A-81A5-484B-A43A-53BB8A66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UITF Field Map, 19.9 A, Repeat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BDC1F-5616-4947-9405-F5559ABA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Analysis by R. Suleiman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386B0-CCC3-476E-826F-A4953DA3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0B981C-03FC-42D7-8CB5-BE7156E23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9854" y="762000"/>
            <a:ext cx="9244306" cy="5490979"/>
          </a:xfrm>
        </p:spPr>
      </p:pic>
    </p:spTree>
    <p:extLst>
      <p:ext uri="{BB962C8B-B14F-4D97-AF65-F5344CB8AC3E}">
        <p14:creationId xmlns:p14="http://schemas.microsoft.com/office/powerpoint/2010/main" val="117277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947A-81A5-484B-A43A-53BB8A667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UITF </a:t>
            </a:r>
            <a:r>
              <a:rPr lang="en-US" dirty="0" err="1"/>
              <a:t>WienCore</a:t>
            </a:r>
            <a:r>
              <a:rPr lang="en-US" dirty="0"/>
              <a:t> (Center) Magnetic Field vs Current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4BDC1F-5616-4947-9405-F5559ABA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Analysis by R. Suleiman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386B0-CCC3-476E-826F-A4953DA3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F2BB51-06FB-495E-BE0C-25672145A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0477" y="966788"/>
            <a:ext cx="5548494" cy="5381622"/>
          </a:xfrm>
        </p:spPr>
      </p:pic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29A5A1F4-57EE-450C-B2B6-57060038CA1E}"/>
              </a:ext>
            </a:extLst>
          </p:cNvPr>
          <p:cNvSpPr/>
          <p:nvPr/>
        </p:nvSpPr>
        <p:spPr>
          <a:xfrm>
            <a:off x="411893" y="4222572"/>
            <a:ext cx="2206758" cy="1473200"/>
          </a:xfrm>
          <a:prstGeom prst="wedgeRoundRectCallout">
            <a:avLst>
              <a:gd name="adj1" fmla="val 39684"/>
              <a:gd name="adj2" fmla="val -6919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With Background Subtraction </a:t>
            </a:r>
          </a:p>
        </p:txBody>
      </p:sp>
    </p:spTree>
    <p:extLst>
      <p:ext uri="{BB962C8B-B14F-4D97-AF65-F5344CB8AC3E}">
        <p14:creationId xmlns:p14="http://schemas.microsoft.com/office/powerpoint/2010/main" val="276248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25" y="351118"/>
            <a:ext cx="5759068" cy="3359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1" name="Elbow Connector 30"/>
          <p:cNvCxnSpPr>
            <a:stCxn id="32" idx="2"/>
          </p:cNvCxnSpPr>
          <p:nvPr/>
        </p:nvCxnSpPr>
        <p:spPr>
          <a:xfrm rot="16200000" flipH="1">
            <a:off x="3836850" y="1071704"/>
            <a:ext cx="512263" cy="220531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931330" y="525729"/>
            <a:ext cx="2102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31F20"/>
                </a:solidFill>
              </a:rPr>
              <a:t>Vacuum chamber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2617609" y="3259178"/>
            <a:ext cx="3065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31F20"/>
                </a:solidFill>
              </a:rPr>
              <a:t>40 kV rated feedthroughs </a:t>
            </a:r>
            <a:endParaRPr lang="en-US" sz="2000" dirty="0"/>
          </a:p>
        </p:txBody>
      </p:sp>
      <p:cxnSp>
        <p:nvCxnSpPr>
          <p:cNvPr id="34" name="Elbow Connector 33"/>
          <p:cNvCxnSpPr>
            <a:stCxn id="33" idx="0"/>
          </p:cNvCxnSpPr>
          <p:nvPr/>
        </p:nvCxnSpPr>
        <p:spPr>
          <a:xfrm rot="16200000" flipH="1" flipV="1">
            <a:off x="3103234" y="2350504"/>
            <a:ext cx="138690" cy="1956037"/>
          </a:xfrm>
          <a:prstGeom prst="bentConnector4">
            <a:avLst>
              <a:gd name="adj1" fmla="val -164828"/>
              <a:gd name="adj2" fmla="val 89186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54429" y="3888646"/>
            <a:ext cx="550302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761041" y="3769314"/>
            <a:ext cx="86879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31F20"/>
                </a:solidFill>
              </a:rPr>
              <a:t>42 cm</a:t>
            </a:r>
            <a:endParaRPr lang="en-US" sz="2000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3153615" y="1469054"/>
            <a:ext cx="0" cy="386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170815" y="2131276"/>
            <a:ext cx="0" cy="4141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2416640" y="1893202"/>
            <a:ext cx="1496635" cy="21956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13, 15 o r17 mm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024" y="1097343"/>
            <a:ext cx="5165708" cy="2879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9" name="Rounded Rectangle 68"/>
          <p:cNvSpPr/>
          <p:nvPr/>
        </p:nvSpPr>
        <p:spPr>
          <a:xfrm>
            <a:off x="8591206" y="1703666"/>
            <a:ext cx="1871114" cy="2108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3.9 MV/m with 13 mm gap</a:t>
            </a:r>
          </a:p>
        </p:txBody>
      </p:sp>
      <p:cxnSp>
        <p:nvCxnSpPr>
          <p:cNvPr id="71" name="Elbow Connector 70"/>
          <p:cNvCxnSpPr>
            <a:stCxn id="69" idx="2"/>
          </p:cNvCxnSpPr>
          <p:nvPr/>
        </p:nvCxnSpPr>
        <p:spPr>
          <a:xfrm rot="5400000">
            <a:off x="8884665" y="1972917"/>
            <a:ext cx="700549" cy="583649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9440606" y="3367388"/>
            <a:ext cx="878378" cy="2250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3.4 MV/m</a:t>
            </a:r>
          </a:p>
        </p:txBody>
      </p:sp>
      <p:cxnSp>
        <p:nvCxnSpPr>
          <p:cNvPr id="76" name="Elbow Connector 75"/>
          <p:cNvCxnSpPr>
            <a:stCxn id="75" idx="0"/>
          </p:cNvCxnSpPr>
          <p:nvPr/>
        </p:nvCxnSpPr>
        <p:spPr>
          <a:xfrm rot="5400000" flipH="1" flipV="1">
            <a:off x="10014362" y="2980391"/>
            <a:ext cx="252431" cy="521564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/>
          <p:cNvSpPr/>
          <p:nvPr/>
        </p:nvSpPr>
        <p:spPr>
          <a:xfrm>
            <a:off x="6726446" y="1488809"/>
            <a:ext cx="878378" cy="22501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5.7 MV/m</a:t>
            </a:r>
          </a:p>
        </p:txBody>
      </p:sp>
      <p:cxnSp>
        <p:nvCxnSpPr>
          <p:cNvPr id="81" name="Elbow Connector 80"/>
          <p:cNvCxnSpPr>
            <a:stCxn id="80" idx="2"/>
          </p:cNvCxnSpPr>
          <p:nvPr/>
        </p:nvCxnSpPr>
        <p:spPr>
          <a:xfrm rot="16200000" flipH="1">
            <a:off x="7452460" y="1427001"/>
            <a:ext cx="175094" cy="748744"/>
          </a:xfrm>
          <a:prstGeom prst="bentConnector2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502975" y="4519984"/>
            <a:ext cx="52272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tested off-line two high-gradient Wien filter spin rotators: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15 mm gap with 22 kV applied voltage capable of 100 </a:t>
            </a:r>
            <a:r>
              <a:rPr lang="en-US" dirty="0" err="1"/>
              <a:t>deg</a:t>
            </a:r>
            <a:r>
              <a:rPr lang="en-US" dirty="0"/>
              <a:t> spin angle rotation with 200 </a:t>
            </a:r>
            <a:r>
              <a:rPr lang="en-US" dirty="0" err="1"/>
              <a:t>keV</a:t>
            </a:r>
            <a:r>
              <a:rPr lang="en-US" dirty="0"/>
              <a:t>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13mm gap, with 26 kV applied voltage capable of 90 </a:t>
            </a:r>
            <a:r>
              <a:rPr lang="en-US" dirty="0" err="1"/>
              <a:t>deg</a:t>
            </a:r>
            <a:r>
              <a:rPr lang="en-US" dirty="0"/>
              <a:t> spin angle rotation with a 300 keV beam 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321168" y="91441"/>
            <a:ext cx="58708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dirty="0"/>
              <a:t>The process of modifying the original design from SLAC involved 3D modeling, CST-EM simulations, working with designers and engineers for construction, and high voltage testing  </a:t>
            </a:r>
          </a:p>
        </p:txBody>
      </p:sp>
      <p:pic>
        <p:nvPicPr>
          <p:cNvPr id="90" name="Content Placeholder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1" y="4160015"/>
            <a:ext cx="3034145" cy="251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0F7C8-30B3-6441-B957-C1D6AA0E8BE5}"/>
              </a:ext>
            </a:extLst>
          </p:cNvPr>
          <p:cNvSpPr txBox="1"/>
          <p:nvPr/>
        </p:nvSpPr>
        <p:spPr>
          <a:xfrm>
            <a:off x="6654801" y="4958080"/>
            <a:ext cx="1381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 by Gabriel Palacios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E157F13-B7AF-7C45-BA05-C95CC80FCE84}"/>
              </a:ext>
            </a:extLst>
          </p:cNvPr>
          <p:cNvSpPr/>
          <p:nvPr/>
        </p:nvSpPr>
        <p:spPr>
          <a:xfrm>
            <a:off x="822960" y="5902960"/>
            <a:ext cx="3647440" cy="345440"/>
          </a:xfrm>
          <a:prstGeom prst="frame">
            <a:avLst>
              <a:gd name="adj1" fmla="val 66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9F4DA7C4-74FB-6649-97AB-56D4041D3BA6}"/>
              </a:ext>
            </a:extLst>
          </p:cNvPr>
          <p:cNvSpPr/>
          <p:nvPr/>
        </p:nvSpPr>
        <p:spPr>
          <a:xfrm>
            <a:off x="833120" y="5069840"/>
            <a:ext cx="3647440" cy="345440"/>
          </a:xfrm>
          <a:prstGeom prst="frame">
            <a:avLst>
              <a:gd name="adj1" fmla="val 66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4641F-C72A-C84D-BD2E-487408D40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36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Existing Wien capabilities for </a:t>
            </a:r>
            <a:r>
              <a:rPr lang="en-US" sz="3600" b="1" dirty="0"/>
              <a:t>90</a:t>
            </a:r>
            <a:r>
              <a:rPr lang="en-US" sz="3600" b="1" baseline="30000" dirty="0"/>
              <a:t>o</a:t>
            </a:r>
            <a:r>
              <a:rPr lang="en-US" sz="3600" dirty="0"/>
              <a:t> spin rotation.</a:t>
            </a:r>
            <a:br>
              <a:rPr lang="en-US" sz="3600" dirty="0"/>
            </a:br>
            <a:r>
              <a:rPr lang="en-US" sz="3600" dirty="0"/>
              <a:t>We have an 13 mm electrode gap Wien currently operating in UITF with 180 </a:t>
            </a:r>
            <a:r>
              <a:rPr lang="en-US" sz="3600" dirty="0" err="1"/>
              <a:t>keV</a:t>
            </a:r>
            <a:r>
              <a:rPr lang="en-US" sz="3600" dirty="0"/>
              <a:t> beam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7310B63-8468-5F41-8590-344E3CCAFCAC}"/>
              </a:ext>
            </a:extLst>
          </p:cNvPr>
          <p:cNvGrpSpPr/>
          <p:nvPr/>
        </p:nvGrpSpPr>
        <p:grpSpPr>
          <a:xfrm>
            <a:off x="1898650" y="1979930"/>
            <a:ext cx="8293100" cy="1943100"/>
            <a:chOff x="1908810" y="2518410"/>
            <a:chExt cx="8293100" cy="1943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32FBD4-BFC1-D246-AE75-EAB563E48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810" y="2518410"/>
              <a:ext cx="8293100" cy="19431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F6BF46F-676F-004B-BDD6-E8B95CBC57B1}"/>
                </a:ext>
              </a:extLst>
            </p:cNvPr>
            <p:cNvCxnSpPr/>
            <p:nvPr/>
          </p:nvCxnSpPr>
          <p:spPr>
            <a:xfrm>
              <a:off x="8564880" y="4084320"/>
              <a:ext cx="1625600" cy="3251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F10C0C0-5D68-0E48-B2C7-2F31F0380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4880" y="4104640"/>
              <a:ext cx="1574800" cy="304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C6E03E0-BEDA-5A48-AF3B-0633E5E5E517}"/>
              </a:ext>
            </a:extLst>
          </p:cNvPr>
          <p:cNvSpPr txBox="1"/>
          <p:nvPr/>
        </p:nvSpPr>
        <p:spPr>
          <a:xfrm>
            <a:off x="0" y="4805680"/>
            <a:ext cx="4420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From J. Benesch JLab-TN-15-032: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A95C3C-EA98-6A4F-8A26-91D5124D9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4279"/>
            <a:ext cx="12192000" cy="1026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3B1EC-ECDB-DF4B-A7C0-49F25855CC0C}"/>
              </a:ext>
            </a:extLst>
          </p:cNvPr>
          <p:cNvSpPr txBox="1"/>
          <p:nvPr/>
        </p:nvSpPr>
        <p:spPr>
          <a:xfrm>
            <a:off x="2621280" y="4023360"/>
            <a:ext cx="18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Tested with beam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40E48-FBEB-3940-8AEB-5F7C633203ED}"/>
              </a:ext>
            </a:extLst>
          </p:cNvPr>
          <p:cNvSpPr txBox="1"/>
          <p:nvPr/>
        </p:nvSpPr>
        <p:spPr>
          <a:xfrm>
            <a:off x="5008880" y="4378960"/>
            <a:ext cx="263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Applied voltage in testbed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DD80BC9-AA86-9C49-A84C-E03B8A2691F0}"/>
              </a:ext>
            </a:extLst>
          </p:cNvPr>
          <p:cNvSpPr/>
          <p:nvPr/>
        </p:nvSpPr>
        <p:spPr>
          <a:xfrm rot="18987354">
            <a:off x="3860367" y="3350656"/>
            <a:ext cx="1686502" cy="1535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652439AB-156E-D547-8820-B971876A4C01}"/>
              </a:ext>
            </a:extLst>
          </p:cNvPr>
          <p:cNvSpPr/>
          <p:nvPr/>
        </p:nvSpPr>
        <p:spPr>
          <a:xfrm rot="12864694">
            <a:off x="5967733" y="3952558"/>
            <a:ext cx="1005856" cy="13354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66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7252</TotalTime>
  <Words>344</Words>
  <Application>Microsoft Macintosh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PingFangSC-Regular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UITF Wien filter (13 mm gap) comparing measured Bx with CTS modeled Ey</vt:lpstr>
      <vt:lpstr>UITF Wien filter (13 mm gap) comparing measured Bx with CTS modeled Ey zoomed in fringe fields</vt:lpstr>
      <vt:lpstr>UITF Wien Field Map, with Background Subtraction</vt:lpstr>
      <vt:lpstr>UITF Field Map, 19.9 A, Repeat Measurements</vt:lpstr>
      <vt:lpstr>UITF WienCore (Center) Magnetic Field vs Current</vt:lpstr>
      <vt:lpstr>PowerPoint Presentation</vt:lpstr>
      <vt:lpstr>Existing Wien capabilities for 90o spin rotation. We have an 13 mm electrode gap Wien currently operating in UITF with 180 keV beam</vt:lpstr>
      <vt:lpstr>Limiting magnet current to 20 A, and electrode voltage to  26 kV (demonstrated), these are the existing Wien capabilities: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Palacios-Serrano</dc:creator>
  <cp:lastModifiedBy>Carlos Hernandez-Garcia</cp:lastModifiedBy>
  <cp:revision>35</cp:revision>
  <dcterms:created xsi:type="dcterms:W3CDTF">2022-07-13T19:22:16Z</dcterms:created>
  <dcterms:modified xsi:type="dcterms:W3CDTF">2022-10-12T13:44:19Z</dcterms:modified>
</cp:coreProperties>
</file>