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-120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B0627-14AD-46A6-8EA7-C00DC5E3193D}" type="datetimeFigureOut">
              <a:rPr lang="en-US"/>
              <a:t>7/20/16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4FEB9-9046-424D-9AD5-2ED5F12E360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3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077627"/>
            <a:ext cx="9448800" cy="1825096"/>
          </a:xfrm>
        </p:spPr>
        <p:txBody>
          <a:bodyPr>
            <a:normAutofit/>
          </a:bodyPr>
          <a:lstStyle/>
          <a:p>
            <a:r>
              <a:rPr lang="en-US" sz="4000" dirty="0"/>
              <a:t>Magneto-Optic Kerr Effect in a Magnetized Electron </a:t>
            </a:r>
            <a:r>
              <a:rPr lang="en-US" sz="4000" dirty="0" smtClean="0"/>
              <a:t>Gun</a:t>
            </a:r>
            <a:r>
              <a:rPr lang="en-US" sz="4000" baseline="30000" dirty="0" smtClean="0"/>
              <a:t>*</a:t>
            </a:r>
            <a:endParaRPr lang="en-US" sz="4000" baseline="30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53291"/>
            <a:ext cx="10571774" cy="685800"/>
          </a:xfrm>
        </p:spPr>
        <p:txBody>
          <a:bodyPr/>
          <a:lstStyle/>
          <a:p>
            <a:r>
              <a:rPr lang="en-US" dirty="0" smtClean="0"/>
              <a:t>A Jefferson Lab summer project by Benjamin Hardy</a:t>
            </a:r>
            <a:r>
              <a:rPr lang="en-US" dirty="0" smtClean="0"/>
              <a:t>, mentored by </a:t>
            </a:r>
            <a:r>
              <a:rPr lang="en-US" dirty="0" smtClean="0"/>
              <a:t>Joseph Grames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media.licdn.com/media/p/8/000/1b0/285/155a4a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05" y="3811323"/>
            <a:ext cx="2250167" cy="56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th.mit.edu/projects/traffic/fig_logo_ns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3553173"/>
            <a:ext cx="1077686" cy="10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nl.gov/common/templates/images/DOElogo/DOE-SC-logo-19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9" y="3710335"/>
            <a:ext cx="1809750" cy="7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arm4.static.flickr.com/3649/3579726206_a698c8e4a5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072" y="4630860"/>
            <a:ext cx="1376101" cy="8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1.bp.blogspot.com/_75Xi1RTxG3k/TJt2Ym35VGI/AAAAAAAAER8/Kd9KCLHDhtE/s1600/Bowling_green_text_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74" y="4789306"/>
            <a:ext cx="2525826" cy="70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366" y="6277194"/>
            <a:ext cx="1208344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baseline="30000" dirty="0" smtClean="0"/>
              <a:t>* </a:t>
            </a:r>
            <a:r>
              <a:rPr lang="en-US" sz="1600" b="1" dirty="0" smtClean="0"/>
              <a:t>This </a:t>
            </a:r>
            <a:r>
              <a:rPr lang="en-US" sz="1600" b="1" dirty="0"/>
              <a:t>work is supported by the the National Science Foundation, Research Experience for Undergraduates award 1359026 and the Department of Energy, Laboratory Directed Research and Development contract DE-AC05-06OR23177.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6897" y="2119394"/>
            <a:ext cx="5895411" cy="40992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Demonstrated change in reflected laser polarization </a:t>
            </a:r>
            <a:r>
              <a:rPr lang="en-US" dirty="0" smtClean="0">
                <a:latin typeface="+mj-lt"/>
              </a:rPr>
              <a:t>with iron foil magnetization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Applied PEM and Lock-In amplifiers to improve sensitivity to Kerr effect</a:t>
            </a:r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Calibrated Kerr-</a:t>
            </a:r>
            <a:r>
              <a:rPr lang="en-US" dirty="0" err="1" smtClean="0">
                <a:latin typeface="+mj-lt"/>
              </a:rPr>
              <a:t>mometer</a:t>
            </a:r>
            <a:r>
              <a:rPr lang="en-US" dirty="0" smtClean="0">
                <a:latin typeface="+mj-lt"/>
              </a:rPr>
              <a:t> to solenoid magnetic field at photocathode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Developed basis for in-situ monitor of </a:t>
            </a:r>
            <a:r>
              <a:rPr lang="en-US" dirty="0" smtClean="0">
                <a:latin typeface="+mj-lt"/>
              </a:rPr>
              <a:t>Magnetized Gun magnetic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65" y="847228"/>
            <a:ext cx="4169270" cy="555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9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r>
              <a:rPr lang="en-US" sz="1600" dirty="0" smtClean="0"/>
              <a:t>- figures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1 – Courtesy of </a:t>
            </a:r>
            <a:r>
              <a:rPr lang="en-US" dirty="0" err="1" smtClean="0"/>
              <a:t>Riad</a:t>
            </a:r>
            <a:r>
              <a:rPr lang="en-US" dirty="0" smtClean="0"/>
              <a:t> Suleiman; LDRD proposal “Generation </a:t>
            </a:r>
            <a:r>
              <a:rPr lang="en-US" dirty="0"/>
              <a:t>and Characterization of Magnetized Bunched Electron Beam from DC </a:t>
            </a:r>
            <a:r>
              <a:rPr lang="en-US" dirty="0" err="1"/>
              <a:t>Photogun</a:t>
            </a:r>
            <a:r>
              <a:rPr lang="en-US" dirty="0"/>
              <a:t> </a:t>
            </a:r>
            <a:r>
              <a:rPr lang="en-US" dirty="0" smtClean="0"/>
              <a:t>for</a:t>
            </a:r>
            <a:r>
              <a:rPr lang="en-US" dirty="0"/>
              <a:t> </a:t>
            </a:r>
            <a:r>
              <a:rPr lang="en-US" dirty="0" smtClean="0"/>
              <a:t>JLEIC </a:t>
            </a:r>
            <a:r>
              <a:rPr lang="en-US" dirty="0" smtClean="0"/>
              <a:t>Cooler”</a:t>
            </a:r>
          </a:p>
          <a:p>
            <a:pPr marL="0" indent="0">
              <a:buNone/>
            </a:pPr>
            <a:r>
              <a:rPr lang="en-US" dirty="0" smtClean="0"/>
              <a:t>2 –  Captured by myself</a:t>
            </a:r>
          </a:p>
          <a:p>
            <a:pPr marL="0" indent="0">
              <a:buNone/>
            </a:pPr>
            <a:r>
              <a:rPr lang="en-US" dirty="0" smtClean="0"/>
              <a:t>3 – </a:t>
            </a:r>
            <a:r>
              <a:rPr lang="en-US" dirty="0"/>
              <a:t>Robinson, Stephan. "Kerr Measurements of Electron Polarization." </a:t>
            </a:r>
            <a:r>
              <a:rPr lang="en-US" i="1" dirty="0"/>
              <a:t>Inaugural-Dissertation</a:t>
            </a:r>
            <a:r>
              <a:rPr lang="en-US" dirty="0"/>
              <a:t> (1994): 14.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 </a:t>
            </a:r>
            <a:r>
              <a:rPr lang="en-US" dirty="0"/>
              <a:t>- Captured by </a:t>
            </a:r>
            <a:r>
              <a:rPr lang="en-US" dirty="0" smtClean="0"/>
              <a:t>myself</a:t>
            </a:r>
          </a:p>
          <a:p>
            <a:pPr marL="0" indent="0">
              <a:buNone/>
            </a:pPr>
            <a:r>
              <a:rPr lang="en-US" dirty="0" smtClean="0"/>
              <a:t>5 - </a:t>
            </a:r>
            <a:r>
              <a:rPr lang="en-US" dirty="0"/>
              <a:t>Captured by </a:t>
            </a:r>
            <a:r>
              <a:rPr lang="en-US" dirty="0" smtClean="0"/>
              <a:t>myself</a:t>
            </a:r>
          </a:p>
          <a:p>
            <a:pPr marL="0" indent="0">
              <a:buNone/>
            </a:pPr>
            <a:r>
              <a:rPr lang="en-US" dirty="0" smtClean="0"/>
              <a:t>6 </a:t>
            </a:r>
            <a:r>
              <a:rPr lang="en-US" dirty="0"/>
              <a:t>- Captured by </a:t>
            </a:r>
            <a:r>
              <a:rPr lang="en-US" dirty="0" smtClean="0"/>
              <a:t>myself</a:t>
            </a:r>
          </a:p>
          <a:p>
            <a:pPr marL="0" indent="0">
              <a:buNone/>
            </a:pPr>
            <a:r>
              <a:rPr lang="en-US" dirty="0" smtClean="0"/>
              <a:t>7(</a:t>
            </a:r>
            <a:r>
              <a:rPr lang="en-US" dirty="0" err="1" smtClean="0"/>
              <a:t>a,b</a:t>
            </a:r>
            <a:r>
              <a:rPr lang="en-US" dirty="0" smtClean="0"/>
              <a:t>) </a:t>
            </a:r>
            <a:r>
              <a:rPr lang="en-US" dirty="0"/>
              <a:t>- </a:t>
            </a:r>
            <a:r>
              <a:rPr lang="en-US" dirty="0" err="1"/>
              <a:t>Kliger</a:t>
            </a:r>
            <a:r>
              <a:rPr lang="en-US" dirty="0"/>
              <a:t>, Lewis and Randall, Polarized Light in Optics and Spectroscopy, Academic Press, 1990.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8 – Compiled by myself</a:t>
            </a:r>
          </a:p>
          <a:p>
            <a:pPr marL="0" indent="0">
              <a:buNone/>
            </a:pPr>
            <a:r>
              <a:rPr lang="en-US" dirty="0" smtClean="0"/>
              <a:t>9 – Compiled by myself</a:t>
            </a:r>
          </a:p>
          <a:p>
            <a:pPr marL="0" indent="0">
              <a:buNone/>
            </a:pPr>
            <a:r>
              <a:rPr lang="en-US" dirty="0" smtClean="0"/>
              <a:t>10 – Captured by myself</a:t>
            </a:r>
          </a:p>
          <a:p>
            <a:pPr marL="0" indent="0">
              <a:buNone/>
            </a:pPr>
            <a:r>
              <a:rPr lang="en-US" dirty="0" smtClean="0"/>
              <a:t>11 - </a:t>
            </a:r>
            <a:r>
              <a:rPr lang="en-US" dirty="0" err="1"/>
              <a:t>Burov</a:t>
            </a:r>
            <a:r>
              <a:rPr lang="en-US" dirty="0"/>
              <a:t>, A., S. </a:t>
            </a:r>
            <a:r>
              <a:rPr lang="en-US" dirty="0" err="1"/>
              <a:t>Nagaitsev</a:t>
            </a:r>
            <a:r>
              <a:rPr lang="en-US" dirty="0"/>
              <a:t>, A. </a:t>
            </a:r>
            <a:r>
              <a:rPr lang="en-US" dirty="0" err="1"/>
              <a:t>Shemyakin</a:t>
            </a:r>
            <a:r>
              <a:rPr lang="en-US" dirty="0"/>
              <a:t>, and </a:t>
            </a:r>
            <a:r>
              <a:rPr lang="en-US" dirty="0" err="1"/>
              <a:t>Ya</a:t>
            </a:r>
            <a:r>
              <a:rPr lang="en-US" dirty="0"/>
              <a:t>. </a:t>
            </a:r>
            <a:r>
              <a:rPr lang="en-US" dirty="0" err="1"/>
              <a:t>Derbenev</a:t>
            </a:r>
            <a:r>
              <a:rPr lang="en-US" dirty="0"/>
              <a:t>. "Optical Principles of Beam Transport for Relativistic Electron Cooling." </a:t>
            </a:r>
            <a:r>
              <a:rPr lang="en-US" i="1" dirty="0"/>
              <a:t>Phys. Rev. ST </a:t>
            </a:r>
            <a:r>
              <a:rPr lang="en-US" i="1" dirty="0" err="1"/>
              <a:t>Accel</a:t>
            </a:r>
            <a:r>
              <a:rPr lang="en-US" i="1" dirty="0"/>
              <a:t>. Beams Physical Review Special Topics - Accelerators and Beams</a:t>
            </a:r>
            <a:r>
              <a:rPr lang="en-US" dirty="0"/>
              <a:t> 3.9 (2000): 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122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9" y="2381955"/>
            <a:ext cx="7303912" cy="1967090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 smtClean="0"/>
              <a:t>Th</a:t>
            </a:r>
            <a:r>
              <a:rPr lang="en-US" sz="6000" dirty="0" err="1"/>
              <a:t>A</a:t>
            </a:r>
            <a:r>
              <a:rPr lang="en-US" sz="6000" dirty="0" err="1" smtClean="0"/>
              <a:t>nk</a:t>
            </a:r>
            <a:r>
              <a:rPr lang="en-US" sz="6000" dirty="0" smtClean="0"/>
              <a:t> Y</a:t>
            </a:r>
            <a:r>
              <a:rPr lang="az-Cyrl-AZ" sz="6000" dirty="0" smtClean="0">
                <a:latin typeface="Calibri" panose="020F0502020204030204" pitchFamily="34" charset="0"/>
              </a:rPr>
              <a:t>Ө</a:t>
            </a:r>
            <a:r>
              <a:rPr lang="en-US" sz="6000" dirty="0" smtClean="0"/>
              <a:t>U!!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8921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8924" y="2212176"/>
            <a:ext cx="7927053" cy="442695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Motivation</a:t>
            </a:r>
            <a:r>
              <a:rPr lang="en-US" sz="2400" dirty="0"/>
              <a:t> </a:t>
            </a:r>
            <a:r>
              <a:rPr lang="en-US" sz="2400" dirty="0" smtClean="0"/>
              <a:t>– </a:t>
            </a:r>
            <a:r>
              <a:rPr lang="en-US" sz="2400" dirty="0"/>
              <a:t>M</a:t>
            </a:r>
            <a:r>
              <a:rPr lang="en-US" sz="2400" dirty="0" smtClean="0"/>
              <a:t>easure magnetic </a:t>
            </a:r>
            <a:r>
              <a:rPr lang="en-US" sz="2400" dirty="0" smtClean="0"/>
              <a:t>field in </a:t>
            </a:r>
            <a:r>
              <a:rPr lang="en-US" sz="2400" dirty="0" smtClean="0"/>
              <a:t>vacuum</a:t>
            </a:r>
          </a:p>
          <a:p>
            <a:endParaRPr lang="en-US" sz="2400" dirty="0" smtClean="0"/>
          </a:p>
          <a:p>
            <a:r>
              <a:rPr lang="en-US" sz="2400" dirty="0" smtClean="0"/>
              <a:t>Method – Magneto-Optic Kerr </a:t>
            </a:r>
            <a:r>
              <a:rPr lang="en-US" sz="2400" dirty="0" smtClean="0"/>
              <a:t>Effect diagnostic</a:t>
            </a:r>
            <a:r>
              <a:rPr lang="en-US" sz="2400" dirty="0"/>
              <a:t>	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Results – </a:t>
            </a:r>
            <a:r>
              <a:rPr lang="en-US" sz="2400" dirty="0" smtClean="0"/>
              <a:t>Fixed and modulated laser polarization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Next Steps – Calibration with </a:t>
            </a:r>
            <a:r>
              <a:rPr lang="en-US" sz="2400" dirty="0"/>
              <a:t>s</a:t>
            </a:r>
            <a:r>
              <a:rPr lang="en-US" sz="2400" dirty="0" smtClean="0"/>
              <a:t>olenoid </a:t>
            </a:r>
            <a:r>
              <a:rPr lang="en-US" sz="2400" dirty="0"/>
              <a:t>m</a:t>
            </a:r>
            <a:r>
              <a:rPr lang="en-US" sz="2400" dirty="0" smtClean="0"/>
              <a:t>agnet</a:t>
            </a:r>
          </a:p>
          <a:p>
            <a:endParaRPr lang="en-US" sz="2400" dirty="0" smtClean="0"/>
          </a:p>
          <a:p>
            <a:r>
              <a:rPr lang="en-US" sz="2400" dirty="0" smtClean="0"/>
              <a:t>Summary – </a:t>
            </a:r>
            <a:r>
              <a:rPr lang="en-US" sz="2400" dirty="0"/>
              <a:t>P</a:t>
            </a:r>
            <a:r>
              <a:rPr lang="en-US" sz="2400" dirty="0" smtClean="0"/>
              <a:t>roject highlights</a:t>
            </a:r>
            <a:endParaRPr lang="en-US" sz="2400" dirty="0" smtClean="0"/>
          </a:p>
        </p:txBody>
      </p:sp>
      <p:pic>
        <p:nvPicPr>
          <p:cNvPr id="1026" name="Picture 2" descr="https://wiki.jlab.org/ciswiki/images/a/a6/Titlepagepi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63" r="-186" b="12751"/>
          <a:stretch/>
        </p:blipFill>
        <p:spPr bwMode="auto">
          <a:xfrm rot="5400000">
            <a:off x="-424146" y="2438688"/>
            <a:ext cx="4612307" cy="286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831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r>
              <a:rPr lang="en-US" sz="1600" dirty="0" smtClean="0">
                <a:latin typeface="Gadugi" panose="020B0502040204020203" pitchFamily="34" charset="0"/>
              </a:rPr>
              <a:t> – Solenoid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428" y="2117334"/>
            <a:ext cx="6428167" cy="429233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magnetized electron beam will “cool” and improve the ion beam in an electron-ion collider.</a:t>
            </a:r>
          </a:p>
          <a:p>
            <a:endParaRPr lang="en-US" dirty="0" smtClean="0"/>
          </a:p>
          <a:p>
            <a:r>
              <a:rPr lang="en-US" dirty="0" smtClean="0"/>
              <a:t>An electron source in a solenoid field produces a magnetized electron beam.</a:t>
            </a:r>
          </a:p>
          <a:p>
            <a:endParaRPr lang="en-US" dirty="0" smtClean="0"/>
          </a:p>
          <a:p>
            <a:r>
              <a:rPr lang="en-US" dirty="0" smtClean="0"/>
              <a:t>The solenoid is in air, but the electron source (photocathode) is in vacuum – not easily reached.</a:t>
            </a:r>
          </a:p>
          <a:p>
            <a:endParaRPr lang="en-US" dirty="0" smtClean="0"/>
          </a:p>
          <a:p>
            <a:r>
              <a:rPr lang="en-US" dirty="0" smtClean="0"/>
              <a:t>An i</a:t>
            </a:r>
            <a:r>
              <a:rPr lang="en-US" dirty="0" smtClean="0"/>
              <a:t>n</a:t>
            </a:r>
            <a:r>
              <a:rPr lang="en-US" dirty="0"/>
              <a:t>-situ diagnostic of the magnetic field </a:t>
            </a:r>
            <a:r>
              <a:rPr lang="en-US" dirty="0" smtClean="0"/>
              <a:t>inside the vacuum chamber would </a:t>
            </a:r>
            <a:r>
              <a:rPr lang="en-US" dirty="0" smtClean="0"/>
              <a:t>be </a:t>
            </a:r>
            <a:r>
              <a:rPr lang="en-US" dirty="0" smtClean="0"/>
              <a:t>valuable and practical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012" y="2194560"/>
            <a:ext cx="4676037" cy="343844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7980686" y="3252027"/>
            <a:ext cx="1218537" cy="115837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47013" y="4429766"/>
            <a:ext cx="21891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Photocathode/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Vacuum Chamber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13" idx="0"/>
          </p:cNvCxnSpPr>
          <p:nvPr/>
        </p:nvCxnSpPr>
        <p:spPr>
          <a:xfrm flipV="1">
            <a:off x="9010281" y="3809763"/>
            <a:ext cx="334845" cy="1259338"/>
          </a:xfrm>
          <a:prstGeom prst="straightConnector1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66814" y="5069101"/>
            <a:ext cx="12869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Solenoid Magnet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0775545" y="2686756"/>
            <a:ext cx="33867" cy="95211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41768" y="2364931"/>
            <a:ext cx="1241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Beamline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7012" y="5674838"/>
            <a:ext cx="466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 – </a:t>
            </a:r>
            <a:r>
              <a:rPr lang="en-US" dirty="0" smtClean="0"/>
              <a:t>Identifies electron </a:t>
            </a:r>
            <a:r>
              <a:rPr lang="en-US" dirty="0" smtClean="0"/>
              <a:t>beam source </a:t>
            </a:r>
            <a:r>
              <a:rPr lang="en-US" dirty="0" smtClean="0"/>
              <a:t>(in vacuum chamber) in </a:t>
            </a:r>
            <a:r>
              <a:rPr lang="en-US" dirty="0" smtClean="0"/>
              <a:t>relation to solenoid </a:t>
            </a:r>
            <a:r>
              <a:rPr lang="en-US" dirty="0" smtClean="0"/>
              <a:t>magnet.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8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0"/>
            <a:ext cx="8610600" cy="1293028"/>
          </a:xfrm>
        </p:spPr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The Magneto-Optic Kerr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4405" y="1483696"/>
            <a:ext cx="5843922" cy="3655453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Magneto-Optic </a:t>
            </a:r>
            <a:r>
              <a:rPr lang="en-US" dirty="0" smtClean="0"/>
              <a:t>Kerr </a:t>
            </a:r>
            <a:r>
              <a:rPr lang="en-US" dirty="0" smtClean="0"/>
              <a:t>Effect (MOKE</a:t>
            </a:r>
            <a:r>
              <a:rPr lang="en-US" dirty="0" smtClean="0"/>
              <a:t>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olarized </a:t>
            </a:r>
            <a:r>
              <a:rPr lang="en-US" dirty="0" smtClean="0"/>
              <a:t>laser light </a:t>
            </a:r>
            <a:r>
              <a:rPr lang="en-US" dirty="0" smtClean="0"/>
              <a:t>is reflected from a magnetized surface (e.g. iron foil)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Induced c</a:t>
            </a:r>
            <a:r>
              <a:rPr lang="en-US" dirty="0" smtClean="0"/>
              <a:t>ircular birefringence results : rotation </a:t>
            </a:r>
            <a:r>
              <a:rPr lang="en-US" dirty="0" smtClean="0"/>
              <a:t>of </a:t>
            </a:r>
            <a:r>
              <a:rPr lang="en-US" dirty="0" smtClean="0"/>
              <a:t>the plane (</a:t>
            </a:r>
            <a:r>
              <a:rPr lang="az-Cyrl-AZ" dirty="0" smtClean="0"/>
              <a:t>Ө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/>
              <a:t>degree </a:t>
            </a:r>
            <a:r>
              <a:rPr lang="en-US" dirty="0" smtClean="0"/>
              <a:t>of </a:t>
            </a:r>
            <a:r>
              <a:rPr lang="en-US" dirty="0" err="1" smtClean="0"/>
              <a:t>ellipticity</a:t>
            </a:r>
            <a:r>
              <a:rPr lang="en-US" dirty="0" smtClean="0"/>
              <a:t> (</a:t>
            </a:r>
            <a:r>
              <a:rPr lang="el-GR" dirty="0" smtClean="0"/>
              <a:t>ε</a:t>
            </a:r>
            <a:r>
              <a:rPr lang="en-US" dirty="0" smtClean="0"/>
              <a:t>) are changed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Kerr </a:t>
            </a:r>
            <a:r>
              <a:rPr lang="en-US" dirty="0" smtClean="0">
                <a:latin typeface="+mj-lt"/>
              </a:rPr>
              <a:t>effect is </a:t>
            </a:r>
            <a:r>
              <a:rPr lang="en-US" dirty="0" smtClean="0">
                <a:latin typeface="+mj-lt"/>
              </a:rPr>
              <a:t>linearly related </a:t>
            </a:r>
            <a:r>
              <a:rPr lang="en-US" dirty="0" smtClean="0">
                <a:latin typeface="+mj-lt"/>
              </a:rPr>
              <a:t>to </a:t>
            </a:r>
            <a:r>
              <a:rPr lang="en-US" dirty="0" smtClean="0">
                <a:latin typeface="+mj-lt"/>
              </a:rPr>
              <a:t>the </a:t>
            </a:r>
            <a:r>
              <a:rPr lang="en-US" dirty="0" smtClean="0">
                <a:latin typeface="+mj-lt"/>
              </a:rPr>
              <a:t>magnetization </a:t>
            </a:r>
            <a:r>
              <a:rPr lang="en-US" dirty="0" smtClean="0">
                <a:latin typeface="+mj-lt"/>
              </a:rPr>
              <a:t>of </a:t>
            </a:r>
            <a:r>
              <a:rPr lang="en-US" dirty="0" smtClean="0">
                <a:latin typeface="+mj-lt"/>
              </a:rPr>
              <a:t>the sample</a:t>
            </a:r>
            <a:endParaRPr lang="en-US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-236" t="45013" r="236" b="-344"/>
          <a:stretch/>
        </p:blipFill>
        <p:spPr>
          <a:xfrm>
            <a:off x="183438" y="4564848"/>
            <a:ext cx="5577819" cy="211939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1390174" y="5740385"/>
            <a:ext cx="3621344" cy="8581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763195" y="5208391"/>
            <a:ext cx="2162509" cy="489091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976" y="4068184"/>
            <a:ext cx="508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3.  Optics table layout for initial tests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37" y="1349303"/>
            <a:ext cx="3307137" cy="2486696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873981" y="2898369"/>
            <a:ext cx="276577" cy="25964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812860" y="2812941"/>
            <a:ext cx="41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ε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37333" y="2752148"/>
            <a:ext cx="328103" cy="43050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173426" y="2744818"/>
            <a:ext cx="41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Ө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9415" y="901547"/>
            <a:ext cx="569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smtClean="0"/>
              <a:t>Principle of the MOKE measurement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6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018" y="0"/>
            <a:ext cx="8610600" cy="1293028"/>
          </a:xfrm>
        </p:spPr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reflection and initial bench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06" y="1542569"/>
            <a:ext cx="12125494" cy="1220941"/>
          </a:xfrm>
        </p:spPr>
        <p:txBody>
          <a:bodyPr>
            <a:noAutofit/>
          </a:bodyPr>
          <a:lstStyle/>
          <a:p>
            <a:r>
              <a:rPr lang="en-US" sz="2000" dirty="0" smtClean="0"/>
              <a:t>Polished iron foil reflects polarized laser light (0 </a:t>
            </a:r>
            <a:r>
              <a:rPr lang="en-US" sz="2000" dirty="0" err="1" smtClean="0"/>
              <a:t>deg</a:t>
            </a:r>
            <a:r>
              <a:rPr lang="en-US" sz="2000" dirty="0" smtClean="0"/>
              <a:t>) to analyzer (90 </a:t>
            </a:r>
            <a:r>
              <a:rPr lang="en-US" sz="2000" dirty="0" err="1" smtClean="0"/>
              <a:t>deg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Rare earth magnets mounted to linear stage </a:t>
            </a:r>
            <a:r>
              <a:rPr lang="en-US" sz="2000" dirty="0" smtClean="0"/>
              <a:t>vary magnetic field at foil surface</a:t>
            </a:r>
          </a:p>
          <a:p>
            <a:r>
              <a:rPr lang="en-US" sz="2000" dirty="0" smtClean="0"/>
              <a:t>Polarization of light reflected from magnetized iron foil is now changed </a:t>
            </a:r>
            <a:endParaRPr lang="en-US" sz="2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622" r="847" b="30486"/>
          <a:stretch/>
        </p:blipFill>
        <p:spPr>
          <a:xfrm>
            <a:off x="327212" y="3244020"/>
            <a:ext cx="4305300" cy="3287805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4" idx="2"/>
          </p:cNvCxnSpPr>
          <p:nvPr/>
        </p:nvCxnSpPr>
        <p:spPr>
          <a:xfrm>
            <a:off x="1809602" y="4159423"/>
            <a:ext cx="618929" cy="38826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9627" y="3205316"/>
            <a:ext cx="3039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Foil: 99.9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Iron (polished)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4634" y="3345983"/>
            <a:ext cx="1902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Figures 4,5 – further demonstrating bench test. Pure polished Iron foil, and permanent magnets.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-1030" t="26781" r="3945" b="18645"/>
          <a:stretch/>
        </p:blipFill>
        <p:spPr>
          <a:xfrm>
            <a:off x="7422186" y="3244019"/>
            <a:ext cx="4386649" cy="3287805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7603105" y="4204046"/>
            <a:ext cx="1864124" cy="197773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714663" y="3792601"/>
            <a:ext cx="1690533" cy="317479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24808" y="3320427"/>
            <a:ext cx="1729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Rare earth Magnets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0529357" y="4195885"/>
            <a:ext cx="918209" cy="3432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89139" y="4779363"/>
            <a:ext cx="1759183" cy="231676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20488" y="4616333"/>
            <a:ext cx="1733439" cy="77225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98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886" y="177916"/>
            <a:ext cx="8610600" cy="1293028"/>
          </a:xfrm>
        </p:spPr>
        <p:txBody>
          <a:bodyPr/>
          <a:lstStyle/>
          <a:p>
            <a:r>
              <a:rPr lang="en-US" dirty="0" smtClean="0"/>
              <a:t>Results</a:t>
            </a:r>
            <a:r>
              <a:rPr lang="en-US" sz="1600" dirty="0" smtClean="0"/>
              <a:t>- First measurement of </a:t>
            </a:r>
            <a:r>
              <a:rPr lang="en-US" sz="1600" dirty="0" smtClean="0"/>
              <a:t>Kerr </a:t>
            </a:r>
            <a:r>
              <a:rPr lang="az-Cyrl-AZ" sz="1600" dirty="0" smtClean="0">
                <a:latin typeface="Calibri" panose="020F0502020204030204" pitchFamily="34" charset="0"/>
              </a:rPr>
              <a:t>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7" y="2154544"/>
            <a:ext cx="4848481" cy="394635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Simple test </a:t>
            </a:r>
            <a:r>
              <a:rPr lang="en-US" dirty="0" smtClean="0"/>
              <a:t>of circular birefringence</a:t>
            </a:r>
          </a:p>
          <a:p>
            <a:endParaRPr lang="en-US" dirty="0" smtClean="0"/>
          </a:p>
          <a:p>
            <a:r>
              <a:rPr lang="en-US" dirty="0" smtClean="0"/>
              <a:t>Analyzer is rotated (&lt;0.5 </a:t>
            </a:r>
            <a:r>
              <a:rPr lang="en-US" dirty="0" err="1" smtClean="0"/>
              <a:t>deg</a:t>
            </a:r>
            <a:r>
              <a:rPr lang="en-US" dirty="0" smtClean="0"/>
              <a:t>) “Right” or “Left” of null point</a:t>
            </a:r>
          </a:p>
          <a:p>
            <a:endParaRPr lang="en-US" dirty="0" smtClean="0"/>
          </a:p>
          <a:p>
            <a:r>
              <a:rPr lang="en-US" dirty="0" smtClean="0"/>
              <a:t>Varying the magnetic field rotates linear polarization and passes more/less light through analyzer</a:t>
            </a:r>
          </a:p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/>
              <a:t>Reversing magnetic field reverses rotation.</a:t>
            </a:r>
          </a:p>
          <a:p>
            <a:endParaRPr lang="en-US" dirty="0"/>
          </a:p>
          <a:p>
            <a:r>
              <a:rPr lang="en-US" dirty="0" smtClean="0"/>
              <a:t>Rotation is small; prefer a more sensitive absolute approach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File:Leftrightminanglecorrection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4147" r="2725" b="5694"/>
          <a:stretch/>
        </p:blipFill>
        <p:spPr bwMode="auto">
          <a:xfrm>
            <a:off x="5066270" y="1943187"/>
            <a:ext cx="6903309" cy="452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709719" y="3669957"/>
            <a:ext cx="1062681" cy="1136821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292281" y="3414584"/>
            <a:ext cx="1062681" cy="1136821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76735" y="5016842"/>
            <a:ext cx="0" cy="383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815648" y="3816513"/>
            <a:ext cx="1322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</a:t>
            </a:r>
            <a:r>
              <a:rPr lang="en-US" b="1" dirty="0" smtClean="0">
                <a:solidFill>
                  <a:srgbClr val="002060"/>
                </a:solidFill>
              </a:rPr>
              <a:t>erfectly </a:t>
            </a:r>
            <a:r>
              <a:rPr lang="en-US" b="1" dirty="0" smtClean="0">
                <a:solidFill>
                  <a:srgbClr val="002060"/>
                </a:solidFill>
              </a:rPr>
              <a:t>crossed polarizers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4410" y="2541941"/>
            <a:ext cx="46425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Transmitted Power vs. Applied B-Field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(slopes indicated non-zero birefringence)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09059" y="3131898"/>
            <a:ext cx="617863" cy="5148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444081" y="3123318"/>
            <a:ext cx="763743" cy="4976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37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r>
              <a:rPr lang="en-US" sz="1600" dirty="0" smtClean="0"/>
              <a:t>- Implementing the Photo-elastic modulator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203" y="2057402"/>
            <a:ext cx="7294175" cy="3811690"/>
          </a:xfrm>
        </p:spPr>
        <p:txBody>
          <a:bodyPr/>
          <a:lstStyle/>
          <a:p>
            <a:r>
              <a:rPr lang="en-US" dirty="0"/>
              <a:t>The photo-elastic effect is the birefringence of a material (silica crystal) due to applied stress</a:t>
            </a:r>
          </a:p>
          <a:p>
            <a:r>
              <a:rPr lang="en-US" dirty="0" smtClean="0"/>
              <a:t>A P</a:t>
            </a:r>
            <a:r>
              <a:rPr lang="en-US" dirty="0" smtClean="0"/>
              <a:t>hoto</a:t>
            </a:r>
            <a:r>
              <a:rPr lang="en-US" dirty="0" smtClean="0"/>
              <a:t>-Elastic Modulator (PEM) modulates </a:t>
            </a:r>
            <a:r>
              <a:rPr lang="en-US" dirty="0" smtClean="0"/>
              <a:t>the polarization </a:t>
            </a:r>
            <a:r>
              <a:rPr lang="en-US" dirty="0" smtClean="0"/>
              <a:t>of light at a resonant frequency </a:t>
            </a:r>
            <a:r>
              <a:rPr lang="en-US" dirty="0" smtClean="0"/>
              <a:t>of applied stress (</a:t>
            </a:r>
            <a:r>
              <a:rPr lang="en-US" dirty="0" err="1" smtClean="0"/>
              <a:t>e.g</a:t>
            </a:r>
            <a:r>
              <a:rPr lang="en-US" dirty="0" smtClean="0"/>
              <a:t>  </a:t>
            </a:r>
            <a:r>
              <a:rPr lang="en-US" dirty="0" smtClean="0">
                <a:latin typeface="Calibri" panose="020F0502020204030204" pitchFamily="34" charset="0"/>
              </a:rPr>
              <a:t>≈</a:t>
            </a:r>
            <a:r>
              <a:rPr lang="en-US" dirty="0" smtClean="0"/>
              <a:t>42. kHz)</a:t>
            </a:r>
          </a:p>
          <a:p>
            <a:r>
              <a:rPr lang="en-US" dirty="0" smtClean="0"/>
              <a:t>A PEM analyzing arrangement propagates the Kerr effect (</a:t>
            </a:r>
            <a:r>
              <a:rPr lang="el-GR" b="1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smtClean="0"/>
              <a:t>and </a:t>
            </a:r>
            <a:r>
              <a:rPr lang="az-Cyrl-AZ" b="1" dirty="0" smtClean="0">
                <a:latin typeface="Calibri" panose="020F0502020204030204" pitchFamily="34" charset="0"/>
              </a:rPr>
              <a:t>Ө</a:t>
            </a:r>
            <a:r>
              <a:rPr lang="en-US" b="1" dirty="0" smtClean="0">
                <a:latin typeface="Calibri" panose="020F0502020204030204" pitchFamily="34" charset="0"/>
              </a:rPr>
              <a:t>)  </a:t>
            </a:r>
            <a:r>
              <a:rPr lang="en-US" dirty="0" smtClean="0">
                <a:latin typeface="+mj-lt"/>
              </a:rPr>
              <a:t>at harmonics of the PEM frequency</a:t>
            </a:r>
          </a:p>
          <a:p>
            <a:r>
              <a:rPr lang="en-US" dirty="0">
                <a:latin typeface="+mj-lt"/>
              </a:rPr>
              <a:t>L</a:t>
            </a:r>
            <a:r>
              <a:rPr lang="en-US" dirty="0" smtClean="0">
                <a:latin typeface="+mj-lt"/>
              </a:rPr>
              <a:t>ock-In </a:t>
            </a:r>
            <a:r>
              <a:rPr lang="en-US" dirty="0" smtClean="0">
                <a:latin typeface="+mj-lt"/>
              </a:rPr>
              <a:t>Amplifiers </a:t>
            </a:r>
            <a:r>
              <a:rPr lang="en-US" dirty="0" smtClean="0">
                <a:latin typeface="+mj-lt"/>
              </a:rPr>
              <a:t>detect the 1</a:t>
            </a:r>
            <a:r>
              <a:rPr lang="en-US" i="1" dirty="0" smtClean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and 2</a:t>
            </a:r>
            <a:r>
              <a:rPr lang="en-US" i="1" dirty="0" smtClean="0">
                <a:latin typeface="+mj-lt"/>
              </a:rPr>
              <a:t>f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amplitudes of the analyzer light to extract the Kerr signal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73" y="1265550"/>
            <a:ext cx="3579342" cy="477294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479707" y="3193205"/>
            <a:ext cx="729049" cy="12233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923653" y="2995495"/>
            <a:ext cx="1322173" cy="1235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0528" y="5310673"/>
            <a:ext cx="302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33CC"/>
                </a:solidFill>
              </a:rPr>
              <a:t>Fused Silica Bar</a:t>
            </a:r>
            <a:endParaRPr lang="en-US" sz="2800" b="1" dirty="0">
              <a:solidFill>
                <a:srgbClr val="FF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2847" y="687250"/>
            <a:ext cx="343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6 – </a:t>
            </a:r>
            <a:r>
              <a:rPr lang="en-US" dirty="0" smtClean="0"/>
              <a:t>PEM arrangement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65937" y="1791212"/>
            <a:ext cx="255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Analyzer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88875" y="2216673"/>
            <a:ext cx="895864" cy="5440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7951411">
            <a:off x="1123035" y="3301836"/>
            <a:ext cx="124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Laser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4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1762" y="0"/>
            <a:ext cx="8610600" cy="1293028"/>
          </a:xfrm>
        </p:spPr>
        <p:txBody>
          <a:bodyPr/>
          <a:lstStyle/>
          <a:p>
            <a:r>
              <a:rPr lang="en-US" dirty="0" smtClean="0"/>
              <a:t>Initial Results </a:t>
            </a:r>
            <a:r>
              <a:rPr lang="en-US" sz="1600" dirty="0" smtClean="0"/>
              <a:t>– Lock-in Amplifier </a:t>
            </a:r>
            <a:r>
              <a:rPr lang="en-US" sz="1600" dirty="0" smtClean="0"/>
              <a:t>method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10" t="2172" r="1460" b="4732"/>
          <a:stretch/>
        </p:blipFill>
        <p:spPr>
          <a:xfrm>
            <a:off x="6131339" y="2850279"/>
            <a:ext cx="5634681" cy="3286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403" t="3013" r="584" b="5515"/>
          <a:stretch/>
        </p:blipFill>
        <p:spPr>
          <a:xfrm>
            <a:off x="427197" y="2879639"/>
            <a:ext cx="5328760" cy="32575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121584" y="1362057"/>
            <a:ext cx="2590800" cy="1322388"/>
            <a:chOff x="483615" y="366714"/>
            <a:chExt cx="2590800" cy="13223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615" y="366714"/>
              <a:ext cx="2590800" cy="1322388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22808" y="569386"/>
              <a:ext cx="711200" cy="86924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6916" y="1362057"/>
            <a:ext cx="2590800" cy="1322388"/>
            <a:chOff x="3523377" y="366714"/>
            <a:chExt cx="2590800" cy="13223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3377" y="366714"/>
              <a:ext cx="2590800" cy="132238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23377" y="549816"/>
              <a:ext cx="749873" cy="90838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27197" y="6211669"/>
            <a:ext cx="483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Ellipticity</a:t>
            </a:r>
            <a:r>
              <a:rPr lang="en-US" dirty="0" smtClean="0"/>
              <a:t> vs. B-field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28948" y="6219215"/>
            <a:ext cx="5601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/>
              <a:t>9</a:t>
            </a:r>
            <a:r>
              <a:rPr lang="en-US" dirty="0" smtClean="0"/>
              <a:t> – </a:t>
            </a:r>
            <a:r>
              <a:rPr lang="en-US" dirty="0" smtClean="0"/>
              <a:t> Rotation vs. B-field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9422" y="909538"/>
            <a:ext cx="362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</a:t>
            </a:r>
            <a:r>
              <a:rPr lang="en-US" dirty="0" smtClean="0"/>
              <a:t>7. </a:t>
            </a:r>
            <a:r>
              <a:rPr lang="en-US" dirty="0" smtClean="0"/>
              <a:t>Equations for </a:t>
            </a:r>
            <a:r>
              <a:rPr lang="en-US" dirty="0" smtClean="0"/>
              <a:t>(</a:t>
            </a:r>
            <a:r>
              <a:rPr lang="el-GR" dirty="0" smtClean="0">
                <a:latin typeface="Calibri" panose="020F0502020204030204" pitchFamily="34" charset="0"/>
              </a:rPr>
              <a:t>ε</a:t>
            </a:r>
            <a:r>
              <a:rPr lang="en-US" dirty="0" smtClean="0">
                <a:latin typeface="Calibri" panose="020F0502020204030204" pitchFamily="34" charset="0"/>
              </a:rPr>
              <a:t>, </a:t>
            </a:r>
            <a:r>
              <a:rPr lang="az-Cyrl-AZ" dirty="0" smtClean="0">
                <a:latin typeface="Calibri" panose="020F0502020204030204" pitchFamily="34" charset="0"/>
              </a:rPr>
              <a:t>Ө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3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6228" y="189477"/>
            <a:ext cx="8610600" cy="1293028"/>
          </a:xfrm>
        </p:spPr>
        <p:txBody>
          <a:bodyPr/>
          <a:lstStyle/>
          <a:p>
            <a:r>
              <a:rPr lang="en-US" dirty="0" smtClean="0"/>
              <a:t>What’s next?</a:t>
            </a:r>
            <a:r>
              <a:rPr lang="en-US" sz="1600" dirty="0"/>
              <a:t> </a:t>
            </a:r>
            <a:r>
              <a:rPr lang="en-US" sz="1600" dirty="0" smtClean="0"/>
              <a:t>– Calibration of bench tests with Solenoid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219" y="2203140"/>
            <a:ext cx="4699000" cy="40241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Further optimization of Lock-In technique</a:t>
            </a:r>
          </a:p>
          <a:p>
            <a:endParaRPr lang="en-US" dirty="0" smtClean="0"/>
          </a:p>
          <a:p>
            <a:r>
              <a:rPr lang="en-US" dirty="0" smtClean="0"/>
              <a:t>Transport “Kerr-</a:t>
            </a:r>
            <a:r>
              <a:rPr lang="en-US" dirty="0" err="1" smtClean="0"/>
              <a:t>mometer</a:t>
            </a:r>
            <a:r>
              <a:rPr lang="en-US" dirty="0" smtClean="0"/>
              <a:t>” </a:t>
            </a:r>
            <a:r>
              <a:rPr lang="en-US" dirty="0" smtClean="0"/>
              <a:t>to Magnet Measurement Facility</a:t>
            </a:r>
          </a:p>
          <a:p>
            <a:endParaRPr lang="en-US" dirty="0"/>
          </a:p>
          <a:p>
            <a:r>
              <a:rPr lang="en-US" dirty="0"/>
              <a:t>Calibrate Kerr signal to solenoid magnetic </a:t>
            </a:r>
            <a:r>
              <a:rPr lang="en-US" dirty="0" smtClean="0"/>
              <a:t>field (foil at nominal photocathode position)</a:t>
            </a:r>
          </a:p>
          <a:p>
            <a:endParaRPr lang="en-US" dirty="0"/>
          </a:p>
          <a:p>
            <a:r>
              <a:rPr lang="en-US" dirty="0" smtClean="0"/>
              <a:t>Measure Kerr signal vs. position on photocathode (spatial uniformity)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117" y="1791273"/>
            <a:ext cx="5123126" cy="40241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238473" y="2394666"/>
            <a:ext cx="800496" cy="6112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38969" y="1979168"/>
            <a:ext cx="1569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Joe </a:t>
            </a:r>
            <a:r>
              <a:rPr lang="en-US" sz="2400" b="1" dirty="0" err="1" smtClean="0">
                <a:solidFill>
                  <a:srgbClr val="002060"/>
                </a:solidFill>
              </a:rPr>
              <a:t>Grames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832073" y="4925071"/>
            <a:ext cx="1377244" cy="1580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209317" y="4759948"/>
            <a:ext cx="1569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Riad</a:t>
            </a:r>
            <a:r>
              <a:rPr lang="en-US" sz="2000" b="1" dirty="0" smtClean="0"/>
              <a:t> Suleiman</a:t>
            </a:r>
            <a:endParaRPr lang="en-US" sz="2000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993896" y="2700312"/>
            <a:ext cx="1021643" cy="9152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778472" y="1684649"/>
            <a:ext cx="1682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Solenoid Magnet in MMF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4062" y="5877512"/>
            <a:ext cx="5680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10 – </a:t>
            </a:r>
            <a:r>
              <a:rPr lang="en-US" dirty="0" err="1" smtClean="0"/>
              <a:t>Riad</a:t>
            </a:r>
            <a:r>
              <a:rPr lang="en-US" dirty="0" smtClean="0"/>
              <a:t> Suleiman and Joe Grames discuss mapping </a:t>
            </a:r>
            <a:r>
              <a:rPr lang="en-US" dirty="0" smtClean="0"/>
              <a:t>the solenoid </a:t>
            </a:r>
            <a:r>
              <a:rPr lang="en-US" dirty="0" smtClean="0"/>
              <a:t>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5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607</TotalTime>
  <Words>726</Words>
  <Application>Microsoft Macintosh PowerPoint</Application>
  <PresentationFormat>Custom</PresentationFormat>
  <Paragraphs>106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Vapor Trail</vt:lpstr>
      <vt:lpstr>Magneto-Optic Kerr Effect in a Magnetized Electron Gun*</vt:lpstr>
      <vt:lpstr>Outline</vt:lpstr>
      <vt:lpstr>Motivation – Solenoid Magnetic Field</vt:lpstr>
      <vt:lpstr>Method- The Magneto-Optic Kerr Effect</vt:lpstr>
      <vt:lpstr>Method- reflection and initial bench tests</vt:lpstr>
      <vt:lpstr>Results- First measurement of Kerr Ө</vt:lpstr>
      <vt:lpstr>Method- Implementing the Photo-elastic modulator</vt:lpstr>
      <vt:lpstr>Initial Results – Lock-in Amplifier method</vt:lpstr>
      <vt:lpstr>What’s next? – Calibration of bench tests with Solenoid</vt:lpstr>
      <vt:lpstr>Highlights</vt:lpstr>
      <vt:lpstr>References- figures</vt:lpstr>
      <vt:lpstr>ThAnk YӨU!!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Hardy</dc:creator>
  <cp:lastModifiedBy>Joe Grames</cp:lastModifiedBy>
  <cp:revision>61</cp:revision>
  <dcterms:created xsi:type="dcterms:W3CDTF">2013-07-15T20:26:09Z</dcterms:created>
  <dcterms:modified xsi:type="dcterms:W3CDTF">2016-07-20T17:36:53Z</dcterms:modified>
</cp:coreProperties>
</file>