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0" r:id="rId1"/>
    <p:sldMasterId id="2147483758" r:id="rId2"/>
  </p:sldMasterIdLst>
  <p:notesMasterIdLst>
    <p:notesMasterId r:id="rId27"/>
  </p:notesMasterIdLst>
  <p:handoutMasterIdLst>
    <p:handoutMasterId r:id="rId28"/>
  </p:handoutMasterIdLst>
  <p:sldIdLst>
    <p:sldId id="432" r:id="rId3"/>
    <p:sldId id="385" r:id="rId4"/>
    <p:sldId id="361" r:id="rId5"/>
    <p:sldId id="373" r:id="rId6"/>
    <p:sldId id="387" r:id="rId7"/>
    <p:sldId id="393" r:id="rId8"/>
    <p:sldId id="332" r:id="rId9"/>
    <p:sldId id="333" r:id="rId10"/>
    <p:sldId id="428" r:id="rId11"/>
    <p:sldId id="334" r:id="rId12"/>
    <p:sldId id="335" r:id="rId13"/>
    <p:sldId id="336" r:id="rId14"/>
    <p:sldId id="433" r:id="rId15"/>
    <p:sldId id="435" r:id="rId16"/>
    <p:sldId id="421" r:id="rId17"/>
    <p:sldId id="422" r:id="rId18"/>
    <p:sldId id="356" r:id="rId19"/>
    <p:sldId id="381" r:id="rId20"/>
    <p:sldId id="346" r:id="rId21"/>
    <p:sldId id="405" r:id="rId22"/>
    <p:sldId id="389" r:id="rId23"/>
    <p:sldId id="413" r:id="rId24"/>
    <p:sldId id="434" r:id="rId25"/>
    <p:sldId id="359" r:id="rId26"/>
  </p:sldIdLst>
  <p:sldSz cx="9144000" cy="6858000" type="screen4x3"/>
  <p:notesSz cx="7315200" cy="9601200"/>
  <p:embeddedFontLst>
    <p:embeddedFont>
      <p:font typeface="Calibri Light" panose="020F0302020204030204" pitchFamily="34" charset="0"/>
      <p:regular r:id="rId29"/>
      <p:italic r:id="rId30"/>
    </p:embeddedFont>
    <p:embeddedFont>
      <p:font typeface="DejaVu Sans" panose="020B0603030804020204" pitchFamily="3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6F2"/>
    <a:srgbClr val="FF0000"/>
    <a:srgbClr val="003399"/>
    <a:srgbClr val="AB2B6B"/>
    <a:srgbClr val="33B91D"/>
    <a:srgbClr val="FFFFCC"/>
    <a:srgbClr val="FF3300"/>
    <a:srgbClr val="CD38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5" autoAdjust="0"/>
    <p:restoredTop sz="94340" autoAdjust="0"/>
  </p:normalViewPr>
  <p:slideViewPr>
    <p:cSldViewPr>
      <p:cViewPr varScale="1">
        <p:scale>
          <a:sx n="80" d="100"/>
          <a:sy n="80" d="100"/>
        </p:scale>
        <p:origin x="9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-2526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34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51" tIns="48477" rIns="96951" bIns="48477" numCol="1" anchor="t" anchorCtr="0" compatLnSpc="1">
            <a:prstTxWarp prst="textNoShape">
              <a:avLst/>
            </a:prstTxWarp>
          </a:bodyPr>
          <a:lstStyle>
            <a:lvl1pPr defTabSz="969963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0200" y="0"/>
            <a:ext cx="31734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51" tIns="48477" rIns="96951" bIns="48477" numCol="1" anchor="t" anchorCtr="0" compatLnSpc="1">
            <a:prstTxWarp prst="textNoShape">
              <a:avLst/>
            </a:prstTxWarp>
          </a:bodyPr>
          <a:lstStyle>
            <a:lvl1pPr algn="r" defTabSz="969963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7013"/>
            <a:ext cx="317341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51" tIns="48477" rIns="96951" bIns="48477" numCol="1" anchor="b" anchorCtr="0" compatLnSpc="1">
            <a:prstTxWarp prst="textNoShape">
              <a:avLst/>
            </a:prstTxWarp>
          </a:bodyPr>
          <a:lstStyle>
            <a:lvl1pPr defTabSz="969963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0200" y="9117013"/>
            <a:ext cx="317341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51" tIns="48477" rIns="96951" bIns="48477" numCol="1" anchor="b" anchorCtr="0" compatLnSpc="1">
            <a:prstTxWarp prst="textNoShape">
              <a:avLst/>
            </a:prstTxWarp>
          </a:bodyPr>
          <a:lstStyle>
            <a:lvl1pPr algn="r" defTabSz="969963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62683A0-2AC6-4958-8184-9191A2B2E3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746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34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51" tIns="48477" rIns="96951" bIns="48477" numCol="1" anchor="t" anchorCtr="0" compatLnSpc="1">
            <a:prstTxWarp prst="textNoShape">
              <a:avLst/>
            </a:prstTxWarp>
          </a:bodyPr>
          <a:lstStyle>
            <a:lvl1pPr defTabSz="969963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0200" y="0"/>
            <a:ext cx="31734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51" tIns="48477" rIns="96951" bIns="48477" numCol="1" anchor="t" anchorCtr="0" compatLnSpc="1">
            <a:prstTxWarp prst="textNoShape">
              <a:avLst/>
            </a:prstTxWarp>
          </a:bodyPr>
          <a:lstStyle>
            <a:lvl1pPr algn="r" defTabSz="969963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9300"/>
            <a:ext cx="5854700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51" tIns="48477" rIns="96951" bIns="484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7013"/>
            <a:ext cx="317341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51" tIns="48477" rIns="96951" bIns="48477" numCol="1" anchor="b" anchorCtr="0" compatLnSpc="1">
            <a:prstTxWarp prst="textNoShape">
              <a:avLst/>
            </a:prstTxWarp>
          </a:bodyPr>
          <a:lstStyle>
            <a:lvl1pPr defTabSz="969963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0200" y="9117013"/>
            <a:ext cx="317341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51" tIns="48477" rIns="96951" bIns="48477" numCol="1" anchor="b" anchorCtr="0" compatLnSpc="1">
            <a:prstTxWarp prst="textNoShape">
              <a:avLst/>
            </a:prstTxWarp>
          </a:bodyPr>
          <a:lstStyle>
            <a:lvl1pPr algn="r" defTabSz="969963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91B1603-EACD-4AAA-919D-7DAF1018B0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527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99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99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99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99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99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CDBDBAA-9A18-4A53-B656-0C351C8739CB}" type="slidenum">
              <a:rPr lang="en-US" altLang="en-US" sz="1300" smtClean="0">
                <a:latin typeface="Arial" panose="020B0604020202020204" pitchFamily="34" charset="0"/>
              </a:rPr>
              <a:pPr/>
              <a:t>2</a:t>
            </a:fld>
            <a:endParaRPr lang="en-US" altLang="en-US" sz="13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681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99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99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99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99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99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0594DC2-24F3-4C0D-85F0-87E9748D4283}" type="slidenum">
              <a:rPr lang="en-US" altLang="en-US" sz="1300" smtClean="0">
                <a:latin typeface="Arial" panose="020B0604020202020204" pitchFamily="34" charset="0"/>
              </a:rPr>
              <a:pPr/>
              <a:t>22</a:t>
            </a:fld>
            <a:endParaRPr lang="en-US" altLang="en-US" sz="13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651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99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99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99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99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99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0F0A5A6-03A9-462E-BD46-1012743915B5}" type="slidenum">
              <a:rPr lang="en-US" altLang="en-US" sz="1300" smtClean="0">
                <a:latin typeface="Arial" panose="020B0604020202020204" pitchFamily="34" charset="0"/>
              </a:rPr>
              <a:pPr/>
              <a:t>24</a:t>
            </a:fld>
            <a:endParaRPr lang="en-US" altLang="en-US" sz="13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077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mtClean="0"/>
            </a:lvl1pPr>
          </a:lstStyle>
          <a:p>
            <a:pPr>
              <a:defRPr/>
            </a:pPr>
            <a:r>
              <a:rPr lang="en-US"/>
              <a:t>Cool'15               10/1/2015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Yine Sun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9753A-D533-4442-A62C-CAFA39904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8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72225"/>
            <a:ext cx="20574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mtClean="0"/>
            </a:lvl1pPr>
          </a:lstStyle>
          <a:p>
            <a:pPr>
              <a:defRPr/>
            </a:pPr>
            <a:r>
              <a:rPr lang="en-US"/>
              <a:t>Cool'15               10/1/2015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Yine Sun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362EB-0DA9-4B71-BB4B-FE09F366A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96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9A885-B904-4836-8276-A709DE06D3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mtClean="0"/>
            </a:lvl1pPr>
          </a:lstStyle>
          <a:p>
            <a:pPr>
              <a:defRPr/>
            </a:pPr>
            <a:r>
              <a:rPr lang="en-US"/>
              <a:t>Cool'15               10/1/2015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Yine Sun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43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mtClean="0"/>
              <a:t>Yin-e Sun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533400"/>
            <a:ext cx="4038600" cy="533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7086600" y="6477000"/>
            <a:ext cx="1143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Yine Sun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305800" y="6477000"/>
            <a:ext cx="4572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7FC96-AEB5-4735-B362-9D92192119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mtClean="0"/>
            </a:lvl1pPr>
          </a:lstStyle>
          <a:p>
            <a:pPr>
              <a:defRPr/>
            </a:pPr>
            <a:r>
              <a:rPr lang="en-US"/>
              <a:t>Cool'15               10/1/2015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25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C7123-DB39-43EE-A1D4-33BE1352E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mtClean="0"/>
            </a:lvl1pPr>
          </a:lstStyle>
          <a:p>
            <a:pPr>
              <a:defRPr/>
            </a:pPr>
            <a:r>
              <a:rPr lang="en-US"/>
              <a:t>Cool'15               10/1/2015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Yine Sun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09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533400"/>
            <a:ext cx="4038600" cy="533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8623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mtClean="0"/>
            </a:lvl1pPr>
          </a:lstStyle>
          <a:p>
            <a:pPr>
              <a:defRPr/>
            </a:pPr>
            <a:r>
              <a:rPr lang="en-US"/>
              <a:t>Cool'15               10/1/2015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Yine Sun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F15569-703E-42D1-BEB5-4E7A46F668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26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01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Cool'15               10/1/2015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Yine Sun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388CD4-8AA9-4B65-B2CB-6640F53948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7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400800"/>
            <a:ext cx="160178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7" Type="http://schemas.openxmlformats.org/officeDocument/2006/relationships/image" Target="../media/image63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3.bin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wmf"/><Relationship Id="rId4" Type="http://schemas.openxmlformats.org/officeDocument/2006/relationships/image" Target="../media/image9.wmf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5.bin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220663" y="1143000"/>
            <a:ext cx="89233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0000"/>
                </a:solidFill>
                <a:latin typeface="Arial" panose="020B0604020202020204" pitchFamily="34" charset="0"/>
              </a:rPr>
              <a:t>Round-to-Flat Beam Transformation and Applications</a:t>
            </a:r>
          </a:p>
        </p:txBody>
      </p:sp>
      <p:sp>
        <p:nvSpPr>
          <p:cNvPr id="11267" name="CustomShape 2"/>
          <p:cNvSpPr>
            <a:spLocks noChangeArrowheads="1"/>
          </p:cNvSpPr>
          <p:nvPr/>
        </p:nvSpPr>
        <p:spPr bwMode="auto">
          <a:xfrm>
            <a:off x="0" y="2589213"/>
            <a:ext cx="91440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>
                <a:solidFill>
                  <a:srgbClr val="0000CC"/>
                </a:solidFill>
                <a:latin typeface="Arial" panose="020B0604020202020204" pitchFamily="34" charset="0"/>
              </a:rPr>
              <a:t>Yine Sun</a:t>
            </a:r>
          </a:p>
          <a:p>
            <a:pPr algn="ctr" eaLnBrk="1" hangingPunct="1"/>
            <a:r>
              <a:rPr lang="en-US" altLang="en-US">
                <a:solidFill>
                  <a:srgbClr val="0000CC"/>
                </a:solidFill>
                <a:latin typeface="Arial" panose="020B0604020202020204" pitchFamily="34" charset="0"/>
              </a:rPr>
              <a:t>Accelerator System Division</a:t>
            </a:r>
          </a:p>
          <a:p>
            <a:pPr algn="ctr" eaLnBrk="1" hangingPunct="1"/>
            <a:r>
              <a:rPr lang="en-US" altLang="en-US">
                <a:solidFill>
                  <a:srgbClr val="0000CC"/>
                </a:solidFill>
                <a:latin typeface="Arial" panose="020B0604020202020204" pitchFamily="34" charset="0"/>
              </a:rPr>
              <a:t>Advanced Photon Source</a:t>
            </a:r>
          </a:p>
          <a:p>
            <a:pPr algn="ctr" eaLnBrk="1" hangingPunct="1"/>
            <a:r>
              <a:rPr lang="en-US" altLang="en-US">
                <a:solidFill>
                  <a:srgbClr val="0000CC"/>
                </a:solidFill>
                <a:latin typeface="Arial" panose="020B0604020202020204" pitchFamily="34" charset="0"/>
              </a:rPr>
              <a:t>Argonne Nation Lab.</a:t>
            </a:r>
          </a:p>
          <a:p>
            <a:pPr algn="ctr" eaLnBrk="1" hangingPunct="1"/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/>
              <a:t>International Workshop on Beam Cooling and Related Topics</a:t>
            </a:r>
          </a:p>
          <a:p>
            <a:pPr algn="ctr" eaLnBrk="1" hangingPunct="1"/>
            <a:r>
              <a:rPr lang="en-US" altLang="en-US"/>
              <a:t>Jefferson Lab, Newport News, Virginia, USA.</a:t>
            </a:r>
          </a:p>
          <a:p>
            <a:pPr algn="ctr" eaLnBrk="1" hangingPunct="1"/>
            <a:r>
              <a:rPr lang="en-US" altLang="en-US"/>
              <a:t> Sept. 28 – Oct. 2, 2015 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quarter" idx="11"/>
          </p:nvPr>
        </p:nvSpPr>
        <p:spPr>
          <a:xfrm>
            <a:off x="592138" y="6356350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/>
              <a:t>Cool'15               10/1/2015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Yine Sun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6CF91-7F92-4F6A-B959-6ACCE17F57E1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23557" name="Picture 8" descr="may6rms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45529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9" descr="may6angleX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38862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762000" y="228600"/>
            <a:ext cx="7369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Measurement of mechanical angular momentum vs B-field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quarter" idx="11"/>
          </p:nvPr>
        </p:nvSpPr>
        <p:spPr>
          <a:xfrm>
            <a:off x="592138" y="6356350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/>
              <a:t>Cool'15               10/1/2015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Yine Sun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49CBC-4BEB-44E2-8D96-176ED0ABD225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533400" y="1524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Demonstration of conservation of canonical angular momentum</a:t>
            </a: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609600" y="762000"/>
            <a:ext cx="5297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panose="02020603050405020304" pitchFamily="18" charset="0"/>
              </a:rPr>
              <a:t>as a function of magnetic field on cathode</a:t>
            </a:r>
          </a:p>
        </p:txBody>
      </p:sp>
      <p:grpSp>
        <p:nvGrpSpPr>
          <p:cNvPr id="24583" name="Group 14"/>
          <p:cNvGrpSpPr>
            <a:grpSpLocks/>
          </p:cNvGrpSpPr>
          <p:nvPr/>
        </p:nvGrpSpPr>
        <p:grpSpPr bwMode="auto">
          <a:xfrm>
            <a:off x="3962400" y="1371600"/>
            <a:ext cx="5029200" cy="4546600"/>
            <a:chOff x="2592" y="816"/>
            <a:chExt cx="3168" cy="2864"/>
          </a:xfrm>
        </p:grpSpPr>
        <p:pic>
          <p:nvPicPr>
            <p:cNvPr id="24585" name="Picture 9" descr="mamcam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816"/>
              <a:ext cx="3168" cy="2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 flipH="1" flipV="1">
              <a:off x="4247" y="2408"/>
              <a:ext cx="142" cy="28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587" name="Text Box 11"/>
            <p:cNvSpPr txBox="1">
              <a:spLocks noChangeArrowheads="1"/>
            </p:cNvSpPr>
            <p:nvPr/>
          </p:nvSpPr>
          <p:spPr bwMode="auto">
            <a:xfrm>
              <a:off x="3936" y="2784"/>
              <a:ext cx="167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>
                      <a:alpha val="74901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  <a:latin typeface="Times New Roman" panose="02020603050405020304" pitchFamily="18" charset="0"/>
                </a:rPr>
                <a:t>weighted least-squares linear fit: y=(0.98</a:t>
              </a:r>
              <a:r>
                <a:rPr lang="en-US" altLang="en-US" sz="1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±0.03</a:t>
              </a:r>
              <a:r>
                <a:rPr lang="en-US" altLang="en-US" sz="1800">
                  <a:solidFill>
                    <a:srgbClr val="0000FF"/>
                  </a:solidFill>
                  <a:latin typeface="Times New Roman" panose="02020603050405020304" pitchFamily="18" charset="0"/>
                </a:rPr>
                <a:t>)x</a:t>
              </a:r>
            </a:p>
          </p:txBody>
        </p:sp>
      </p:grpSp>
      <p:pic>
        <p:nvPicPr>
          <p:cNvPr id="24584" name="Picture 13" descr="vcx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8449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391400" cy="4572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Parametric dependencies of angular momentum</a:t>
            </a:r>
          </a:p>
        </p:txBody>
      </p:sp>
      <p:sp>
        <p:nvSpPr>
          <p:cNvPr id="37991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4495800" cy="1828800"/>
          </a:xfrm>
        </p:spPr>
        <p:txBody>
          <a:bodyPr/>
          <a:lstStyle/>
          <a:p>
            <a:pPr eaLnBrk="1" hangingPunct="1"/>
            <a:r>
              <a:rPr lang="en-US" altLang="en-US" smtClean="0"/>
              <a:t>Angular momentum versus</a:t>
            </a:r>
          </a:p>
          <a:p>
            <a:pPr lvl="1" eaLnBrk="1" hangingPunct="1"/>
            <a:r>
              <a:rPr lang="en-US" altLang="en-US" smtClean="0">
                <a:solidFill>
                  <a:srgbClr val="008000"/>
                </a:solidFill>
              </a:rPr>
              <a:t>beam longitudinal position z</a:t>
            </a:r>
          </a:p>
          <a:p>
            <a:pPr lvl="1" eaLnBrk="1" hangingPunct="1"/>
            <a:r>
              <a:rPr lang="en-US" altLang="en-US" smtClean="0">
                <a:solidFill>
                  <a:srgbClr val="008000"/>
                </a:solidFill>
              </a:rPr>
              <a:t>bunch charge</a:t>
            </a:r>
          </a:p>
          <a:p>
            <a:pPr lvl="1" eaLnBrk="1" hangingPunct="1"/>
            <a:r>
              <a:rPr lang="en-US" altLang="en-US" smtClean="0">
                <a:solidFill>
                  <a:srgbClr val="008000"/>
                </a:solidFill>
              </a:rPr>
              <a:t>beam size on the cathode</a:t>
            </a:r>
          </a:p>
        </p:txBody>
      </p:sp>
      <p:graphicFrame>
        <p:nvGraphicFramePr>
          <p:cNvPr id="379916" name="Object 12"/>
          <p:cNvGraphicFramePr>
            <a:graphicFrameLocks noGrp="1" noChangeAspect="1"/>
          </p:cNvGraphicFramePr>
          <p:nvPr>
            <p:ph sz="half" idx="2"/>
          </p:nvPr>
        </p:nvGraphicFramePr>
        <p:xfrm>
          <a:off x="1685925" y="3810000"/>
          <a:ext cx="10477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4" name="Equation" r:id="rId3" imgW="761669" imgH="253890" progId="Equation.3">
                  <p:embed/>
                </p:oleObj>
              </mc:Choice>
              <mc:Fallback>
                <p:oleObj name="Equation" r:id="rId3" imgW="761669" imgH="253890" progId="Equation.3">
                  <p:embed/>
                  <p:pic>
                    <p:nvPicPr>
                      <p:cNvPr id="0" name="Object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925" y="3810000"/>
                        <a:ext cx="104775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4"/>
          <p:cNvSpPr>
            <a:spLocks noGrp="1"/>
          </p:cNvSpPr>
          <p:nvPr>
            <p:ph type="dt" sz="quarter" idx="10"/>
          </p:nvPr>
        </p:nvSpPr>
        <p:spPr>
          <a:xfrm>
            <a:off x="381000" y="6477000"/>
            <a:ext cx="7239000" cy="3810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Cool'15               10/1/2015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86600" y="6477000"/>
            <a:ext cx="1143000" cy="3810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Yine Sun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77000"/>
            <a:ext cx="457200" cy="247650"/>
          </a:xfrm>
        </p:spPr>
        <p:txBody>
          <a:bodyPr/>
          <a:lstStyle/>
          <a:p>
            <a:pPr>
              <a:defRPr/>
            </a:pPr>
            <a:fld id="{14763A96-FCAE-465A-B5C0-EB5D931B41E0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25608" name="Picture 4" descr="fig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14400"/>
            <a:ext cx="35052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909" name="Picture 5" descr="fig6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81400"/>
            <a:ext cx="373380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912" name="Picture 8" descr="fig6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41148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9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9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9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9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9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9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76" y="2288178"/>
            <a:ext cx="8281988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88" y="1183006"/>
            <a:ext cx="8772274" cy="5334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magnetized beam to flat 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b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err="1" smtClean="0">
                <a:solidFill>
                  <a:srgbClr val="1616F2"/>
                </a:solidFill>
                <a:latin typeface="Times New Roman" panose="02020603050405020304" pitchFamily="18" charset="0"/>
                <a:ea typeface="+mn-ea"/>
                <a:cs typeface="+mn-cs"/>
              </a:rPr>
              <a:t>Ya</a:t>
            </a:r>
            <a:r>
              <a:rPr lang="en-US" altLang="en-US" sz="2400" dirty="0" smtClean="0">
                <a:solidFill>
                  <a:srgbClr val="1616F2"/>
                </a:solidFill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lang="en-US" altLang="en-US" sz="2400" dirty="0" err="1" smtClean="0">
                <a:solidFill>
                  <a:srgbClr val="1616F2"/>
                </a:solidFill>
                <a:latin typeface="Times New Roman" panose="02020603050405020304" pitchFamily="18" charset="0"/>
                <a:ea typeface="+mn-ea"/>
                <a:cs typeface="+mn-cs"/>
              </a:rPr>
              <a:t>Derbenev</a:t>
            </a:r>
            <a:r>
              <a:rPr lang="en-US" altLang="en-US" sz="2400" dirty="0" smtClean="0">
                <a:solidFill>
                  <a:srgbClr val="1616F2"/>
                </a:solidFill>
                <a:latin typeface="Times New Roman" panose="02020603050405020304" pitchFamily="18" charset="0"/>
                <a:ea typeface="+mn-ea"/>
                <a:cs typeface="+mn-cs"/>
              </a:rPr>
              <a:t>, “Adapting Optics for High Energy Electron Cooling”, University of Michigan, UM-HE-98-04, Feb. 1998</a:t>
            </a:r>
            <a:r>
              <a:rPr lang="en-US" altLang="en-US" sz="2400" dirty="0" smtClean="0">
                <a:solidFill>
                  <a:srgbClr val="1616F2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br>
              <a:rPr lang="en-US" altLang="en-US" sz="2400" dirty="0" smtClean="0">
                <a:solidFill>
                  <a:srgbClr val="1616F2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en-US" sz="2400" dirty="0" err="1" smtClean="0">
                <a:solidFill>
                  <a:srgbClr val="16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US" sz="2400" dirty="0">
                <a:solidFill>
                  <a:srgbClr val="16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16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Derbenev</a:t>
            </a:r>
            <a:r>
              <a:rPr lang="en-US" sz="2400" dirty="0" smtClean="0">
                <a:solidFill>
                  <a:srgbClr val="16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>
                <a:solidFill>
                  <a:srgbClr val="16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>
                <a:solidFill>
                  <a:srgbClr val="16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Matched Electron Cooling”,</a:t>
            </a:r>
            <a:r>
              <a:rPr lang="en-US" sz="2400" dirty="0" smtClean="0">
                <a:solidFill>
                  <a:srgbClr val="16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16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WEWAUD02, </a:t>
            </a:r>
            <a:r>
              <a:rPr lang="en-US" sz="2400" dirty="0" smtClean="0">
                <a:solidFill>
                  <a:srgbClr val="16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COOL’15.</a:t>
            </a:r>
            <a:r>
              <a:rPr lang="en-US" altLang="en-US" sz="2400" dirty="0" smtClean="0">
                <a:solidFill>
                  <a:srgbClr val="1616F2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altLang="en-US" sz="2400" dirty="0" smtClean="0">
                <a:solidFill>
                  <a:srgbClr val="1616F2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altLang="en-US" sz="24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Cool'15               10/1/2015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Yine Sun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29701-C164-4D03-96C0-633BE53C077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180097" y="5935944"/>
            <a:ext cx="89639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Times New Roman" panose="02020603050405020304" pitchFamily="18" charset="0"/>
              </a:rPr>
              <a:t>See </a:t>
            </a:r>
            <a:r>
              <a:rPr lang="en-US" altLang="en-US" sz="2000" dirty="0">
                <a:latin typeface="Times New Roman" panose="02020603050405020304" pitchFamily="18" charset="0"/>
              </a:rPr>
              <a:t>also: 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A</a:t>
            </a:r>
            <a:r>
              <a:rPr lang="en-US" altLang="en-US" sz="2000" dirty="0">
                <a:latin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</a:rPr>
              <a:t>Burov</a:t>
            </a:r>
            <a:r>
              <a:rPr lang="en-US" altLang="en-US" sz="2000" dirty="0">
                <a:latin typeface="Times New Roman" panose="02020603050405020304" pitchFamily="18" charset="0"/>
              </a:rPr>
              <a:t>, S.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Nagaitsev</a:t>
            </a:r>
            <a:r>
              <a:rPr lang="en-US" altLang="en-US" sz="2000" dirty="0">
                <a:latin typeface="Times New Roman" panose="02020603050405020304" pitchFamily="18" charset="0"/>
              </a:rPr>
              <a:t> and </a:t>
            </a:r>
            <a:r>
              <a:rPr lang="en-US" altLang="en-US" sz="2000" dirty="0" err="1">
                <a:latin typeface="Times New Roman" panose="02020603050405020304" pitchFamily="18" charset="0"/>
              </a:rPr>
              <a:t>Ya</a:t>
            </a:r>
            <a:r>
              <a:rPr lang="en-US" altLang="en-US" sz="2000" dirty="0">
                <a:latin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</a:rPr>
              <a:t>Derbenev</a:t>
            </a:r>
            <a:r>
              <a:rPr lang="en-US" altLang="en-US" sz="2000" dirty="0">
                <a:latin typeface="Times New Roman" panose="02020603050405020304" pitchFamily="18" charset="0"/>
              </a:rPr>
              <a:t>, Phys. Rev. E 66, 016503 (2002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).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26632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32" y="5239718"/>
            <a:ext cx="8535987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3028950" y="2321890"/>
            <a:ext cx="5711825" cy="2682875"/>
            <a:chOff x="3200400" y="1718036"/>
            <a:chExt cx="5712254" cy="2682813"/>
          </a:xfrm>
        </p:grpSpPr>
        <p:pic>
          <p:nvPicPr>
            <p:cNvPr id="26634" name="Picture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0722" y="1902312"/>
              <a:ext cx="2084328" cy="1562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6" name="Straight Arrow Connector 35"/>
            <p:cNvCxnSpPr/>
            <p:nvPr/>
          </p:nvCxnSpPr>
          <p:spPr>
            <a:xfrm>
              <a:off x="4445093" y="1718036"/>
              <a:ext cx="0" cy="185257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36" name="TextBox 36"/>
            <p:cNvSpPr txBox="1">
              <a:spLocks noChangeArrowheads="1"/>
            </p:cNvSpPr>
            <p:nvPr/>
          </p:nvSpPr>
          <p:spPr bwMode="auto">
            <a:xfrm>
              <a:off x="3200400" y="3569852"/>
              <a:ext cx="3470822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dirty="0">
                  <a:solidFill>
                    <a:srgbClr val="FF0000"/>
                  </a:solidFill>
                </a:rPr>
                <a:t>Round photocathode </a:t>
              </a:r>
            </a:p>
            <a:p>
              <a:r>
                <a:rPr lang="en-US" altLang="en-US" dirty="0">
                  <a:solidFill>
                    <a:srgbClr val="FF0000"/>
                  </a:solidFill>
                </a:rPr>
                <a:t>immersed in solenoid field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4462558" y="2591141"/>
              <a:ext cx="230204" cy="2365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6638" name="Group 38"/>
            <p:cNvGrpSpPr>
              <a:grpSpLocks/>
            </p:cNvGrpSpPr>
            <p:nvPr/>
          </p:nvGrpSpPr>
          <p:grpSpPr bwMode="auto">
            <a:xfrm>
              <a:off x="6115269" y="1951394"/>
              <a:ext cx="2400480" cy="1512852"/>
              <a:chOff x="6115269" y="1951394"/>
              <a:chExt cx="2400480" cy="1512852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6115269" y="1951394"/>
                <a:ext cx="2400480" cy="15128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6645" name="Group 45"/>
              <p:cNvGrpSpPr>
                <a:grpSpLocks/>
              </p:cNvGrpSpPr>
              <p:nvPr/>
            </p:nvGrpSpPr>
            <p:grpSpPr bwMode="auto">
              <a:xfrm>
                <a:off x="6820049" y="2378074"/>
                <a:ext cx="815428" cy="611050"/>
                <a:chOff x="7771360" y="3722324"/>
                <a:chExt cx="815428" cy="611050"/>
              </a:xfrm>
            </p:grpSpPr>
            <p:sp>
              <p:nvSpPr>
                <p:cNvPr id="47" name="Oval 46"/>
                <p:cNvSpPr/>
                <p:nvPr/>
              </p:nvSpPr>
              <p:spPr>
                <a:xfrm>
                  <a:off x="7771483" y="3722671"/>
                  <a:ext cx="111133" cy="58895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8119172" y="3743309"/>
                  <a:ext cx="111133" cy="58894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8476386" y="3743309"/>
                  <a:ext cx="111133" cy="58894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cxnSp>
          <p:nvCxnSpPr>
            <p:cNvPr id="40" name="Straight Arrow Connector 39"/>
            <p:cNvCxnSpPr/>
            <p:nvPr/>
          </p:nvCxnSpPr>
          <p:spPr>
            <a:xfrm>
              <a:off x="4692762" y="2743537"/>
              <a:ext cx="197817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 flipH="1">
              <a:off x="8329998" y="2118077"/>
              <a:ext cx="46040" cy="11588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7696538" y="2735600"/>
              <a:ext cx="903356" cy="79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42" name="TextBox 42"/>
            <p:cNvSpPr txBox="1">
              <a:spLocks noChangeArrowheads="1"/>
            </p:cNvSpPr>
            <p:nvPr/>
          </p:nvSpPr>
          <p:spPr bwMode="auto">
            <a:xfrm>
              <a:off x="7167627" y="3412209"/>
              <a:ext cx="1745027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flat beam </a:t>
              </a:r>
            </a:p>
          </p:txBody>
        </p:sp>
        <p:sp>
          <p:nvSpPr>
            <p:cNvPr id="26643" name="Rectangle 43"/>
            <p:cNvSpPr>
              <a:spLocks noChangeArrowheads="1"/>
            </p:cNvSpPr>
            <p:nvPr/>
          </p:nvSpPr>
          <p:spPr bwMode="auto">
            <a:xfrm>
              <a:off x="6342713" y="1932162"/>
              <a:ext cx="16385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dirty="0">
                  <a:solidFill>
                    <a:srgbClr val="FF0000"/>
                  </a:solidFill>
                </a:rPr>
                <a:t>skew-quads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"/>
          <p:cNvSpPr>
            <a:spLocks noGrp="1"/>
          </p:cNvSpPr>
          <p:nvPr>
            <p:ph type="dt" sz="quarter" idx="11"/>
          </p:nvPr>
        </p:nvSpPr>
        <p:spPr>
          <a:xfrm>
            <a:off x="592138" y="6356350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prstClr val="black">
                    <a:tint val="75000"/>
                  </a:prstClr>
                </a:solidFill>
              </a:rPr>
              <a:t>Cool'15               10/1/2015</a:t>
            </a: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prstClr val="black">
                    <a:tint val="75000"/>
                  </a:prstClr>
                </a:solidFill>
              </a:rPr>
              <a:t>Yine Sun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A31307-3AB1-4BA5-A146-18877E89C31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461" name="Picture 4" descr="new_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2200" y="1143000"/>
            <a:ext cx="182118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914400" y="152400"/>
            <a:ext cx="6881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</a:rPr>
              <a:t>Fermilab/NICADD Photoinjector Lab. (FNPL)</a:t>
            </a:r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152400" y="4319588"/>
            <a:ext cx="796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prstClr val="black"/>
                </a:solidFill>
                <a:latin typeface="Times New Roman" panose="02020603050405020304" pitchFamily="18" charset="0"/>
              </a:rPr>
              <a:t>rf gun</a:t>
            </a:r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1371600" y="4395788"/>
            <a:ext cx="3398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prstClr val="black"/>
                </a:solidFill>
                <a:latin typeface="Times New Roman" panose="02020603050405020304" pitchFamily="18" charset="0"/>
              </a:rPr>
              <a:t>TESLA superconducting cavity</a:t>
            </a:r>
          </a:p>
        </p:txBody>
      </p:sp>
      <p:sp>
        <p:nvSpPr>
          <p:cNvPr id="19465" name="Line 8"/>
          <p:cNvSpPr>
            <a:spLocks noChangeShapeType="1"/>
          </p:cNvSpPr>
          <p:nvPr/>
        </p:nvSpPr>
        <p:spPr bwMode="auto">
          <a:xfrm flipV="1">
            <a:off x="2514600" y="3886200"/>
            <a:ext cx="0" cy="5334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 flipV="1">
            <a:off x="4953000" y="3200400"/>
            <a:ext cx="0" cy="18288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467" name="Line 10"/>
          <p:cNvSpPr>
            <a:spLocks noChangeShapeType="1"/>
          </p:cNvSpPr>
          <p:nvPr/>
        </p:nvSpPr>
        <p:spPr bwMode="auto">
          <a:xfrm flipV="1">
            <a:off x="6248400" y="3200400"/>
            <a:ext cx="0" cy="18288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468" name="Line 11"/>
          <p:cNvSpPr>
            <a:spLocks noChangeShapeType="1"/>
          </p:cNvSpPr>
          <p:nvPr/>
        </p:nvSpPr>
        <p:spPr bwMode="auto">
          <a:xfrm flipV="1">
            <a:off x="5410200" y="3200400"/>
            <a:ext cx="0" cy="18288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V="1">
            <a:off x="609600" y="3810000"/>
            <a:ext cx="0" cy="5334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4278313" y="5005388"/>
            <a:ext cx="27225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prstClr val="black"/>
                </a:solidFill>
                <a:latin typeface="Times New Roman" panose="02020603050405020304" pitchFamily="18" charset="0"/>
              </a:rPr>
              <a:t>round-to-flat transformer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prstClr val="black"/>
                </a:solidFill>
                <a:latin typeface="Times New Roman" panose="02020603050405020304" pitchFamily="18" charset="0"/>
              </a:rPr>
              <a:t>(skew quadrupoles)</a:t>
            </a: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V="1">
            <a:off x="762000" y="1447800"/>
            <a:ext cx="0" cy="1066800"/>
          </a:xfrm>
          <a:prstGeom prst="line">
            <a:avLst/>
          </a:prstGeom>
          <a:noFill/>
          <a:ln w="158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V="1">
            <a:off x="3962400" y="1524000"/>
            <a:ext cx="0" cy="1066800"/>
          </a:xfrm>
          <a:prstGeom prst="line">
            <a:avLst/>
          </a:prstGeom>
          <a:noFill/>
          <a:ln w="158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593725" y="928688"/>
            <a:ext cx="896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prstClr val="black"/>
                </a:solidFill>
                <a:latin typeface="Times New Roman" panose="02020603050405020304" pitchFamily="18" charset="0"/>
              </a:rPr>
              <a:t>4 MeV</a:t>
            </a: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3581400" y="990600"/>
            <a:ext cx="93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Times New Roman" panose="02020603050405020304" pitchFamily="18" charset="0"/>
              </a:rPr>
              <a:t>16 MeV</a:t>
            </a:r>
          </a:p>
        </p:txBody>
      </p:sp>
    </p:spTree>
    <p:extLst>
      <p:ext uri="{BB962C8B-B14F-4D97-AF65-F5344CB8AC3E}">
        <p14:creationId xmlns:p14="http://schemas.microsoft.com/office/powerpoint/2010/main" val="195778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1"/>
          <p:cNvSpPr>
            <a:spLocks noGrp="1"/>
          </p:cNvSpPr>
          <p:nvPr>
            <p:ph type="dt" sz="quarter" idx="11"/>
          </p:nvPr>
        </p:nvSpPr>
        <p:spPr>
          <a:xfrm>
            <a:off x="592138" y="6356350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/>
              <a:t>Cool'15               10/1/2015</a:t>
            </a:r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Yine Sun</a:t>
            </a:r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855FF8-6F9A-4FE9-B157-913C3D6911EE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27653" name="Text Box 2"/>
          <p:cNvSpPr txBox="1">
            <a:spLocks noChangeArrowheads="1"/>
          </p:cNvSpPr>
          <p:nvPr/>
        </p:nvSpPr>
        <p:spPr bwMode="auto">
          <a:xfrm>
            <a:off x="762000" y="228600"/>
            <a:ext cx="7450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Round-to-flat beam transformation using skew quadrupoles</a:t>
            </a:r>
          </a:p>
        </p:txBody>
      </p:sp>
      <p:sp>
        <p:nvSpPr>
          <p:cNvPr id="27654" name="Text Box 3"/>
          <p:cNvSpPr txBox="1">
            <a:spLocks noChangeArrowheads="1"/>
          </p:cNvSpPr>
          <p:nvPr/>
        </p:nvSpPr>
        <p:spPr bwMode="auto">
          <a:xfrm>
            <a:off x="533400" y="762000"/>
            <a:ext cx="7689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Flat beam: large transverse emittance ratio, </a:t>
            </a:r>
            <a:r>
              <a:rPr lang="en-US" altLang="en-US" sz="1800">
                <a:latin typeface="Times New Roman" panose="02020603050405020304" pitchFamily="18" charset="0"/>
              </a:rPr>
              <a:t>zero average angular momentum</a:t>
            </a:r>
            <a:r>
              <a:rPr lang="en-US" altLang="en-US" sz="200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7655" name="Picture 4" descr="NQu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312420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56" name="Object 5"/>
          <p:cNvGraphicFramePr>
            <a:graphicFrameLocks noChangeAspect="1"/>
          </p:cNvGraphicFramePr>
          <p:nvPr/>
        </p:nvGraphicFramePr>
        <p:xfrm>
          <a:off x="3581400" y="4267200"/>
          <a:ext cx="3886200" cy="197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4" name="Equation" r:id="rId4" imgW="2692400" imgH="1371600" progId="Equation.3">
                  <p:embed/>
                </p:oleObj>
              </mc:Choice>
              <mc:Fallback>
                <p:oleObj name="Equation" r:id="rId4" imgW="2692400" imgH="1371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267200"/>
                        <a:ext cx="3886200" cy="197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57" name="Group 6"/>
          <p:cNvGrpSpPr>
            <a:grpSpLocks/>
          </p:cNvGrpSpPr>
          <p:nvPr/>
        </p:nvGrpSpPr>
        <p:grpSpPr bwMode="auto">
          <a:xfrm>
            <a:off x="914400" y="1447800"/>
            <a:ext cx="6553200" cy="1371600"/>
            <a:chOff x="576" y="912"/>
            <a:chExt cx="4128" cy="864"/>
          </a:xfrm>
        </p:grpSpPr>
        <p:grpSp>
          <p:nvGrpSpPr>
            <p:cNvPr id="27661" name="Group 7"/>
            <p:cNvGrpSpPr>
              <a:grpSpLocks/>
            </p:cNvGrpSpPr>
            <p:nvPr/>
          </p:nvGrpSpPr>
          <p:grpSpPr bwMode="auto">
            <a:xfrm>
              <a:off x="576" y="912"/>
              <a:ext cx="4128" cy="816"/>
              <a:chOff x="768" y="1008"/>
              <a:chExt cx="4128" cy="816"/>
            </a:xfrm>
          </p:grpSpPr>
          <p:grpSp>
            <p:nvGrpSpPr>
              <p:cNvPr id="27669" name="Group 8"/>
              <p:cNvGrpSpPr>
                <a:grpSpLocks/>
              </p:cNvGrpSpPr>
              <p:nvPr/>
            </p:nvGrpSpPr>
            <p:grpSpPr bwMode="auto">
              <a:xfrm>
                <a:off x="1632" y="1008"/>
                <a:ext cx="2784" cy="816"/>
                <a:chOff x="624" y="816"/>
                <a:chExt cx="2784" cy="816"/>
              </a:xfrm>
            </p:grpSpPr>
            <p:sp>
              <p:nvSpPr>
                <p:cNvPr id="27674" name="Rectangle 9"/>
                <p:cNvSpPr>
                  <a:spLocks noChangeArrowheads="1"/>
                </p:cNvSpPr>
                <p:nvPr/>
              </p:nvSpPr>
              <p:spPr bwMode="auto">
                <a:xfrm>
                  <a:off x="1008" y="816"/>
                  <a:ext cx="144" cy="816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675" name="Rectangle 10"/>
                <p:cNvSpPr>
                  <a:spLocks noChangeArrowheads="1"/>
                </p:cNvSpPr>
                <p:nvPr/>
              </p:nvSpPr>
              <p:spPr bwMode="auto">
                <a:xfrm>
                  <a:off x="1776" y="816"/>
                  <a:ext cx="144" cy="816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676" name="Rectangle 11"/>
                <p:cNvSpPr>
                  <a:spLocks noChangeArrowheads="1"/>
                </p:cNvSpPr>
                <p:nvPr/>
              </p:nvSpPr>
              <p:spPr bwMode="auto">
                <a:xfrm>
                  <a:off x="2784" y="816"/>
                  <a:ext cx="144" cy="816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677" name="Line 12"/>
                <p:cNvSpPr>
                  <a:spLocks noChangeShapeType="1"/>
                </p:cNvSpPr>
                <p:nvPr/>
              </p:nvSpPr>
              <p:spPr bwMode="auto">
                <a:xfrm>
                  <a:off x="624" y="1200"/>
                  <a:ext cx="27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70" name="Oval 13"/>
              <p:cNvSpPr>
                <a:spLocks noChangeArrowheads="1"/>
              </p:cNvSpPr>
              <p:nvPr/>
            </p:nvSpPr>
            <p:spPr bwMode="auto">
              <a:xfrm>
                <a:off x="768" y="1200"/>
                <a:ext cx="384" cy="384"/>
              </a:xfrm>
              <a:prstGeom prst="ellipse">
                <a:avLst/>
              </a:prstGeom>
              <a:solidFill>
                <a:srgbClr val="336699"/>
              </a:solidFill>
              <a:ln w="9525">
                <a:solidFill>
                  <a:srgbClr val="3366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71" name="AutoShape 14"/>
              <p:cNvSpPr>
                <a:spLocks noChangeArrowheads="1"/>
              </p:cNvSpPr>
              <p:nvPr/>
            </p:nvSpPr>
            <p:spPr bwMode="auto">
              <a:xfrm>
                <a:off x="1296" y="1344"/>
                <a:ext cx="144" cy="48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72" name="Oval 15"/>
              <p:cNvSpPr>
                <a:spLocks noChangeArrowheads="1"/>
              </p:cNvSpPr>
              <p:nvPr/>
            </p:nvSpPr>
            <p:spPr bwMode="auto">
              <a:xfrm>
                <a:off x="4848" y="1008"/>
                <a:ext cx="48" cy="816"/>
              </a:xfrm>
              <a:prstGeom prst="ellipse">
                <a:avLst/>
              </a:prstGeom>
              <a:solidFill>
                <a:srgbClr val="336699"/>
              </a:solidFill>
              <a:ln w="9525">
                <a:solidFill>
                  <a:srgbClr val="3366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73" name="AutoShape 16"/>
              <p:cNvSpPr>
                <a:spLocks noChangeArrowheads="1"/>
              </p:cNvSpPr>
              <p:nvPr/>
            </p:nvSpPr>
            <p:spPr bwMode="auto">
              <a:xfrm>
                <a:off x="4560" y="1344"/>
                <a:ext cx="144" cy="48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7662" name="Line 17"/>
            <p:cNvSpPr>
              <a:spLocks noChangeShapeType="1"/>
            </p:cNvSpPr>
            <p:nvPr/>
          </p:nvSpPr>
          <p:spPr bwMode="auto">
            <a:xfrm>
              <a:off x="1872" y="177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663" name="Line 18"/>
            <p:cNvSpPr>
              <a:spLocks noChangeShapeType="1"/>
            </p:cNvSpPr>
            <p:nvPr/>
          </p:nvSpPr>
          <p:spPr bwMode="auto">
            <a:xfrm>
              <a:off x="2688" y="1776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664" name="Text Box 19"/>
            <p:cNvSpPr txBox="1">
              <a:spLocks noChangeArrowheads="1"/>
            </p:cNvSpPr>
            <p:nvPr/>
          </p:nvSpPr>
          <p:spPr bwMode="auto">
            <a:xfrm>
              <a:off x="2160" y="1536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d</a:t>
              </a:r>
              <a:r>
                <a:rPr lang="en-US" altLang="en-US" sz="1800" baseline="-25000"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27665" name="Text Box 20"/>
            <p:cNvSpPr txBox="1">
              <a:spLocks noChangeArrowheads="1"/>
            </p:cNvSpPr>
            <p:nvPr/>
          </p:nvSpPr>
          <p:spPr bwMode="auto">
            <a:xfrm>
              <a:off x="3014" y="1512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d</a:t>
              </a:r>
              <a:r>
                <a:rPr lang="en-US" altLang="en-US" sz="1800" baseline="-25000"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27666" name="Text Box 21"/>
            <p:cNvSpPr txBox="1">
              <a:spLocks noChangeArrowheads="1"/>
            </p:cNvSpPr>
            <p:nvPr/>
          </p:nvSpPr>
          <p:spPr bwMode="auto">
            <a:xfrm>
              <a:off x="1968" y="960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q</a:t>
              </a:r>
              <a:r>
                <a:rPr lang="en-US" altLang="en-US" sz="1800" baseline="-25000"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27667" name="Text Box 22"/>
            <p:cNvSpPr txBox="1">
              <a:spLocks noChangeArrowheads="1"/>
            </p:cNvSpPr>
            <p:nvPr/>
          </p:nvSpPr>
          <p:spPr bwMode="auto">
            <a:xfrm>
              <a:off x="2736" y="96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q</a:t>
              </a:r>
              <a:r>
                <a:rPr lang="en-US" altLang="en-US" sz="1800" baseline="-25000"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27668" name="Text Box 23"/>
            <p:cNvSpPr txBox="1">
              <a:spLocks noChangeArrowheads="1"/>
            </p:cNvSpPr>
            <p:nvPr/>
          </p:nvSpPr>
          <p:spPr bwMode="auto">
            <a:xfrm>
              <a:off x="3744" y="960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q</a:t>
              </a:r>
              <a:r>
                <a:rPr lang="en-US" altLang="en-US" sz="1800" baseline="-25000"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27658" name="Text Box 24"/>
          <p:cNvSpPr txBox="1">
            <a:spLocks noChangeArrowheads="1"/>
          </p:cNvSpPr>
          <p:nvPr/>
        </p:nvSpPr>
        <p:spPr bwMode="auto">
          <a:xfrm>
            <a:off x="7010400" y="4953000"/>
            <a:ext cx="1416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8000"/>
                </a:solidFill>
                <a:latin typeface="Times New Roman" panose="02020603050405020304" pitchFamily="18" charset="0"/>
              </a:rPr>
              <a:t>(D. Edwards)</a:t>
            </a:r>
          </a:p>
        </p:txBody>
      </p:sp>
      <p:graphicFrame>
        <p:nvGraphicFramePr>
          <p:cNvPr id="27659" name="Object 25"/>
          <p:cNvGraphicFramePr>
            <a:graphicFrameLocks noChangeAspect="1"/>
          </p:cNvGraphicFramePr>
          <p:nvPr/>
        </p:nvGraphicFramePr>
        <p:xfrm>
          <a:off x="3962400" y="3033713"/>
          <a:ext cx="19812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5" name="Equation" r:id="rId6" imgW="1396394" imgH="253890" progId="Equation.3">
                  <p:embed/>
                </p:oleObj>
              </mc:Choice>
              <mc:Fallback>
                <p:oleObj name="Equation" r:id="rId6" imgW="1396394" imgH="25389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033713"/>
                        <a:ext cx="198120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8826" name="Text Box 26"/>
          <p:cNvSpPr txBox="1">
            <a:spLocks noChangeArrowheads="1"/>
          </p:cNvSpPr>
          <p:nvPr/>
        </p:nvSpPr>
        <p:spPr bwMode="auto">
          <a:xfrm>
            <a:off x="3505200" y="3581400"/>
            <a:ext cx="2867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Two sets of solutions: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5888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5888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888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888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"/>
          <p:cNvSpPr>
            <a:spLocks noGrp="1"/>
          </p:cNvSpPr>
          <p:nvPr>
            <p:ph type="dt" sz="quarter" idx="11"/>
          </p:nvPr>
        </p:nvSpPr>
        <p:spPr>
          <a:xfrm>
            <a:off x="592138" y="6356350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/>
              <a:t>Cool'15               10/1/2015</a:t>
            </a: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Yine Sun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3C02E-2A68-4907-AAB2-3045664214B6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28677" name="Text Box 2"/>
          <p:cNvSpPr txBox="1">
            <a:spLocks noChangeArrowheads="1"/>
          </p:cNvSpPr>
          <p:nvPr/>
        </p:nvSpPr>
        <p:spPr bwMode="auto">
          <a:xfrm>
            <a:off x="1981200" y="152400"/>
            <a:ext cx="5157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Round-to-flat beam transformation</a:t>
            </a:r>
          </a:p>
        </p:txBody>
      </p:sp>
      <p:graphicFrame>
        <p:nvGraphicFramePr>
          <p:cNvPr id="28678" name="Object 3"/>
          <p:cNvGraphicFramePr>
            <a:graphicFrameLocks noChangeAspect="1"/>
          </p:cNvGraphicFramePr>
          <p:nvPr/>
        </p:nvGraphicFramePr>
        <p:xfrm>
          <a:off x="533400" y="838200"/>
          <a:ext cx="4006850" cy="146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8" name="Equation" r:id="rId3" imgW="2565400" imgH="939800" progId="Equation.3">
                  <p:embed/>
                </p:oleObj>
              </mc:Choice>
              <mc:Fallback>
                <p:oleObj name="Equation" r:id="rId3" imgW="2565400" imgH="939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838200"/>
                        <a:ext cx="4006850" cy="146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66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4"/>
          <p:cNvGraphicFramePr>
            <a:graphicFrameLocks noChangeAspect="1"/>
          </p:cNvGraphicFramePr>
          <p:nvPr/>
        </p:nvGraphicFramePr>
        <p:xfrm>
          <a:off x="1066800" y="4648200"/>
          <a:ext cx="3365500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9" name="Equation" r:id="rId5" imgW="2133600" imgH="939800" progId="Equation.3">
                  <p:embed/>
                </p:oleObj>
              </mc:Choice>
              <mc:Fallback>
                <p:oleObj name="Equation" r:id="rId5" imgW="2133600" imgH="93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648200"/>
                        <a:ext cx="3365500" cy="148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4FBF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Text Box 5"/>
          <p:cNvSpPr txBox="1">
            <a:spLocks noChangeArrowheads="1"/>
          </p:cNvSpPr>
          <p:nvPr/>
        </p:nvSpPr>
        <p:spPr bwMode="auto">
          <a:xfrm>
            <a:off x="4648200" y="2590800"/>
            <a:ext cx="1336675" cy="65087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uncorrelated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emittance</a:t>
            </a:r>
          </a:p>
        </p:txBody>
      </p:sp>
      <p:sp>
        <p:nvSpPr>
          <p:cNvPr id="28681" name="Text Box 6"/>
          <p:cNvSpPr txBox="1">
            <a:spLocks noChangeArrowheads="1"/>
          </p:cNvSpPr>
          <p:nvPr/>
        </p:nvSpPr>
        <p:spPr bwMode="auto">
          <a:xfrm>
            <a:off x="6248400" y="2590800"/>
            <a:ext cx="2438400" cy="65087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“normalized” canonical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 angular momentum</a:t>
            </a:r>
          </a:p>
        </p:txBody>
      </p:sp>
      <p:sp>
        <p:nvSpPr>
          <p:cNvPr id="28682" name="Text Box 7"/>
          <p:cNvSpPr txBox="1">
            <a:spLocks noChangeArrowheads="1"/>
          </p:cNvSpPr>
          <p:nvPr/>
        </p:nvSpPr>
        <p:spPr bwMode="auto">
          <a:xfrm>
            <a:off x="4724400" y="838200"/>
            <a:ext cx="3505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8000"/>
                </a:solidFill>
                <a:latin typeface="Times New Roman" panose="02020603050405020304" pitchFamily="18" charset="0"/>
              </a:rPr>
              <a:t>General form of a round beam at beam waist location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8000"/>
                </a:solidFill>
                <a:latin typeface="Times New Roman" panose="02020603050405020304" pitchFamily="18" charset="0"/>
              </a:rPr>
              <a:t>		(K.-J. Kim)</a:t>
            </a:r>
          </a:p>
        </p:txBody>
      </p:sp>
      <p:sp>
        <p:nvSpPr>
          <p:cNvPr id="28683" name="Text Box 8"/>
          <p:cNvSpPr txBox="1">
            <a:spLocks noChangeArrowheads="1"/>
          </p:cNvSpPr>
          <p:nvPr/>
        </p:nvSpPr>
        <p:spPr bwMode="auto">
          <a:xfrm>
            <a:off x="4876800" y="3657600"/>
            <a:ext cx="304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Flat beam emittances given by:</a:t>
            </a:r>
          </a:p>
        </p:txBody>
      </p:sp>
      <p:graphicFrame>
        <p:nvGraphicFramePr>
          <p:cNvPr id="28684" name="Object 9"/>
          <p:cNvGraphicFramePr>
            <a:graphicFrameLocks noChangeAspect="1"/>
          </p:cNvGraphicFramePr>
          <p:nvPr/>
        </p:nvGraphicFramePr>
        <p:xfrm>
          <a:off x="5257800" y="4191000"/>
          <a:ext cx="22860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0" name="Equation" r:id="rId7" imgW="1155199" imgH="304668" progId="Equation.3">
                  <p:embed/>
                </p:oleObj>
              </mc:Choice>
              <mc:Fallback>
                <p:oleObj name="Equation" r:id="rId7" imgW="1155199" imgH="304668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191000"/>
                        <a:ext cx="22860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5" name="Text Box 10"/>
          <p:cNvSpPr txBox="1">
            <a:spLocks noChangeArrowheads="1"/>
          </p:cNvSpPr>
          <p:nvPr/>
        </p:nvSpPr>
        <p:spPr bwMode="auto">
          <a:xfrm>
            <a:off x="4724400" y="5105400"/>
            <a:ext cx="4025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hlink"/>
                </a:solidFill>
                <a:latin typeface="Times New Roman" panose="02020603050405020304" pitchFamily="18" charset="0"/>
              </a:rPr>
              <a:t>e.g.    L=20 mm mrad, </a:t>
            </a:r>
            <a:r>
              <a:rPr lang="el-GR" altLang="en-US" sz="1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altLang="en-US" sz="1800" baseline="-25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1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 mm mrad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hlink"/>
                </a:solidFill>
                <a:latin typeface="Times New Roman" panose="02020603050405020304" pitchFamily="18" charset="0"/>
              </a:rPr>
              <a:t>          </a:t>
            </a:r>
            <a:r>
              <a:rPr lang="el-GR" altLang="en-US" sz="1800">
                <a:solidFill>
                  <a:schemeClr val="hlink"/>
                </a:solidFill>
                <a:latin typeface="Times New Roman" panose="02020603050405020304" pitchFamily="18" charset="0"/>
              </a:rPr>
              <a:t>ε</a:t>
            </a:r>
            <a:r>
              <a:rPr lang="en-US" altLang="en-US" sz="1800" baseline="-25000">
                <a:solidFill>
                  <a:schemeClr val="hlink"/>
                </a:solidFill>
                <a:latin typeface="Times New Roman" panose="02020603050405020304" pitchFamily="18" charset="0"/>
              </a:rPr>
              <a:t>+</a:t>
            </a:r>
            <a:r>
              <a:rPr lang="en-US" altLang="en-US" sz="1800">
                <a:solidFill>
                  <a:schemeClr val="hlink"/>
                </a:solidFill>
                <a:latin typeface="Times New Roman" panose="02020603050405020304" pitchFamily="18" charset="0"/>
              </a:rPr>
              <a:t>=47 mm mrad; </a:t>
            </a:r>
            <a:r>
              <a:rPr lang="el-GR" altLang="en-US" sz="1800">
                <a:solidFill>
                  <a:schemeClr val="hlink"/>
                </a:solidFill>
                <a:latin typeface="Times New Roman" panose="02020603050405020304" pitchFamily="18" charset="0"/>
              </a:rPr>
              <a:t>ε</a:t>
            </a:r>
            <a:r>
              <a:rPr lang="en-US" altLang="en-US" sz="1800" baseline="-25000">
                <a:solidFill>
                  <a:schemeClr val="hlink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1800">
                <a:solidFill>
                  <a:schemeClr val="hlink"/>
                </a:solidFill>
                <a:latin typeface="Times New Roman" panose="02020603050405020304" pitchFamily="18" charset="0"/>
              </a:rPr>
              <a:t>=0.02 mm mrad </a:t>
            </a:r>
            <a:endParaRPr lang="el-GR" altLang="en-US" sz="180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8686" name="Object 11"/>
          <p:cNvGraphicFramePr>
            <a:graphicFrameLocks noChangeAspect="1"/>
          </p:cNvGraphicFramePr>
          <p:nvPr/>
        </p:nvGraphicFramePr>
        <p:xfrm>
          <a:off x="4953000" y="1752600"/>
          <a:ext cx="18288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1" name="Equation" r:id="rId9" imgW="977476" imgH="304668" progId="Equation.3">
                  <p:embed/>
                </p:oleObj>
              </mc:Choice>
              <mc:Fallback>
                <p:oleObj name="Equation" r:id="rId9" imgW="977476" imgH="304668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52600"/>
                        <a:ext cx="1828800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7" name="AutoShape 12"/>
          <p:cNvSpPr>
            <a:spLocks noChangeArrowheads="1"/>
          </p:cNvSpPr>
          <p:nvPr/>
        </p:nvSpPr>
        <p:spPr bwMode="auto">
          <a:xfrm>
            <a:off x="3276600" y="2514600"/>
            <a:ext cx="228600" cy="1981200"/>
          </a:xfrm>
          <a:prstGeom prst="downArrow">
            <a:avLst>
              <a:gd name="adj1" fmla="val 50000"/>
              <a:gd name="adj2" fmla="val 216667"/>
            </a:avLst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688" name="Line 13"/>
          <p:cNvSpPr>
            <a:spLocks noChangeShapeType="1"/>
          </p:cNvSpPr>
          <p:nvPr/>
        </p:nvSpPr>
        <p:spPr bwMode="auto">
          <a:xfrm flipV="1">
            <a:off x="5181600" y="2286000"/>
            <a:ext cx="685800" cy="3048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89" name="Line 14"/>
          <p:cNvSpPr>
            <a:spLocks noChangeShapeType="1"/>
          </p:cNvSpPr>
          <p:nvPr/>
        </p:nvSpPr>
        <p:spPr bwMode="auto">
          <a:xfrm flipH="1" flipV="1">
            <a:off x="6553200" y="2209800"/>
            <a:ext cx="457200" cy="3810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869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543663"/>
              </p:ext>
            </p:extLst>
          </p:nvPr>
        </p:nvGraphicFramePr>
        <p:xfrm>
          <a:off x="773112" y="2585035"/>
          <a:ext cx="21605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2" name="Equation" r:id="rId11" imgW="1155199" imgH="266584" progId="Equation.3">
                  <p:embed/>
                </p:oleObj>
              </mc:Choice>
              <mc:Fallback>
                <p:oleObj name="Equation" r:id="rId11" imgW="1155199" imgH="266584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2" y="2585035"/>
                        <a:ext cx="2160588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1" name="Line 16"/>
          <p:cNvSpPr>
            <a:spLocks noChangeShapeType="1"/>
          </p:cNvSpPr>
          <p:nvPr/>
        </p:nvSpPr>
        <p:spPr bwMode="auto">
          <a:xfrm flipV="1">
            <a:off x="1348122" y="2941715"/>
            <a:ext cx="304800" cy="3048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92" name="Text Box 17"/>
          <p:cNvSpPr txBox="1">
            <a:spLocks noChangeArrowheads="1"/>
          </p:cNvSpPr>
          <p:nvPr/>
        </p:nvSpPr>
        <p:spPr bwMode="auto">
          <a:xfrm>
            <a:off x="730250" y="3265690"/>
            <a:ext cx="2133600" cy="1200329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Transfer matrix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of the round-to-flat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beam </a:t>
            </a:r>
            <a:r>
              <a:rPr lang="en-US" altLang="en-US" sz="1800" dirty="0" smtClean="0">
                <a:latin typeface="Times New Roman" panose="02020603050405020304" pitchFamily="18" charset="0"/>
              </a:rPr>
              <a:t>transformer (skew quadrupoles)</a:t>
            </a:r>
            <a:endParaRPr lang="en-US" altLang="en-US" sz="1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quarter" idx="10"/>
          </p:nvPr>
        </p:nvSpPr>
        <p:spPr>
          <a:xfrm>
            <a:off x="381000" y="6477000"/>
            <a:ext cx="7239000" cy="3810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Cool'15               10/1/2015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86600" y="6477000"/>
            <a:ext cx="1143000" cy="3810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Yine Sun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77000"/>
            <a:ext cx="457200" cy="247650"/>
          </a:xfrm>
        </p:spPr>
        <p:txBody>
          <a:bodyPr/>
          <a:lstStyle/>
          <a:p>
            <a:pPr>
              <a:defRPr/>
            </a:pPr>
            <a:fld id="{86C1CF2A-A521-4B7B-A3AA-285F0B570594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29701" name="Picture 2" descr="phas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495800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8382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</a:rPr>
              <a:t>Position and velocity snap shots at the entrance/exit of the 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transformer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latin typeface="Times New Roman" panose="02020603050405020304" pitchFamily="18" charset="0"/>
              </a:rPr>
              <a:t>(ASTRA simulations)</a:t>
            </a:r>
            <a:endParaRPr lang="en-US" altLang="en-US" sz="2200" dirty="0">
              <a:latin typeface="Times New Roman" panose="02020603050405020304" pitchFamily="18" charset="0"/>
            </a:endParaRPr>
          </a:p>
        </p:txBody>
      </p:sp>
      <p:sp>
        <p:nvSpPr>
          <p:cNvPr id="29703" name="Text Box 5"/>
          <p:cNvSpPr txBox="1">
            <a:spLocks noChangeArrowheads="1"/>
          </p:cNvSpPr>
          <p:nvPr/>
        </p:nvSpPr>
        <p:spPr bwMode="auto">
          <a:xfrm>
            <a:off x="990600" y="54864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Round beam</a:t>
            </a:r>
          </a:p>
        </p:txBody>
      </p:sp>
      <p:sp>
        <p:nvSpPr>
          <p:cNvPr id="29704" name="Text Box 7"/>
          <p:cNvSpPr txBox="1">
            <a:spLocks noChangeArrowheads="1"/>
          </p:cNvSpPr>
          <p:nvPr/>
        </p:nvSpPr>
        <p:spPr bwMode="auto">
          <a:xfrm>
            <a:off x="2041525" y="5067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9705" name="Text Box 8"/>
          <p:cNvSpPr txBox="1">
            <a:spLocks noChangeArrowheads="1"/>
          </p:cNvSpPr>
          <p:nvPr/>
        </p:nvSpPr>
        <p:spPr bwMode="auto">
          <a:xfrm>
            <a:off x="212725" y="26289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y</a:t>
            </a:r>
          </a:p>
        </p:txBody>
      </p:sp>
      <p:pic>
        <p:nvPicPr>
          <p:cNvPr id="409612" name="Picture 12" descr="phase6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85800"/>
            <a:ext cx="23971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13" name="Picture 13" descr="phase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85800"/>
            <a:ext cx="2514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Text Box 14"/>
          <p:cNvSpPr txBox="1">
            <a:spLocks noChangeArrowheads="1"/>
          </p:cNvSpPr>
          <p:nvPr/>
        </p:nvSpPr>
        <p:spPr bwMode="auto">
          <a:xfrm>
            <a:off x="5410200" y="60198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flat beam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"/>
          <p:cNvSpPr>
            <a:spLocks noGrp="1"/>
          </p:cNvSpPr>
          <p:nvPr>
            <p:ph type="dt" sz="quarter" idx="11"/>
          </p:nvPr>
        </p:nvSpPr>
        <p:spPr>
          <a:xfrm>
            <a:off x="592138" y="6356350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/>
              <a:t>Cool'15               10/1/2015</a:t>
            </a: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Yine Sun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21C3E8-5C0D-4C83-BF5B-139888B21D77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533400" y="152400"/>
            <a:ext cx="7591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Beam evolution through the transformer for the first solution</a:t>
            </a:r>
          </a:p>
        </p:txBody>
      </p:sp>
      <p:sp>
        <p:nvSpPr>
          <p:cNvPr id="30726" name="Text Box 70"/>
          <p:cNvSpPr txBox="1">
            <a:spLocks noChangeArrowheads="1"/>
          </p:cNvSpPr>
          <p:nvPr/>
        </p:nvSpPr>
        <p:spPr bwMode="auto">
          <a:xfrm>
            <a:off x="6477000" y="32766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Right after 2</a:t>
            </a:r>
            <a:r>
              <a:rPr lang="en-US" altLang="en-US" sz="1800" baseline="30000">
                <a:latin typeface="Times New Roman" panose="02020603050405020304" pitchFamily="18" charset="0"/>
              </a:rPr>
              <a:t>nd</a:t>
            </a:r>
            <a:r>
              <a:rPr lang="en-US" altLang="en-US" sz="1800">
                <a:latin typeface="Times New Roman" panose="02020603050405020304" pitchFamily="18" charset="0"/>
              </a:rPr>
              <a:t> Quad</a:t>
            </a:r>
          </a:p>
        </p:txBody>
      </p:sp>
      <p:pic>
        <p:nvPicPr>
          <p:cNvPr id="30727" name="Picture 2" descr="sixp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62000"/>
            <a:ext cx="37306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 Box 60"/>
          <p:cNvSpPr txBox="1">
            <a:spLocks noChangeArrowheads="1"/>
          </p:cNvSpPr>
          <p:nvPr/>
        </p:nvSpPr>
        <p:spPr bwMode="auto">
          <a:xfrm>
            <a:off x="304800" y="1447800"/>
            <a:ext cx="210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Right before 1</a:t>
            </a:r>
            <a:r>
              <a:rPr lang="en-US" altLang="en-US" sz="1800" baseline="30000">
                <a:latin typeface="Times New Roman" panose="02020603050405020304" pitchFamily="18" charset="0"/>
              </a:rPr>
              <a:t>st</a:t>
            </a:r>
            <a:r>
              <a:rPr lang="en-US" altLang="en-US" sz="1800">
                <a:latin typeface="Times New Roman" panose="02020603050405020304" pitchFamily="18" charset="0"/>
              </a:rPr>
              <a:t> quad</a:t>
            </a:r>
          </a:p>
        </p:txBody>
      </p:sp>
      <p:sp>
        <p:nvSpPr>
          <p:cNvPr id="30729" name="Text Box 61"/>
          <p:cNvSpPr txBox="1">
            <a:spLocks noChangeArrowheads="1"/>
          </p:cNvSpPr>
          <p:nvPr/>
        </p:nvSpPr>
        <p:spPr bwMode="auto">
          <a:xfrm>
            <a:off x="304800" y="4800600"/>
            <a:ext cx="219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Right before 3</a:t>
            </a:r>
            <a:r>
              <a:rPr lang="en-US" altLang="en-US" sz="1800" baseline="30000">
                <a:latin typeface="Times New Roman" panose="02020603050405020304" pitchFamily="18" charset="0"/>
              </a:rPr>
              <a:t>rd</a:t>
            </a:r>
            <a:r>
              <a:rPr lang="en-US" altLang="en-US" sz="1800">
                <a:latin typeface="Times New Roman" panose="02020603050405020304" pitchFamily="18" charset="0"/>
              </a:rPr>
              <a:t>  quad</a:t>
            </a:r>
          </a:p>
        </p:txBody>
      </p:sp>
      <p:sp>
        <p:nvSpPr>
          <p:cNvPr id="30730" name="Text Box 62"/>
          <p:cNvSpPr txBox="1">
            <a:spLocks noChangeArrowheads="1"/>
          </p:cNvSpPr>
          <p:nvPr/>
        </p:nvSpPr>
        <p:spPr bwMode="auto">
          <a:xfrm>
            <a:off x="304800" y="32004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Right before 2</a:t>
            </a:r>
            <a:r>
              <a:rPr lang="en-US" altLang="en-US" sz="1800" baseline="30000">
                <a:latin typeface="Times New Roman" panose="02020603050405020304" pitchFamily="18" charset="0"/>
              </a:rPr>
              <a:t>nd</a:t>
            </a:r>
            <a:r>
              <a:rPr lang="en-US" altLang="en-US" sz="1800">
                <a:latin typeface="Times New Roman" panose="02020603050405020304" pitchFamily="18" charset="0"/>
              </a:rPr>
              <a:t> Quad</a:t>
            </a:r>
          </a:p>
        </p:txBody>
      </p:sp>
      <p:sp>
        <p:nvSpPr>
          <p:cNvPr id="30731" name="AutoShape 65"/>
          <p:cNvSpPr>
            <a:spLocks noChangeArrowheads="1"/>
          </p:cNvSpPr>
          <p:nvPr/>
        </p:nvSpPr>
        <p:spPr bwMode="auto">
          <a:xfrm>
            <a:off x="2438400" y="1600200"/>
            <a:ext cx="457200" cy="762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32" name="AutoShape 66"/>
          <p:cNvSpPr>
            <a:spLocks noChangeArrowheads="1"/>
          </p:cNvSpPr>
          <p:nvPr/>
        </p:nvSpPr>
        <p:spPr bwMode="auto">
          <a:xfrm>
            <a:off x="2514600" y="4953000"/>
            <a:ext cx="457200" cy="762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33" name="AutoShape 67"/>
          <p:cNvSpPr>
            <a:spLocks noChangeArrowheads="1"/>
          </p:cNvSpPr>
          <p:nvPr/>
        </p:nvSpPr>
        <p:spPr bwMode="auto">
          <a:xfrm>
            <a:off x="2514600" y="3352800"/>
            <a:ext cx="381000" cy="762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34" name="Text Box 68"/>
          <p:cNvSpPr txBox="1">
            <a:spLocks noChangeArrowheads="1"/>
          </p:cNvSpPr>
          <p:nvPr/>
        </p:nvSpPr>
        <p:spPr bwMode="auto">
          <a:xfrm>
            <a:off x="6400800" y="1524000"/>
            <a:ext cx="1943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Right after 1</a:t>
            </a:r>
            <a:r>
              <a:rPr lang="en-US" altLang="en-US" sz="1800" baseline="30000">
                <a:latin typeface="Times New Roman" panose="02020603050405020304" pitchFamily="18" charset="0"/>
              </a:rPr>
              <a:t>st</a:t>
            </a:r>
            <a:r>
              <a:rPr lang="en-US" altLang="en-US" sz="1800">
                <a:latin typeface="Times New Roman" panose="02020603050405020304" pitchFamily="18" charset="0"/>
              </a:rPr>
              <a:t> quad</a:t>
            </a:r>
          </a:p>
        </p:txBody>
      </p:sp>
      <p:sp>
        <p:nvSpPr>
          <p:cNvPr id="30735" name="Text Box 69"/>
          <p:cNvSpPr txBox="1">
            <a:spLocks noChangeArrowheads="1"/>
          </p:cNvSpPr>
          <p:nvPr/>
        </p:nvSpPr>
        <p:spPr bwMode="auto">
          <a:xfrm>
            <a:off x="6400800" y="4876800"/>
            <a:ext cx="202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Right after 3</a:t>
            </a:r>
            <a:r>
              <a:rPr lang="en-US" altLang="en-US" sz="1800" baseline="30000">
                <a:latin typeface="Times New Roman" panose="02020603050405020304" pitchFamily="18" charset="0"/>
              </a:rPr>
              <a:t>rd</a:t>
            </a:r>
            <a:r>
              <a:rPr lang="en-US" altLang="en-US" sz="1800">
                <a:latin typeface="Times New Roman" panose="02020603050405020304" pitchFamily="18" charset="0"/>
              </a:rPr>
              <a:t>  quad</a:t>
            </a:r>
          </a:p>
        </p:txBody>
      </p:sp>
      <p:sp>
        <p:nvSpPr>
          <p:cNvPr id="30736" name="AutoShape 71"/>
          <p:cNvSpPr>
            <a:spLocks noChangeArrowheads="1"/>
          </p:cNvSpPr>
          <p:nvPr/>
        </p:nvSpPr>
        <p:spPr bwMode="auto">
          <a:xfrm>
            <a:off x="5943600" y="1676400"/>
            <a:ext cx="457200" cy="76200"/>
          </a:xfrm>
          <a:prstGeom prst="leftArrow">
            <a:avLst>
              <a:gd name="adj1" fmla="val 50000"/>
              <a:gd name="adj2" fmla="val 15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37" name="AutoShape 72"/>
          <p:cNvSpPr>
            <a:spLocks noChangeArrowheads="1"/>
          </p:cNvSpPr>
          <p:nvPr/>
        </p:nvSpPr>
        <p:spPr bwMode="auto">
          <a:xfrm>
            <a:off x="5943600" y="5029200"/>
            <a:ext cx="457200" cy="76200"/>
          </a:xfrm>
          <a:prstGeom prst="leftArrow">
            <a:avLst>
              <a:gd name="adj1" fmla="val 50000"/>
              <a:gd name="adj2" fmla="val 15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38" name="AutoShape 73"/>
          <p:cNvSpPr>
            <a:spLocks noChangeArrowheads="1"/>
          </p:cNvSpPr>
          <p:nvPr/>
        </p:nvSpPr>
        <p:spPr bwMode="auto">
          <a:xfrm>
            <a:off x="5943600" y="3429000"/>
            <a:ext cx="457200" cy="76200"/>
          </a:xfrm>
          <a:prstGeom prst="leftArrow">
            <a:avLst>
              <a:gd name="adj1" fmla="val 50000"/>
              <a:gd name="adj2" fmla="val 15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39" name="Line 75"/>
          <p:cNvSpPr>
            <a:spLocks noChangeShapeType="1"/>
          </p:cNvSpPr>
          <p:nvPr/>
        </p:nvSpPr>
        <p:spPr bwMode="auto">
          <a:xfrm>
            <a:off x="3048000" y="9906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40" name="Text Box 76"/>
          <p:cNvSpPr txBox="1">
            <a:spLocks noChangeArrowheads="1"/>
          </p:cNvSpPr>
          <p:nvPr/>
        </p:nvSpPr>
        <p:spPr bwMode="auto">
          <a:xfrm>
            <a:off x="3200400" y="609600"/>
            <a:ext cx="825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10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quarter" idx="11"/>
          </p:nvPr>
        </p:nvSpPr>
        <p:spPr>
          <a:xfrm>
            <a:off x="592138" y="6356350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/>
              <a:t>Cool'15               10/1/2015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Yine Sun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B137E3-235E-43BC-91F1-C17E05095540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31749" name="Picture 2" descr="fig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434340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3" descr="fig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21013"/>
            <a:ext cx="4419600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685800" y="152400"/>
            <a:ext cx="7367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Removal of angular momentum and generating a flat beam</a:t>
            </a:r>
          </a:p>
        </p:txBody>
      </p:sp>
      <p:sp>
        <p:nvSpPr>
          <p:cNvPr id="31752" name="Text Box 11"/>
          <p:cNvSpPr txBox="1">
            <a:spLocks noChangeArrowheads="1"/>
          </p:cNvSpPr>
          <p:nvPr/>
        </p:nvSpPr>
        <p:spPr bwMode="auto">
          <a:xfrm>
            <a:off x="1889125" y="5805488"/>
            <a:ext cx="1323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experiment</a:t>
            </a:r>
          </a:p>
        </p:txBody>
      </p:sp>
      <p:sp>
        <p:nvSpPr>
          <p:cNvPr id="31753" name="Text Box 12"/>
          <p:cNvSpPr txBox="1">
            <a:spLocks noChangeArrowheads="1"/>
          </p:cNvSpPr>
          <p:nvPr/>
        </p:nvSpPr>
        <p:spPr bwMode="auto">
          <a:xfrm>
            <a:off x="5775325" y="5805488"/>
            <a:ext cx="1252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simulation</a:t>
            </a:r>
          </a:p>
        </p:txBody>
      </p:sp>
      <p:pic>
        <p:nvPicPr>
          <p:cNvPr id="31754" name="Picture 15" descr="fnpl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7772400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762000"/>
            <a:ext cx="8382000" cy="5562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Introduction;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Generation of magnetized electron </a:t>
            </a:r>
            <a:r>
              <a:rPr lang="en-US" altLang="en-US" dirty="0" smtClean="0"/>
              <a:t>bunches </a:t>
            </a:r>
            <a:r>
              <a:rPr lang="en-US" altLang="en-US" dirty="0" smtClean="0"/>
              <a:t>from a high-brightness </a:t>
            </a:r>
            <a:r>
              <a:rPr lang="en-US" altLang="en-US" dirty="0" smtClean="0"/>
              <a:t>RF photo-injector</a:t>
            </a:r>
            <a:r>
              <a:rPr lang="en-US" altLang="en-US" dirty="0" smtClean="0"/>
              <a:t>;</a:t>
            </a:r>
            <a:endParaRPr lang="en-US" alt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16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Parameterization and measurements </a:t>
            </a:r>
            <a:r>
              <a:rPr lang="en-US" altLang="en-US" dirty="0"/>
              <a:t>of </a:t>
            </a:r>
            <a:r>
              <a:rPr lang="en-US" altLang="en-US" dirty="0" smtClean="0"/>
              <a:t>the </a:t>
            </a:r>
            <a:r>
              <a:rPr lang="en-US" altLang="en-US" dirty="0" smtClean="0"/>
              <a:t>magnetized </a:t>
            </a:r>
            <a:r>
              <a:rPr lang="en-US" altLang="en-US" dirty="0"/>
              <a:t>beam;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16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Experimental demonstration of the </a:t>
            </a:r>
            <a:r>
              <a:rPr lang="en-US" altLang="en-US" dirty="0"/>
              <a:t>r</a:t>
            </a:r>
            <a:r>
              <a:rPr lang="en-US" altLang="en-US" dirty="0" smtClean="0"/>
              <a:t>emoval </a:t>
            </a:r>
            <a:r>
              <a:rPr lang="en-US" altLang="en-US" dirty="0"/>
              <a:t>of the </a:t>
            </a:r>
            <a:r>
              <a:rPr lang="en-US" altLang="en-US" dirty="0" smtClean="0"/>
              <a:t>angular momentum and </a:t>
            </a:r>
            <a:r>
              <a:rPr lang="en-US" altLang="en-US" dirty="0" smtClean="0"/>
              <a:t>the generation </a:t>
            </a:r>
            <a:r>
              <a:rPr lang="en-US" altLang="en-US" dirty="0"/>
              <a:t>of </a:t>
            </a:r>
            <a:r>
              <a:rPr lang="en-US" altLang="en-US" dirty="0" smtClean="0"/>
              <a:t>a flat </a:t>
            </a:r>
            <a:r>
              <a:rPr lang="en-US" altLang="en-US" dirty="0"/>
              <a:t>beam: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theory;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measurement method;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data analysis and results;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comparison with </a:t>
            </a:r>
            <a:r>
              <a:rPr lang="en-US" altLang="en-US" dirty="0" smtClean="0"/>
              <a:t>simulations.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Cool'15               10/1/2015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Yine Sun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0F82D-F128-42E7-B27B-8D6923C2EB94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3810000" y="76200"/>
            <a:ext cx="140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"/>
          <p:cNvSpPr>
            <a:spLocks noGrp="1"/>
          </p:cNvSpPr>
          <p:nvPr>
            <p:ph type="dt" sz="quarter" idx="11"/>
          </p:nvPr>
        </p:nvSpPr>
        <p:spPr>
          <a:xfrm>
            <a:off x="592138" y="6356350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/>
              <a:t>Cool'15               10/1/2015</a:t>
            </a: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Yine Sun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E4E65-7E9F-4F87-BA3A-159018D61D15}" type="slidenum">
              <a:rPr lang="en-US" altLang="en-US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33797" name="Picture 4" descr="x8pic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14800"/>
            <a:ext cx="22098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5" descr="x7pic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14800"/>
            <a:ext cx="2193925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6" descr="x6pic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219392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7" descr="x5pic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2193925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8" descr="x4pic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81200"/>
            <a:ext cx="219392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9" descr="x3pic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2193925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2514600" y="3352800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X3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2438400" y="5486400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X6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7696200" y="3276600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X5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5105400" y="3352800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X4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7696200" y="5486400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X8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5257800" y="5562600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X7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762000" y="609600"/>
            <a:ext cx="6567488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</a:rPr>
              <a:t>Solenoid setting: main=195A, buck=0A, secondary=75A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en-US" sz="2200">
                <a:latin typeface="Times New Roman" panose="02020603050405020304" pitchFamily="18" charset="0"/>
              </a:rPr>
              <a:t> = 0.97 mm,     </a:t>
            </a:r>
            <a:r>
              <a:rPr lang="el-GR" altLang="en-US" sz="2400">
                <a:latin typeface="Times New Roman" panose="02020603050405020304" pitchFamily="18" charset="0"/>
              </a:rPr>
              <a:t>σ</a:t>
            </a:r>
            <a:r>
              <a:rPr lang="en-US" altLang="en-US" sz="2000" baseline="-25000">
                <a:latin typeface="Times New Roman" panose="02020603050405020304" pitchFamily="18" charset="0"/>
              </a:rPr>
              <a:t>t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2200">
                <a:latin typeface="Times New Roman" panose="02020603050405020304" pitchFamily="18" charset="0"/>
              </a:rPr>
              <a:t>= 3 ps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</a:rPr>
              <a:t>E = 15.86 MeV			Q = 0.51 ± 0.17 nC</a:t>
            </a: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1489428" y="158612"/>
            <a:ext cx="58176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Flat beam </a:t>
            </a:r>
            <a:r>
              <a:rPr lang="en-US" altLang="en-US" dirty="0" smtClean="0">
                <a:latin typeface="Times New Roman" panose="02020603050405020304" pitchFamily="18" charset="0"/>
              </a:rPr>
              <a:t>measurements: beam images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"/>
          <p:cNvSpPr>
            <a:spLocks noGrp="1"/>
          </p:cNvSpPr>
          <p:nvPr>
            <p:ph type="dt" sz="quarter" idx="11"/>
          </p:nvPr>
        </p:nvSpPr>
        <p:spPr>
          <a:xfrm>
            <a:off x="592138" y="6356350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/>
              <a:t>Cool'15               10/1/2015</a:t>
            </a: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Yine Sun</a:t>
            </a: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69CBD4-BB1E-4EA1-86A8-DAA825765F3D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609600" y="1219200"/>
            <a:ext cx="2362200" cy="347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</a:rPr>
              <a:t>Solenoid setting: main=190A, buck=0A, secondary=75A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2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</a:rPr>
              <a:t>Laser </a:t>
            </a:r>
            <a:r>
              <a:rPr lang="el-GR" altLang="en-US" sz="2400">
                <a:latin typeface="Times New Roman" panose="02020603050405020304" pitchFamily="18" charset="0"/>
              </a:rPr>
              <a:t>σ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2200">
                <a:latin typeface="Times New Roman" panose="02020603050405020304" pitchFamily="18" charset="0"/>
              </a:rPr>
              <a:t>= 0.76 mm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en-US" sz="2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200">
                <a:latin typeface="Times New Roman" panose="02020603050405020304" pitchFamily="18" charset="0"/>
              </a:rPr>
              <a:t> = 3 ps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2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</a:rPr>
              <a:t>E = 15.8 MeV	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</a:rPr>
              <a:t>Q = 0.50 ± 0.05 nC</a:t>
            </a:r>
          </a:p>
        </p:txBody>
      </p:sp>
      <p:sp>
        <p:nvSpPr>
          <p:cNvPr id="32774" name="Text Box 14"/>
          <p:cNvSpPr txBox="1">
            <a:spLocks noChangeArrowheads="1"/>
          </p:cNvSpPr>
          <p:nvPr/>
        </p:nvSpPr>
        <p:spPr bwMode="auto">
          <a:xfrm>
            <a:off x="868346" y="256958"/>
            <a:ext cx="71208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Flat beam </a:t>
            </a:r>
            <a:r>
              <a:rPr lang="en-US" altLang="en-US" dirty="0" smtClean="0">
                <a:latin typeface="Times New Roman" panose="02020603050405020304" pitchFamily="18" charset="0"/>
              </a:rPr>
              <a:t>experiment:  emittance measurements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32775" name="Rectangle 15"/>
          <p:cNvSpPr>
            <a:spLocks noChangeArrowheads="1"/>
          </p:cNvSpPr>
          <p:nvPr/>
        </p:nvSpPr>
        <p:spPr bwMode="auto">
          <a:xfrm>
            <a:off x="6324600" y="2743200"/>
            <a:ext cx="287338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32776" name="Text Box 19"/>
          <p:cNvSpPr txBox="1">
            <a:spLocks noChangeArrowheads="1"/>
          </p:cNvSpPr>
          <p:nvPr/>
        </p:nvSpPr>
        <p:spPr bwMode="auto">
          <a:xfrm>
            <a:off x="1676400" y="5181600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Times New Roman" panose="02020603050405020304" pitchFamily="18" charset="0"/>
              </a:rPr>
              <a:t>X7</a:t>
            </a:r>
          </a:p>
        </p:txBody>
      </p:sp>
      <p:sp>
        <p:nvSpPr>
          <p:cNvPr id="32777" name="Text Box 20"/>
          <p:cNvSpPr txBox="1">
            <a:spLocks noChangeArrowheads="1"/>
          </p:cNvSpPr>
          <p:nvPr/>
        </p:nvSpPr>
        <p:spPr bwMode="auto">
          <a:xfrm>
            <a:off x="7086600" y="5181600"/>
            <a:ext cx="96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Times New Roman" panose="02020603050405020304" pitchFamily="18" charset="0"/>
              </a:rPr>
              <a:t>X8 Vslit</a:t>
            </a:r>
          </a:p>
        </p:txBody>
      </p:sp>
      <p:sp>
        <p:nvSpPr>
          <p:cNvPr id="32778" name="Text Box 21"/>
          <p:cNvSpPr txBox="1">
            <a:spLocks noChangeArrowheads="1"/>
          </p:cNvSpPr>
          <p:nvPr/>
        </p:nvSpPr>
        <p:spPr bwMode="auto">
          <a:xfrm>
            <a:off x="4267200" y="5257800"/>
            <a:ext cx="96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Times New Roman" panose="02020603050405020304" pitchFamily="18" charset="0"/>
              </a:rPr>
              <a:t>X8 Hslit</a:t>
            </a:r>
          </a:p>
        </p:txBody>
      </p:sp>
      <p:pic>
        <p:nvPicPr>
          <p:cNvPr id="32779" name="Picture 23" descr="simuprofile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05200"/>
            <a:ext cx="52578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80" name="Group 28"/>
          <p:cNvGrpSpPr>
            <a:grpSpLocks/>
          </p:cNvGrpSpPr>
          <p:nvPr/>
        </p:nvGrpSpPr>
        <p:grpSpPr bwMode="auto">
          <a:xfrm>
            <a:off x="3276600" y="685800"/>
            <a:ext cx="5181600" cy="2819400"/>
            <a:chOff x="2208" y="480"/>
            <a:chExt cx="3247" cy="1728"/>
          </a:xfrm>
        </p:grpSpPr>
        <p:grpSp>
          <p:nvGrpSpPr>
            <p:cNvPr id="32781" name="Group 24"/>
            <p:cNvGrpSpPr>
              <a:grpSpLocks/>
            </p:cNvGrpSpPr>
            <p:nvPr/>
          </p:nvGrpSpPr>
          <p:grpSpPr bwMode="auto">
            <a:xfrm>
              <a:off x="2208" y="480"/>
              <a:ext cx="3247" cy="1728"/>
              <a:chOff x="2177" y="432"/>
              <a:chExt cx="3207" cy="1584"/>
            </a:xfrm>
          </p:grpSpPr>
          <p:pic>
            <p:nvPicPr>
              <p:cNvPr id="32785" name="Picture 16" descr="x8vslitpic17phot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4" y="432"/>
                <a:ext cx="920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86" name="Picture 17" descr="x7pic5photo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7" y="432"/>
                <a:ext cx="1006" cy="1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87" name="Picture 18" descr="x8hslitpic5ph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432"/>
                <a:ext cx="975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2782" name="Text Box 25"/>
            <p:cNvSpPr txBox="1">
              <a:spLocks noChangeArrowheads="1"/>
            </p:cNvSpPr>
            <p:nvPr/>
          </p:nvSpPr>
          <p:spPr bwMode="auto">
            <a:xfrm>
              <a:off x="2640" y="1728"/>
              <a:ext cx="290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>
                      <a:alpha val="74901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</a:rPr>
                <a:t>X7</a:t>
              </a:r>
            </a:p>
          </p:txBody>
        </p:sp>
        <p:sp>
          <p:nvSpPr>
            <p:cNvPr id="32783" name="Text Box 26"/>
            <p:cNvSpPr txBox="1">
              <a:spLocks noChangeArrowheads="1"/>
            </p:cNvSpPr>
            <p:nvPr/>
          </p:nvSpPr>
          <p:spPr bwMode="auto">
            <a:xfrm>
              <a:off x="3648" y="1728"/>
              <a:ext cx="605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>
                      <a:alpha val="74901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</a:rPr>
                <a:t>X8 Hslit</a:t>
              </a:r>
            </a:p>
          </p:txBody>
        </p:sp>
        <p:sp>
          <p:nvSpPr>
            <p:cNvPr id="32784" name="Text Box 27"/>
            <p:cNvSpPr txBox="1">
              <a:spLocks noChangeArrowheads="1"/>
            </p:cNvSpPr>
            <p:nvPr/>
          </p:nvSpPr>
          <p:spPr bwMode="auto">
            <a:xfrm>
              <a:off x="4704" y="1728"/>
              <a:ext cx="605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>
                      <a:alpha val="74901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</a:rPr>
                <a:t>X8 Vslit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1"/>
          </p:nvPr>
        </p:nvSpPr>
        <p:spPr>
          <a:xfrm>
            <a:off x="592138" y="6356350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/>
              <a:t>Cool'15               10/1/2015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Yine Sun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B3B208-9322-4077-AB58-7672B2F4C7EA}" type="slidenum">
              <a:rPr lang="en-US" altLang="en-US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34821" name="Text Box 2"/>
          <p:cNvSpPr txBox="1">
            <a:spLocks noChangeArrowheads="1"/>
          </p:cNvSpPr>
          <p:nvPr/>
        </p:nvSpPr>
        <p:spPr bwMode="auto">
          <a:xfrm>
            <a:off x="838200" y="228600"/>
            <a:ext cx="6221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ASTRA Simulation with experimental conditions</a:t>
            </a:r>
          </a:p>
        </p:txBody>
      </p:sp>
      <p:pic>
        <p:nvPicPr>
          <p:cNvPr id="34822" name="Picture 3" descr="em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0104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AFEA2F-35B7-4548-9E88-6344EEC61760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Cool'15               10/1/2015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Yine Sun</a:t>
            </a:r>
            <a:endParaRPr lang="en-US" dirty="0"/>
          </a:p>
        </p:txBody>
      </p:sp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266700" y="427038"/>
            <a:ext cx="8610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00"/>
                </a:solidFill>
              </a:rPr>
              <a:t>Experimental results compared with numerical simulations</a:t>
            </a:r>
          </a:p>
          <a:p>
            <a:pPr eaLnBrk="1" hangingPunct="1"/>
            <a:r>
              <a:rPr lang="en-US" altLang="en-US" sz="2800">
                <a:solidFill>
                  <a:srgbClr val="000000"/>
                </a:solidFill>
              </a:rPr>
              <a:t>(0.5 nC)</a:t>
            </a:r>
          </a:p>
        </p:txBody>
      </p:sp>
      <p:sp>
        <p:nvSpPr>
          <p:cNvPr id="36870" name="Rectangle 8"/>
          <p:cNvSpPr>
            <a:spLocks noChangeArrowheads="1"/>
          </p:cNvSpPr>
          <p:nvPr/>
        </p:nvSpPr>
        <p:spPr bwMode="auto">
          <a:xfrm>
            <a:off x="592138" y="5486400"/>
            <a:ext cx="79200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rgbClr val="1616F2"/>
                </a:solidFill>
              </a:rPr>
              <a:t>P. Piot, Y.-E Sun, K.-J. Kim, Phys. Rev. ST </a:t>
            </a:r>
            <a:r>
              <a:rPr lang="en-US" altLang="en-US" dirty="0" err="1">
                <a:solidFill>
                  <a:srgbClr val="1616F2"/>
                </a:solidFill>
              </a:rPr>
              <a:t>Accel</a:t>
            </a:r>
            <a:r>
              <a:rPr lang="en-US" altLang="en-US" dirty="0">
                <a:solidFill>
                  <a:srgbClr val="1616F2"/>
                </a:solidFill>
              </a:rPr>
              <a:t>. Beams 9, 031001 (2006).</a:t>
            </a:r>
          </a:p>
        </p:txBody>
      </p:sp>
      <p:grpSp>
        <p:nvGrpSpPr>
          <p:cNvPr id="36871" name="Group 11"/>
          <p:cNvGrpSpPr>
            <a:grpSpLocks/>
          </p:cNvGrpSpPr>
          <p:nvPr/>
        </p:nvGrpSpPr>
        <p:grpSpPr bwMode="auto">
          <a:xfrm>
            <a:off x="511175" y="1681163"/>
            <a:ext cx="8081963" cy="3805237"/>
            <a:chOff x="450259" y="1143000"/>
            <a:chExt cx="8082095" cy="3805238"/>
          </a:xfrm>
        </p:grpSpPr>
        <p:pic>
          <p:nvPicPr>
            <p:cNvPr id="36872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259" y="1143000"/>
              <a:ext cx="8082095" cy="3805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>
              <a:off x="2285439" y="3373438"/>
              <a:ext cx="2819446" cy="1274763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9" name="Rectangle 7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610600" cy="5257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Magnetized photo-injector electron beams are generated and dependences on various parameters are studied. The angular-momentum-dominated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beams are characterized;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2400" dirty="0">
              <a:solidFill>
                <a:srgbClr val="1616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dirty="0" smtClean="0">
                <a:solidFill>
                  <a:srgbClr val="1616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magnetized electron beam is converted into a flat electron beam using a skew-quadrupole channel;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emittances of the flat beam are measured and at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normalized emittance of 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0.4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mm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mrad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measured; emittance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 of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achieved.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Cool'15               10/1/2015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err="1"/>
              <a:t>Yine</a:t>
            </a:r>
            <a:r>
              <a:rPr lang="en-US" altLang="en-US" dirty="0"/>
              <a:t> Sun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D14E8-691B-4729-AE20-ADFB0D1E9A0B}" type="slidenum">
              <a:rPr lang="en-US" altLang="en-US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37894" name="Text Box 9"/>
          <p:cNvSpPr txBox="1">
            <a:spLocks noChangeArrowheads="1"/>
          </p:cNvSpPr>
          <p:nvPr/>
        </p:nvSpPr>
        <p:spPr bwMode="auto">
          <a:xfrm>
            <a:off x="3276600" y="152400"/>
            <a:ext cx="2438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F151-4BCF-4727-A8DE-63E98A471F1B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14339" name="Text Box 8"/>
          <p:cNvSpPr txBox="1">
            <a:spLocks noChangeArrowheads="1"/>
          </p:cNvSpPr>
          <p:nvPr/>
        </p:nvSpPr>
        <p:spPr bwMode="auto">
          <a:xfrm>
            <a:off x="838200" y="4270375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panose="02020603050405020304" pitchFamily="18" charset="0"/>
              </a:rPr>
              <a:t>emittance</a:t>
            </a:r>
            <a:r>
              <a:rPr lang="en-US" altLang="en-US" sz="1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2627313" y="3787775"/>
            <a:ext cx="40417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Magnetized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(canonical angular momentum)</a:t>
            </a:r>
          </a:p>
        </p:txBody>
      </p:sp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6858000" y="4267200"/>
            <a:ext cx="1747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panose="02020603050405020304" pitchFamily="18" charset="0"/>
              </a:rPr>
              <a:t>space charge</a:t>
            </a:r>
          </a:p>
        </p:txBody>
      </p:sp>
      <p:graphicFrame>
        <p:nvGraphicFramePr>
          <p:cNvPr id="14342" name="Object 15"/>
          <p:cNvGraphicFramePr>
            <a:graphicFrameLocks noChangeAspect="1"/>
          </p:cNvGraphicFramePr>
          <p:nvPr/>
        </p:nvGraphicFramePr>
        <p:xfrm>
          <a:off x="3276600" y="5029200"/>
          <a:ext cx="2814638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4" name="Equation" r:id="rId3" imgW="1409400" imgH="419040" progId="Equation.3">
                  <p:embed/>
                </p:oleObj>
              </mc:Choice>
              <mc:Fallback>
                <p:oleObj name="Equation" r:id="rId3" imgW="1409400" imgH="4190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029200"/>
                        <a:ext cx="2814638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Line 23"/>
          <p:cNvSpPr>
            <a:spLocks noChangeShapeType="1"/>
          </p:cNvSpPr>
          <p:nvPr/>
        </p:nvSpPr>
        <p:spPr bwMode="auto">
          <a:xfrm flipH="1">
            <a:off x="4648200" y="4724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25"/>
          <p:cNvSpPr>
            <a:spLocks noChangeShapeType="1"/>
          </p:cNvSpPr>
          <p:nvPr/>
        </p:nvSpPr>
        <p:spPr bwMode="auto">
          <a:xfrm>
            <a:off x="1752600" y="4724400"/>
            <a:ext cx="2133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27"/>
          <p:cNvSpPr>
            <a:spLocks noChangeShapeType="1"/>
          </p:cNvSpPr>
          <p:nvPr/>
        </p:nvSpPr>
        <p:spPr bwMode="auto">
          <a:xfrm flipV="1">
            <a:off x="16002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28"/>
          <p:cNvSpPr>
            <a:spLocks noChangeShapeType="1"/>
          </p:cNvSpPr>
          <p:nvPr/>
        </p:nvSpPr>
        <p:spPr bwMode="auto">
          <a:xfrm flipV="1">
            <a:off x="78486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7" name="Line 29"/>
          <p:cNvSpPr>
            <a:spLocks noChangeShapeType="1"/>
          </p:cNvSpPr>
          <p:nvPr/>
        </p:nvSpPr>
        <p:spPr bwMode="auto">
          <a:xfrm flipH="1">
            <a:off x="5562600" y="4724400"/>
            <a:ext cx="1524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Text Box 30"/>
          <p:cNvSpPr txBox="1">
            <a:spLocks noChangeArrowheads="1"/>
          </p:cNvSpPr>
          <p:nvPr/>
        </p:nvSpPr>
        <p:spPr bwMode="auto">
          <a:xfrm>
            <a:off x="1447800" y="104775"/>
            <a:ext cx="6710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Beam dynamics: three different regimes</a:t>
            </a:r>
          </a:p>
        </p:txBody>
      </p:sp>
      <p:sp>
        <p:nvSpPr>
          <p:cNvPr id="14349" name="Text Box 31"/>
          <p:cNvSpPr txBox="1">
            <a:spLocks noChangeArrowheads="1"/>
          </p:cNvSpPr>
          <p:nvPr/>
        </p:nvSpPr>
        <p:spPr bwMode="auto">
          <a:xfrm>
            <a:off x="228600" y="5257800"/>
            <a:ext cx="3041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envelope equation in a drift:</a:t>
            </a:r>
          </a:p>
        </p:txBody>
      </p:sp>
      <p:sp>
        <p:nvSpPr>
          <p:cNvPr id="14350" name="Text Box 32"/>
          <p:cNvSpPr txBox="1">
            <a:spLocks noChangeArrowheads="1"/>
          </p:cNvSpPr>
          <p:nvPr/>
        </p:nvSpPr>
        <p:spPr bwMode="auto">
          <a:xfrm>
            <a:off x="6003925" y="52197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4351" name="Text Box 34"/>
          <p:cNvSpPr txBox="1">
            <a:spLocks noChangeArrowheads="1"/>
          </p:cNvSpPr>
          <p:nvPr/>
        </p:nvSpPr>
        <p:spPr bwMode="auto">
          <a:xfrm>
            <a:off x="6091238" y="5181600"/>
            <a:ext cx="25146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where</a:t>
            </a:r>
            <a:r>
              <a:rPr lang="en-US" altLang="en-US" sz="2400">
                <a:latin typeface="Times New Roman" panose="02020603050405020304" pitchFamily="18" charset="0"/>
              </a:rPr>
              <a:t>			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		       </a:t>
            </a:r>
          </a:p>
        </p:txBody>
      </p:sp>
      <p:graphicFrame>
        <p:nvGraphicFramePr>
          <p:cNvPr id="14352" name="Object 35"/>
          <p:cNvGraphicFramePr>
            <a:graphicFrameLocks noChangeAspect="1"/>
          </p:cNvGraphicFramePr>
          <p:nvPr/>
        </p:nvGraphicFramePr>
        <p:xfrm>
          <a:off x="7086600" y="5029200"/>
          <a:ext cx="135413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5" name="Equation" r:id="rId5" imgW="774360" imgH="431640" progId="Equation.3">
                  <p:embed/>
                </p:oleObj>
              </mc:Choice>
              <mc:Fallback>
                <p:oleObj name="Equation" r:id="rId5" imgW="774360" imgH="43164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029200"/>
                        <a:ext cx="1354138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53" name="Picture 41" descr="emitcams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03300"/>
            <a:ext cx="8382000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1"/>
          </p:nvPr>
        </p:nvSpPr>
        <p:spPr>
          <a:xfrm>
            <a:off x="592138" y="6356350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/>
              <a:t>Cool'15               10/1/2015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Yine Sun</a:t>
            </a:r>
          </a:p>
        </p:txBody>
      </p:sp>
      <p:sp>
        <p:nvSpPr>
          <p:cNvPr id="14356" name="TextBox 3"/>
          <p:cNvSpPr txBox="1">
            <a:spLocks noChangeArrowheads="1"/>
          </p:cNvSpPr>
          <p:nvPr/>
        </p:nvSpPr>
        <p:spPr bwMode="auto">
          <a:xfrm>
            <a:off x="257175" y="5883275"/>
            <a:ext cx="5543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/>
              <a:t>is the generalized perveance.</a:t>
            </a:r>
          </a:p>
        </p:txBody>
      </p:sp>
      <p:sp>
        <p:nvSpPr>
          <p:cNvPr id="14357" name="TextBox 4"/>
          <p:cNvSpPr txBox="1">
            <a:spLocks noChangeArrowheads="1"/>
          </p:cNvSpPr>
          <p:nvPr/>
        </p:nvSpPr>
        <p:spPr bwMode="auto">
          <a:xfrm>
            <a:off x="2540000" y="6211888"/>
            <a:ext cx="6521450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Yine Sun, http://lss.fnal.gov/archive/thesis/2000/fermilab-thesis-2005-17.pdf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762000"/>
            <a:ext cx="8839200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8000"/>
                </a:solidFill>
              </a:rPr>
              <a:t>E</a:t>
            </a:r>
            <a:r>
              <a:rPr lang="en-US" altLang="en-US" dirty="0" smtClean="0">
                <a:solidFill>
                  <a:srgbClr val="008000"/>
                </a:solidFill>
              </a:rPr>
              <a:t>lectron </a:t>
            </a:r>
            <a:r>
              <a:rPr lang="en-US" altLang="en-US" dirty="0" smtClean="0">
                <a:solidFill>
                  <a:srgbClr val="008000"/>
                </a:solidFill>
              </a:rPr>
              <a:t>cooling for heavy ion: cooling interaction Time</a:t>
            </a:r>
          </a:p>
          <a:p>
            <a:pPr eaLnBrk="1" hangingPunct="1"/>
            <a:endParaRPr lang="en-US" altLang="en-US" dirty="0" smtClean="0">
              <a:solidFill>
                <a:srgbClr val="008000"/>
              </a:solidFill>
            </a:endParaRPr>
          </a:p>
          <a:p>
            <a:pPr eaLnBrk="1" hangingPunct="1"/>
            <a:endParaRPr lang="en-US" altLang="en-US" dirty="0" smtClean="0">
              <a:solidFill>
                <a:srgbClr val="008000"/>
              </a:solidFill>
            </a:endParaRPr>
          </a:p>
          <a:p>
            <a:pPr eaLnBrk="1" hangingPunct="1"/>
            <a:endParaRPr lang="en-US" altLang="en-US" dirty="0" smtClean="0">
              <a:solidFill>
                <a:schemeClr val="hlink"/>
              </a:solidFill>
            </a:endParaRP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>
                <a:solidFill>
                  <a:srgbClr val="008000"/>
                </a:solidFill>
              </a:rPr>
              <a:t>Flat </a:t>
            </a:r>
            <a:r>
              <a:rPr lang="en-US" altLang="en-US" dirty="0" smtClean="0">
                <a:solidFill>
                  <a:srgbClr val="008000"/>
                </a:solidFill>
              </a:rPr>
              <a:t>beam for linear </a:t>
            </a:r>
            <a:r>
              <a:rPr lang="en-US" altLang="en-US" dirty="0" err="1" smtClean="0">
                <a:solidFill>
                  <a:srgbClr val="008000"/>
                </a:solidFill>
              </a:rPr>
              <a:t>e</a:t>
            </a:r>
            <a:r>
              <a:rPr lang="en-US" altLang="en-US" baseline="30000" dirty="0" err="1" smtClean="0">
                <a:solidFill>
                  <a:srgbClr val="008000"/>
                </a:solidFill>
              </a:rPr>
              <a:t>+</a:t>
            </a:r>
            <a:r>
              <a:rPr lang="en-US" altLang="en-US" dirty="0" err="1" smtClean="0">
                <a:solidFill>
                  <a:srgbClr val="008000"/>
                </a:solidFill>
              </a:rPr>
              <a:t>e</a:t>
            </a:r>
            <a:r>
              <a:rPr lang="en-US" altLang="en-US" baseline="30000" dirty="0" smtClean="0">
                <a:solidFill>
                  <a:srgbClr val="008000"/>
                </a:solidFill>
              </a:rPr>
              <a:t>-</a:t>
            </a:r>
            <a:r>
              <a:rPr lang="en-US" altLang="en-US" dirty="0" smtClean="0">
                <a:solidFill>
                  <a:srgbClr val="008000"/>
                </a:solidFill>
              </a:rPr>
              <a:t> collider: 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rgbClr val="008000"/>
                </a:solidFill>
              </a:rPr>
              <a:t>    reduce </a:t>
            </a:r>
            <a:r>
              <a:rPr lang="en-US" altLang="en-US" dirty="0" err="1" smtClean="0">
                <a:solidFill>
                  <a:srgbClr val="008000"/>
                </a:solidFill>
              </a:rPr>
              <a:t>beamstrahlung</a:t>
            </a:r>
            <a:endParaRPr lang="en-US" altLang="en-US" dirty="0" smtClean="0">
              <a:solidFill>
                <a:srgbClr val="008000"/>
              </a:solidFill>
            </a:endParaRPr>
          </a:p>
          <a:p>
            <a:pPr eaLnBrk="1" hangingPunct="1"/>
            <a:endParaRPr lang="en-US" altLang="en-US" dirty="0" smtClean="0">
              <a:solidFill>
                <a:srgbClr val="008000"/>
              </a:solidFill>
            </a:endParaRP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graphicFrame>
        <p:nvGraphicFramePr>
          <p:cNvPr id="440337" name="Object 17"/>
          <p:cNvGraphicFramePr>
            <a:graphicFrameLocks noGrp="1" noChangeAspect="1"/>
          </p:cNvGraphicFramePr>
          <p:nvPr>
            <p:ph sz="half" idx="2"/>
          </p:nvPr>
        </p:nvGraphicFramePr>
        <p:xfrm>
          <a:off x="1158875" y="5346700"/>
          <a:ext cx="5681663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0" name="Equation" r:id="rId3" imgW="2425700" imgH="444500" progId="Equation.3">
                  <p:embed/>
                </p:oleObj>
              </mc:Choice>
              <mc:Fallback>
                <p:oleObj name="Equation" r:id="rId3" imgW="2425700" imgH="444500" progId="Equation.3">
                  <p:embed/>
                  <p:pic>
                    <p:nvPicPr>
                      <p:cNvPr id="0" name="Object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5346700"/>
                        <a:ext cx="5681663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4"/>
          <p:cNvSpPr>
            <a:spLocks noGrp="1"/>
          </p:cNvSpPr>
          <p:nvPr>
            <p:ph type="dt" sz="quarter" idx="12"/>
          </p:nvPr>
        </p:nvSpPr>
        <p:spPr>
          <a:xfrm>
            <a:off x="381000" y="6477000"/>
            <a:ext cx="7239000" cy="3810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Cool'15               10/1/2015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Yine Sun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AB88E0-BE5C-4C2C-9D04-73B188203DD3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15367" name="Text Box 4"/>
          <p:cNvSpPr txBox="1">
            <a:spLocks noChangeArrowheads="1"/>
          </p:cNvSpPr>
          <p:nvPr/>
        </p:nvSpPr>
        <p:spPr bwMode="auto">
          <a:xfrm>
            <a:off x="517525" y="419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5368" name="Text Box 5"/>
          <p:cNvSpPr txBox="1">
            <a:spLocks noChangeArrowheads="1"/>
          </p:cNvSpPr>
          <p:nvPr/>
        </p:nvSpPr>
        <p:spPr bwMode="auto">
          <a:xfrm>
            <a:off x="762000" y="152400"/>
            <a:ext cx="70532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Applications of magnetized beam and flat beam</a:t>
            </a:r>
          </a:p>
        </p:txBody>
      </p:sp>
      <p:pic>
        <p:nvPicPr>
          <p:cNvPr id="15369" name="Picture 25" descr="ecool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2862263"/>
            <a:ext cx="5105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Freeform 32"/>
          <p:cNvSpPr>
            <a:spLocks/>
          </p:cNvSpPr>
          <p:nvPr/>
        </p:nvSpPr>
        <p:spPr bwMode="auto">
          <a:xfrm>
            <a:off x="914400" y="1295400"/>
            <a:ext cx="5418138" cy="842963"/>
          </a:xfrm>
          <a:custGeom>
            <a:avLst/>
            <a:gdLst>
              <a:gd name="T0" fmla="*/ 0 w 3413"/>
              <a:gd name="T1" fmla="*/ 0 h 531"/>
              <a:gd name="T2" fmla="*/ 2147483646 w 3413"/>
              <a:gd name="T3" fmla="*/ 0 h 531"/>
              <a:gd name="T4" fmla="*/ 2147483646 w 3413"/>
              <a:gd name="T5" fmla="*/ 2147483646 h 531"/>
              <a:gd name="T6" fmla="*/ 0 w 3413"/>
              <a:gd name="T7" fmla="*/ 2147483646 h 531"/>
              <a:gd name="T8" fmla="*/ 0 w 3413"/>
              <a:gd name="T9" fmla="*/ 0 h 531"/>
              <a:gd name="T10" fmla="*/ 0 w 3413"/>
              <a:gd name="T11" fmla="*/ 0 h 5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413" h="531">
                <a:moveTo>
                  <a:pt x="0" y="0"/>
                </a:moveTo>
                <a:lnTo>
                  <a:pt x="3413" y="0"/>
                </a:lnTo>
                <a:lnTo>
                  <a:pt x="3413" y="531"/>
                </a:lnTo>
                <a:lnTo>
                  <a:pt x="0" y="53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5371" name="Object 366"/>
          <p:cNvGraphicFramePr>
            <a:graphicFrameLocks noChangeAspect="1"/>
          </p:cNvGraphicFramePr>
          <p:nvPr/>
        </p:nvGraphicFramePr>
        <p:xfrm>
          <a:off x="5997575" y="1295400"/>
          <a:ext cx="3243263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1" name="Equation" r:id="rId6" imgW="1257120" imgH="990360" progId="Equation.3">
                  <p:embed/>
                </p:oleObj>
              </mc:Choice>
              <mc:Fallback>
                <p:oleObj name="Equation" r:id="rId6" imgW="1257120" imgH="990360" progId="Equation.3">
                  <p:embed/>
                  <p:pic>
                    <p:nvPicPr>
                      <p:cNvPr id="0" name="Object 3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7575" y="1295400"/>
                        <a:ext cx="3243263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72" name="Picture 370" descr="ecoo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341438"/>
            <a:ext cx="50292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992313"/>
            <a:ext cx="1041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7" y="1864558"/>
            <a:ext cx="4145612" cy="4993442"/>
          </a:xfrm>
          <a:prstGeom prst="rect">
            <a:avLst/>
          </a:prstGeom>
        </p:spPr>
      </p:pic>
      <p:sp>
        <p:nvSpPr>
          <p:cNvPr id="4618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40530" y="767460"/>
            <a:ext cx="8322469" cy="100591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 beam for light sources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1" hangingPunct="1">
              <a:buNone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Radiators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planar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geometry such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Radiabeam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-APS THz generation experiment carried out at the Injector Test Stand in APS/ANL.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  <a:p>
            <a:pPr lvl="4" eaLnBrk="1" hangingPunct="1">
              <a:buFontTx/>
              <a:buNone/>
            </a:pPr>
            <a:r>
              <a:rPr lang="en-US" altLang="en-US" dirty="0" smtClean="0"/>
              <a:t>			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quarter" idx="12"/>
          </p:nvPr>
        </p:nvSpPr>
        <p:spPr>
          <a:xfrm>
            <a:off x="381000" y="6477000"/>
            <a:ext cx="7239000" cy="3810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Cool'15               10/1/2015</a:t>
            </a:r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Yine Sun</a:t>
            </a: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0B7CC6-9DE4-4225-B2C2-7DB006912C4F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16393" name="Text Box 5"/>
          <p:cNvSpPr txBox="1">
            <a:spLocks noChangeArrowheads="1"/>
          </p:cNvSpPr>
          <p:nvPr/>
        </p:nvSpPr>
        <p:spPr bwMode="auto">
          <a:xfrm>
            <a:off x="762000" y="152400"/>
            <a:ext cx="70532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Applications of magnetized beam and flat beam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121" y="4193201"/>
            <a:ext cx="1893758" cy="1911788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76680" y="2048510"/>
            <a:ext cx="4357720" cy="1974215"/>
          </a:xfrm>
          <a:prstGeom prst="rect">
            <a:avLst/>
          </a:prstGeom>
          <a:noFill/>
        </p:spPr>
      </p:pic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524" y="4325789"/>
            <a:ext cx="2558016" cy="1996767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3209" y="-3602219"/>
            <a:ext cx="818168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530" y="6354324"/>
            <a:ext cx="6517189" cy="542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1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1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quarter" idx="11"/>
          </p:nvPr>
        </p:nvSpPr>
        <p:spPr>
          <a:xfrm>
            <a:off x="592138" y="6356350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/>
              <a:t>Cool'15               10/1/2015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Yine Sun</a:t>
            </a:r>
            <a:endParaRPr lang="en-US" alt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D276C8-B33E-4A2E-B465-0A3A10124045}" type="slidenum">
              <a:rPr lang="en-US" altLang="en-US"/>
              <a:pPr>
                <a:defRPr/>
              </a:pPr>
              <a:t>6</a:t>
            </a:fld>
            <a:endParaRPr lang="en-US" altLang="en-US" dirty="0"/>
          </a:p>
        </p:txBody>
      </p:sp>
      <p:graphicFrame>
        <p:nvGraphicFramePr>
          <p:cNvPr id="17413" name="Object 6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935212"/>
              </p:ext>
            </p:extLst>
          </p:nvPr>
        </p:nvGraphicFramePr>
        <p:xfrm>
          <a:off x="2584723" y="1694391"/>
          <a:ext cx="181610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6" name="Equation" r:id="rId3" imgW="761669" imgH="253890" progId="Equation.3">
                  <p:embed/>
                </p:oleObj>
              </mc:Choice>
              <mc:Fallback>
                <p:oleObj name="Equation" r:id="rId3" imgW="761669" imgH="253890" progId="Equation.3">
                  <p:embed/>
                  <p:pic>
                    <p:nvPicPr>
                      <p:cNvPr id="0" name="Object 6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723" y="1694391"/>
                        <a:ext cx="181610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902446"/>
              </p:ext>
            </p:extLst>
          </p:nvPr>
        </p:nvGraphicFramePr>
        <p:xfrm>
          <a:off x="493086" y="903111"/>
          <a:ext cx="3105150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7" name="Equation" r:id="rId5" imgW="1244520" imgH="393480" progId="Equation.3">
                  <p:embed/>
                </p:oleObj>
              </mc:Choice>
              <mc:Fallback>
                <p:oleObj name="Equation" r:id="rId5" imgW="1244520" imgH="393480" progId="Equation.3">
                  <p:embed/>
                  <p:pic>
                    <p:nvPicPr>
                      <p:cNvPr id="0" name="Object 6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86" y="903111"/>
                        <a:ext cx="3105150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Text Box 611"/>
          <p:cNvSpPr txBox="1">
            <a:spLocks noChangeArrowheads="1"/>
          </p:cNvSpPr>
          <p:nvPr/>
        </p:nvSpPr>
        <p:spPr bwMode="auto">
          <a:xfrm>
            <a:off x="457200" y="1694391"/>
            <a:ext cx="23256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On the cathode:</a:t>
            </a:r>
          </a:p>
        </p:txBody>
      </p:sp>
      <p:sp>
        <p:nvSpPr>
          <p:cNvPr id="17416" name="Text Box 13892"/>
          <p:cNvSpPr txBox="1">
            <a:spLocks noChangeArrowheads="1"/>
          </p:cNvSpPr>
          <p:nvPr/>
        </p:nvSpPr>
        <p:spPr bwMode="auto">
          <a:xfrm>
            <a:off x="76200" y="14685"/>
            <a:ext cx="65532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Generation of magnetized electron beam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From a high-brightness RF photo-injector</a:t>
            </a:r>
          </a:p>
        </p:txBody>
      </p:sp>
      <p:pic>
        <p:nvPicPr>
          <p:cNvPr id="17417" name="Picture 13893" descr="gu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320" y="680244"/>
            <a:ext cx="41687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xt Box 13894"/>
          <p:cNvSpPr txBox="1">
            <a:spLocks noChangeArrowheads="1"/>
          </p:cNvSpPr>
          <p:nvPr/>
        </p:nvSpPr>
        <p:spPr bwMode="auto">
          <a:xfrm>
            <a:off x="5337175" y="5553075"/>
            <a:ext cx="334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FNPL 1.625-cell RF gun, 1.3 GHz</a:t>
            </a:r>
          </a:p>
        </p:txBody>
      </p:sp>
      <p:pic>
        <p:nvPicPr>
          <p:cNvPr id="17419" name="Picture 13899" descr="BzvsZ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60" y="3573024"/>
            <a:ext cx="4187240" cy="314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279206"/>
            <a:ext cx="51264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en-US" dirty="0">
                <a:solidFill>
                  <a:srgbClr val="1616F2"/>
                </a:solidFill>
              </a:rPr>
              <a:t>Solenoidal end field applies a torque to the </a:t>
            </a:r>
            <a:r>
              <a:rPr lang="en-US" altLang="en-US" dirty="0" smtClean="0">
                <a:solidFill>
                  <a:srgbClr val="1616F2"/>
                </a:solidFill>
              </a:rPr>
              <a:t>beam. When </a:t>
            </a:r>
            <a:r>
              <a:rPr lang="en-US" altLang="en-US" dirty="0" err="1">
                <a:solidFill>
                  <a:srgbClr val="1616F2"/>
                </a:solidFill>
              </a:rPr>
              <a:t>B</a:t>
            </a:r>
            <a:r>
              <a:rPr lang="en-US" altLang="en-US" baseline="-25000" dirty="0" err="1">
                <a:solidFill>
                  <a:srgbClr val="1616F2"/>
                </a:solidFill>
              </a:rPr>
              <a:t>z</a:t>
            </a:r>
            <a:r>
              <a:rPr lang="en-US" altLang="en-US" dirty="0">
                <a:solidFill>
                  <a:srgbClr val="1616F2"/>
                </a:solidFill>
              </a:rPr>
              <a:t>=0, canonical </a:t>
            </a:r>
            <a:r>
              <a:rPr lang="en-US" altLang="en-US" dirty="0" smtClean="0">
                <a:solidFill>
                  <a:srgbClr val="1616F2"/>
                </a:solidFill>
              </a:rPr>
              <a:t>equals to the  </a:t>
            </a:r>
            <a:r>
              <a:rPr lang="en-US" altLang="en-US" dirty="0">
                <a:solidFill>
                  <a:srgbClr val="1616F2"/>
                </a:solidFill>
              </a:rPr>
              <a:t>mechanical angular </a:t>
            </a:r>
            <a:r>
              <a:rPr lang="en-US" altLang="en-US" dirty="0" smtClean="0">
                <a:solidFill>
                  <a:srgbClr val="1616F2"/>
                </a:solidFill>
              </a:rPr>
              <a:t>momentum.</a:t>
            </a:r>
            <a:endParaRPr lang="en-US" altLang="en-US" dirty="0">
              <a:solidFill>
                <a:srgbClr val="1616F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Cool'15               10/1/2015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Yine Sun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A1C919-E780-4DBF-93DD-D3AA4D612565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3200400" y="5334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8408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Measurement of canonical angular momentum on the photocathode</a:t>
            </a:r>
          </a:p>
        </p:txBody>
      </p:sp>
      <p:pic>
        <p:nvPicPr>
          <p:cNvPr id="20487" name="Picture 7" descr="v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8686800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209550" y="1112838"/>
          <a:ext cx="299085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4" name="Equation" r:id="rId4" imgW="761669" imgH="253890" progId="Equation.3">
                  <p:embed/>
                </p:oleObj>
              </mc:Choice>
              <mc:Fallback>
                <p:oleObj name="Equation" r:id="rId4" imgW="761669" imgH="25389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1112838"/>
                        <a:ext cx="299085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795713" y="1485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0490" name="Rectangle 16"/>
          <p:cNvSpPr>
            <a:spLocks noChangeArrowheads="1"/>
          </p:cNvSpPr>
          <p:nvPr/>
        </p:nvSpPr>
        <p:spPr bwMode="auto">
          <a:xfrm>
            <a:off x="3695700" y="1112838"/>
            <a:ext cx="48196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</a:t>
            </a:r>
            <a:r>
              <a:rPr lang="en-US" altLang="en-US" sz="2400" baseline="-25000">
                <a:latin typeface="Times New Roman" panose="02020603050405020304" pitchFamily="18" charset="0"/>
              </a:rPr>
              <a:t>0</a:t>
            </a:r>
            <a:r>
              <a:rPr lang="en-US" altLang="en-US" sz="2400">
                <a:latin typeface="Times New Roman" panose="02020603050405020304" pitchFamily="18" charset="0"/>
              </a:rPr>
              <a:t>:  B-field on cathode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n-US" sz="2400">
                <a:latin typeface="Times New Roman" panose="02020603050405020304" pitchFamily="18" charset="0"/>
              </a:rPr>
              <a:t>σ</a:t>
            </a:r>
            <a:r>
              <a:rPr lang="en-US" altLang="en-US" sz="2400" baseline="-25000">
                <a:latin typeface="Times New Roman" panose="02020603050405020304" pitchFamily="18" charset="0"/>
              </a:rPr>
              <a:t>c</a:t>
            </a:r>
            <a:r>
              <a:rPr lang="en-US" altLang="en-US" sz="2400">
                <a:latin typeface="Times New Roman" panose="02020603050405020304" pitchFamily="18" charset="0"/>
              </a:rPr>
              <a:t> :RMS beam size on cathode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45" name="Picture 13" descr="bfqd0377ru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50863"/>
            <a:ext cx="3200400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1"/>
          <p:cNvSpPr>
            <a:spLocks noGrp="1"/>
          </p:cNvSpPr>
          <p:nvPr>
            <p:ph type="dt" sz="quarter" idx="11"/>
          </p:nvPr>
        </p:nvSpPr>
        <p:spPr>
          <a:xfrm>
            <a:off x="592138" y="6356350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/>
              <a:t>Cool'15               10/1/2015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Yine Sun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FCF90-4C1F-4D71-AE1F-FA5969776FF5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795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Measurement of mechanical angular momentum in a drift space</a:t>
            </a:r>
          </a:p>
        </p:txBody>
      </p:sp>
      <p:pic>
        <p:nvPicPr>
          <p:cNvPr id="376837" name="Picture 5" descr="spotsl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165475"/>
            <a:ext cx="7008812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890588"/>
            <a:ext cx="48482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13" name="Object 8"/>
          <p:cNvGraphicFramePr>
            <a:graphicFrameLocks noChangeAspect="1"/>
          </p:cNvGraphicFramePr>
          <p:nvPr/>
        </p:nvGraphicFramePr>
        <p:xfrm>
          <a:off x="817563" y="773113"/>
          <a:ext cx="24384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9" name="Equation" r:id="rId6" imgW="1269449" imgH="393529" progId="Equation.3">
                  <p:embed/>
                </p:oleObj>
              </mc:Choice>
              <mc:Fallback>
                <p:oleObj name="Equation" r:id="rId6" imgW="1269449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773113"/>
                        <a:ext cx="2438400" cy="755650"/>
                      </a:xfrm>
                      <a:prstGeom prst="rect">
                        <a:avLst/>
                      </a:prstGeom>
                      <a:solidFill>
                        <a:srgbClr val="FFFFCC">
                          <a:alpha val="61176"/>
                        </a:srgbClr>
                      </a:solidFill>
                      <a:ln w="31750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4" name="Text Box 11"/>
          <p:cNvSpPr txBox="1">
            <a:spLocks noChangeArrowheads="1"/>
          </p:cNvSpPr>
          <p:nvPr/>
        </p:nvSpPr>
        <p:spPr bwMode="auto">
          <a:xfrm>
            <a:off x="2741613" y="223837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1515" name="Rectangle 14"/>
          <p:cNvSpPr>
            <a:spLocks noChangeArrowheads="1"/>
          </p:cNvSpPr>
          <p:nvPr/>
        </p:nvSpPr>
        <p:spPr bwMode="auto">
          <a:xfrm>
            <a:off x="2347996" y="6246813"/>
            <a:ext cx="68040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>
                <a:solidFill>
                  <a:srgbClr val="1616F2"/>
                </a:solidFill>
              </a:rPr>
              <a:t>Y.-E Sun et al. Phys. Rev. ST </a:t>
            </a:r>
            <a:r>
              <a:rPr lang="en-US" altLang="en-US" sz="2000" dirty="0" err="1">
                <a:solidFill>
                  <a:srgbClr val="1616F2"/>
                </a:solidFill>
              </a:rPr>
              <a:t>Accel</a:t>
            </a:r>
            <a:r>
              <a:rPr lang="en-US" altLang="en-US" sz="2000" dirty="0">
                <a:solidFill>
                  <a:srgbClr val="1616F2"/>
                </a:solidFill>
              </a:rPr>
              <a:t>. Beams 7, 123501 (2004).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6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6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7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quarter" idx="11"/>
          </p:nvPr>
        </p:nvSpPr>
        <p:spPr>
          <a:xfrm>
            <a:off x="592138" y="6356350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/>
              <a:t>Cool'15               10/1/2015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Yine Sun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929A9-7884-4DD6-8081-621E4646356C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22533" name="Rectangle 2"/>
          <p:cNvSpPr>
            <a:spLocks noChangeArrowheads="1"/>
          </p:cNvSpPr>
          <p:nvPr/>
        </p:nvSpPr>
        <p:spPr bwMode="auto">
          <a:xfrm>
            <a:off x="2514600" y="152400"/>
            <a:ext cx="3929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749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Measurement of rotation angle</a:t>
            </a:r>
          </a:p>
        </p:txBody>
      </p:sp>
      <p:sp>
        <p:nvSpPr>
          <p:cNvPr id="22534" name="Text Box 3"/>
          <p:cNvSpPr txBox="1">
            <a:spLocks noChangeArrowheads="1"/>
          </p:cNvSpPr>
          <p:nvPr/>
        </p:nvSpPr>
        <p:spPr bwMode="auto">
          <a:xfrm>
            <a:off x="1600200" y="4953000"/>
            <a:ext cx="1374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749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slit image</a:t>
            </a:r>
          </a:p>
        </p:txBody>
      </p:sp>
      <p:sp>
        <p:nvSpPr>
          <p:cNvPr id="22535" name="AutoShape 4"/>
          <p:cNvSpPr>
            <a:spLocks noChangeArrowheads="1"/>
          </p:cNvSpPr>
          <p:nvPr/>
        </p:nvSpPr>
        <p:spPr bwMode="auto">
          <a:xfrm rot="-5400000">
            <a:off x="1790700" y="4457700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chemeClr val="accent1">
              <a:alpha val="7490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597001" name="Group 9"/>
          <p:cNvGrpSpPr>
            <a:grpSpLocks/>
          </p:cNvGrpSpPr>
          <p:nvPr/>
        </p:nvGrpSpPr>
        <p:grpSpPr bwMode="auto">
          <a:xfrm>
            <a:off x="3962400" y="1143000"/>
            <a:ext cx="4953000" cy="5238750"/>
            <a:chOff x="2496" y="720"/>
            <a:chExt cx="3120" cy="3300"/>
          </a:xfrm>
        </p:grpSpPr>
        <p:sp>
          <p:nvSpPr>
            <p:cNvPr id="22538" name="Text Box 5"/>
            <p:cNvSpPr txBox="1">
              <a:spLocks noChangeArrowheads="1"/>
            </p:cNvSpPr>
            <p:nvPr/>
          </p:nvSpPr>
          <p:spPr bwMode="auto">
            <a:xfrm>
              <a:off x="3312" y="720"/>
              <a:ext cx="20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74901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rotation of the slit image</a:t>
              </a:r>
            </a:p>
          </p:txBody>
        </p:sp>
        <p:sp>
          <p:nvSpPr>
            <p:cNvPr id="22539" name="AutoShape 6"/>
            <p:cNvSpPr>
              <a:spLocks noChangeArrowheads="1"/>
            </p:cNvSpPr>
            <p:nvPr/>
          </p:nvSpPr>
          <p:spPr bwMode="auto">
            <a:xfrm>
              <a:off x="4224" y="1104"/>
              <a:ext cx="144" cy="528"/>
            </a:xfrm>
            <a:prstGeom prst="downArrow">
              <a:avLst>
                <a:gd name="adj1" fmla="val 50000"/>
                <a:gd name="adj2" fmla="val 91667"/>
              </a:avLst>
            </a:prstGeom>
            <a:solidFill>
              <a:schemeClr val="accent1">
                <a:alpha val="74901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pic>
          <p:nvPicPr>
            <p:cNvPr id="22540" name="Picture 7" descr="rad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1680"/>
              <a:ext cx="31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7" name="Picture 8" descr="x5pic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APStemplate" id="{89B65CD8-925E-4B99-B302-081AA357437E}" vid="{8DA212C6-EE94-42FC-BDD0-AEC7826902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APStemplate" id="{89B65CD8-925E-4B99-B302-081AA357437E}" vid="{281A5679-50D5-4CDD-B686-C491BCAFEC89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30405</TotalTime>
  <Words>872</Words>
  <Application>Microsoft Office PowerPoint</Application>
  <PresentationFormat>On-screen Show (4:3)</PresentationFormat>
  <Paragraphs>231</Paragraphs>
  <Slides>24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Calibri Light</vt:lpstr>
      <vt:lpstr>DejaVu Sans</vt:lpstr>
      <vt:lpstr>Calibri</vt:lpstr>
      <vt:lpstr>Wingdings</vt:lpstr>
      <vt:lpstr>Arial</vt:lpstr>
      <vt:lpstr>Times New Roman</vt:lpstr>
      <vt:lpstr>1_Custom Design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Parametric dependencies of angular momentum</vt:lpstr>
      <vt:lpstr>From magnetized beam to flat beam  Ya. Derbenev, “Adapting Optics for High Energy Electron Cooling”, University of Michigan, UM-HE-98-04, Feb. 1998. Ya. Derbenev, “Matched Electron Cooling”, WEWAUD02, COOL’15.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Chicago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Measurements of  A0 Photo-Injector Electron Beam Parameters</dc:title>
  <dc:creator>Yin-e Sun</dc:creator>
  <cp:lastModifiedBy>yinesun</cp:lastModifiedBy>
  <cp:revision>682</cp:revision>
  <dcterms:created xsi:type="dcterms:W3CDTF">2003-04-15T01:42:58Z</dcterms:created>
  <dcterms:modified xsi:type="dcterms:W3CDTF">2015-10-01T01:36:22Z</dcterms:modified>
</cp:coreProperties>
</file>