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69" r:id="rId2"/>
    <p:sldId id="264" r:id="rId3"/>
    <p:sldId id="266" r:id="rId4"/>
    <p:sldId id="267" r:id="rId5"/>
    <p:sldId id="277" r:id="rId6"/>
    <p:sldId id="268" r:id="rId7"/>
    <p:sldId id="263" r:id="rId8"/>
    <p:sldId id="256" r:id="rId9"/>
    <p:sldId id="257" r:id="rId10"/>
    <p:sldId id="258" r:id="rId11"/>
    <p:sldId id="259" r:id="rId12"/>
    <p:sldId id="260" r:id="rId13"/>
    <p:sldId id="262" r:id="rId14"/>
    <p:sldId id="261" r:id="rId15"/>
    <p:sldId id="270" r:id="rId16"/>
    <p:sldId id="265" r:id="rId17"/>
    <p:sldId id="271" r:id="rId18"/>
    <p:sldId id="272" r:id="rId19"/>
    <p:sldId id="273" r:id="rId20"/>
    <p:sldId id="274" r:id="rId21"/>
    <p:sldId id="275" r:id="rId22"/>
    <p:sldId id="27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588"/>
    <p:restoredTop sz="94724"/>
  </p:normalViewPr>
  <p:slideViewPr>
    <p:cSldViewPr snapToGrid="0" snapToObjects="1">
      <p:cViewPr>
        <p:scale>
          <a:sx n="98" d="100"/>
          <a:sy n="98" d="100"/>
        </p:scale>
        <p:origin x="1088" y="208"/>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5B8848-3776-3D44-B1C4-9330AD7C5717}" type="datetimeFigureOut">
              <a:rPr lang="en-US" smtClean="0"/>
              <a:t>11/7/17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256728-7C25-C544-8083-BC0F3AD67061}" type="slidenum">
              <a:rPr lang="en-US" smtClean="0"/>
              <a:t>‹#›</a:t>
            </a:fld>
            <a:endParaRPr lang="en-US"/>
          </a:p>
        </p:txBody>
      </p:sp>
    </p:spTree>
    <p:extLst>
      <p:ext uri="{BB962C8B-B14F-4D97-AF65-F5344CB8AC3E}">
        <p14:creationId xmlns:p14="http://schemas.microsoft.com/office/powerpoint/2010/main" val="18733133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D9CF2E-9E57-EF43-8DF3-FBEB0369F085}" type="datetimeFigureOut">
              <a:rPr lang="en-US" smtClean="0"/>
              <a:t>11/7/17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5BA748-253A-8940-89BC-54C98CDE6881}" type="slidenum">
              <a:rPr lang="en-US" smtClean="0"/>
              <a:t>‹#›</a:t>
            </a:fld>
            <a:endParaRPr lang="en-US"/>
          </a:p>
        </p:txBody>
      </p:sp>
    </p:spTree>
    <p:extLst>
      <p:ext uri="{BB962C8B-B14F-4D97-AF65-F5344CB8AC3E}">
        <p14:creationId xmlns:p14="http://schemas.microsoft.com/office/powerpoint/2010/main" val="1044797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D9CF2E-9E57-EF43-8DF3-FBEB0369F085}" type="datetimeFigureOut">
              <a:rPr lang="en-US" smtClean="0"/>
              <a:t>11/7/17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5BA748-253A-8940-89BC-54C98CDE6881}" type="slidenum">
              <a:rPr lang="en-US" smtClean="0"/>
              <a:t>‹#›</a:t>
            </a:fld>
            <a:endParaRPr lang="en-US"/>
          </a:p>
        </p:txBody>
      </p:sp>
    </p:spTree>
    <p:extLst>
      <p:ext uri="{BB962C8B-B14F-4D97-AF65-F5344CB8AC3E}">
        <p14:creationId xmlns:p14="http://schemas.microsoft.com/office/powerpoint/2010/main" val="97178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D9CF2E-9E57-EF43-8DF3-FBEB0369F085}" type="datetimeFigureOut">
              <a:rPr lang="en-US" smtClean="0"/>
              <a:t>11/7/17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5BA748-253A-8940-89BC-54C98CDE6881}" type="slidenum">
              <a:rPr lang="en-US" smtClean="0"/>
              <a:t>‹#›</a:t>
            </a:fld>
            <a:endParaRPr lang="en-US"/>
          </a:p>
        </p:txBody>
      </p:sp>
    </p:spTree>
    <p:extLst>
      <p:ext uri="{BB962C8B-B14F-4D97-AF65-F5344CB8AC3E}">
        <p14:creationId xmlns:p14="http://schemas.microsoft.com/office/powerpoint/2010/main" val="1183796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D9CF2E-9E57-EF43-8DF3-FBEB0369F085}" type="datetimeFigureOut">
              <a:rPr lang="en-US" smtClean="0"/>
              <a:t>11/7/17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5BA748-253A-8940-89BC-54C98CDE6881}" type="slidenum">
              <a:rPr lang="en-US" smtClean="0"/>
              <a:t>‹#›</a:t>
            </a:fld>
            <a:endParaRPr lang="en-US"/>
          </a:p>
        </p:txBody>
      </p:sp>
    </p:spTree>
    <p:extLst>
      <p:ext uri="{BB962C8B-B14F-4D97-AF65-F5344CB8AC3E}">
        <p14:creationId xmlns:p14="http://schemas.microsoft.com/office/powerpoint/2010/main" val="2077923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D9CF2E-9E57-EF43-8DF3-FBEB0369F085}" type="datetimeFigureOut">
              <a:rPr lang="en-US" smtClean="0"/>
              <a:t>11/7/17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5BA748-253A-8940-89BC-54C98CDE6881}" type="slidenum">
              <a:rPr lang="en-US" smtClean="0"/>
              <a:t>‹#›</a:t>
            </a:fld>
            <a:endParaRPr lang="en-US"/>
          </a:p>
        </p:txBody>
      </p:sp>
    </p:spTree>
    <p:extLst>
      <p:ext uri="{BB962C8B-B14F-4D97-AF65-F5344CB8AC3E}">
        <p14:creationId xmlns:p14="http://schemas.microsoft.com/office/powerpoint/2010/main" val="1275516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D9CF2E-9E57-EF43-8DF3-FBEB0369F085}" type="datetimeFigureOut">
              <a:rPr lang="en-US" smtClean="0"/>
              <a:t>11/7/17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5BA748-253A-8940-89BC-54C98CDE6881}" type="slidenum">
              <a:rPr lang="en-US" smtClean="0"/>
              <a:t>‹#›</a:t>
            </a:fld>
            <a:endParaRPr lang="en-US"/>
          </a:p>
        </p:txBody>
      </p:sp>
    </p:spTree>
    <p:extLst>
      <p:ext uri="{BB962C8B-B14F-4D97-AF65-F5344CB8AC3E}">
        <p14:creationId xmlns:p14="http://schemas.microsoft.com/office/powerpoint/2010/main" val="1419345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D9CF2E-9E57-EF43-8DF3-FBEB0369F085}" type="datetimeFigureOut">
              <a:rPr lang="en-US" smtClean="0"/>
              <a:t>11/7/17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5BA748-253A-8940-89BC-54C98CDE6881}" type="slidenum">
              <a:rPr lang="en-US" smtClean="0"/>
              <a:t>‹#›</a:t>
            </a:fld>
            <a:endParaRPr lang="en-US"/>
          </a:p>
        </p:txBody>
      </p:sp>
    </p:spTree>
    <p:extLst>
      <p:ext uri="{BB962C8B-B14F-4D97-AF65-F5344CB8AC3E}">
        <p14:creationId xmlns:p14="http://schemas.microsoft.com/office/powerpoint/2010/main" val="686190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D9CF2E-9E57-EF43-8DF3-FBEB0369F085}" type="datetimeFigureOut">
              <a:rPr lang="en-US" smtClean="0"/>
              <a:t>11/7/17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5BA748-253A-8940-89BC-54C98CDE6881}" type="slidenum">
              <a:rPr lang="en-US" smtClean="0"/>
              <a:t>‹#›</a:t>
            </a:fld>
            <a:endParaRPr lang="en-US"/>
          </a:p>
        </p:txBody>
      </p:sp>
    </p:spTree>
    <p:extLst>
      <p:ext uri="{BB962C8B-B14F-4D97-AF65-F5344CB8AC3E}">
        <p14:creationId xmlns:p14="http://schemas.microsoft.com/office/powerpoint/2010/main" val="811943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D9CF2E-9E57-EF43-8DF3-FBEB0369F085}" type="datetimeFigureOut">
              <a:rPr lang="en-US" smtClean="0"/>
              <a:t>11/7/17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5BA748-253A-8940-89BC-54C98CDE6881}" type="slidenum">
              <a:rPr lang="en-US" smtClean="0"/>
              <a:t>‹#›</a:t>
            </a:fld>
            <a:endParaRPr lang="en-US"/>
          </a:p>
        </p:txBody>
      </p:sp>
    </p:spTree>
    <p:extLst>
      <p:ext uri="{BB962C8B-B14F-4D97-AF65-F5344CB8AC3E}">
        <p14:creationId xmlns:p14="http://schemas.microsoft.com/office/powerpoint/2010/main" val="1231580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D9CF2E-9E57-EF43-8DF3-FBEB0369F085}" type="datetimeFigureOut">
              <a:rPr lang="en-US" smtClean="0"/>
              <a:t>11/7/17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5BA748-253A-8940-89BC-54C98CDE6881}" type="slidenum">
              <a:rPr lang="en-US" smtClean="0"/>
              <a:t>‹#›</a:t>
            </a:fld>
            <a:endParaRPr lang="en-US"/>
          </a:p>
        </p:txBody>
      </p:sp>
    </p:spTree>
    <p:extLst>
      <p:ext uri="{BB962C8B-B14F-4D97-AF65-F5344CB8AC3E}">
        <p14:creationId xmlns:p14="http://schemas.microsoft.com/office/powerpoint/2010/main" val="1726174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D9CF2E-9E57-EF43-8DF3-FBEB0369F085}" type="datetimeFigureOut">
              <a:rPr lang="en-US" smtClean="0"/>
              <a:t>11/7/17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5BA748-253A-8940-89BC-54C98CDE6881}" type="slidenum">
              <a:rPr lang="en-US" smtClean="0"/>
              <a:t>‹#›</a:t>
            </a:fld>
            <a:endParaRPr lang="en-US"/>
          </a:p>
        </p:txBody>
      </p:sp>
    </p:spTree>
    <p:extLst>
      <p:ext uri="{BB962C8B-B14F-4D97-AF65-F5344CB8AC3E}">
        <p14:creationId xmlns:p14="http://schemas.microsoft.com/office/powerpoint/2010/main" val="145917536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D9CF2E-9E57-EF43-8DF3-FBEB0369F085}" type="datetimeFigureOut">
              <a:rPr lang="en-US" smtClean="0"/>
              <a:t>11/7/17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5BA748-253A-8940-89BC-54C98CDE6881}" type="slidenum">
              <a:rPr lang="en-US" smtClean="0"/>
              <a:t>‹#›</a:t>
            </a:fld>
            <a:endParaRPr lang="en-US"/>
          </a:p>
        </p:txBody>
      </p:sp>
    </p:spTree>
    <p:extLst>
      <p:ext uri="{BB962C8B-B14F-4D97-AF65-F5344CB8AC3E}">
        <p14:creationId xmlns:p14="http://schemas.microsoft.com/office/powerpoint/2010/main" val="679097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s://arxiv.org/abs/1710.08683"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 Id="rId3"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 Id="rId3"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 Id="rId3"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arxiv.org/abs/1710.08683"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35798" y="102798"/>
            <a:ext cx="6771405" cy="923330"/>
          </a:xfrm>
          <a:prstGeom prst="rect">
            <a:avLst/>
          </a:prstGeom>
          <a:noFill/>
        </p:spPr>
        <p:txBody>
          <a:bodyPr wrap="none" rtlCol="0">
            <a:spAutoFit/>
          </a:bodyPr>
          <a:lstStyle/>
          <a:p>
            <a:r>
              <a:rPr lang="en-US" sz="5400" dirty="0" smtClean="0"/>
              <a:t>Mott Experiment Paper</a:t>
            </a:r>
            <a:endParaRPr lang="en-US" sz="5400" dirty="0"/>
          </a:p>
        </p:txBody>
      </p:sp>
      <p:sp>
        <p:nvSpPr>
          <p:cNvPr id="3" name="TextBox 2"/>
          <p:cNvSpPr txBox="1"/>
          <p:nvPr/>
        </p:nvSpPr>
        <p:spPr>
          <a:xfrm>
            <a:off x="0" y="2310714"/>
            <a:ext cx="12191999" cy="4154984"/>
          </a:xfrm>
          <a:prstGeom prst="rect">
            <a:avLst/>
          </a:prstGeom>
          <a:noFill/>
        </p:spPr>
        <p:txBody>
          <a:bodyPr wrap="square" rtlCol="0">
            <a:spAutoFit/>
          </a:bodyPr>
          <a:lstStyle/>
          <a:p>
            <a:r>
              <a:rPr lang="en-US" sz="2400" dirty="0"/>
              <a:t>M</a:t>
            </a:r>
            <a:r>
              <a:rPr lang="en-US" sz="2400" dirty="0" smtClean="0"/>
              <a:t>easurements were made.   Studies were done.   Reports have been written.   Three studies are especially important in writing the paper:  theory, analysis and simulation.</a:t>
            </a:r>
          </a:p>
          <a:p>
            <a:endParaRPr lang="en-US" sz="2400" dirty="0"/>
          </a:p>
          <a:p>
            <a:r>
              <a:rPr lang="en-US" sz="2400" dirty="0" smtClean="0"/>
              <a:t>I reviewed these three reports, and summarize my notes in the following slides.   I believe we have a good story to tell, however, it would be helpful to discuss our interpretations and the arguments that support them.   Like me, you needn’t have the strongest point of view on each topic, however, I believe this exercise will be valuable in coming to consensus on the paper.</a:t>
            </a:r>
          </a:p>
          <a:p>
            <a:endParaRPr lang="en-US" sz="2400" dirty="0" smtClean="0"/>
          </a:p>
          <a:p>
            <a:pPr marL="800100" lvl="1" indent="-342900">
              <a:buFont typeface="Arial" charset="0"/>
              <a:buChar char="•"/>
            </a:pPr>
            <a:r>
              <a:rPr lang="en-US" sz="2400" dirty="0" smtClean="0"/>
              <a:t>Theory – </a:t>
            </a:r>
            <a:r>
              <a:rPr lang="en-US" sz="2400" i="1" dirty="0" smtClean="0"/>
              <a:t>X. Roca </a:t>
            </a:r>
            <a:r>
              <a:rPr lang="en-US" sz="2400" i="1" dirty="0" err="1" smtClean="0"/>
              <a:t>Maza</a:t>
            </a:r>
            <a:r>
              <a:rPr lang="en-US" sz="2400" i="1" dirty="0" smtClean="0"/>
              <a:t>, </a:t>
            </a:r>
            <a:r>
              <a:rPr lang="de-DE" sz="2400" i="1" dirty="0">
                <a:hlinkClick r:id="rId2"/>
              </a:rPr>
              <a:t>https://</a:t>
            </a:r>
            <a:r>
              <a:rPr lang="de-DE" sz="2400" i="1" dirty="0" smtClean="0">
                <a:hlinkClick r:id="rId2"/>
              </a:rPr>
              <a:t>arxiv.org/abs/1710.08683</a:t>
            </a:r>
            <a:r>
              <a:rPr lang="de-DE" sz="2400" i="1" dirty="0" smtClean="0"/>
              <a:t> (10/25/17)</a:t>
            </a:r>
          </a:p>
          <a:p>
            <a:pPr marL="800100" lvl="1" indent="-342900">
              <a:buFont typeface="Arial" charset="0"/>
              <a:buChar char="•"/>
            </a:pPr>
            <a:r>
              <a:rPr lang="de-DE" sz="2400" dirty="0" smtClean="0"/>
              <a:t>Analysis – </a:t>
            </a:r>
            <a:r>
              <a:rPr lang="de-DE" sz="2400" i="1" dirty="0" smtClean="0"/>
              <a:t>D. Moser, Mott </a:t>
            </a:r>
            <a:r>
              <a:rPr lang="de-DE" sz="2400" i="1" dirty="0"/>
              <a:t>Experiment Run I/II Data </a:t>
            </a:r>
            <a:r>
              <a:rPr lang="de-DE" sz="2400" i="1" dirty="0" smtClean="0"/>
              <a:t>Analysis, </a:t>
            </a:r>
            <a:r>
              <a:rPr lang="de-DE" sz="2400" i="1" dirty="0"/>
              <a:t>JLAB-TN-17-025 </a:t>
            </a:r>
            <a:r>
              <a:rPr lang="de-DE" sz="2400" i="1" dirty="0" smtClean="0"/>
              <a:t>(7/6/17)</a:t>
            </a:r>
          </a:p>
          <a:p>
            <a:pPr marL="800100" lvl="1" indent="-342900">
              <a:buFont typeface="Arial" charset="0"/>
              <a:buChar char="•"/>
            </a:pPr>
            <a:r>
              <a:rPr lang="de-DE" sz="2400" dirty="0" smtClean="0"/>
              <a:t>Simulation – </a:t>
            </a:r>
            <a:r>
              <a:rPr lang="de-DE" sz="2400" i="1" dirty="0" smtClean="0"/>
              <a:t>M. </a:t>
            </a:r>
            <a:r>
              <a:rPr lang="de-DE" sz="2400" i="1" dirty="0" err="1" smtClean="0"/>
              <a:t>McHugh</a:t>
            </a:r>
            <a:r>
              <a:rPr lang="de-DE" sz="2400" i="1" dirty="0" smtClean="0"/>
              <a:t>, GEANT4 </a:t>
            </a:r>
            <a:r>
              <a:rPr lang="de-DE" sz="2400" i="1" dirty="0"/>
              <a:t>Simulation </a:t>
            </a:r>
            <a:r>
              <a:rPr lang="de-DE" sz="2400" i="1" dirty="0" err="1"/>
              <a:t>of</a:t>
            </a:r>
            <a:r>
              <a:rPr lang="de-DE" sz="2400" i="1" dirty="0"/>
              <a:t> </a:t>
            </a:r>
            <a:r>
              <a:rPr lang="de-DE" sz="2400" i="1" dirty="0" err="1"/>
              <a:t>the</a:t>
            </a:r>
            <a:r>
              <a:rPr lang="de-DE" sz="2400" i="1" dirty="0"/>
              <a:t> </a:t>
            </a:r>
            <a:r>
              <a:rPr lang="de-DE" sz="2400" i="1" dirty="0" err="1"/>
              <a:t>Jlab</a:t>
            </a:r>
            <a:r>
              <a:rPr lang="de-DE" sz="2400" i="1" dirty="0"/>
              <a:t> </a:t>
            </a:r>
            <a:r>
              <a:rPr lang="de-DE" sz="2400" i="1" dirty="0" err="1"/>
              <a:t>MeV</a:t>
            </a:r>
            <a:r>
              <a:rPr lang="de-DE" sz="2400" i="1" dirty="0"/>
              <a:t> Mott </a:t>
            </a:r>
            <a:r>
              <a:rPr lang="de-DE" sz="2400" i="1" dirty="0" smtClean="0"/>
              <a:t>Polarimeter (4/28/16)</a:t>
            </a:r>
            <a:endParaRPr lang="en-US" sz="2400" i="1" dirty="0"/>
          </a:p>
        </p:txBody>
      </p:sp>
      <p:sp>
        <p:nvSpPr>
          <p:cNvPr id="4" name="TextBox 3"/>
          <p:cNvSpPr txBox="1"/>
          <p:nvPr/>
        </p:nvSpPr>
        <p:spPr>
          <a:xfrm>
            <a:off x="4848285" y="1233098"/>
            <a:ext cx="2495427" cy="830997"/>
          </a:xfrm>
          <a:prstGeom prst="rect">
            <a:avLst/>
          </a:prstGeom>
          <a:noFill/>
        </p:spPr>
        <p:txBody>
          <a:bodyPr wrap="none" rtlCol="0">
            <a:spAutoFit/>
          </a:bodyPr>
          <a:lstStyle/>
          <a:p>
            <a:pPr algn="ctr"/>
            <a:r>
              <a:rPr lang="en-US" sz="2400" dirty="0" smtClean="0"/>
              <a:t>Joe </a:t>
            </a:r>
            <a:r>
              <a:rPr lang="en-US" sz="2400" dirty="0" err="1" smtClean="0"/>
              <a:t>Grames</a:t>
            </a:r>
            <a:endParaRPr lang="en-US" sz="2400" dirty="0" smtClean="0"/>
          </a:p>
          <a:p>
            <a:pPr algn="ctr"/>
            <a:r>
              <a:rPr lang="en-US" sz="2400" dirty="0" smtClean="0"/>
              <a:t>November 9, 2017</a:t>
            </a:r>
            <a:endParaRPr lang="en-US" sz="2400" dirty="0"/>
          </a:p>
        </p:txBody>
      </p:sp>
    </p:spTree>
    <p:extLst>
      <p:ext uri="{BB962C8B-B14F-4D97-AF65-F5344CB8AC3E}">
        <p14:creationId xmlns:p14="http://schemas.microsoft.com/office/powerpoint/2010/main" val="5201617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0235751" cy="923330"/>
          </a:xfrm>
          <a:prstGeom prst="rect">
            <a:avLst/>
          </a:prstGeom>
          <a:noFill/>
        </p:spPr>
        <p:txBody>
          <a:bodyPr wrap="none" rtlCol="0">
            <a:spAutoFit/>
          </a:bodyPr>
          <a:lstStyle/>
          <a:p>
            <a:r>
              <a:rPr lang="en-US" dirty="0"/>
              <a:t>The optimal energy cut was determined by testing stability of A0 against </a:t>
            </a:r>
            <a:r>
              <a:rPr lang="en-US" dirty="0" smtClean="0"/>
              <a:t>0.5</a:t>
            </a:r>
            <a:r>
              <a:rPr lang="en-US" dirty="0" smtClean="0">
                <a:latin typeface="Symbol" charset="2"/>
                <a:ea typeface="Symbol" charset="2"/>
                <a:cs typeface="Symbol" charset="2"/>
              </a:rPr>
              <a:t>s</a:t>
            </a:r>
            <a:r>
              <a:rPr lang="en-US" dirty="0" smtClean="0"/>
              <a:t> slices energy for </a:t>
            </a:r>
            <a:r>
              <a:rPr lang="en-US" dirty="0"/>
              <a:t>fixed T[-2:2</a:t>
            </a:r>
            <a:r>
              <a:rPr lang="en-US" dirty="0" smtClean="0"/>
              <a:t>].</a:t>
            </a:r>
          </a:p>
          <a:p>
            <a:endParaRPr lang="en-US" dirty="0" smtClean="0"/>
          </a:p>
          <a:p>
            <a:r>
              <a:rPr lang="en-US" dirty="0"/>
              <a:t>Example of selecting the </a:t>
            </a:r>
            <a:r>
              <a:rPr lang="en-US" dirty="0" smtClean="0"/>
              <a:t>energy cut </a:t>
            </a:r>
            <a:r>
              <a:rPr lang="en-US" dirty="0"/>
              <a:t>by using A0 of </a:t>
            </a:r>
            <a:r>
              <a:rPr lang="en-US" dirty="0" err="1" smtClean="0"/>
              <a:t>Pade</a:t>
            </a:r>
            <a:r>
              <a:rPr lang="en-US" dirty="0" smtClean="0"/>
              <a:t>(0,1</a:t>
            </a:r>
            <a:r>
              <a:rPr lang="en-US" dirty="0"/>
              <a:t>) from Run </a:t>
            </a:r>
            <a:r>
              <a:rPr lang="en-US" dirty="0" smtClean="0"/>
              <a:t>1 and 2.</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4340" y="1014415"/>
            <a:ext cx="9230498" cy="5720018"/>
          </a:xfrm>
          <a:prstGeom prst="rect">
            <a:avLst/>
          </a:prstGeom>
        </p:spPr>
      </p:pic>
      <p:sp>
        <p:nvSpPr>
          <p:cNvPr id="5" name="Rectangle 4"/>
          <p:cNvSpPr/>
          <p:nvPr/>
        </p:nvSpPr>
        <p:spPr>
          <a:xfrm>
            <a:off x="6289589" y="1791732"/>
            <a:ext cx="1952368" cy="3991232"/>
          </a:xfrm>
          <a:prstGeom prst="rect">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89910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47" y="0"/>
            <a:ext cx="12173753" cy="2308324"/>
          </a:xfrm>
          <a:prstGeom prst="rect">
            <a:avLst/>
          </a:prstGeom>
          <a:noFill/>
        </p:spPr>
        <p:txBody>
          <a:bodyPr wrap="square" rtlCol="0">
            <a:spAutoFit/>
          </a:bodyPr>
          <a:lstStyle/>
          <a:p>
            <a:r>
              <a:rPr lang="en-US" dirty="0" smtClean="0"/>
              <a:t>We tested the sensitivity of to a variation of the time and energy cuts </a:t>
            </a:r>
            <a:r>
              <a:rPr lang="en-US" b="1" dirty="0" smtClean="0"/>
              <a:t>about</a:t>
            </a:r>
            <a:r>
              <a:rPr lang="en-US" dirty="0" smtClean="0"/>
              <a:t> the nominal value by [10</a:t>
            </a:r>
            <a:r>
              <a:rPr lang="en-US" dirty="0" smtClean="0"/>
              <a:t>%,20%,30</a:t>
            </a:r>
            <a:r>
              <a:rPr lang="en-US" dirty="0" smtClean="0"/>
              <a:t>%].</a:t>
            </a:r>
          </a:p>
          <a:p>
            <a:endParaRPr lang="en-US" dirty="0" smtClean="0"/>
          </a:p>
          <a:p>
            <a:r>
              <a:rPr lang="en-US" dirty="0" smtClean="0"/>
              <a:t>We chosen the </a:t>
            </a:r>
            <a:r>
              <a:rPr lang="en-US" b="1" dirty="0" smtClean="0"/>
              <a:t>standard deviation </a:t>
            </a:r>
            <a:r>
              <a:rPr lang="en-US" dirty="0" smtClean="0"/>
              <a:t>of the </a:t>
            </a:r>
            <a:r>
              <a:rPr lang="en-US" b="1" dirty="0" smtClean="0"/>
              <a:t>ratio of the asymmetries </a:t>
            </a:r>
            <a:r>
              <a:rPr lang="en-US" dirty="0" smtClean="0"/>
              <a:t>for each foil in a Run : </a:t>
            </a:r>
            <a:r>
              <a:rPr lang="en-US" dirty="0" err="1" smtClean="0"/>
              <a:t>Asym</a:t>
            </a:r>
            <a:r>
              <a:rPr lang="en-US" dirty="0" smtClean="0"/>
              <a:t>(varied-cut) </a:t>
            </a:r>
            <a:r>
              <a:rPr lang="en-US" dirty="0"/>
              <a:t>/ </a:t>
            </a:r>
            <a:r>
              <a:rPr lang="en-US" dirty="0" err="1" smtClean="0"/>
              <a:t>Asym</a:t>
            </a:r>
            <a:r>
              <a:rPr lang="en-US" dirty="0" smtClean="0"/>
              <a:t>(nominal-cut).</a:t>
            </a:r>
          </a:p>
          <a:p>
            <a:endParaRPr lang="en-US" dirty="0"/>
          </a:p>
          <a:p>
            <a:r>
              <a:rPr lang="en-US" dirty="0" smtClean="0"/>
              <a:t>Table 5 shows example for Asymmetry in Run 1, and Table 8 shows results for </a:t>
            </a:r>
            <a:r>
              <a:rPr lang="en-US" dirty="0" err="1" smtClean="0"/>
              <a:t>Asym</a:t>
            </a:r>
            <a:r>
              <a:rPr lang="en-US" dirty="0" smtClean="0"/>
              <a:t> and Rates for both Runs 1 and 2.</a:t>
            </a:r>
          </a:p>
          <a:p>
            <a:endParaRPr lang="en-US" dirty="0"/>
          </a:p>
          <a:p>
            <a:r>
              <a:rPr lang="en-US" dirty="0" smtClean="0"/>
              <a:t>The purpose of the exercise is to evaluate a systematic uncertainty to the asymmetry associated with applying one set of time and energy cuts to all the foils.</a:t>
            </a:r>
            <a:endParaRPr lang="en-US" dirty="0" smtClean="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467" y="2285910"/>
            <a:ext cx="10935730" cy="240103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6427" y="4686948"/>
            <a:ext cx="9229811" cy="2171052"/>
          </a:xfrm>
          <a:prstGeom prst="rect">
            <a:avLst/>
          </a:prstGeom>
        </p:spPr>
      </p:pic>
    </p:spTree>
    <p:extLst>
      <p:ext uri="{BB962C8B-B14F-4D97-AF65-F5344CB8AC3E}">
        <p14:creationId xmlns:p14="http://schemas.microsoft.com/office/powerpoint/2010/main" val="7383784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551" y="705106"/>
            <a:ext cx="11213213" cy="6069919"/>
          </a:xfrm>
          <a:prstGeom prst="rect">
            <a:avLst/>
          </a:prstGeom>
        </p:spPr>
      </p:pic>
      <p:sp>
        <p:nvSpPr>
          <p:cNvPr id="4" name="TextBox 3"/>
          <p:cNvSpPr txBox="1"/>
          <p:nvPr/>
        </p:nvSpPr>
        <p:spPr>
          <a:xfrm>
            <a:off x="0" y="0"/>
            <a:ext cx="11541211" cy="646331"/>
          </a:xfrm>
          <a:prstGeom prst="rect">
            <a:avLst/>
          </a:prstGeom>
          <a:noFill/>
        </p:spPr>
        <p:txBody>
          <a:bodyPr wrap="square" rtlCol="0">
            <a:spAutoFit/>
          </a:bodyPr>
          <a:lstStyle/>
          <a:p>
            <a:r>
              <a:rPr lang="en-US" dirty="0" smtClean="0"/>
              <a:t>Example for Run 1 : The sensitivity of the A0 parameter in </a:t>
            </a:r>
            <a:r>
              <a:rPr lang="en-US" b="1" dirty="0" smtClean="0"/>
              <a:t>A vs. R extrapolation </a:t>
            </a:r>
            <a:r>
              <a:rPr lang="en-US" dirty="0" smtClean="0"/>
              <a:t>is then calculated including the systematic uncertainty of the asymmetry resulting from applying the same cuts to all the foils in a run.</a:t>
            </a:r>
            <a:endParaRPr lang="en-US" dirty="0" smtClean="0"/>
          </a:p>
        </p:txBody>
      </p:sp>
    </p:spTree>
    <p:extLst>
      <p:ext uri="{BB962C8B-B14F-4D97-AF65-F5344CB8AC3E}">
        <p14:creationId xmlns:p14="http://schemas.microsoft.com/office/powerpoint/2010/main" val="16194041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707" y="668282"/>
            <a:ext cx="11554499" cy="5868441"/>
          </a:xfrm>
          <a:prstGeom prst="rect">
            <a:avLst/>
          </a:prstGeom>
        </p:spPr>
      </p:pic>
      <p:sp>
        <p:nvSpPr>
          <p:cNvPr id="4" name="TextBox 3"/>
          <p:cNvSpPr txBox="1"/>
          <p:nvPr/>
        </p:nvSpPr>
        <p:spPr>
          <a:xfrm>
            <a:off x="0" y="0"/>
            <a:ext cx="11541211" cy="646331"/>
          </a:xfrm>
          <a:prstGeom prst="rect">
            <a:avLst/>
          </a:prstGeom>
          <a:noFill/>
        </p:spPr>
        <p:txBody>
          <a:bodyPr wrap="square" rtlCol="0">
            <a:spAutoFit/>
          </a:bodyPr>
          <a:lstStyle/>
          <a:p>
            <a:r>
              <a:rPr lang="en-US" dirty="0" smtClean="0"/>
              <a:t>Example for Run 1 : The sensitivity of the A0 parameter in </a:t>
            </a:r>
            <a:r>
              <a:rPr lang="en-US" b="1" dirty="0" smtClean="0"/>
              <a:t>A vs. R extrapolation </a:t>
            </a:r>
            <a:r>
              <a:rPr lang="en-US" dirty="0" smtClean="0"/>
              <a:t>is then calculated including the systematic uncertainty of the asymmetry resulting from applying the same cuts to all the foils in a run.</a:t>
            </a:r>
            <a:endParaRPr lang="en-US" dirty="0" smtClean="0"/>
          </a:p>
        </p:txBody>
      </p:sp>
    </p:spTree>
    <p:extLst>
      <p:ext uri="{BB962C8B-B14F-4D97-AF65-F5344CB8AC3E}">
        <p14:creationId xmlns:p14="http://schemas.microsoft.com/office/powerpoint/2010/main" val="14532548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2000" cy="2585323"/>
          </a:xfrm>
          <a:prstGeom prst="rect">
            <a:avLst/>
          </a:prstGeom>
          <a:noFill/>
        </p:spPr>
        <p:txBody>
          <a:bodyPr wrap="square" rtlCol="0">
            <a:spAutoFit/>
          </a:bodyPr>
          <a:lstStyle/>
          <a:p>
            <a:r>
              <a:rPr lang="en-US" dirty="0" smtClean="0"/>
              <a:t>Background contribution (which we also called Dilution) is defined as those events arriving too early or too late within the same duration as the nominal time cut and within the same energy slice as the nominal energy cut.</a:t>
            </a:r>
          </a:p>
          <a:p>
            <a:endParaRPr lang="en-US" dirty="0"/>
          </a:p>
          <a:p>
            <a:r>
              <a:rPr lang="en-US" dirty="0" smtClean="0"/>
              <a:t>The dilution of the asymmetry including assumed background events within the nominal time and energy cuts is calculated for each foil and for both Runs.</a:t>
            </a:r>
          </a:p>
          <a:p>
            <a:endParaRPr lang="en-US" dirty="0"/>
          </a:p>
          <a:p>
            <a:r>
              <a:rPr lang="en-US" dirty="0" smtClean="0"/>
              <a:t>The size of the dilution asymmetry is &lt;0.16% over all cases, and is neglected.</a:t>
            </a:r>
          </a:p>
          <a:p>
            <a:endParaRPr lang="en-US" dirty="0"/>
          </a:p>
          <a:p>
            <a:r>
              <a:rPr lang="en-US" dirty="0" smtClean="0"/>
              <a:t>I propose these be included as a systematic uncertainty.</a:t>
            </a:r>
            <a:endParaRPr lang="en-US" dirty="0" smtClean="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211" y="2656695"/>
            <a:ext cx="4733976" cy="415187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6335" y="2600771"/>
            <a:ext cx="6610865" cy="4164912"/>
          </a:xfrm>
          <a:prstGeom prst="rect">
            <a:avLst/>
          </a:prstGeom>
        </p:spPr>
      </p:pic>
    </p:spTree>
    <p:extLst>
      <p:ext uri="{BB962C8B-B14F-4D97-AF65-F5344CB8AC3E}">
        <p14:creationId xmlns:p14="http://schemas.microsoft.com/office/powerpoint/2010/main" val="16675131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1999" cy="5632311"/>
          </a:xfrm>
          <a:prstGeom prst="rect">
            <a:avLst/>
          </a:prstGeom>
          <a:noFill/>
        </p:spPr>
        <p:txBody>
          <a:bodyPr wrap="square" rtlCol="0">
            <a:spAutoFit/>
          </a:bodyPr>
          <a:lstStyle/>
          <a:p>
            <a:r>
              <a:rPr lang="en-US" sz="2000" dirty="0" smtClean="0"/>
              <a:t>In telling the analysis story I think it could read like this</a:t>
            </a:r>
            <a:r>
              <a:rPr lang="is-IS" sz="2000" dirty="0" smtClean="0"/>
              <a:t>…</a:t>
            </a:r>
          </a:p>
          <a:p>
            <a:endParaRPr lang="is-IS" sz="2000" dirty="0" smtClean="0"/>
          </a:p>
          <a:p>
            <a:r>
              <a:rPr lang="is-IS" sz="2000" dirty="0" smtClean="0"/>
              <a:t>Computing an asymmetry of selected events</a:t>
            </a:r>
          </a:p>
          <a:p>
            <a:pPr marL="800100" lvl="1" indent="-342900">
              <a:buFont typeface="Arial" charset="0"/>
              <a:buChar char="•"/>
            </a:pPr>
            <a:r>
              <a:rPr lang="is-IS" sz="2000" dirty="0" smtClean="0"/>
              <a:t>Describe a Mott run</a:t>
            </a:r>
            <a:endParaRPr lang="is-IS" sz="2000" dirty="0"/>
          </a:p>
          <a:p>
            <a:pPr marL="800100" lvl="1" indent="-342900">
              <a:buFont typeface="Arial" charset="0"/>
              <a:buChar char="•"/>
            </a:pPr>
            <a:r>
              <a:rPr lang="is-IS" sz="2000" dirty="0" smtClean="0"/>
              <a:t>Describe events recorded by DAQ</a:t>
            </a:r>
          </a:p>
          <a:p>
            <a:pPr marL="800100" lvl="1" indent="-342900">
              <a:buFont typeface="Arial" charset="0"/>
              <a:buChar char="•"/>
            </a:pPr>
            <a:r>
              <a:rPr lang="is-IS" sz="2000" dirty="0" smtClean="0"/>
              <a:t>Describe decoding of events to time and energy histograms</a:t>
            </a:r>
          </a:p>
          <a:p>
            <a:pPr marL="800100" lvl="1" indent="-342900">
              <a:buFont typeface="Arial" charset="0"/>
              <a:buChar char="•"/>
            </a:pPr>
            <a:r>
              <a:rPr lang="is-IS" sz="2000" dirty="0" smtClean="0"/>
              <a:t>Describe any corrections or translations of time and energy histograms</a:t>
            </a:r>
          </a:p>
          <a:p>
            <a:pPr marL="800100" lvl="1" indent="-342900">
              <a:buFont typeface="Arial" charset="0"/>
              <a:buChar char="•"/>
            </a:pPr>
            <a:r>
              <a:rPr lang="is-IS" sz="2000" dirty="0" smtClean="0"/>
              <a:t>Describe the time and energy spectra (2D and 1D projections)</a:t>
            </a:r>
          </a:p>
          <a:p>
            <a:pPr marL="800100" lvl="1" indent="-342900">
              <a:buFont typeface="Arial" charset="0"/>
              <a:buChar char="•"/>
            </a:pPr>
            <a:r>
              <a:rPr lang="is-IS" sz="2000" dirty="0" smtClean="0"/>
              <a:t>Describe the time and energy fits</a:t>
            </a:r>
          </a:p>
          <a:p>
            <a:pPr marL="800100" lvl="1" indent="-342900">
              <a:buFont typeface="Arial" charset="0"/>
              <a:buChar char="•"/>
            </a:pPr>
            <a:r>
              <a:rPr lang="is-IS" sz="2000" dirty="0" smtClean="0"/>
              <a:t>Describe how time and energy cuts are generated and applied</a:t>
            </a:r>
          </a:p>
          <a:p>
            <a:pPr marL="800100" lvl="1" indent="-342900">
              <a:buFont typeface="Arial" charset="0"/>
              <a:buChar char="•"/>
            </a:pPr>
            <a:r>
              <a:rPr lang="is-IS" sz="2000" dirty="0" smtClean="0"/>
              <a:t>Describe asymmetry computed from cuts</a:t>
            </a:r>
          </a:p>
          <a:p>
            <a:endParaRPr lang="is-IS" sz="2000" dirty="0" smtClean="0"/>
          </a:p>
          <a:p>
            <a:r>
              <a:rPr lang="is-IS" sz="2000" dirty="0" smtClean="0"/>
              <a:t>Analysis</a:t>
            </a:r>
          </a:p>
          <a:p>
            <a:pPr marL="800100" lvl="1" indent="-342900">
              <a:buFont typeface="Arial" charset="0"/>
              <a:buChar char="•"/>
            </a:pPr>
            <a:r>
              <a:rPr lang="is-IS" sz="2000" dirty="0" smtClean="0"/>
              <a:t>Demonstrate running asymmetry as a function of time and energy for specific foils</a:t>
            </a:r>
          </a:p>
          <a:p>
            <a:pPr marL="800100" lvl="1" indent="-342900">
              <a:buFont typeface="Arial" charset="0"/>
              <a:buChar char="•"/>
            </a:pPr>
            <a:r>
              <a:rPr lang="is-IS" sz="2000" dirty="0" smtClean="0"/>
              <a:t>Describe extrapolation method</a:t>
            </a:r>
          </a:p>
          <a:p>
            <a:pPr marL="800100" lvl="1" indent="-342900">
              <a:buFont typeface="Arial" charset="0"/>
              <a:buChar char="•"/>
            </a:pPr>
            <a:r>
              <a:rPr lang="is-IS" sz="2000" dirty="0" smtClean="0"/>
              <a:t>Describe process for identifying the nominal cuts</a:t>
            </a:r>
          </a:p>
          <a:p>
            <a:pPr marL="800100" lvl="1" indent="-342900">
              <a:buFont typeface="Arial" charset="0"/>
              <a:buChar char="•"/>
            </a:pPr>
            <a:r>
              <a:rPr lang="is-IS" sz="2000" dirty="0" smtClean="0"/>
              <a:t>Describe results calculating systematic uncertainties about the nominal cuts</a:t>
            </a:r>
          </a:p>
          <a:p>
            <a:pPr marL="800100" lvl="1" indent="-342900">
              <a:buFont typeface="Arial" charset="0"/>
              <a:buChar char="•"/>
            </a:pPr>
            <a:r>
              <a:rPr lang="is-IS" sz="2000" dirty="0" smtClean="0"/>
              <a:t>Describe results calculating systematic uncertainty associated with background</a:t>
            </a:r>
          </a:p>
        </p:txBody>
      </p:sp>
    </p:spTree>
    <p:extLst>
      <p:ext uri="{BB962C8B-B14F-4D97-AF65-F5344CB8AC3E}">
        <p14:creationId xmlns:p14="http://schemas.microsoft.com/office/powerpoint/2010/main" val="13965433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00401" y="2286001"/>
            <a:ext cx="6559937" cy="1569660"/>
          </a:xfrm>
          <a:prstGeom prst="rect">
            <a:avLst/>
          </a:prstGeom>
          <a:noFill/>
        </p:spPr>
        <p:txBody>
          <a:bodyPr wrap="none" rtlCol="0">
            <a:spAutoFit/>
          </a:bodyPr>
          <a:lstStyle/>
          <a:p>
            <a:r>
              <a:rPr lang="en-US" sz="9600" smtClean="0"/>
              <a:t>SIMULATION</a:t>
            </a:r>
            <a:endParaRPr lang="en-US" sz="9600" dirty="0"/>
          </a:p>
        </p:txBody>
      </p:sp>
    </p:spTree>
    <p:extLst>
      <p:ext uri="{BB962C8B-B14F-4D97-AF65-F5344CB8AC3E}">
        <p14:creationId xmlns:p14="http://schemas.microsoft.com/office/powerpoint/2010/main" val="11632449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7409" y="2587172"/>
            <a:ext cx="9563100" cy="2324100"/>
          </a:xfrm>
          <a:prstGeom prst="rect">
            <a:avLst/>
          </a:prstGeom>
        </p:spPr>
      </p:pic>
      <p:sp>
        <p:nvSpPr>
          <p:cNvPr id="2" name="TextBox 1"/>
          <p:cNvSpPr txBox="1"/>
          <p:nvPr/>
        </p:nvSpPr>
        <p:spPr>
          <a:xfrm>
            <a:off x="0" y="0"/>
            <a:ext cx="12191999" cy="5324535"/>
          </a:xfrm>
          <a:prstGeom prst="rect">
            <a:avLst/>
          </a:prstGeom>
          <a:noFill/>
        </p:spPr>
        <p:txBody>
          <a:bodyPr wrap="square" rtlCol="0">
            <a:spAutoFit/>
          </a:bodyPr>
          <a:lstStyle/>
          <a:p>
            <a:pPr marL="0" lvl="1"/>
            <a:r>
              <a:rPr lang="en-US" sz="2000" dirty="0" smtClean="0"/>
              <a:t>The Geant4 simulation is documented in </a:t>
            </a:r>
            <a:r>
              <a:rPr lang="de-DE" sz="2000" i="1" dirty="0"/>
              <a:t>GEANT4 Simulation </a:t>
            </a:r>
            <a:r>
              <a:rPr lang="de-DE" sz="2000" i="1" dirty="0" err="1"/>
              <a:t>of</a:t>
            </a:r>
            <a:r>
              <a:rPr lang="de-DE" sz="2000" i="1" dirty="0"/>
              <a:t> </a:t>
            </a:r>
            <a:r>
              <a:rPr lang="de-DE" sz="2000" i="1" dirty="0" err="1"/>
              <a:t>the</a:t>
            </a:r>
            <a:r>
              <a:rPr lang="de-DE" sz="2000" i="1" dirty="0"/>
              <a:t> </a:t>
            </a:r>
            <a:r>
              <a:rPr lang="de-DE" sz="2000" i="1" dirty="0" err="1"/>
              <a:t>Jlab</a:t>
            </a:r>
            <a:r>
              <a:rPr lang="de-DE" sz="2000" i="1" dirty="0"/>
              <a:t> </a:t>
            </a:r>
            <a:r>
              <a:rPr lang="de-DE" sz="2000" i="1" dirty="0" err="1"/>
              <a:t>MeV</a:t>
            </a:r>
            <a:r>
              <a:rPr lang="de-DE" sz="2000" i="1" dirty="0"/>
              <a:t> Mott Polarimeter (</a:t>
            </a:r>
            <a:r>
              <a:rPr lang="de-DE" sz="2000" i="1" dirty="0" smtClean="0"/>
              <a:t>4/28/16).</a:t>
            </a:r>
          </a:p>
          <a:p>
            <a:pPr marL="0" lvl="1"/>
            <a:endParaRPr lang="de-DE" sz="2000" dirty="0" smtClean="0"/>
          </a:p>
          <a:p>
            <a:pPr marL="0" lvl="1"/>
            <a:r>
              <a:rPr lang="de-DE" sz="2000" dirty="0" err="1" smtClean="0"/>
              <a:t>Physical</a:t>
            </a:r>
            <a:r>
              <a:rPr lang="de-DE" sz="2000" dirty="0" smtClean="0"/>
              <a:t> </a:t>
            </a:r>
            <a:r>
              <a:rPr lang="de-DE" sz="2000" dirty="0" err="1" smtClean="0"/>
              <a:t>model</a:t>
            </a:r>
            <a:r>
              <a:rPr lang="de-DE" sz="2000" dirty="0" smtClean="0"/>
              <a:t> </a:t>
            </a:r>
            <a:r>
              <a:rPr lang="de-DE" sz="2000" dirty="0" err="1" smtClean="0"/>
              <a:t>is</a:t>
            </a:r>
            <a:r>
              <a:rPr lang="de-DE" sz="2000" dirty="0" smtClean="0"/>
              <a:t> a </a:t>
            </a:r>
            <a:r>
              <a:rPr lang="de-DE" sz="2000" dirty="0" err="1" smtClean="0"/>
              <a:t>very</a:t>
            </a:r>
            <a:r>
              <a:rPr lang="de-DE" sz="2000" dirty="0" smtClean="0"/>
              <a:t> </a:t>
            </a:r>
            <a:r>
              <a:rPr lang="de-DE" sz="2000" dirty="0" err="1" smtClean="0"/>
              <a:t>close</a:t>
            </a:r>
            <a:r>
              <a:rPr lang="de-DE" sz="2000" dirty="0" smtClean="0"/>
              <a:t> </a:t>
            </a:r>
            <a:r>
              <a:rPr lang="de-DE" sz="2000" dirty="0" err="1" smtClean="0"/>
              <a:t>approximation</a:t>
            </a:r>
            <a:r>
              <a:rPr lang="de-DE" sz="2000" dirty="0" smtClean="0"/>
              <a:t> </a:t>
            </a:r>
            <a:r>
              <a:rPr lang="de-DE" sz="2000" dirty="0" err="1" smtClean="0"/>
              <a:t>to</a:t>
            </a:r>
            <a:r>
              <a:rPr lang="de-DE" sz="2000" dirty="0" smtClean="0"/>
              <a:t> </a:t>
            </a:r>
            <a:r>
              <a:rPr lang="de-DE" sz="2000" dirty="0" err="1" smtClean="0"/>
              <a:t>reality</a:t>
            </a:r>
            <a:r>
              <a:rPr lang="de-DE" sz="2000" dirty="0" smtClean="0"/>
              <a:t> </a:t>
            </a:r>
            <a:r>
              <a:rPr lang="de-DE" sz="2000" dirty="0" err="1" smtClean="0"/>
              <a:t>and</a:t>
            </a:r>
            <a:r>
              <a:rPr lang="de-DE" sz="2000" dirty="0" smtClean="0"/>
              <a:t> </a:t>
            </a:r>
            <a:r>
              <a:rPr lang="de-DE" sz="2000" dirty="0" err="1" smtClean="0"/>
              <a:t>uses</a:t>
            </a:r>
            <a:r>
              <a:rPr lang="de-DE" sz="2000" dirty="0" smtClean="0"/>
              <a:t> </a:t>
            </a:r>
            <a:r>
              <a:rPr lang="de-DE" sz="2000" dirty="0" err="1" smtClean="0"/>
              <a:t>numerical</a:t>
            </a:r>
            <a:r>
              <a:rPr lang="de-DE" sz="2000" dirty="0" smtClean="0"/>
              <a:t> </a:t>
            </a:r>
            <a:r>
              <a:rPr lang="de-DE" sz="2000" dirty="0" err="1" smtClean="0"/>
              <a:t>values</a:t>
            </a:r>
            <a:r>
              <a:rPr lang="de-DE" sz="2000" dirty="0" smtClean="0"/>
              <a:t> </a:t>
            </a:r>
            <a:r>
              <a:rPr lang="de-DE" sz="2000" dirty="0" err="1" smtClean="0"/>
              <a:t>of</a:t>
            </a:r>
            <a:r>
              <a:rPr lang="de-DE" sz="2000" dirty="0" smtClean="0"/>
              <a:t> (DCS,S,T,U) </a:t>
            </a:r>
            <a:r>
              <a:rPr lang="de-DE" sz="2000" dirty="0" err="1" smtClean="0"/>
              <a:t>provided</a:t>
            </a:r>
            <a:r>
              <a:rPr lang="de-DE" sz="2000" dirty="0" smtClean="0"/>
              <a:t> </a:t>
            </a:r>
            <a:r>
              <a:rPr lang="de-DE" sz="2000" dirty="0" err="1" smtClean="0"/>
              <a:t>by</a:t>
            </a:r>
            <a:r>
              <a:rPr lang="de-DE" sz="2000" dirty="0" smtClean="0"/>
              <a:t> Xavier.</a:t>
            </a:r>
          </a:p>
          <a:p>
            <a:pPr marL="0" lvl="1"/>
            <a:endParaRPr lang="de-DE" sz="2000" dirty="0"/>
          </a:p>
          <a:p>
            <a:pPr marL="0" lvl="1"/>
            <a:r>
              <a:rPr lang="de-DE" sz="2000" dirty="0" smtClean="0"/>
              <a:t>All </a:t>
            </a:r>
            <a:r>
              <a:rPr lang="de-DE" sz="2000" dirty="0" err="1" smtClean="0"/>
              <a:t>simulations</a:t>
            </a:r>
            <a:r>
              <a:rPr lang="de-DE" sz="2000" dirty="0" smtClean="0"/>
              <a:t> </a:t>
            </a:r>
            <a:r>
              <a:rPr lang="de-DE" sz="2000" dirty="0" err="1" smtClean="0"/>
              <a:t>were</a:t>
            </a:r>
            <a:r>
              <a:rPr lang="de-DE" sz="2000" dirty="0" smtClean="0"/>
              <a:t> </a:t>
            </a:r>
            <a:r>
              <a:rPr lang="de-DE" sz="2000" dirty="0" err="1" smtClean="0"/>
              <a:t>run</a:t>
            </a:r>
            <a:r>
              <a:rPr lang="de-DE" sz="2000" dirty="0" smtClean="0"/>
              <a:t> </a:t>
            </a:r>
            <a:r>
              <a:rPr lang="de-DE" sz="2000" dirty="0" err="1" smtClean="0"/>
              <a:t>with</a:t>
            </a:r>
            <a:r>
              <a:rPr lang="de-DE" sz="2000" dirty="0" smtClean="0"/>
              <a:t> 5.0 </a:t>
            </a:r>
            <a:r>
              <a:rPr lang="de-DE" sz="2000" dirty="0" err="1" smtClean="0"/>
              <a:t>MeV</a:t>
            </a:r>
            <a:r>
              <a:rPr lang="de-DE" sz="2000" dirty="0" smtClean="0"/>
              <a:t> </a:t>
            </a:r>
            <a:r>
              <a:rPr lang="de-DE" sz="2000" dirty="0" err="1" smtClean="0"/>
              <a:t>energy</a:t>
            </a:r>
            <a:r>
              <a:rPr lang="de-DE" sz="2000" dirty="0" smtClean="0"/>
              <a:t>, 150 </a:t>
            </a:r>
            <a:r>
              <a:rPr lang="de-DE" sz="2000" dirty="0" err="1" smtClean="0"/>
              <a:t>keV</a:t>
            </a:r>
            <a:r>
              <a:rPr lang="de-DE" sz="2000" dirty="0" smtClean="0"/>
              <a:t> </a:t>
            </a:r>
            <a:r>
              <a:rPr lang="de-DE" sz="2000" dirty="0" err="1" smtClean="0"/>
              <a:t>energy</a:t>
            </a:r>
            <a:r>
              <a:rPr lang="de-DE" sz="2000" dirty="0" smtClean="0"/>
              <a:t> </a:t>
            </a:r>
            <a:r>
              <a:rPr lang="de-DE" sz="2000" dirty="0" err="1" smtClean="0"/>
              <a:t>spread</a:t>
            </a:r>
            <a:r>
              <a:rPr lang="de-DE" sz="2000" dirty="0" smtClean="0"/>
              <a:t>, </a:t>
            </a:r>
            <a:r>
              <a:rPr lang="de-DE" sz="2000" dirty="0" err="1" smtClean="0"/>
              <a:t>and</a:t>
            </a:r>
            <a:r>
              <a:rPr lang="de-DE" sz="2000" dirty="0" smtClean="0"/>
              <a:t> 1 mm FWHM </a:t>
            </a:r>
            <a:r>
              <a:rPr lang="de-DE" sz="2000" dirty="0" err="1" smtClean="0"/>
              <a:t>Gaussian</a:t>
            </a:r>
            <a:r>
              <a:rPr lang="de-DE" sz="2000" dirty="0" smtClean="0"/>
              <a:t> </a:t>
            </a:r>
            <a:r>
              <a:rPr lang="de-DE" sz="2000" dirty="0" err="1" smtClean="0"/>
              <a:t>transverse</a:t>
            </a:r>
            <a:r>
              <a:rPr lang="de-DE" sz="2000" dirty="0" smtClean="0"/>
              <a:t> </a:t>
            </a:r>
            <a:r>
              <a:rPr lang="de-DE" sz="2000" dirty="0" err="1" smtClean="0"/>
              <a:t>profile</a:t>
            </a:r>
            <a:r>
              <a:rPr lang="de-DE" sz="2000" dirty="0" smtClean="0"/>
              <a:t>.</a:t>
            </a:r>
          </a:p>
          <a:p>
            <a:pPr marL="0" lvl="1"/>
            <a:endParaRPr lang="de-DE" sz="2000" dirty="0"/>
          </a:p>
          <a:p>
            <a:pPr marL="0" lvl="1"/>
            <a:r>
              <a:rPr lang="de-DE" sz="2000" dirty="0" err="1" smtClean="0"/>
              <a:t>Because</a:t>
            </a:r>
            <a:r>
              <a:rPr lang="de-DE" sz="2000" dirty="0" smtClean="0"/>
              <a:t> </a:t>
            </a:r>
            <a:r>
              <a:rPr lang="de-DE" sz="2000" dirty="0" err="1" smtClean="0"/>
              <a:t>the</a:t>
            </a:r>
            <a:r>
              <a:rPr lang="de-DE" sz="2000" dirty="0" smtClean="0"/>
              <a:t> </a:t>
            </a:r>
            <a:r>
              <a:rPr lang="de-DE" sz="2000" dirty="0" err="1" smtClean="0"/>
              <a:t>cross</a:t>
            </a:r>
            <a:r>
              <a:rPr lang="de-DE" sz="2000" dirty="0" smtClean="0"/>
              <a:t> </a:t>
            </a:r>
            <a:r>
              <a:rPr lang="de-DE" sz="2000" dirty="0" err="1" smtClean="0"/>
              <a:t>section</a:t>
            </a:r>
            <a:r>
              <a:rPr lang="de-DE" sz="2000" dirty="0" smtClean="0"/>
              <a:t> </a:t>
            </a:r>
            <a:r>
              <a:rPr lang="de-DE" sz="2000" dirty="0" err="1" smtClean="0"/>
              <a:t>is</a:t>
            </a:r>
            <a:r>
              <a:rPr lang="de-DE" sz="2000" dirty="0" smtClean="0"/>
              <a:t> </a:t>
            </a:r>
            <a:r>
              <a:rPr lang="de-DE" sz="2000" dirty="0" err="1" smtClean="0"/>
              <a:t>low</a:t>
            </a:r>
            <a:r>
              <a:rPr lang="de-DE" sz="2000" dirty="0" smtClean="0"/>
              <a:t> </a:t>
            </a:r>
            <a:r>
              <a:rPr lang="de-DE" sz="2000" dirty="0" err="1" smtClean="0"/>
              <a:t>the</a:t>
            </a:r>
            <a:r>
              <a:rPr lang="de-DE" sz="2000" dirty="0" smtClean="0"/>
              <a:t> </a:t>
            </a:r>
            <a:r>
              <a:rPr lang="de-DE" sz="2000" dirty="0" err="1" smtClean="0"/>
              <a:t>simulation</a:t>
            </a:r>
            <a:r>
              <a:rPr lang="de-DE" sz="2000" dirty="0" smtClean="0"/>
              <a:t> </a:t>
            </a:r>
            <a:r>
              <a:rPr lang="de-DE" sz="2000" dirty="0" err="1" smtClean="0"/>
              <a:t>does</a:t>
            </a:r>
            <a:r>
              <a:rPr lang="de-DE" sz="2000" dirty="0" smtClean="0"/>
              <a:t> not </a:t>
            </a:r>
            <a:r>
              <a:rPr lang="de-DE" sz="2000" dirty="0" err="1" smtClean="0"/>
              <a:t>throw</a:t>
            </a:r>
            <a:r>
              <a:rPr lang="de-DE" sz="2000" dirty="0" smtClean="0"/>
              <a:t> </a:t>
            </a:r>
            <a:r>
              <a:rPr lang="de-DE" sz="2000" dirty="0" err="1" smtClean="0"/>
              <a:t>projectiles</a:t>
            </a:r>
            <a:r>
              <a:rPr lang="de-DE" sz="2000" dirty="0" smtClean="0"/>
              <a:t> at </a:t>
            </a:r>
            <a:r>
              <a:rPr lang="de-DE" sz="2000" dirty="0" err="1" smtClean="0"/>
              <a:t>the</a:t>
            </a:r>
            <a:r>
              <a:rPr lang="de-DE" sz="2000" dirty="0" smtClean="0"/>
              <a:t> </a:t>
            </a:r>
            <a:r>
              <a:rPr lang="de-DE" sz="2000" dirty="0" err="1" smtClean="0"/>
              <a:t>target</a:t>
            </a:r>
            <a:r>
              <a:rPr lang="de-DE" sz="2000" dirty="0" smtClean="0"/>
              <a:t>, but </a:t>
            </a:r>
            <a:r>
              <a:rPr lang="de-DE" sz="2000" dirty="0" err="1" smtClean="0"/>
              <a:t>instead</a:t>
            </a:r>
            <a:r>
              <a:rPr lang="de-DE" sz="2000" dirty="0" smtClean="0"/>
              <a:t> </a:t>
            </a:r>
            <a:r>
              <a:rPr lang="de-DE" sz="2000" dirty="0" err="1" smtClean="0"/>
              <a:t>employs</a:t>
            </a:r>
            <a:r>
              <a:rPr lang="de-DE" sz="2000" dirty="0" smtClean="0"/>
              <a:t> </a:t>
            </a:r>
            <a:r>
              <a:rPr lang="de-DE" sz="2000" dirty="0" err="1" smtClean="0"/>
              <a:t>rejection</a:t>
            </a:r>
            <a:r>
              <a:rPr lang="de-DE" sz="2000" dirty="0" smtClean="0"/>
              <a:t> </a:t>
            </a:r>
            <a:r>
              <a:rPr lang="de-DE" sz="2000" dirty="0" err="1" smtClean="0"/>
              <a:t>method</a:t>
            </a:r>
            <a:r>
              <a:rPr lang="de-DE" sz="2000" dirty="0" smtClean="0"/>
              <a:t>.</a:t>
            </a:r>
          </a:p>
          <a:p>
            <a:pPr marL="0" lvl="1"/>
            <a:endParaRPr lang="de-DE" sz="2000" dirty="0"/>
          </a:p>
          <a:p>
            <a:pPr marL="0" lvl="1"/>
            <a:r>
              <a:rPr lang="de-DE" sz="2000" dirty="0" smtClean="0"/>
              <a:t>Single </a:t>
            </a:r>
            <a:r>
              <a:rPr lang="de-DE" sz="2000" dirty="0" err="1" smtClean="0"/>
              <a:t>scattering</a:t>
            </a:r>
            <a:r>
              <a:rPr lang="de-DE" sz="2000" dirty="0" smtClean="0"/>
              <a:t> (</a:t>
            </a:r>
            <a:r>
              <a:rPr lang="de-DE" sz="2000" dirty="0" err="1" smtClean="0"/>
              <a:t>independent</a:t>
            </a:r>
            <a:r>
              <a:rPr lang="de-DE" sz="2000" dirty="0" smtClean="0"/>
              <a:t> </a:t>
            </a:r>
            <a:r>
              <a:rPr lang="de-DE" sz="2000" dirty="0" err="1" smtClean="0"/>
              <a:t>of</a:t>
            </a:r>
            <a:r>
              <a:rPr lang="de-DE" sz="2000" dirty="0" smtClean="0"/>
              <a:t> </a:t>
            </a:r>
            <a:r>
              <a:rPr lang="de-DE" sz="2000" dirty="0" err="1" smtClean="0"/>
              <a:t>thickness</a:t>
            </a:r>
            <a:r>
              <a:rPr lang="de-DE" sz="2000" dirty="0" smtClean="0"/>
              <a:t>):</a:t>
            </a:r>
          </a:p>
          <a:p>
            <a:pPr marL="0" lvl="1"/>
            <a:endParaRPr lang="de-DE" sz="2000" dirty="0"/>
          </a:p>
          <a:p>
            <a:pPr marL="0" lvl="1"/>
            <a:endParaRPr lang="de-DE" sz="2000" dirty="0" smtClean="0"/>
          </a:p>
          <a:p>
            <a:pPr marL="0" lvl="1"/>
            <a:endParaRPr lang="de-DE" sz="2000" dirty="0"/>
          </a:p>
          <a:p>
            <a:pPr marL="0" lvl="1"/>
            <a:endParaRPr lang="de-DE" sz="2000" dirty="0" smtClean="0"/>
          </a:p>
          <a:p>
            <a:pPr marL="0" lvl="1"/>
            <a:endParaRPr lang="de-DE" sz="2000" dirty="0"/>
          </a:p>
          <a:p>
            <a:pPr marL="0" lvl="1"/>
            <a:endParaRPr lang="de-DE" sz="2000" dirty="0" smtClean="0"/>
          </a:p>
          <a:p>
            <a:pPr marL="0" lvl="1"/>
            <a:r>
              <a:rPr lang="de-DE" sz="2000" dirty="0" smtClean="0"/>
              <a:t>Double </a:t>
            </a:r>
            <a:r>
              <a:rPr lang="de-DE" sz="2000" dirty="0" err="1" smtClean="0"/>
              <a:t>scattering</a:t>
            </a:r>
            <a:r>
              <a:rPr lang="de-DE" sz="2000" dirty="0" smtClean="0"/>
              <a:t> ( </a:t>
            </a:r>
            <a:r>
              <a:rPr lang="de-DE" sz="2000" dirty="0" err="1" smtClean="0"/>
              <a:t>independent</a:t>
            </a:r>
            <a:r>
              <a:rPr lang="de-DE" sz="2000" dirty="0" smtClean="0"/>
              <a:t> </a:t>
            </a:r>
            <a:r>
              <a:rPr lang="de-DE" sz="2000" dirty="0" err="1" smtClean="0"/>
              <a:t>of</a:t>
            </a:r>
            <a:r>
              <a:rPr lang="de-DE" sz="2000" dirty="0" smtClean="0"/>
              <a:t> </a:t>
            </a:r>
            <a:r>
              <a:rPr lang="de-DE" sz="2000" dirty="0" err="1" smtClean="0"/>
              <a:t>thickness</a:t>
            </a:r>
            <a:r>
              <a:rPr lang="de-DE" sz="2000" dirty="0" smtClean="0"/>
              <a: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2809" y="5520872"/>
            <a:ext cx="6997700" cy="1028700"/>
          </a:xfrm>
          <a:prstGeom prst="rect">
            <a:avLst/>
          </a:prstGeom>
        </p:spPr>
      </p:pic>
    </p:spTree>
    <p:extLst>
      <p:ext uri="{BB962C8B-B14F-4D97-AF65-F5344CB8AC3E}">
        <p14:creationId xmlns:p14="http://schemas.microsoft.com/office/powerpoint/2010/main" val="7153141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466635"/>
            <a:ext cx="12191999" cy="1938992"/>
          </a:xfrm>
          <a:prstGeom prst="rect">
            <a:avLst/>
          </a:prstGeom>
          <a:noFill/>
        </p:spPr>
        <p:txBody>
          <a:bodyPr wrap="square" rtlCol="0">
            <a:spAutoFit/>
          </a:bodyPr>
          <a:lstStyle/>
          <a:p>
            <a:pPr marL="0" lvl="1"/>
            <a:r>
              <a:rPr lang="en-US" sz="2000" dirty="0" smtClean="0"/>
              <a:t>Marty came to the conclusion that the prediction of single + double scattering required also calculating the corresponding rate for each of the processes individually.</a:t>
            </a:r>
          </a:p>
          <a:p>
            <a:pPr marL="0" lvl="1"/>
            <a:endParaRPr lang="en-US" sz="2000" dirty="0"/>
          </a:p>
          <a:p>
            <a:pPr marL="0" lvl="1"/>
            <a:r>
              <a:rPr lang="en-US" sz="2000" dirty="0" smtClean="0"/>
              <a:t>Single scattering rate computed by </a:t>
            </a:r>
            <a:r>
              <a:rPr lang="en-US" sz="2000" dirty="0" err="1" smtClean="0"/>
              <a:t>Reimann</a:t>
            </a:r>
            <a:r>
              <a:rPr lang="en-US" sz="2000" dirty="0" smtClean="0"/>
              <a:t> integration and agree well with experiment and theory:</a:t>
            </a:r>
          </a:p>
          <a:p>
            <a:pPr marL="0" lvl="1"/>
            <a:endParaRPr lang="en-US" sz="2000" dirty="0"/>
          </a:p>
          <a:p>
            <a:pPr marL="0" lvl="1"/>
            <a:endParaRPr lang="de-DE" sz="2000" dirty="0" smtClean="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8063" y="2151744"/>
            <a:ext cx="9283700" cy="2946400"/>
          </a:xfrm>
          <a:prstGeom prst="rect">
            <a:avLst/>
          </a:prstGeom>
        </p:spPr>
      </p:pic>
    </p:spTree>
    <p:extLst>
      <p:ext uri="{BB962C8B-B14F-4D97-AF65-F5344CB8AC3E}">
        <p14:creationId xmlns:p14="http://schemas.microsoft.com/office/powerpoint/2010/main" val="8843628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5312"/>
          <a:stretch/>
        </p:blipFill>
        <p:spPr>
          <a:xfrm>
            <a:off x="2915194" y="2704011"/>
            <a:ext cx="8187055" cy="4135729"/>
          </a:xfrm>
          <a:prstGeom prst="rect">
            <a:avLst/>
          </a:prstGeom>
        </p:spPr>
      </p:pic>
      <p:sp>
        <p:nvSpPr>
          <p:cNvPr id="2" name="TextBox 1"/>
          <p:cNvSpPr txBox="1"/>
          <p:nvPr/>
        </p:nvSpPr>
        <p:spPr>
          <a:xfrm>
            <a:off x="1" y="16013"/>
            <a:ext cx="12191999" cy="3170099"/>
          </a:xfrm>
          <a:prstGeom prst="rect">
            <a:avLst/>
          </a:prstGeom>
          <a:noFill/>
        </p:spPr>
        <p:txBody>
          <a:bodyPr wrap="square" rtlCol="0">
            <a:spAutoFit/>
          </a:bodyPr>
          <a:lstStyle/>
          <a:p>
            <a:pPr marL="0" lvl="1"/>
            <a:r>
              <a:rPr lang="en-US" sz="2000" dirty="0" smtClean="0"/>
              <a:t>Double scattering rate cannot be easily computed by </a:t>
            </a:r>
            <a:r>
              <a:rPr lang="en-US" sz="2000" dirty="0" err="1" smtClean="0"/>
              <a:t>Reimann</a:t>
            </a:r>
            <a:r>
              <a:rPr lang="en-US" sz="2000" dirty="0" smtClean="0"/>
              <a:t> integration so Marty returned to a brute-force Monte Carlo throwing projectile electrons in a target foil.</a:t>
            </a:r>
          </a:p>
          <a:p>
            <a:pPr marL="0" lvl="1"/>
            <a:endParaRPr lang="en-US" sz="2000" dirty="0"/>
          </a:p>
          <a:p>
            <a:pPr marL="0" lvl="1"/>
            <a:r>
              <a:rPr lang="de-DE" sz="2000" dirty="0" smtClean="0"/>
              <a:t>Marty </a:t>
            </a:r>
            <a:r>
              <a:rPr lang="de-DE" sz="2000" dirty="0" err="1" smtClean="0"/>
              <a:t>computes</a:t>
            </a:r>
            <a:r>
              <a:rPr lang="de-DE" sz="2000" dirty="0" smtClean="0"/>
              <a:t> a double-</a:t>
            </a:r>
            <a:r>
              <a:rPr lang="de-DE" sz="2000" dirty="0" err="1" smtClean="0"/>
              <a:t>scattering</a:t>
            </a:r>
            <a:r>
              <a:rPr lang="de-DE" sz="2000" dirty="0" smtClean="0"/>
              <a:t> rate </a:t>
            </a:r>
            <a:r>
              <a:rPr lang="de-DE" sz="2000" dirty="0" err="1" smtClean="0"/>
              <a:t>that</a:t>
            </a:r>
            <a:r>
              <a:rPr lang="de-DE" sz="2000" dirty="0" smtClean="0"/>
              <a:t> </a:t>
            </a:r>
            <a:r>
              <a:rPr lang="de-DE" sz="2000" dirty="0" err="1" smtClean="0"/>
              <a:t>agrees</a:t>
            </a:r>
            <a:r>
              <a:rPr lang="de-DE" sz="2000" dirty="0" smtClean="0"/>
              <a:t> </a:t>
            </a:r>
            <a:r>
              <a:rPr lang="de-DE" sz="2000" dirty="0" err="1" smtClean="0"/>
              <a:t>with</a:t>
            </a:r>
            <a:r>
              <a:rPr lang="de-DE" sz="2000" dirty="0" smtClean="0"/>
              <a:t> </a:t>
            </a:r>
            <a:r>
              <a:rPr lang="de-DE" sz="2000" dirty="0" err="1" smtClean="0"/>
              <a:t>measurement</a:t>
            </a:r>
            <a:r>
              <a:rPr lang="de-DE" sz="2000" dirty="0" smtClean="0"/>
              <a:t>...</a:t>
            </a:r>
          </a:p>
          <a:p>
            <a:pPr marL="0" lvl="1"/>
            <a:endParaRPr lang="de-DE" sz="2000" dirty="0"/>
          </a:p>
          <a:p>
            <a:pPr marL="0" lvl="1"/>
            <a:endParaRPr lang="de-DE" sz="2000" dirty="0" smtClean="0"/>
          </a:p>
          <a:p>
            <a:pPr marL="0" lvl="1"/>
            <a:endParaRPr lang="de-DE" sz="2000" dirty="0" smtClean="0"/>
          </a:p>
          <a:p>
            <a:pPr marL="0" lvl="1"/>
            <a:endParaRPr lang="de-DE" sz="2000" dirty="0"/>
          </a:p>
          <a:p>
            <a:pPr marL="0" lvl="1"/>
            <a:r>
              <a:rPr lang="de-DE" sz="2000" dirty="0" smtClean="0"/>
              <a:t>...but </a:t>
            </a:r>
            <a:r>
              <a:rPr lang="de-DE" sz="2000" dirty="0" err="1" smtClean="0"/>
              <a:t>does</a:t>
            </a:r>
            <a:r>
              <a:rPr lang="de-DE" sz="2000" dirty="0" smtClean="0"/>
              <a:t> NOT </a:t>
            </a:r>
            <a:r>
              <a:rPr lang="de-DE" sz="2000" dirty="0" err="1" smtClean="0"/>
              <a:t>agree</a:t>
            </a:r>
            <a:r>
              <a:rPr lang="de-DE" sz="2000" dirty="0" smtClean="0"/>
              <a:t> </a:t>
            </a:r>
            <a:r>
              <a:rPr lang="de-DE" sz="2000" dirty="0" err="1" smtClean="0"/>
              <a:t>with</a:t>
            </a:r>
            <a:r>
              <a:rPr lang="de-DE" sz="2000" dirty="0" smtClean="0"/>
              <a:t> </a:t>
            </a:r>
            <a:r>
              <a:rPr lang="de-DE" sz="2000" dirty="0" err="1" smtClean="0"/>
              <a:t>the</a:t>
            </a:r>
            <a:r>
              <a:rPr lang="de-DE" sz="2000" dirty="0" smtClean="0"/>
              <a:t> </a:t>
            </a:r>
            <a:r>
              <a:rPr lang="de-DE" sz="2000" dirty="0" err="1" smtClean="0"/>
              <a:t>rejection</a:t>
            </a:r>
            <a:r>
              <a:rPr lang="de-DE" sz="2000" dirty="0" smtClean="0"/>
              <a:t> </a:t>
            </a:r>
            <a:r>
              <a:rPr lang="de-DE" sz="2000" dirty="0" err="1" smtClean="0"/>
              <a:t>method</a:t>
            </a:r>
            <a:r>
              <a:rPr lang="de-DE" sz="2000" dirty="0" smtClean="0"/>
              <a:t>:</a:t>
            </a:r>
          </a:p>
          <a:p>
            <a:pPr marL="0" lvl="1"/>
            <a:endParaRPr lang="de-DE" sz="2000" dirty="0" smtClean="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2942" y="1245500"/>
            <a:ext cx="7048500" cy="6858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5063" y="1893444"/>
            <a:ext cx="6705600" cy="546100"/>
          </a:xfrm>
          <a:prstGeom prst="rect">
            <a:avLst/>
          </a:prstGeom>
        </p:spPr>
      </p:pic>
    </p:spTree>
    <p:extLst>
      <p:ext uri="{BB962C8B-B14F-4D97-AF65-F5344CB8AC3E}">
        <p14:creationId xmlns:p14="http://schemas.microsoft.com/office/powerpoint/2010/main" val="402277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88942" y="2261286"/>
            <a:ext cx="4201343" cy="1569660"/>
          </a:xfrm>
          <a:prstGeom prst="rect">
            <a:avLst/>
          </a:prstGeom>
          <a:noFill/>
        </p:spPr>
        <p:txBody>
          <a:bodyPr wrap="none" rtlCol="0">
            <a:spAutoFit/>
          </a:bodyPr>
          <a:lstStyle/>
          <a:p>
            <a:r>
              <a:rPr lang="en-US" sz="9600" dirty="0" smtClean="0"/>
              <a:t>THEORY</a:t>
            </a:r>
            <a:endParaRPr lang="en-US" sz="9600" dirty="0"/>
          </a:p>
        </p:txBody>
      </p:sp>
    </p:spTree>
    <p:extLst>
      <p:ext uri="{BB962C8B-B14F-4D97-AF65-F5344CB8AC3E}">
        <p14:creationId xmlns:p14="http://schemas.microsoft.com/office/powerpoint/2010/main" val="8384242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16013"/>
            <a:ext cx="12191999" cy="1323439"/>
          </a:xfrm>
          <a:prstGeom prst="rect">
            <a:avLst/>
          </a:prstGeom>
          <a:noFill/>
        </p:spPr>
        <p:txBody>
          <a:bodyPr wrap="square" rtlCol="0">
            <a:spAutoFit/>
          </a:bodyPr>
          <a:lstStyle/>
          <a:p>
            <a:pPr marL="0" lvl="1"/>
            <a:r>
              <a:rPr lang="en-US" sz="2000" b="1" dirty="0" smtClean="0"/>
              <a:t>Conclusion #1</a:t>
            </a:r>
            <a:r>
              <a:rPr lang="en-US" sz="2000" dirty="0" smtClean="0"/>
              <a:t> – Finally, Marty proposes to compute </a:t>
            </a:r>
            <a:r>
              <a:rPr lang="en-US" sz="2000" b="1" u="sng" dirty="0" smtClean="0"/>
              <a:t>COMBINED</a:t>
            </a:r>
            <a:r>
              <a:rPr lang="en-US" sz="2000" dirty="0" smtClean="0"/>
              <a:t> values of </a:t>
            </a:r>
            <a:r>
              <a:rPr lang="de-DE" sz="2000" b="1" dirty="0" err="1" smtClean="0"/>
              <a:t>average</a:t>
            </a:r>
            <a:r>
              <a:rPr lang="de-DE" sz="2000" b="1" dirty="0" smtClean="0"/>
              <a:t> rate </a:t>
            </a:r>
            <a:r>
              <a:rPr lang="de-DE" sz="2000" dirty="0" err="1" smtClean="0"/>
              <a:t>and</a:t>
            </a:r>
            <a:r>
              <a:rPr lang="de-DE" sz="2000" dirty="0" smtClean="0"/>
              <a:t> </a:t>
            </a:r>
            <a:r>
              <a:rPr lang="de-DE" sz="2000" b="1" dirty="0" err="1" smtClean="0"/>
              <a:t>analyzing</a:t>
            </a:r>
            <a:r>
              <a:rPr lang="de-DE" sz="2000" b="1" dirty="0" smtClean="0"/>
              <a:t> power </a:t>
            </a:r>
            <a:r>
              <a:rPr lang="de-DE" sz="2000" dirty="0" err="1" smtClean="0"/>
              <a:t>as</a:t>
            </a:r>
            <a:r>
              <a:rPr lang="de-DE" sz="2000" dirty="0" smtClean="0"/>
              <a:t> a </a:t>
            </a:r>
            <a:r>
              <a:rPr lang="de-DE" sz="2000" dirty="0" err="1" smtClean="0"/>
              <a:t>function</a:t>
            </a:r>
            <a:r>
              <a:rPr lang="de-DE" sz="2000" dirty="0" smtClean="0"/>
              <a:t> </a:t>
            </a:r>
            <a:r>
              <a:rPr lang="de-DE" sz="2000" dirty="0" err="1" smtClean="0"/>
              <a:t>of</a:t>
            </a:r>
            <a:r>
              <a:rPr lang="de-DE" sz="2000" dirty="0" smtClean="0"/>
              <a:t> </a:t>
            </a:r>
            <a:r>
              <a:rPr lang="de-DE" sz="2000" dirty="0" err="1" smtClean="0"/>
              <a:t>target</a:t>
            </a:r>
            <a:r>
              <a:rPr lang="de-DE" sz="2000" dirty="0" smtClean="0"/>
              <a:t> </a:t>
            </a:r>
            <a:r>
              <a:rPr lang="de-DE" sz="2000" dirty="0" err="1" smtClean="0"/>
              <a:t>thickness</a:t>
            </a:r>
            <a:r>
              <a:rPr lang="de-DE" sz="2000" dirty="0" smtClean="0"/>
              <a:t> </a:t>
            </a:r>
            <a:r>
              <a:rPr lang="de-DE" sz="2000" dirty="0" err="1" smtClean="0"/>
              <a:t>using</a:t>
            </a:r>
            <a:r>
              <a:rPr lang="de-DE" sz="2000" dirty="0" smtClean="0"/>
              <a:t> </a:t>
            </a:r>
            <a:r>
              <a:rPr lang="de-DE" sz="2000" dirty="0" err="1" smtClean="0"/>
              <a:t>the</a:t>
            </a:r>
            <a:r>
              <a:rPr lang="de-DE" sz="2000" dirty="0" smtClean="0"/>
              <a:t> </a:t>
            </a:r>
            <a:r>
              <a:rPr lang="de-DE" sz="2000" dirty="0" err="1" smtClean="0"/>
              <a:t>two</a:t>
            </a:r>
            <a:r>
              <a:rPr lang="de-DE" sz="2000" dirty="0" smtClean="0"/>
              <a:t> </a:t>
            </a:r>
            <a:r>
              <a:rPr lang="de-DE" sz="2000" dirty="0" err="1" smtClean="0"/>
              <a:t>methods</a:t>
            </a:r>
            <a:r>
              <a:rPr lang="de-DE" sz="2000" dirty="0" smtClean="0"/>
              <a:t> (</a:t>
            </a:r>
            <a:r>
              <a:rPr lang="de-DE" sz="2000" dirty="0" err="1" smtClean="0"/>
              <a:t>single</a:t>
            </a:r>
            <a:r>
              <a:rPr lang="de-DE" sz="2000" dirty="0" smtClean="0"/>
              <a:t>=Reimann, double=Monte Carlo), </a:t>
            </a:r>
            <a:r>
              <a:rPr lang="de-DE" sz="2000" dirty="0" err="1" smtClean="0"/>
              <a:t>and</a:t>
            </a:r>
            <a:r>
              <a:rPr lang="de-DE" sz="2000" dirty="0" smtClean="0"/>
              <a:t> </a:t>
            </a:r>
            <a:r>
              <a:rPr lang="de-DE" sz="2000" dirty="0" err="1" smtClean="0"/>
              <a:t>compare</a:t>
            </a:r>
            <a:r>
              <a:rPr lang="de-DE" sz="2000" dirty="0" smtClean="0"/>
              <a:t> </a:t>
            </a:r>
            <a:r>
              <a:rPr lang="de-DE" sz="2000" dirty="0" err="1" smtClean="0"/>
              <a:t>with</a:t>
            </a:r>
            <a:r>
              <a:rPr lang="de-DE" sz="2000" dirty="0" smtClean="0"/>
              <a:t> </a:t>
            </a:r>
            <a:r>
              <a:rPr lang="de-DE" sz="2000" dirty="0" err="1" smtClean="0"/>
              <a:t>data</a:t>
            </a:r>
            <a:r>
              <a:rPr lang="de-DE" sz="2000" dirty="0" smtClean="0"/>
              <a:t>.</a:t>
            </a:r>
          </a:p>
          <a:p>
            <a:pPr marL="0" lvl="1"/>
            <a:endParaRPr lang="de-DE" sz="2000" dirty="0"/>
          </a:p>
          <a:p>
            <a:pPr marL="0" lvl="1"/>
            <a:r>
              <a:rPr lang="de-DE" sz="2000" dirty="0" err="1" smtClean="0"/>
              <a:t>Good</a:t>
            </a:r>
            <a:r>
              <a:rPr lang="de-DE" sz="2000" dirty="0" smtClean="0"/>
              <a:t> </a:t>
            </a:r>
            <a:r>
              <a:rPr lang="de-DE" sz="2000" dirty="0" err="1" smtClean="0"/>
              <a:t>agreement</a:t>
            </a:r>
            <a:r>
              <a:rPr lang="de-DE" sz="2000" dirty="0" smtClean="0"/>
              <a:t> </a:t>
            </a:r>
            <a:r>
              <a:rPr lang="de-DE" sz="2000" dirty="0" err="1" smtClean="0"/>
              <a:t>for</a:t>
            </a:r>
            <a:r>
              <a:rPr lang="de-DE" sz="2000" dirty="0" smtClean="0"/>
              <a:t> </a:t>
            </a:r>
            <a:r>
              <a:rPr lang="de-DE" sz="2000" dirty="0" err="1" smtClean="0"/>
              <a:t>the</a:t>
            </a:r>
            <a:r>
              <a:rPr lang="de-DE" sz="2000" dirty="0" smtClean="0"/>
              <a:t> rate, but NOT </a:t>
            </a:r>
            <a:r>
              <a:rPr lang="de-DE" sz="2000" dirty="0" err="1" smtClean="0"/>
              <a:t>the</a:t>
            </a:r>
            <a:r>
              <a:rPr lang="de-DE" sz="2000" dirty="0" smtClean="0"/>
              <a:t> </a:t>
            </a:r>
            <a:r>
              <a:rPr lang="de-DE" sz="2000" dirty="0" err="1" smtClean="0"/>
              <a:t>analyzing</a:t>
            </a:r>
            <a:r>
              <a:rPr lang="de-DE" sz="2000" dirty="0" smtClean="0"/>
              <a:t> power.</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755" y="1907178"/>
            <a:ext cx="6936377" cy="3218102"/>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1527" t="3431" r="20587" b="12151"/>
          <a:stretch/>
        </p:blipFill>
        <p:spPr>
          <a:xfrm>
            <a:off x="7505959" y="1815737"/>
            <a:ext cx="4638505" cy="4937762"/>
          </a:xfrm>
          <a:prstGeom prst="rect">
            <a:avLst/>
          </a:prstGeom>
        </p:spPr>
      </p:pic>
    </p:spTree>
    <p:extLst>
      <p:ext uri="{BB962C8B-B14F-4D97-AF65-F5344CB8AC3E}">
        <p14:creationId xmlns:p14="http://schemas.microsoft.com/office/powerpoint/2010/main" val="6628248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16013"/>
            <a:ext cx="12191999" cy="2554545"/>
          </a:xfrm>
          <a:prstGeom prst="rect">
            <a:avLst/>
          </a:prstGeom>
          <a:noFill/>
        </p:spPr>
        <p:txBody>
          <a:bodyPr wrap="square" rtlCol="0">
            <a:spAutoFit/>
          </a:bodyPr>
          <a:lstStyle/>
          <a:p>
            <a:pPr marL="0" lvl="1"/>
            <a:r>
              <a:rPr lang="en-US" sz="2000" b="1" dirty="0" smtClean="0"/>
              <a:t>Conclusion #2</a:t>
            </a:r>
            <a:r>
              <a:rPr lang="en-US" sz="2000" dirty="0" smtClean="0"/>
              <a:t> – Based upon the </a:t>
            </a:r>
            <a:r>
              <a:rPr lang="en-US" sz="2000" b="1" dirty="0" smtClean="0"/>
              <a:t>constant</a:t>
            </a:r>
            <a:r>
              <a:rPr lang="en-US" sz="2000" dirty="0" smtClean="0"/>
              <a:t> single- and double- scattering analyzing power vs. target thickness Marty makes the connection that the individual rates should may be written as</a:t>
            </a:r>
            <a:r>
              <a:rPr lang="is-IS" sz="2000" dirty="0" smtClean="0"/>
              <a:t>…</a:t>
            </a:r>
            <a:endParaRPr lang="en-US" sz="2000" dirty="0" smtClean="0"/>
          </a:p>
          <a:p>
            <a:pPr marL="0" lvl="1"/>
            <a:endParaRPr lang="en-US" sz="2000" dirty="0"/>
          </a:p>
          <a:p>
            <a:pPr marL="0" lvl="1"/>
            <a:endParaRPr lang="en-US" sz="2000" dirty="0" smtClean="0"/>
          </a:p>
          <a:p>
            <a:pPr marL="0" lvl="1"/>
            <a:endParaRPr lang="en-US" sz="2000" dirty="0"/>
          </a:p>
          <a:p>
            <a:pPr marL="0" lvl="1"/>
            <a:endParaRPr lang="en-US" sz="2000" dirty="0" smtClean="0"/>
          </a:p>
          <a:p>
            <a:pPr marL="0" lvl="1"/>
            <a:endParaRPr lang="en-US" sz="2000" dirty="0"/>
          </a:p>
          <a:p>
            <a:pPr marL="0" lvl="1"/>
            <a:r>
              <a:rPr lang="is-IS" sz="2000" dirty="0" smtClean="0"/>
              <a:t>…so when combined with [42-43] lead to the relationships which are of the Pade(1,1) form:</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4120" y="820420"/>
            <a:ext cx="6845300" cy="11938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0611" y="4003037"/>
            <a:ext cx="6134100" cy="8509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6737" y="3274707"/>
            <a:ext cx="6070600" cy="7620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8563" y="2549465"/>
            <a:ext cx="6299200" cy="825500"/>
          </a:xfrm>
          <a:prstGeom prst="rect">
            <a:avLst/>
          </a:prstGeom>
        </p:spPr>
      </p:pic>
    </p:spTree>
    <p:extLst>
      <p:ext uri="{BB962C8B-B14F-4D97-AF65-F5344CB8AC3E}">
        <p14:creationId xmlns:p14="http://schemas.microsoft.com/office/powerpoint/2010/main" val="122001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16013"/>
            <a:ext cx="12191999" cy="6863417"/>
          </a:xfrm>
          <a:prstGeom prst="rect">
            <a:avLst/>
          </a:prstGeom>
          <a:noFill/>
        </p:spPr>
        <p:txBody>
          <a:bodyPr wrap="square" rtlCol="0">
            <a:spAutoFit/>
          </a:bodyPr>
          <a:lstStyle/>
          <a:p>
            <a:pPr marL="0" lvl="1"/>
            <a:r>
              <a:rPr lang="en-US" sz="2000" dirty="0" smtClean="0"/>
              <a:t>In the plots below the data is shown in red.   On the left Marty uses is </a:t>
            </a:r>
            <a:r>
              <a:rPr lang="en-US" sz="2000" dirty="0" smtClean="0">
                <a:latin typeface="Symbol" charset="2"/>
                <a:ea typeface="Symbol" charset="2"/>
                <a:cs typeface="Symbol" charset="2"/>
              </a:rPr>
              <a:t>e</a:t>
            </a:r>
            <a:r>
              <a:rPr lang="en-US" sz="2000" baseline="-25000" dirty="0" smtClean="0"/>
              <a:t>2</a:t>
            </a:r>
            <a:r>
              <a:rPr lang="en-US" sz="2000" baseline="30000" dirty="0" smtClean="0"/>
              <a:t>rate</a:t>
            </a:r>
            <a:r>
              <a:rPr lang="en-US" sz="2000" dirty="0" smtClean="0"/>
              <a:t> = 0.28 +/- 0.11 (Monte Carlo), and on the right Marty uses the </a:t>
            </a:r>
            <a:r>
              <a:rPr lang="en-US" sz="2000" dirty="0" smtClean="0">
                <a:latin typeface="Symbol" charset="2"/>
                <a:ea typeface="Symbol" charset="2"/>
                <a:cs typeface="Symbol" charset="2"/>
              </a:rPr>
              <a:t>e</a:t>
            </a:r>
            <a:r>
              <a:rPr lang="en-US" sz="2000" baseline="-25000" dirty="0" smtClean="0"/>
              <a:t>2</a:t>
            </a:r>
            <a:r>
              <a:rPr lang="en-US" sz="2000" baseline="30000" dirty="0" smtClean="0"/>
              <a:t>rej</a:t>
            </a:r>
            <a:r>
              <a:rPr lang="en-US" sz="2000" dirty="0" smtClean="0"/>
              <a:t> = -0.011 +/- 0.003 (rejection)</a:t>
            </a:r>
          </a:p>
          <a:p>
            <a:pPr marL="0" lvl="1"/>
            <a:endParaRPr lang="en-US" sz="2000" dirty="0"/>
          </a:p>
          <a:p>
            <a:pPr marL="0" lvl="1"/>
            <a:r>
              <a:rPr lang="en-US" sz="2000" dirty="0" smtClean="0"/>
              <a:t>I believe this conclusion is finally that the single- and double- scattering analyzing powers (independent of thickness) determined by the rejection method + the single- (</a:t>
            </a:r>
            <a:r>
              <a:rPr lang="en-US" sz="2000" dirty="0" err="1" smtClean="0"/>
              <a:t>Reimann</a:t>
            </a:r>
            <a:r>
              <a:rPr lang="en-US" sz="2000" dirty="0" smtClean="0"/>
              <a:t>) and double- (Monte Carlo) rates (which agree with experimental data) predict the data very well.</a:t>
            </a:r>
          </a:p>
          <a:p>
            <a:pPr marL="0" lvl="1"/>
            <a:endParaRPr lang="en-US" sz="2000" dirty="0"/>
          </a:p>
          <a:p>
            <a:pPr marL="0" lvl="1"/>
            <a:endParaRPr lang="en-US" sz="2000" dirty="0" smtClean="0"/>
          </a:p>
          <a:p>
            <a:pPr marL="0" lvl="1"/>
            <a:endParaRPr lang="en-US" sz="2000" dirty="0"/>
          </a:p>
          <a:p>
            <a:pPr marL="0" lvl="1"/>
            <a:endParaRPr lang="en-US" sz="2000" dirty="0" smtClean="0"/>
          </a:p>
          <a:p>
            <a:pPr marL="0" lvl="1"/>
            <a:endParaRPr lang="en-US" sz="2000" dirty="0"/>
          </a:p>
          <a:p>
            <a:pPr marL="0" lvl="1"/>
            <a:endParaRPr lang="en-US" sz="2000" dirty="0" smtClean="0"/>
          </a:p>
          <a:p>
            <a:pPr marL="0" lvl="1"/>
            <a:endParaRPr lang="en-US" sz="2000" dirty="0"/>
          </a:p>
          <a:p>
            <a:pPr marL="0" lvl="1"/>
            <a:endParaRPr lang="en-US" sz="2000" dirty="0" smtClean="0"/>
          </a:p>
          <a:p>
            <a:pPr marL="0" lvl="1"/>
            <a:endParaRPr lang="en-US" sz="2000" dirty="0"/>
          </a:p>
          <a:p>
            <a:pPr marL="0" lvl="1"/>
            <a:endParaRPr lang="en-US" sz="2000" dirty="0" smtClean="0"/>
          </a:p>
          <a:p>
            <a:pPr marL="0" lvl="1"/>
            <a:endParaRPr lang="en-US" sz="2000" dirty="0"/>
          </a:p>
          <a:p>
            <a:pPr marL="0" lvl="1"/>
            <a:endParaRPr lang="en-US" sz="2000" dirty="0" smtClean="0"/>
          </a:p>
          <a:p>
            <a:pPr marL="0" lvl="1"/>
            <a:endParaRPr lang="en-US" sz="2000" dirty="0"/>
          </a:p>
          <a:p>
            <a:pPr marL="0" lvl="1"/>
            <a:endParaRPr lang="de-DE" sz="2000" dirty="0"/>
          </a:p>
          <a:p>
            <a:pPr marL="0" lvl="1"/>
            <a:r>
              <a:rPr lang="de-DE" sz="2000" b="1" dirty="0" smtClean="0"/>
              <a:t>In </a:t>
            </a:r>
            <a:r>
              <a:rPr lang="de-DE" sz="2000" b="1" dirty="0" err="1" smtClean="0"/>
              <a:t>summary</a:t>
            </a:r>
            <a:r>
              <a:rPr lang="de-DE" sz="2000" b="1" dirty="0" smtClean="0"/>
              <a:t>, </a:t>
            </a:r>
            <a:r>
              <a:rPr lang="de-DE" sz="2000" b="1" dirty="0" err="1" smtClean="0"/>
              <a:t>it</a:t>
            </a:r>
            <a:r>
              <a:rPr lang="de-DE" sz="2000" b="1" dirty="0" smtClean="0"/>
              <a:t> </a:t>
            </a:r>
            <a:r>
              <a:rPr lang="de-DE" sz="2000" b="1" dirty="0" err="1" smtClean="0"/>
              <a:t>appears</a:t>
            </a:r>
            <a:r>
              <a:rPr lang="de-DE" sz="2000" b="1" dirty="0" smtClean="0"/>
              <a:t> </a:t>
            </a:r>
            <a:r>
              <a:rPr lang="de-DE" sz="2000" b="1" dirty="0" err="1" smtClean="0"/>
              <a:t>that</a:t>
            </a:r>
            <a:r>
              <a:rPr lang="de-DE" sz="2000" b="1" dirty="0" smtClean="0"/>
              <a:t> </a:t>
            </a:r>
            <a:r>
              <a:rPr lang="de-DE" sz="2000" b="1" dirty="0" err="1" smtClean="0"/>
              <a:t>Marty‘s</a:t>
            </a:r>
            <a:r>
              <a:rPr lang="de-DE" sz="2000" b="1" dirty="0" smtClean="0"/>
              <a:t> </a:t>
            </a:r>
            <a:r>
              <a:rPr lang="de-DE" sz="2000" b="1" dirty="0" err="1" smtClean="0"/>
              <a:t>calculation</a:t>
            </a:r>
            <a:r>
              <a:rPr lang="de-DE" sz="2000" b="1" dirty="0" smtClean="0"/>
              <a:t> </a:t>
            </a:r>
            <a:r>
              <a:rPr lang="de-DE" sz="2000" b="1" dirty="0" err="1" smtClean="0"/>
              <a:t>of</a:t>
            </a:r>
            <a:r>
              <a:rPr lang="de-DE" sz="2000" b="1" dirty="0" smtClean="0"/>
              <a:t> </a:t>
            </a:r>
            <a:r>
              <a:rPr lang="de-DE" sz="2000" b="1" dirty="0" err="1" smtClean="0"/>
              <a:t>the</a:t>
            </a:r>
            <a:r>
              <a:rPr lang="de-DE" sz="2000" b="1" dirty="0" smtClean="0"/>
              <a:t> single- </a:t>
            </a:r>
            <a:r>
              <a:rPr lang="de-DE" sz="2000" b="1" dirty="0" err="1" smtClean="0"/>
              <a:t>and</a:t>
            </a:r>
            <a:r>
              <a:rPr lang="de-DE" sz="2000" b="1" dirty="0" smtClean="0"/>
              <a:t> double- </a:t>
            </a:r>
            <a:r>
              <a:rPr lang="de-DE" sz="2000" b="1" dirty="0" err="1" smtClean="0"/>
              <a:t>scattering</a:t>
            </a:r>
            <a:r>
              <a:rPr lang="de-DE" sz="2000" b="1" dirty="0" smtClean="0"/>
              <a:t> </a:t>
            </a:r>
            <a:r>
              <a:rPr lang="de-DE" sz="2000" b="1" dirty="0" err="1" smtClean="0"/>
              <a:t>analyzing</a:t>
            </a:r>
            <a:r>
              <a:rPr lang="de-DE" sz="2000" b="1" dirty="0" smtClean="0"/>
              <a:t> power </a:t>
            </a:r>
            <a:r>
              <a:rPr lang="de-DE" sz="2000" b="1" dirty="0" err="1" smtClean="0"/>
              <a:t>by</a:t>
            </a:r>
            <a:r>
              <a:rPr lang="de-DE" sz="2000" b="1" dirty="0" smtClean="0"/>
              <a:t> </a:t>
            </a:r>
            <a:r>
              <a:rPr lang="de-DE" sz="2000" b="1" dirty="0" err="1" smtClean="0"/>
              <a:t>rejection</a:t>
            </a:r>
            <a:r>
              <a:rPr lang="de-DE" sz="2000" b="1" dirty="0" smtClean="0"/>
              <a:t> </a:t>
            </a:r>
            <a:r>
              <a:rPr lang="de-DE" sz="2000" b="1" dirty="0" err="1" smtClean="0"/>
              <a:t>method</a:t>
            </a:r>
            <a:r>
              <a:rPr lang="de-DE" sz="2000" b="1" dirty="0" smtClean="0"/>
              <a:t> </a:t>
            </a:r>
            <a:r>
              <a:rPr lang="de-DE" sz="2000" b="1" dirty="0" err="1" smtClean="0"/>
              <a:t>combined</a:t>
            </a:r>
            <a:r>
              <a:rPr lang="de-DE" sz="2000" b="1" dirty="0" smtClean="0"/>
              <a:t> </a:t>
            </a:r>
            <a:r>
              <a:rPr lang="de-DE" sz="2000" b="1" dirty="0" err="1" smtClean="0"/>
              <a:t>with</a:t>
            </a:r>
            <a:r>
              <a:rPr lang="de-DE" sz="2000" b="1" dirty="0" smtClean="0"/>
              <a:t> </a:t>
            </a:r>
            <a:r>
              <a:rPr lang="de-DE" sz="2000" b="1" dirty="0" err="1" smtClean="0"/>
              <a:t>the</a:t>
            </a:r>
            <a:r>
              <a:rPr lang="de-DE" sz="2000" b="1" dirty="0" smtClean="0"/>
              <a:t> </a:t>
            </a:r>
            <a:r>
              <a:rPr lang="de-DE" sz="2000" b="1" dirty="0" err="1" smtClean="0"/>
              <a:t>functional</a:t>
            </a:r>
            <a:r>
              <a:rPr lang="de-DE" sz="2000" b="1" dirty="0" smtClean="0"/>
              <a:t> form </a:t>
            </a:r>
            <a:r>
              <a:rPr lang="de-DE" sz="2000" b="1" dirty="0" err="1" smtClean="0"/>
              <a:t>indicated</a:t>
            </a:r>
            <a:r>
              <a:rPr lang="de-DE" sz="2000" b="1" dirty="0" smtClean="0"/>
              <a:t> </a:t>
            </a:r>
            <a:r>
              <a:rPr lang="de-DE" sz="2000" b="1" dirty="0" err="1" smtClean="0"/>
              <a:t>by</a:t>
            </a:r>
            <a:r>
              <a:rPr lang="de-DE" sz="2000" b="1" dirty="0" smtClean="0"/>
              <a:t> </a:t>
            </a:r>
            <a:r>
              <a:rPr lang="de-DE" sz="2000" b="1" dirty="0" err="1" smtClean="0"/>
              <a:t>simulation</a:t>
            </a:r>
            <a:r>
              <a:rPr lang="de-DE" sz="2000" b="1" dirty="0" smtClean="0"/>
              <a:t> </a:t>
            </a:r>
            <a:r>
              <a:rPr lang="de-DE" sz="2000" b="1" dirty="0" err="1" smtClean="0"/>
              <a:t>predicts</a:t>
            </a:r>
            <a:r>
              <a:rPr lang="de-DE" sz="2000" b="1" dirty="0" smtClean="0"/>
              <a:t> </a:t>
            </a:r>
            <a:r>
              <a:rPr lang="de-DE" sz="2000" b="1" dirty="0" err="1" smtClean="0"/>
              <a:t>the</a:t>
            </a:r>
            <a:r>
              <a:rPr lang="de-DE" sz="2000" b="1" dirty="0" smtClean="0"/>
              <a:t> </a:t>
            </a:r>
            <a:r>
              <a:rPr lang="de-DE" sz="2000" b="1" dirty="0" err="1" smtClean="0"/>
              <a:t>effective</a:t>
            </a:r>
            <a:r>
              <a:rPr lang="de-DE" sz="2000" b="1" dirty="0" smtClean="0"/>
              <a:t> Sherman </a:t>
            </a:r>
            <a:r>
              <a:rPr lang="de-DE" sz="2000" b="1" dirty="0" err="1" smtClean="0"/>
              <a:t>function</a:t>
            </a:r>
            <a:r>
              <a:rPr lang="de-DE" sz="2000" b="1" dirty="0" smtClean="0"/>
              <a:t>. </a:t>
            </a:r>
            <a:endParaRPr lang="en-US" sz="2000" b="1" dirty="0" smtClean="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11182" b="7595"/>
          <a:stretch/>
        </p:blipFill>
        <p:spPr>
          <a:xfrm>
            <a:off x="2073728" y="2129245"/>
            <a:ext cx="8044544" cy="3631474"/>
          </a:xfrm>
          <a:prstGeom prst="rect">
            <a:avLst/>
          </a:prstGeom>
        </p:spPr>
      </p:pic>
    </p:spTree>
    <p:extLst>
      <p:ext uri="{BB962C8B-B14F-4D97-AF65-F5344CB8AC3E}">
        <p14:creationId xmlns:p14="http://schemas.microsoft.com/office/powerpoint/2010/main" val="20226640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22515" y="574766"/>
            <a:ext cx="10672354" cy="4093428"/>
          </a:xfrm>
          <a:prstGeom prst="rect">
            <a:avLst/>
          </a:prstGeom>
          <a:noFill/>
        </p:spPr>
        <p:txBody>
          <a:bodyPr wrap="square" rtlCol="0">
            <a:spAutoFit/>
          </a:bodyPr>
          <a:lstStyle/>
          <a:p>
            <a:r>
              <a:rPr lang="en-US" sz="2000" dirty="0" smtClean="0"/>
              <a:t>My comments </a:t>
            </a:r>
            <a:r>
              <a:rPr lang="en-US" sz="2000" dirty="0" smtClean="0"/>
              <a:t>are </a:t>
            </a:r>
            <a:r>
              <a:rPr lang="en-US" sz="2000" dirty="0" smtClean="0"/>
              <a:t>based upon </a:t>
            </a:r>
            <a:r>
              <a:rPr lang="de-DE" sz="2000" dirty="0" smtClean="0">
                <a:hlinkClick r:id="rId2"/>
              </a:rPr>
              <a:t>https</a:t>
            </a:r>
            <a:r>
              <a:rPr lang="de-DE" sz="2000" dirty="0">
                <a:hlinkClick r:id="rId2"/>
              </a:rPr>
              <a:t>://</a:t>
            </a:r>
            <a:r>
              <a:rPr lang="de-DE" sz="2000" dirty="0" smtClean="0">
                <a:hlinkClick r:id="rId2"/>
              </a:rPr>
              <a:t>arxiv.org/abs/1710.08683</a:t>
            </a:r>
            <a:r>
              <a:rPr lang="de-DE" sz="2000" dirty="0" smtClean="0"/>
              <a:t> </a:t>
            </a:r>
            <a:r>
              <a:rPr lang="de-DE" sz="2000" dirty="0" err="1" smtClean="0"/>
              <a:t>and</a:t>
            </a:r>
            <a:r>
              <a:rPr lang="de-DE" sz="2000" dirty="0" smtClean="0"/>
              <a:t> </a:t>
            </a:r>
            <a:r>
              <a:rPr lang="de-DE" sz="2000" dirty="0" err="1" smtClean="0"/>
              <a:t>refer</a:t>
            </a:r>
            <a:r>
              <a:rPr lang="de-DE" sz="2000" dirty="0" smtClean="0"/>
              <a:t> </a:t>
            </a:r>
            <a:r>
              <a:rPr lang="de-DE" sz="2000" dirty="0" err="1" smtClean="0"/>
              <a:t>to</a:t>
            </a:r>
            <a:r>
              <a:rPr lang="de-DE" sz="2000" dirty="0" smtClean="0"/>
              <a:t> </a:t>
            </a:r>
            <a:r>
              <a:rPr lang="de-DE" sz="2000" dirty="0" err="1" smtClean="0"/>
              <a:t>references</a:t>
            </a:r>
            <a:r>
              <a:rPr lang="de-DE" sz="2000" dirty="0" smtClean="0"/>
              <a:t> </a:t>
            </a:r>
            <a:r>
              <a:rPr lang="de-DE" sz="2000" dirty="0" err="1" smtClean="0"/>
              <a:t>therein</a:t>
            </a:r>
            <a:r>
              <a:rPr lang="de-DE" sz="2000" dirty="0" smtClean="0"/>
              <a:t>.</a:t>
            </a:r>
          </a:p>
          <a:p>
            <a:endParaRPr lang="de-DE" sz="2000" dirty="0" smtClean="0"/>
          </a:p>
          <a:p>
            <a:r>
              <a:rPr lang="de-DE" sz="2000" dirty="0" err="1" smtClean="0"/>
              <a:t>Xavier‘s</a:t>
            </a:r>
            <a:r>
              <a:rPr lang="de-DE" sz="2000" dirty="0" smtClean="0"/>
              <a:t> </a:t>
            </a:r>
            <a:r>
              <a:rPr lang="de-DE" sz="2000" dirty="0" err="1" smtClean="0"/>
              <a:t>n</a:t>
            </a:r>
            <a:r>
              <a:rPr lang="de-DE" sz="2000" dirty="0" err="1" smtClean="0"/>
              <a:t>umerical</a:t>
            </a:r>
            <a:r>
              <a:rPr lang="de-DE" sz="2000" dirty="0" smtClean="0"/>
              <a:t> </a:t>
            </a:r>
            <a:r>
              <a:rPr lang="de-DE" sz="2000" dirty="0" err="1" smtClean="0"/>
              <a:t>calculations</a:t>
            </a:r>
            <a:r>
              <a:rPr lang="de-DE" sz="2000" dirty="0" smtClean="0"/>
              <a:t> </a:t>
            </a:r>
            <a:r>
              <a:rPr lang="de-DE" sz="2000" dirty="0" err="1" smtClean="0"/>
              <a:t>are</a:t>
            </a:r>
            <a:r>
              <a:rPr lang="de-DE" sz="2000" dirty="0" smtClean="0"/>
              <a:t> </a:t>
            </a:r>
            <a:r>
              <a:rPr lang="de-DE" sz="2000" dirty="0" err="1" smtClean="0"/>
              <a:t>performed</a:t>
            </a:r>
            <a:r>
              <a:rPr lang="de-DE" sz="2000" dirty="0" smtClean="0"/>
              <a:t> </a:t>
            </a:r>
            <a:r>
              <a:rPr lang="de-DE" sz="2000" dirty="0" err="1" smtClean="0"/>
              <a:t>using</a:t>
            </a:r>
            <a:r>
              <a:rPr lang="de-DE" sz="2000" dirty="0" smtClean="0"/>
              <a:t> </a:t>
            </a:r>
            <a:r>
              <a:rPr lang="de-DE" sz="2000" dirty="0" err="1" smtClean="0"/>
              <a:t>the</a:t>
            </a:r>
            <a:r>
              <a:rPr lang="de-DE" sz="2000" dirty="0" smtClean="0"/>
              <a:t> </a:t>
            </a:r>
            <a:r>
              <a:rPr lang="de-DE" sz="2000" dirty="0" err="1" smtClean="0"/>
              <a:t>code</a:t>
            </a:r>
            <a:r>
              <a:rPr lang="de-DE" sz="2000" dirty="0" smtClean="0"/>
              <a:t> ELSEPA [16</a:t>
            </a:r>
            <a:r>
              <a:rPr lang="de-DE" sz="2000" dirty="0" smtClean="0"/>
              <a:t>], </a:t>
            </a:r>
            <a:r>
              <a:rPr lang="de-DE" sz="2000" dirty="0" err="1" smtClean="0"/>
              <a:t>and</a:t>
            </a:r>
            <a:r>
              <a:rPr lang="de-DE" sz="2000" dirty="0" smtClean="0"/>
              <a:t> </a:t>
            </a:r>
            <a:r>
              <a:rPr lang="de-DE" sz="2000" dirty="0" err="1" smtClean="0"/>
              <a:t>later</a:t>
            </a:r>
            <a:r>
              <a:rPr lang="de-DE" sz="2000" dirty="0" smtClean="0"/>
              <a:t> </a:t>
            </a:r>
            <a:r>
              <a:rPr lang="de-DE" sz="2000" dirty="0" err="1" smtClean="0"/>
              <a:t>modifications</a:t>
            </a:r>
            <a:r>
              <a:rPr lang="de-DE" sz="2000" dirty="0" smtClean="0"/>
              <a:t> [7].</a:t>
            </a:r>
          </a:p>
          <a:p>
            <a:endParaRPr lang="de-DE" sz="2000" dirty="0"/>
          </a:p>
          <a:p>
            <a:r>
              <a:rPr lang="de-DE" sz="2000" dirty="0" smtClean="0"/>
              <a:t>The </a:t>
            </a:r>
            <a:r>
              <a:rPr lang="de-DE" sz="2000" dirty="0" err="1" smtClean="0"/>
              <a:t>elastic</a:t>
            </a:r>
            <a:r>
              <a:rPr lang="de-DE" sz="2000" dirty="0" smtClean="0"/>
              <a:t> Differential Cross </a:t>
            </a:r>
            <a:r>
              <a:rPr lang="de-DE" sz="2000" dirty="0" err="1"/>
              <a:t>S</a:t>
            </a:r>
            <a:r>
              <a:rPr lang="de-DE" sz="2000" dirty="0" err="1" smtClean="0"/>
              <a:t>ection</a:t>
            </a:r>
            <a:r>
              <a:rPr lang="de-DE" sz="2000" dirty="0" smtClean="0"/>
              <a:t> (DCS) </a:t>
            </a:r>
            <a:r>
              <a:rPr lang="de-DE" sz="2000" dirty="0" err="1" smtClean="0"/>
              <a:t>and</a:t>
            </a:r>
            <a:r>
              <a:rPr lang="de-DE" sz="2000" dirty="0" smtClean="0"/>
              <a:t> </a:t>
            </a:r>
            <a:r>
              <a:rPr lang="de-DE" sz="2000" dirty="0" err="1" smtClean="0"/>
              <a:t>spin-polarization</a:t>
            </a:r>
            <a:r>
              <a:rPr lang="de-DE" sz="2000" dirty="0" smtClean="0"/>
              <a:t> </a:t>
            </a:r>
            <a:r>
              <a:rPr lang="de-DE" sz="2000" dirty="0" err="1" smtClean="0"/>
              <a:t>functions</a:t>
            </a:r>
            <a:r>
              <a:rPr lang="de-DE" sz="2000" dirty="0" smtClean="0"/>
              <a:t> (S,T,U) </a:t>
            </a:r>
            <a:r>
              <a:rPr lang="de-DE" sz="2000" dirty="0" err="1" smtClean="0"/>
              <a:t>are</a:t>
            </a:r>
            <a:r>
              <a:rPr lang="de-DE" sz="2000" dirty="0" smtClean="0"/>
              <a:t> </a:t>
            </a:r>
            <a:r>
              <a:rPr lang="de-DE" sz="2000" dirty="0" err="1" smtClean="0"/>
              <a:t>computed</a:t>
            </a:r>
            <a:r>
              <a:rPr lang="de-DE" sz="2000" dirty="0" smtClean="0"/>
              <a:t> in </a:t>
            </a:r>
            <a:r>
              <a:rPr lang="de-DE" sz="2000" dirty="0" err="1" smtClean="0"/>
              <a:t>terms</a:t>
            </a:r>
            <a:r>
              <a:rPr lang="de-DE" sz="2000" dirty="0" smtClean="0"/>
              <a:t> </a:t>
            </a:r>
            <a:r>
              <a:rPr lang="de-DE" sz="2000" dirty="0" err="1" smtClean="0"/>
              <a:t>of</a:t>
            </a:r>
            <a:r>
              <a:rPr lang="de-DE" sz="2000" dirty="0" smtClean="0"/>
              <a:t> </a:t>
            </a:r>
            <a:r>
              <a:rPr lang="de-DE" sz="2000" dirty="0" err="1" smtClean="0"/>
              <a:t>the</a:t>
            </a:r>
            <a:r>
              <a:rPr lang="de-DE" sz="2000" dirty="0" smtClean="0"/>
              <a:t> </a:t>
            </a:r>
            <a:r>
              <a:rPr lang="de-DE" sz="2000" dirty="0" err="1" smtClean="0"/>
              <a:t>direct</a:t>
            </a:r>
            <a:r>
              <a:rPr lang="de-DE" sz="2000" dirty="0" smtClean="0"/>
              <a:t> (f) </a:t>
            </a:r>
            <a:r>
              <a:rPr lang="de-DE" sz="2000" dirty="0" err="1" smtClean="0"/>
              <a:t>and</a:t>
            </a:r>
            <a:r>
              <a:rPr lang="de-DE" sz="2000" dirty="0" smtClean="0"/>
              <a:t> </a:t>
            </a:r>
            <a:r>
              <a:rPr lang="de-DE" sz="2000" dirty="0" err="1" smtClean="0"/>
              <a:t>spin</a:t>
            </a:r>
            <a:r>
              <a:rPr lang="de-DE" sz="2000" dirty="0" smtClean="0"/>
              <a:t>-flip (</a:t>
            </a:r>
            <a:r>
              <a:rPr lang="de-DE" sz="2000" dirty="0" err="1" smtClean="0"/>
              <a:t>g</a:t>
            </a:r>
            <a:r>
              <a:rPr lang="de-DE" sz="2000" dirty="0" smtClean="0"/>
              <a:t>) </a:t>
            </a:r>
            <a:r>
              <a:rPr lang="de-DE" sz="2000" dirty="0" err="1" smtClean="0"/>
              <a:t>scattering</a:t>
            </a:r>
            <a:r>
              <a:rPr lang="de-DE" sz="2000" dirty="0" smtClean="0"/>
              <a:t> </a:t>
            </a:r>
            <a:r>
              <a:rPr lang="de-DE" sz="2000" dirty="0" err="1" smtClean="0"/>
              <a:t>amplitudes</a:t>
            </a:r>
            <a:r>
              <a:rPr lang="de-DE" sz="2000" dirty="0" smtClean="0"/>
              <a:t> </a:t>
            </a:r>
            <a:r>
              <a:rPr lang="de-DE" sz="2000" dirty="0" err="1" smtClean="0"/>
              <a:t>solved</a:t>
            </a:r>
            <a:r>
              <a:rPr lang="de-DE" sz="2000" dirty="0" smtClean="0"/>
              <a:t> in a Dirac </a:t>
            </a:r>
            <a:r>
              <a:rPr lang="de-DE" sz="2000" dirty="0" err="1" smtClean="0"/>
              <a:t>framework</a:t>
            </a:r>
            <a:r>
              <a:rPr lang="de-DE" sz="2000" dirty="0" smtClean="0"/>
              <a:t>.</a:t>
            </a:r>
          </a:p>
          <a:p>
            <a:endParaRPr lang="de-DE" sz="2000" dirty="0"/>
          </a:p>
          <a:p>
            <a:r>
              <a:rPr lang="de-DE" sz="2000" b="1" dirty="0" err="1" smtClean="0"/>
              <a:t>From</a:t>
            </a:r>
            <a:r>
              <a:rPr lang="de-DE" sz="2000" b="1" dirty="0" smtClean="0"/>
              <a:t> Xavier </a:t>
            </a:r>
            <a:r>
              <a:rPr lang="de-DE" sz="2000" dirty="0" smtClean="0"/>
              <a:t>: The </a:t>
            </a:r>
            <a:r>
              <a:rPr lang="de-DE" sz="2000" dirty="0"/>
              <a:t>radial </a:t>
            </a:r>
            <a:r>
              <a:rPr lang="de-DE" sz="2000" dirty="0" err="1"/>
              <a:t>wave</a:t>
            </a:r>
            <a:r>
              <a:rPr lang="de-DE" sz="2000" dirty="0"/>
              <a:t> </a:t>
            </a:r>
            <a:r>
              <a:rPr lang="de-DE" sz="2000" dirty="0" err="1"/>
              <a:t>equations</a:t>
            </a:r>
            <a:r>
              <a:rPr lang="de-DE" sz="2000" dirty="0"/>
              <a:t> [</a:t>
            </a:r>
            <a:r>
              <a:rPr lang="de-DE" sz="2000" dirty="0" err="1"/>
              <a:t>see</a:t>
            </a:r>
            <a:r>
              <a:rPr lang="de-DE" sz="2000" dirty="0"/>
              <a:t> Eq.8 in PhysRevC.78.044332] </a:t>
            </a:r>
            <a:r>
              <a:rPr lang="de-DE" sz="2000" dirty="0" err="1"/>
              <a:t>are</a:t>
            </a:r>
            <a:r>
              <a:rPr lang="de-DE" sz="2000" dirty="0"/>
              <a:t> </a:t>
            </a:r>
            <a:r>
              <a:rPr lang="de-DE" sz="2000" dirty="0" err="1"/>
              <a:t>solved</a:t>
            </a:r>
            <a:r>
              <a:rPr lang="de-DE" sz="2000" dirty="0"/>
              <a:t> </a:t>
            </a:r>
            <a:r>
              <a:rPr lang="de-DE" sz="2000" dirty="0" err="1"/>
              <a:t>by</a:t>
            </a:r>
            <a:r>
              <a:rPr lang="de-DE" sz="2000" dirty="0"/>
              <a:t> </a:t>
            </a:r>
            <a:r>
              <a:rPr lang="de-DE" sz="2000" dirty="0" err="1"/>
              <a:t>using</a:t>
            </a:r>
            <a:r>
              <a:rPr lang="de-DE" sz="2000" dirty="0"/>
              <a:t> </a:t>
            </a:r>
            <a:r>
              <a:rPr lang="de-DE" sz="2000" dirty="0" err="1"/>
              <a:t>the</a:t>
            </a:r>
            <a:r>
              <a:rPr lang="de-DE" sz="2000" dirty="0"/>
              <a:t> </a:t>
            </a:r>
            <a:r>
              <a:rPr lang="de-DE" sz="2000" dirty="0" err="1"/>
              <a:t>exact</a:t>
            </a:r>
            <a:r>
              <a:rPr lang="de-DE" sz="2000" dirty="0"/>
              <a:t> power-</a:t>
            </a:r>
            <a:r>
              <a:rPr lang="de-DE" sz="2000" dirty="0" err="1"/>
              <a:t>series</a:t>
            </a:r>
            <a:r>
              <a:rPr lang="de-DE" sz="2000" dirty="0"/>
              <a:t> </a:t>
            </a:r>
            <a:r>
              <a:rPr lang="de-DE" sz="2000" dirty="0" err="1"/>
              <a:t>expansions</a:t>
            </a:r>
            <a:r>
              <a:rPr lang="de-DE" sz="2000" dirty="0"/>
              <a:t> </a:t>
            </a:r>
            <a:r>
              <a:rPr lang="de-DE" sz="2000" dirty="0" err="1"/>
              <a:t>of</a:t>
            </a:r>
            <a:r>
              <a:rPr lang="de-DE" sz="2000" dirty="0"/>
              <a:t> </a:t>
            </a:r>
            <a:r>
              <a:rPr lang="de-DE" sz="2000" dirty="0" err="1" smtClean="0"/>
              <a:t>the</a:t>
            </a:r>
            <a:r>
              <a:rPr lang="de-DE" sz="2000" dirty="0"/>
              <a:t> </a:t>
            </a:r>
            <a:r>
              <a:rPr lang="de-DE" sz="2000" dirty="0" smtClean="0"/>
              <a:t>radial </a:t>
            </a:r>
            <a:r>
              <a:rPr lang="de-DE" sz="2000" dirty="0" err="1"/>
              <a:t>functions</a:t>
            </a:r>
            <a:r>
              <a:rPr lang="de-DE" sz="2000" dirty="0"/>
              <a:t>. The </a:t>
            </a:r>
            <a:r>
              <a:rPr lang="de-DE" sz="2000" dirty="0" err="1"/>
              <a:t>integration</a:t>
            </a:r>
            <a:r>
              <a:rPr lang="de-DE" sz="2000" dirty="0"/>
              <a:t> </a:t>
            </a:r>
            <a:r>
              <a:rPr lang="de-DE" sz="2000" dirty="0" err="1"/>
              <a:t>is</a:t>
            </a:r>
            <a:r>
              <a:rPr lang="de-DE" sz="2000" dirty="0"/>
              <a:t> </a:t>
            </a:r>
            <a:r>
              <a:rPr lang="de-DE" sz="2000" dirty="0" err="1"/>
              <a:t>started</a:t>
            </a:r>
            <a:r>
              <a:rPr lang="de-DE" sz="2000" dirty="0"/>
              <a:t> at </a:t>
            </a:r>
            <a:r>
              <a:rPr lang="de-DE" sz="2000" dirty="0" err="1"/>
              <a:t>r</a:t>
            </a:r>
            <a:r>
              <a:rPr lang="de-DE" sz="2000" dirty="0"/>
              <a:t>=0 </a:t>
            </a:r>
            <a:r>
              <a:rPr lang="de-DE" sz="2000" dirty="0" err="1"/>
              <a:t>and</a:t>
            </a:r>
            <a:r>
              <a:rPr lang="de-DE" sz="2000" dirty="0"/>
              <a:t> </a:t>
            </a:r>
            <a:r>
              <a:rPr lang="de-DE" sz="2000" dirty="0" err="1"/>
              <a:t>extended</a:t>
            </a:r>
            <a:r>
              <a:rPr lang="de-DE" sz="2000" dirty="0"/>
              <a:t> </a:t>
            </a:r>
            <a:r>
              <a:rPr lang="de-DE" sz="2000" dirty="0" err="1"/>
              <a:t>outwards</a:t>
            </a:r>
            <a:r>
              <a:rPr lang="de-DE" sz="2000" dirty="0"/>
              <a:t> </a:t>
            </a:r>
            <a:r>
              <a:rPr lang="de-DE" sz="2000" dirty="0" err="1"/>
              <a:t>up</a:t>
            </a:r>
            <a:r>
              <a:rPr lang="de-DE" sz="2000" dirty="0"/>
              <a:t> </a:t>
            </a:r>
            <a:r>
              <a:rPr lang="de-DE" sz="2000" dirty="0" err="1"/>
              <a:t>to</a:t>
            </a:r>
            <a:r>
              <a:rPr lang="de-DE" sz="2000" dirty="0"/>
              <a:t> a </a:t>
            </a:r>
            <a:r>
              <a:rPr lang="de-DE" sz="2000" dirty="0" err="1"/>
              <a:t>point</a:t>
            </a:r>
            <a:r>
              <a:rPr lang="de-DE" sz="2000" dirty="0"/>
              <a:t> </a:t>
            </a:r>
            <a:r>
              <a:rPr lang="de-DE" sz="2000" dirty="0" err="1"/>
              <a:t>r_m</a:t>
            </a:r>
            <a:r>
              <a:rPr lang="de-DE" sz="2000" dirty="0"/>
              <a:t>. </a:t>
            </a:r>
            <a:r>
              <a:rPr lang="de-DE" sz="2000" dirty="0" err="1"/>
              <a:t>For</a:t>
            </a:r>
            <a:r>
              <a:rPr lang="de-DE" sz="2000" dirty="0"/>
              <a:t> </a:t>
            </a:r>
            <a:r>
              <a:rPr lang="de-DE" sz="2000" dirty="0" err="1"/>
              <a:t>r</a:t>
            </a:r>
            <a:r>
              <a:rPr lang="de-DE" sz="2000" dirty="0"/>
              <a:t>&gt;</a:t>
            </a:r>
            <a:r>
              <a:rPr lang="de-DE" sz="2000" dirty="0" err="1"/>
              <a:t>r_m</a:t>
            </a:r>
            <a:r>
              <a:rPr lang="de-DE" sz="2000" dirty="0"/>
              <a:t>, </a:t>
            </a:r>
            <a:r>
              <a:rPr lang="de-DE" sz="2000" dirty="0" err="1"/>
              <a:t>the</a:t>
            </a:r>
            <a:r>
              <a:rPr lang="de-DE" sz="2000" dirty="0"/>
              <a:t> </a:t>
            </a:r>
            <a:r>
              <a:rPr lang="de-DE" sz="2000" dirty="0" err="1"/>
              <a:t>field</a:t>
            </a:r>
            <a:r>
              <a:rPr lang="de-DE" sz="2000" dirty="0"/>
              <a:t> </a:t>
            </a:r>
            <a:r>
              <a:rPr lang="de-DE" sz="2000" dirty="0" err="1"/>
              <a:t>is</a:t>
            </a:r>
            <a:r>
              <a:rPr lang="de-DE" sz="2000" dirty="0"/>
              <a:t> </a:t>
            </a:r>
            <a:r>
              <a:rPr lang="de-DE" sz="2000" dirty="0" err="1"/>
              <a:t>purely</a:t>
            </a:r>
            <a:r>
              <a:rPr lang="de-DE" sz="2000" dirty="0"/>
              <a:t> </a:t>
            </a:r>
            <a:r>
              <a:rPr lang="de-DE" sz="2000" dirty="0" err="1" smtClean="0"/>
              <a:t>Coulombian</a:t>
            </a:r>
            <a:r>
              <a:rPr lang="de-DE" sz="2000" dirty="0" smtClean="0"/>
              <a:t>, </a:t>
            </a:r>
            <a:r>
              <a:rPr lang="de-DE" sz="2000" dirty="0" err="1" smtClean="0"/>
              <a:t>and</a:t>
            </a:r>
            <a:r>
              <a:rPr lang="de-DE" sz="2000" dirty="0" smtClean="0"/>
              <a:t> </a:t>
            </a:r>
            <a:r>
              <a:rPr lang="de-DE" sz="2000" dirty="0" err="1"/>
              <a:t>the</a:t>
            </a:r>
            <a:r>
              <a:rPr lang="de-DE" sz="2000" dirty="0"/>
              <a:t> </a:t>
            </a:r>
            <a:r>
              <a:rPr lang="de-DE" sz="2000" dirty="0" err="1"/>
              <a:t>normalized</a:t>
            </a:r>
            <a:r>
              <a:rPr lang="de-DE" sz="2000" dirty="0"/>
              <a:t> </a:t>
            </a:r>
            <a:r>
              <a:rPr lang="de-DE" sz="2000" dirty="0" err="1"/>
              <a:t>upper-component</a:t>
            </a:r>
            <a:r>
              <a:rPr lang="de-DE" sz="2000" dirty="0"/>
              <a:t> radial Dirac </a:t>
            </a:r>
            <a:r>
              <a:rPr lang="de-DE" sz="2000" dirty="0" err="1"/>
              <a:t>function</a:t>
            </a:r>
            <a:r>
              <a:rPr lang="de-DE" sz="2000" dirty="0"/>
              <a:t> </a:t>
            </a:r>
            <a:r>
              <a:rPr lang="de-DE" sz="2000" dirty="0" err="1"/>
              <a:t>can</a:t>
            </a:r>
            <a:r>
              <a:rPr lang="de-DE" sz="2000" dirty="0"/>
              <a:t> </a:t>
            </a:r>
            <a:r>
              <a:rPr lang="de-DE" sz="2000" dirty="0" err="1"/>
              <a:t>be</a:t>
            </a:r>
            <a:r>
              <a:rPr lang="de-DE" sz="2000" dirty="0"/>
              <a:t> </a:t>
            </a:r>
            <a:r>
              <a:rPr lang="de-DE" sz="2000" dirty="0" err="1"/>
              <a:t>expressed</a:t>
            </a:r>
            <a:r>
              <a:rPr lang="de-DE" sz="2000" dirty="0"/>
              <a:t> </a:t>
            </a:r>
            <a:r>
              <a:rPr lang="de-DE" sz="2000" dirty="0" err="1"/>
              <a:t>as</a:t>
            </a:r>
            <a:r>
              <a:rPr lang="de-DE" sz="2000" dirty="0"/>
              <a:t> Eq.11 </a:t>
            </a:r>
            <a:r>
              <a:rPr lang="de-DE" sz="2000" dirty="0" err="1"/>
              <a:t>of</a:t>
            </a:r>
            <a:r>
              <a:rPr lang="de-DE" sz="2000" dirty="0"/>
              <a:t> </a:t>
            </a:r>
            <a:r>
              <a:rPr lang="de-DE" sz="2000" dirty="0" err="1"/>
              <a:t>the</a:t>
            </a:r>
            <a:r>
              <a:rPr lang="de-DE" sz="2000" dirty="0"/>
              <a:t> same </a:t>
            </a:r>
            <a:r>
              <a:rPr lang="de-DE" sz="2000" dirty="0" err="1"/>
              <a:t>reference</a:t>
            </a:r>
            <a:r>
              <a:rPr lang="de-DE" sz="2000" dirty="0"/>
              <a:t>. As </a:t>
            </a:r>
            <a:r>
              <a:rPr lang="de-DE" sz="2000" dirty="0" err="1"/>
              <a:t>usual</a:t>
            </a:r>
            <a:r>
              <a:rPr lang="de-DE" sz="2000" dirty="0"/>
              <a:t>, </a:t>
            </a:r>
            <a:r>
              <a:rPr lang="de-DE" sz="2000" dirty="0" err="1"/>
              <a:t>the</a:t>
            </a:r>
            <a:r>
              <a:rPr lang="de-DE" sz="2000" dirty="0"/>
              <a:t> </a:t>
            </a:r>
            <a:r>
              <a:rPr lang="de-DE" sz="2000" dirty="0" err="1" smtClean="0"/>
              <a:t>phase</a:t>
            </a:r>
            <a:r>
              <a:rPr lang="de-DE" sz="2000" dirty="0"/>
              <a:t> </a:t>
            </a:r>
            <a:r>
              <a:rPr lang="de-DE" sz="2000" dirty="0" err="1" smtClean="0"/>
              <a:t>shift</a:t>
            </a:r>
            <a:r>
              <a:rPr lang="de-DE" sz="2000" dirty="0" smtClean="0"/>
              <a:t> </a:t>
            </a:r>
            <a:r>
              <a:rPr lang="de-DE" sz="2000" dirty="0" err="1"/>
              <a:t>is</a:t>
            </a:r>
            <a:r>
              <a:rPr lang="de-DE" sz="2000" dirty="0"/>
              <a:t> </a:t>
            </a:r>
            <a:r>
              <a:rPr lang="de-DE" sz="2000" dirty="0" err="1"/>
              <a:t>determined</a:t>
            </a:r>
            <a:r>
              <a:rPr lang="de-DE" sz="2000" dirty="0"/>
              <a:t> </a:t>
            </a:r>
            <a:r>
              <a:rPr lang="de-DE" sz="2000" dirty="0" err="1"/>
              <a:t>by</a:t>
            </a:r>
            <a:r>
              <a:rPr lang="de-DE" sz="2000" dirty="0"/>
              <a:t> </a:t>
            </a:r>
            <a:r>
              <a:rPr lang="de-DE" sz="2000" dirty="0" err="1"/>
              <a:t>matching</a:t>
            </a:r>
            <a:r>
              <a:rPr lang="de-DE" sz="2000" dirty="0"/>
              <a:t> </a:t>
            </a:r>
            <a:r>
              <a:rPr lang="de-DE" sz="2000" dirty="0" err="1"/>
              <a:t>this</a:t>
            </a:r>
            <a:r>
              <a:rPr lang="de-DE" sz="2000" dirty="0"/>
              <a:t> </a:t>
            </a:r>
            <a:r>
              <a:rPr lang="de-DE" sz="2000" dirty="0" err="1"/>
              <a:t>outer</a:t>
            </a:r>
            <a:r>
              <a:rPr lang="de-DE" sz="2000" dirty="0"/>
              <a:t> </a:t>
            </a:r>
            <a:r>
              <a:rPr lang="de-DE" sz="2000" dirty="0" err="1"/>
              <a:t>analytical</a:t>
            </a:r>
            <a:r>
              <a:rPr lang="de-DE" sz="2000" dirty="0"/>
              <a:t> (Eq.11) form </a:t>
            </a:r>
            <a:r>
              <a:rPr lang="de-DE" sz="2000" dirty="0" err="1"/>
              <a:t>to</a:t>
            </a:r>
            <a:r>
              <a:rPr lang="de-DE" sz="2000" dirty="0"/>
              <a:t> </a:t>
            </a:r>
            <a:r>
              <a:rPr lang="de-DE" sz="2000" dirty="0" err="1"/>
              <a:t>the</a:t>
            </a:r>
            <a:r>
              <a:rPr lang="de-DE" sz="2000" dirty="0"/>
              <a:t> </a:t>
            </a:r>
            <a:r>
              <a:rPr lang="de-DE" sz="2000" dirty="0" err="1"/>
              <a:t>inner</a:t>
            </a:r>
            <a:r>
              <a:rPr lang="de-DE" sz="2000" dirty="0"/>
              <a:t> </a:t>
            </a:r>
            <a:r>
              <a:rPr lang="de-DE" sz="2000" dirty="0" err="1"/>
              <a:t>numerical</a:t>
            </a:r>
            <a:r>
              <a:rPr lang="de-DE" sz="2000" dirty="0"/>
              <a:t> </a:t>
            </a:r>
            <a:r>
              <a:rPr lang="de-DE" sz="2000" dirty="0" err="1"/>
              <a:t>solution</a:t>
            </a:r>
            <a:r>
              <a:rPr lang="de-DE" sz="2000" dirty="0"/>
              <a:t> at </a:t>
            </a:r>
            <a:r>
              <a:rPr lang="de-DE" sz="2000" dirty="0" err="1"/>
              <a:t>r_m</a:t>
            </a:r>
            <a:r>
              <a:rPr lang="de-DE" sz="2000" dirty="0"/>
              <a:t>, </a:t>
            </a:r>
            <a:r>
              <a:rPr lang="de-DE" sz="2000" dirty="0" err="1"/>
              <a:t>requiring</a:t>
            </a:r>
            <a:r>
              <a:rPr lang="de-DE" sz="2000" dirty="0"/>
              <a:t> </a:t>
            </a:r>
            <a:r>
              <a:rPr lang="de-DE" sz="2000" dirty="0" err="1" smtClean="0"/>
              <a:t>continuity</a:t>
            </a:r>
            <a:r>
              <a:rPr lang="de-DE" sz="2000" dirty="0"/>
              <a:t> </a:t>
            </a:r>
            <a:r>
              <a:rPr lang="de-DE" sz="2000" dirty="0" err="1" smtClean="0"/>
              <a:t>of</a:t>
            </a:r>
            <a:r>
              <a:rPr lang="de-DE" sz="2000" dirty="0" smtClean="0"/>
              <a:t> </a:t>
            </a:r>
            <a:r>
              <a:rPr lang="de-DE" sz="2000" dirty="0" err="1"/>
              <a:t>the</a:t>
            </a:r>
            <a:r>
              <a:rPr lang="de-DE" sz="2000" dirty="0"/>
              <a:t> radial </a:t>
            </a:r>
            <a:r>
              <a:rPr lang="de-DE" sz="2000" dirty="0" err="1"/>
              <a:t>function</a:t>
            </a:r>
            <a:r>
              <a:rPr lang="de-DE" sz="2000" dirty="0"/>
              <a:t> </a:t>
            </a:r>
            <a:r>
              <a:rPr lang="de-DE" sz="2000" dirty="0" err="1"/>
              <a:t>and</a:t>
            </a:r>
            <a:r>
              <a:rPr lang="de-DE" sz="2000" dirty="0"/>
              <a:t> </a:t>
            </a:r>
            <a:r>
              <a:rPr lang="de-DE" sz="2000" dirty="0" err="1"/>
              <a:t>its</a:t>
            </a:r>
            <a:r>
              <a:rPr lang="de-DE" sz="2000" dirty="0"/>
              <a:t> derivative</a:t>
            </a:r>
            <a:r>
              <a:rPr lang="de-DE" sz="2000" dirty="0" smtClean="0"/>
              <a:t>.</a:t>
            </a:r>
            <a:endParaRPr lang="de-DE" sz="2000" dirty="0"/>
          </a:p>
        </p:txBody>
      </p:sp>
    </p:spTree>
    <p:extLst>
      <p:ext uri="{BB962C8B-B14F-4D97-AF65-F5344CB8AC3E}">
        <p14:creationId xmlns:p14="http://schemas.microsoft.com/office/powerpoint/2010/main" val="10262699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74320"/>
            <a:ext cx="12192000" cy="5940088"/>
          </a:xfrm>
          <a:prstGeom prst="rect">
            <a:avLst/>
          </a:prstGeom>
          <a:noFill/>
        </p:spPr>
        <p:txBody>
          <a:bodyPr wrap="square" rtlCol="0">
            <a:spAutoFit/>
          </a:bodyPr>
          <a:lstStyle/>
          <a:p>
            <a:r>
              <a:rPr lang="en-US" sz="2000" b="1" dirty="0"/>
              <a:t>There are </a:t>
            </a:r>
            <a:r>
              <a:rPr lang="en-US" sz="2000" b="1" dirty="0" smtClean="0"/>
              <a:t>four contributions considered </a:t>
            </a:r>
            <a:r>
              <a:rPr lang="en-US" sz="2000" b="1" dirty="0"/>
              <a:t>to the interaction potential:</a:t>
            </a:r>
          </a:p>
          <a:p>
            <a:endParaRPr lang="en-US" sz="2000" dirty="0"/>
          </a:p>
          <a:p>
            <a:r>
              <a:rPr lang="en-US" sz="2000" u="sng" dirty="0"/>
              <a:t>Electrostatic Potential - Nuclear Charge Distribution</a:t>
            </a:r>
          </a:p>
          <a:p>
            <a:pPr marL="742950" lvl="1" indent="-285750">
              <a:buFont typeface="Courier New" charset="0"/>
              <a:buChar char="o"/>
            </a:pPr>
            <a:r>
              <a:rPr lang="en-US" sz="2000" dirty="0"/>
              <a:t>For energies &lt;50 MeV a two parameter Fermi model or Helm model is a good approximation [6,7]</a:t>
            </a:r>
          </a:p>
          <a:p>
            <a:pPr marL="742950" lvl="1" indent="-285750">
              <a:buFont typeface="Courier New" charset="0"/>
              <a:buChar char="o"/>
            </a:pPr>
            <a:r>
              <a:rPr lang="en-US" sz="2000" dirty="0"/>
              <a:t>For </a:t>
            </a:r>
            <a:r>
              <a:rPr lang="en-US" sz="2000" dirty="0" err="1"/>
              <a:t>JLab</a:t>
            </a:r>
            <a:r>
              <a:rPr lang="en-US" sz="2000" dirty="0"/>
              <a:t> conditions finite nuclear size corrections using Fermi model are (S ~ 3-4% and DCS ~ 15-20%)</a:t>
            </a:r>
          </a:p>
          <a:p>
            <a:pPr marL="742950" lvl="1" indent="-285750">
              <a:buFont typeface="Courier New" charset="0"/>
              <a:buChar char="o"/>
            </a:pPr>
            <a:r>
              <a:rPr lang="en-US" sz="2000" dirty="0"/>
              <a:t>Fermi model tested against self-consistent nuclear field model [19] agrees to &lt;0.1% </a:t>
            </a:r>
          </a:p>
          <a:p>
            <a:endParaRPr lang="en-US" sz="2000" dirty="0"/>
          </a:p>
          <a:p>
            <a:r>
              <a:rPr lang="en-US" sz="2000" u="sng" dirty="0"/>
              <a:t>Electrostatic Potential - Atomic Charge Distribution</a:t>
            </a:r>
          </a:p>
          <a:p>
            <a:pPr marL="742950" lvl="1" indent="-285750">
              <a:buFont typeface="Courier New" charset="0"/>
              <a:buChar char="o"/>
            </a:pPr>
            <a:r>
              <a:rPr lang="en-US" sz="2000" dirty="0"/>
              <a:t>Most accurate electron densities from self-consistent relativistic Dirac-</a:t>
            </a:r>
            <a:r>
              <a:rPr lang="en-US" sz="2000" dirty="0" err="1"/>
              <a:t>Fock</a:t>
            </a:r>
            <a:r>
              <a:rPr lang="en-US" sz="2000" dirty="0"/>
              <a:t> calculations [10] are used</a:t>
            </a:r>
          </a:p>
          <a:p>
            <a:pPr marL="742950" lvl="1" indent="-285750">
              <a:buFont typeface="Courier New" charset="0"/>
              <a:buChar char="o"/>
            </a:pPr>
            <a:r>
              <a:rPr lang="en-US" sz="2000" dirty="0"/>
              <a:t>For </a:t>
            </a:r>
            <a:r>
              <a:rPr lang="en-US" sz="2000" dirty="0" err="1"/>
              <a:t>JLab</a:t>
            </a:r>
            <a:r>
              <a:rPr lang="en-US" sz="2000" dirty="0"/>
              <a:t> conditions atomic charge (screening) corrections are &lt;0.3% (may be few % at small angle) </a:t>
            </a:r>
            <a:endParaRPr lang="en-US" sz="2000" dirty="0" smtClean="0"/>
          </a:p>
          <a:p>
            <a:pPr marL="742950" lvl="1" indent="-285750">
              <a:buFont typeface="Courier New" charset="0"/>
              <a:buChar char="o"/>
            </a:pPr>
            <a:endParaRPr lang="en-US" sz="2000" u="sng" dirty="0"/>
          </a:p>
          <a:p>
            <a:r>
              <a:rPr lang="en-US" sz="2000" u="sng" dirty="0" smtClean="0"/>
              <a:t>Electron </a:t>
            </a:r>
            <a:r>
              <a:rPr lang="en-US" sz="2000" u="sng" dirty="0" smtClean="0"/>
              <a:t>Exchange </a:t>
            </a:r>
            <a:r>
              <a:rPr lang="en-US" sz="2000" u="sng" dirty="0" smtClean="0"/>
              <a:t>Potential</a:t>
            </a:r>
            <a:r>
              <a:rPr lang="en-US" sz="2000" u="sng" dirty="0"/>
              <a:t>(interchange projectile and atomic electrons</a:t>
            </a:r>
            <a:r>
              <a:rPr lang="en-US" sz="2000" u="sng" dirty="0" smtClean="0"/>
              <a:t>)</a:t>
            </a:r>
            <a:endParaRPr lang="en-US" sz="2000" u="sng" dirty="0" smtClean="0"/>
          </a:p>
          <a:p>
            <a:pPr marL="742950" lvl="1" indent="-285750">
              <a:buFont typeface="Courier New" charset="0"/>
              <a:buChar char="o"/>
            </a:pPr>
            <a:r>
              <a:rPr lang="en-US" sz="2000" dirty="0" smtClean="0"/>
              <a:t>Furness-McCarthy exchange potential is used [20]</a:t>
            </a:r>
          </a:p>
          <a:p>
            <a:pPr marL="742950" lvl="1" indent="-285750">
              <a:buFont typeface="Courier New" charset="0"/>
              <a:buChar char="o"/>
            </a:pPr>
            <a:r>
              <a:rPr lang="en-US" sz="2000" dirty="0" smtClean="0"/>
              <a:t>For </a:t>
            </a:r>
            <a:r>
              <a:rPr lang="en-US" sz="2000" dirty="0" err="1" smtClean="0"/>
              <a:t>JLab</a:t>
            </a:r>
            <a:r>
              <a:rPr lang="en-US" sz="2000" dirty="0" smtClean="0"/>
              <a:t> conditions </a:t>
            </a:r>
            <a:r>
              <a:rPr lang="en-US" sz="2000" dirty="0" smtClean="0"/>
              <a:t>the correction is &lt;</a:t>
            </a:r>
            <a:r>
              <a:rPr lang="en-US" sz="2000" dirty="0" smtClean="0"/>
              <a:t>0.2%</a:t>
            </a:r>
          </a:p>
          <a:p>
            <a:endParaRPr lang="en-US" sz="2000" dirty="0"/>
          </a:p>
          <a:p>
            <a:pPr marL="0" lvl="1"/>
            <a:r>
              <a:rPr lang="en-US" sz="2000" u="sng" dirty="0" smtClean="0"/>
              <a:t>Exchange </a:t>
            </a:r>
            <a:r>
              <a:rPr lang="en-US" sz="2000" u="sng" dirty="0"/>
              <a:t>Potential Absorption Potential (inelastic loss to atomic electrons</a:t>
            </a:r>
            <a:r>
              <a:rPr lang="en-US" sz="2000" u="sng" dirty="0" smtClean="0"/>
              <a:t>)</a:t>
            </a:r>
            <a:endParaRPr lang="en-US" sz="2000" u="sng" dirty="0" smtClean="0"/>
          </a:p>
          <a:p>
            <a:pPr marL="742950" lvl="1" indent="-285750">
              <a:buFont typeface="Courier New" charset="0"/>
              <a:buChar char="o"/>
            </a:pPr>
            <a:r>
              <a:rPr lang="en-US" sz="2000" dirty="0" smtClean="0"/>
              <a:t>Local </a:t>
            </a:r>
            <a:r>
              <a:rPr lang="en-US" sz="2000" dirty="0" smtClean="0"/>
              <a:t>Density Approximation proposed by </a:t>
            </a:r>
            <a:r>
              <a:rPr lang="en-US" sz="2000" dirty="0" err="1" smtClean="0"/>
              <a:t>Salvat</a:t>
            </a:r>
            <a:r>
              <a:rPr lang="en-US" sz="2000" dirty="0" smtClean="0"/>
              <a:t> [21] for projective moving in </a:t>
            </a:r>
            <a:r>
              <a:rPr lang="en-US" sz="2000" dirty="0" smtClean="0"/>
              <a:t>electron </a:t>
            </a:r>
            <a:r>
              <a:rPr lang="en-US" sz="2000" dirty="0" smtClean="0"/>
              <a:t>cloud is used</a:t>
            </a:r>
          </a:p>
          <a:p>
            <a:pPr marL="742950" lvl="1" indent="-285750">
              <a:buFont typeface="Courier New" charset="0"/>
              <a:buChar char="o"/>
            </a:pPr>
            <a:r>
              <a:rPr lang="en-US" sz="2000" dirty="0" smtClean="0"/>
              <a:t>For </a:t>
            </a:r>
            <a:r>
              <a:rPr lang="en-US" sz="2000" dirty="0" err="1" smtClean="0"/>
              <a:t>JLab</a:t>
            </a:r>
            <a:r>
              <a:rPr lang="en-US" sz="2000" dirty="0" smtClean="0"/>
              <a:t> conditions </a:t>
            </a:r>
            <a:r>
              <a:rPr lang="en-US" sz="2000" dirty="0" smtClean="0"/>
              <a:t>the the correction </a:t>
            </a:r>
            <a:r>
              <a:rPr lang="en-US" sz="2000" dirty="0" smtClean="0"/>
              <a:t>is &lt;0.05</a:t>
            </a:r>
            <a:r>
              <a:rPr lang="en-US" sz="2000" dirty="0" smtClean="0"/>
              <a:t>% at 1 MeV and smaller at higher energies</a:t>
            </a:r>
            <a:endParaRPr lang="en-US" sz="2000" dirty="0" smtClean="0"/>
          </a:p>
          <a:p>
            <a:endParaRPr lang="en-US" sz="2000" dirty="0" smtClean="0"/>
          </a:p>
        </p:txBody>
      </p:sp>
    </p:spTree>
    <p:extLst>
      <p:ext uri="{BB962C8B-B14F-4D97-AF65-F5344CB8AC3E}">
        <p14:creationId xmlns:p14="http://schemas.microsoft.com/office/powerpoint/2010/main" val="20775612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85086"/>
            <a:ext cx="12192000" cy="5632311"/>
          </a:xfrm>
          <a:prstGeom prst="rect">
            <a:avLst/>
          </a:prstGeom>
        </p:spPr>
        <p:txBody>
          <a:bodyPr wrap="square">
            <a:spAutoFit/>
          </a:bodyPr>
          <a:lstStyle/>
          <a:p>
            <a:r>
              <a:rPr lang="en-US" sz="2000" b="1" dirty="0"/>
              <a:t>Two lowest order fine structure internal radiative corrections are considered:</a:t>
            </a:r>
          </a:p>
          <a:p>
            <a:pPr marL="742950" lvl="1" indent="-285750">
              <a:buFont typeface="Courier New" charset="0"/>
              <a:buChar char="o"/>
            </a:pPr>
            <a:r>
              <a:rPr lang="en-US" sz="2000" dirty="0"/>
              <a:t>vacuum polarization – easily estimated by means of the </a:t>
            </a:r>
            <a:r>
              <a:rPr lang="en-US" sz="2000" dirty="0" err="1"/>
              <a:t>Uehling</a:t>
            </a:r>
            <a:r>
              <a:rPr lang="en-US" sz="2000" dirty="0"/>
              <a:t> approximation [15]</a:t>
            </a:r>
          </a:p>
          <a:p>
            <a:pPr marL="742950" lvl="1" indent="-285750">
              <a:buFont typeface="Courier New" charset="0"/>
              <a:buChar char="o"/>
            </a:pPr>
            <a:r>
              <a:rPr lang="en-US" sz="2000" dirty="0"/>
              <a:t>self energy – theoretically very complicated to reliably evaluate with high accuracy</a:t>
            </a:r>
          </a:p>
          <a:p>
            <a:endParaRPr lang="en-US" sz="2000" dirty="0"/>
          </a:p>
          <a:p>
            <a:r>
              <a:rPr lang="en-US" sz="2000" u="sng" dirty="0"/>
              <a:t>Vacuum Polarization</a:t>
            </a:r>
          </a:p>
          <a:p>
            <a:pPr marL="742950" lvl="1" indent="-285750">
              <a:buFont typeface="Courier New" charset="0"/>
              <a:buChar char="o"/>
            </a:pPr>
            <a:r>
              <a:rPr lang="en-US" sz="2000" dirty="0"/>
              <a:t>Use the </a:t>
            </a:r>
            <a:r>
              <a:rPr lang="en-US" sz="2000" dirty="0" err="1"/>
              <a:t>Uehling</a:t>
            </a:r>
            <a:r>
              <a:rPr lang="en-US" sz="2000" dirty="0"/>
              <a:t> approximation and solved in ELSEPA by including in the Dirac equation potential [17]</a:t>
            </a:r>
          </a:p>
          <a:p>
            <a:pPr marL="742950" lvl="1" indent="-285750">
              <a:buFont typeface="Courier New" charset="0"/>
              <a:buChar char="o"/>
            </a:pPr>
            <a:r>
              <a:rPr lang="en-US" sz="2000" dirty="0"/>
              <a:t>For </a:t>
            </a:r>
            <a:r>
              <a:rPr lang="en-US" sz="2000" dirty="0" err="1"/>
              <a:t>JLab</a:t>
            </a:r>
            <a:r>
              <a:rPr lang="en-US" sz="2000" dirty="0"/>
              <a:t> conditions size of effect for our experiment energy and gold target is &lt;0.4% (Xavier says &lt;0.5%)</a:t>
            </a:r>
          </a:p>
          <a:p>
            <a:endParaRPr lang="en-US" sz="2000" dirty="0"/>
          </a:p>
          <a:p>
            <a:r>
              <a:rPr lang="en-US" sz="2000" u="sng" dirty="0"/>
              <a:t>Self energy</a:t>
            </a:r>
          </a:p>
          <a:p>
            <a:pPr marL="742950" lvl="2" indent="-285750">
              <a:buFont typeface="Courier New" charset="0"/>
              <a:buChar char="o"/>
            </a:pPr>
            <a:r>
              <a:rPr lang="en-US" sz="2000" dirty="0"/>
              <a:t>Not </a:t>
            </a:r>
            <a:r>
              <a:rPr lang="en-US" sz="2000" dirty="0" smtClean="0"/>
              <a:t>calculated</a:t>
            </a:r>
          </a:p>
          <a:p>
            <a:pPr marL="742950" lvl="2" indent="-285750">
              <a:buFont typeface="Courier New" charset="0"/>
              <a:buChar char="o"/>
            </a:pPr>
            <a:r>
              <a:rPr lang="en-US" sz="2000" b="1" dirty="0" smtClean="0"/>
              <a:t>From Xavier </a:t>
            </a:r>
            <a:r>
              <a:rPr lang="en-US" sz="2000" dirty="0" smtClean="0"/>
              <a:t>: First </a:t>
            </a:r>
            <a:r>
              <a:rPr lang="en-US" sz="2000" dirty="0"/>
              <a:t>of all I will only stress </a:t>
            </a:r>
            <a:r>
              <a:rPr lang="en-US" sz="2000" dirty="0" err="1"/>
              <a:t>Steigerwald</a:t>
            </a:r>
            <a:r>
              <a:rPr lang="en-US" sz="2000" dirty="0"/>
              <a:t> experiments [</a:t>
            </a:r>
            <a:r>
              <a:rPr lang="en-US" sz="2000" dirty="0" smtClean="0"/>
              <a:t>14] together </a:t>
            </a:r>
            <a:r>
              <a:rPr lang="en-US" sz="2000" dirty="0"/>
              <a:t>with my calculations of the vacuum polarization to justify that self-energy corrections should be of opposite </a:t>
            </a:r>
            <a:r>
              <a:rPr lang="en-US" sz="2000" dirty="0" smtClean="0"/>
              <a:t>sign and </a:t>
            </a:r>
            <a:r>
              <a:rPr lang="en-US" sz="2000" dirty="0"/>
              <a:t>similar magnitude as vacuum polarization. Having said that, Ref.[13] provides a very indirect (and might be </a:t>
            </a:r>
            <a:r>
              <a:rPr lang="en-US" sz="2000" dirty="0" smtClean="0"/>
              <a:t>wrong) support </a:t>
            </a:r>
            <a:r>
              <a:rPr lang="en-US" sz="2000" dirty="0"/>
              <a:t>to the issue of the sign. In Ref.[13] instead of correcting the nuclear electromagnetic potential including VP and </a:t>
            </a:r>
            <a:r>
              <a:rPr lang="en-US" sz="2000" dirty="0" smtClean="0"/>
              <a:t>SE, they </a:t>
            </a:r>
            <a:r>
              <a:rPr lang="en-US" sz="2000" dirty="0"/>
              <a:t>took into account this corrections to the electronic atom potential (such a correction will be negligible in our </a:t>
            </a:r>
            <a:r>
              <a:rPr lang="en-US" sz="2000" dirty="0" smtClean="0"/>
              <a:t>case since </a:t>
            </a:r>
            <a:r>
              <a:rPr lang="en-US" sz="2000" dirty="0"/>
              <a:t>the full contribution of atomic electrons is already small). Nevertheless, they found that SE and VP have </a:t>
            </a:r>
            <a:r>
              <a:rPr lang="en-US" sz="2000" dirty="0" smtClean="0"/>
              <a:t>different signs </a:t>
            </a:r>
            <a:r>
              <a:rPr lang="en-US" sz="2000" dirty="0"/>
              <a:t>and are of the same order. So this is not a real smoking gun, but it is what we have so far from theory… May be </a:t>
            </a:r>
            <a:r>
              <a:rPr lang="en-US" sz="2000" dirty="0" smtClean="0"/>
              <a:t>the best </a:t>
            </a:r>
            <a:r>
              <a:rPr lang="en-US" sz="2000" dirty="0"/>
              <a:t>is not to stress Ref.[13] but just </a:t>
            </a:r>
            <a:r>
              <a:rPr lang="en-US" sz="2000" dirty="0" err="1" smtClean="0"/>
              <a:t>Steigerwald</a:t>
            </a:r>
            <a:r>
              <a:rPr lang="en-US" sz="2000" dirty="0" smtClean="0"/>
              <a:t> </a:t>
            </a:r>
            <a:r>
              <a:rPr lang="en-US" sz="2000" dirty="0"/>
              <a:t>work.</a:t>
            </a:r>
            <a:endParaRPr lang="en-US" sz="2000" dirty="0"/>
          </a:p>
        </p:txBody>
      </p:sp>
    </p:spTree>
    <p:extLst>
      <p:ext uri="{BB962C8B-B14F-4D97-AF65-F5344CB8AC3E}">
        <p14:creationId xmlns:p14="http://schemas.microsoft.com/office/powerpoint/2010/main" val="2216856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2000" cy="2862322"/>
          </a:xfrm>
          <a:prstGeom prst="rect">
            <a:avLst/>
          </a:prstGeom>
          <a:noFill/>
        </p:spPr>
        <p:txBody>
          <a:bodyPr wrap="square" rtlCol="0">
            <a:spAutoFit/>
          </a:bodyPr>
          <a:lstStyle/>
          <a:p>
            <a:r>
              <a:rPr lang="en-US" sz="2000" b="1" dirty="0" smtClean="0"/>
              <a:t>Other Effects </a:t>
            </a:r>
          </a:p>
          <a:p>
            <a:pPr lvl="1"/>
            <a:r>
              <a:rPr lang="en-US" sz="2000" u="sng" dirty="0" smtClean="0"/>
              <a:t>Bremsstrahlung</a:t>
            </a:r>
          </a:p>
          <a:p>
            <a:pPr marL="742950" lvl="1" indent="-285750">
              <a:buFont typeface="Courier New" charset="0"/>
              <a:buChar char="o"/>
            </a:pPr>
            <a:r>
              <a:rPr lang="en-US" sz="2000" dirty="0"/>
              <a:t>Kurt </a:t>
            </a:r>
            <a:r>
              <a:rPr lang="en-US" sz="2000" dirty="0" err="1"/>
              <a:t>Aulenbacher</a:t>
            </a:r>
            <a:r>
              <a:rPr lang="en-US" sz="2000" dirty="0"/>
              <a:t> cites </a:t>
            </a:r>
            <a:r>
              <a:rPr lang="en-US" sz="2000" dirty="0"/>
              <a:t>W. Johnson, C. Carroll and C. Mullin, Physical Review 126,4 (1962) </a:t>
            </a:r>
            <a:r>
              <a:rPr lang="en-US" sz="2000" dirty="0" smtClean="0"/>
              <a:t>352 case where effect at 600 </a:t>
            </a:r>
            <a:r>
              <a:rPr lang="en-US" sz="2000" dirty="0" err="1" smtClean="0"/>
              <a:t>keV</a:t>
            </a:r>
            <a:r>
              <a:rPr lang="en-US" sz="2000" dirty="0" smtClean="0"/>
              <a:t> the correction is about 0.8%</a:t>
            </a:r>
            <a:endParaRPr lang="en-US" sz="2000" dirty="0"/>
          </a:p>
          <a:p>
            <a:pPr marL="742950" lvl="1" indent="-285750">
              <a:buFont typeface="Courier New" charset="0"/>
              <a:buChar char="o"/>
            </a:pPr>
            <a:r>
              <a:rPr lang="en-US" sz="2000" dirty="0" smtClean="0"/>
              <a:t>N</a:t>
            </a:r>
            <a:r>
              <a:rPr lang="en-US" sz="2000" dirty="0" smtClean="0"/>
              <a:t>ot </a:t>
            </a:r>
            <a:r>
              <a:rPr lang="en-US" sz="2000" dirty="0" smtClean="0"/>
              <a:t>considered [</a:t>
            </a:r>
            <a:r>
              <a:rPr lang="en-US" sz="2000" dirty="0" smtClean="0"/>
              <a:t>22], </a:t>
            </a:r>
            <a:r>
              <a:rPr lang="en-US" sz="2000" smtClean="0"/>
              <a:t>but Xavier can give this some consideration</a:t>
            </a:r>
            <a:endParaRPr lang="en-US" sz="2000" dirty="0" smtClean="0"/>
          </a:p>
          <a:p>
            <a:pPr lvl="1"/>
            <a:r>
              <a:rPr lang="en-US" sz="2000" u="sng" dirty="0" smtClean="0"/>
              <a:t>Recoil effects</a:t>
            </a:r>
          </a:p>
          <a:p>
            <a:pPr marL="742950" lvl="1" indent="-285750">
              <a:buFont typeface="Courier New" charset="0"/>
              <a:buChar char="o"/>
            </a:pPr>
            <a:r>
              <a:rPr lang="en-US" sz="2000" dirty="0"/>
              <a:t>N</a:t>
            </a:r>
            <a:r>
              <a:rPr lang="en-US" sz="2000" dirty="0" smtClean="0"/>
              <a:t>ot </a:t>
            </a:r>
            <a:r>
              <a:rPr lang="en-US" sz="2000" dirty="0" smtClean="0"/>
              <a:t>considered [23</a:t>
            </a:r>
            <a:r>
              <a:rPr lang="en-US" sz="2000" dirty="0" smtClean="0"/>
              <a:t>] by Xavier</a:t>
            </a:r>
            <a:endParaRPr lang="en-US" sz="2000" dirty="0"/>
          </a:p>
          <a:p>
            <a:pPr lvl="1"/>
            <a:endParaRPr lang="is-IS" sz="2000" dirty="0" smtClean="0"/>
          </a:p>
          <a:p>
            <a:r>
              <a:rPr lang="en-US" sz="2000" b="1" dirty="0" smtClean="0"/>
              <a:t>Summary Table</a:t>
            </a:r>
            <a:r>
              <a:rPr lang="is-IS" sz="2000" b="1" dirty="0" smtClean="0"/>
              <a:t> of Effects that are addressed</a:t>
            </a:r>
            <a:endParaRPr lang="is-IS" sz="2000" b="1" dirty="0"/>
          </a:p>
        </p:txBody>
      </p:sp>
      <p:graphicFrame>
        <p:nvGraphicFramePr>
          <p:cNvPr id="3" name="Table 2"/>
          <p:cNvGraphicFramePr>
            <a:graphicFrameLocks noGrp="1"/>
          </p:cNvGraphicFramePr>
          <p:nvPr>
            <p:extLst>
              <p:ext uri="{D42A27DB-BD31-4B8C-83A1-F6EECF244321}">
                <p14:modId xmlns:p14="http://schemas.microsoft.com/office/powerpoint/2010/main" val="1364138715"/>
              </p:ext>
            </p:extLst>
          </p:nvPr>
        </p:nvGraphicFramePr>
        <p:xfrm>
          <a:off x="158578" y="2862322"/>
          <a:ext cx="11703908" cy="3139440"/>
        </p:xfrm>
        <a:graphic>
          <a:graphicData uri="http://schemas.openxmlformats.org/drawingml/2006/table">
            <a:tbl>
              <a:tblPr firstRow="1" bandRow="1">
                <a:tableStyleId>{5C22544A-7EE6-4342-B048-85BDC9FD1C3A}</a:tableStyleId>
              </a:tblPr>
              <a:tblGrid>
                <a:gridCol w="3252661"/>
                <a:gridCol w="4012174"/>
                <a:gridCol w="4439073"/>
              </a:tblGrid>
              <a:tr h="370840">
                <a:tc>
                  <a:txBody>
                    <a:bodyPr/>
                    <a:lstStyle/>
                    <a:p>
                      <a:r>
                        <a:rPr lang="en-US" sz="2000" dirty="0" smtClean="0"/>
                        <a:t>Effect</a:t>
                      </a:r>
                      <a:endParaRPr lang="en-US" sz="2000" dirty="0"/>
                    </a:p>
                  </a:txBody>
                  <a:tcPr/>
                </a:tc>
                <a:tc>
                  <a:txBody>
                    <a:bodyPr/>
                    <a:lstStyle/>
                    <a:p>
                      <a:r>
                        <a:rPr lang="en-US" sz="2000" dirty="0" smtClean="0"/>
                        <a:t>Size of effect </a:t>
                      </a:r>
                      <a:r>
                        <a:rPr lang="en-US" sz="2000" baseline="0" dirty="0" smtClean="0"/>
                        <a:t>for </a:t>
                      </a:r>
                      <a:r>
                        <a:rPr lang="en-US" sz="2000" baseline="0" dirty="0" err="1" smtClean="0"/>
                        <a:t>JLab</a:t>
                      </a:r>
                      <a:r>
                        <a:rPr lang="en-US" sz="2000" baseline="0" dirty="0" smtClean="0"/>
                        <a:t> conditions</a:t>
                      </a:r>
                      <a:endParaRPr lang="en-US" sz="2000" dirty="0"/>
                    </a:p>
                  </a:txBody>
                  <a:tcPr/>
                </a:tc>
                <a:tc>
                  <a:txBody>
                    <a:bodyPr/>
                    <a:lstStyle/>
                    <a:p>
                      <a:r>
                        <a:rPr lang="en-US" sz="2000" dirty="0" smtClean="0"/>
                        <a:t>Corresponding</a:t>
                      </a:r>
                      <a:r>
                        <a:rPr lang="en-US" sz="2000" baseline="0" dirty="0" smtClean="0"/>
                        <a:t> uncertainty on effect</a:t>
                      </a:r>
                      <a:endParaRPr lang="en-US" sz="2000" dirty="0"/>
                    </a:p>
                  </a:txBody>
                  <a:tcPr/>
                </a:tc>
              </a:tr>
              <a:tr h="370840">
                <a:tc>
                  <a:txBody>
                    <a:bodyPr/>
                    <a:lstStyle/>
                    <a:p>
                      <a:r>
                        <a:rPr lang="en-US" sz="2000" dirty="0" smtClean="0"/>
                        <a:t>Finite</a:t>
                      </a:r>
                      <a:r>
                        <a:rPr lang="en-US" sz="2000" baseline="0" dirty="0" smtClean="0"/>
                        <a:t> nuclear size (Fermi)</a:t>
                      </a:r>
                      <a:endParaRPr lang="en-US" sz="2000" dirty="0"/>
                    </a:p>
                  </a:txBody>
                  <a:tcPr/>
                </a:tc>
                <a:tc>
                  <a:txBody>
                    <a:bodyPr/>
                    <a:lstStyle/>
                    <a:p>
                      <a:r>
                        <a:rPr lang="en-US" sz="2000" dirty="0" smtClean="0"/>
                        <a:t>&lt;4.0</a:t>
                      </a:r>
                      <a:r>
                        <a:rPr lang="en-US" sz="2000" dirty="0" smtClean="0"/>
                        <a:t>% (included)</a:t>
                      </a:r>
                      <a:endParaRPr lang="en-US" sz="2000" dirty="0"/>
                    </a:p>
                  </a:txBody>
                  <a:tcPr/>
                </a:tc>
                <a:tc>
                  <a:txBody>
                    <a:bodyPr/>
                    <a:lstStyle/>
                    <a:p>
                      <a:r>
                        <a:rPr lang="en-US" sz="1800" kern="1200" dirty="0" smtClean="0">
                          <a:solidFill>
                            <a:schemeClr val="dk1"/>
                          </a:solidFill>
                          <a:effectLst/>
                          <a:latin typeface="+mn-lt"/>
                          <a:ea typeface="+mn-ea"/>
                          <a:cs typeface="+mn-cs"/>
                        </a:rPr>
                        <a:t>Xavier</a:t>
                      </a:r>
                      <a:r>
                        <a:rPr lang="en-US" sz="1800" kern="1200" baseline="0" dirty="0" smtClean="0">
                          <a:solidFill>
                            <a:schemeClr val="dk1"/>
                          </a:solidFill>
                          <a:effectLst/>
                          <a:latin typeface="+mn-lt"/>
                          <a:ea typeface="+mn-ea"/>
                          <a:cs typeface="+mn-cs"/>
                        </a:rPr>
                        <a:t> : </a:t>
                      </a:r>
                      <a:r>
                        <a:rPr lang="en-US" sz="1800" kern="1200" dirty="0" smtClean="0">
                          <a:solidFill>
                            <a:schemeClr val="dk1"/>
                          </a:solidFill>
                          <a:effectLst/>
                          <a:latin typeface="+mn-lt"/>
                          <a:ea typeface="+mn-ea"/>
                          <a:cs typeface="+mn-cs"/>
                        </a:rPr>
                        <a:t>&lt;0.1% if a reasonable nuclear</a:t>
                      </a:r>
                    </a:p>
                    <a:p>
                      <a:r>
                        <a:rPr lang="en-US" sz="1800" kern="1200" dirty="0" smtClean="0">
                          <a:solidFill>
                            <a:schemeClr val="dk1"/>
                          </a:solidFill>
                          <a:effectLst/>
                          <a:latin typeface="+mn-lt"/>
                          <a:ea typeface="+mn-ea"/>
                          <a:cs typeface="+mn-cs"/>
                        </a:rPr>
                        <a:t>model for the charge density is used</a:t>
                      </a:r>
                      <a:endParaRPr lang="en-US" sz="1800" kern="1200" dirty="0">
                        <a:solidFill>
                          <a:schemeClr val="dk1"/>
                        </a:solidFill>
                        <a:effectLst/>
                        <a:latin typeface="+mn-lt"/>
                        <a:ea typeface="+mn-ea"/>
                        <a:cs typeface="+mn-cs"/>
                      </a:endParaRPr>
                    </a:p>
                  </a:txBody>
                  <a:tcPr/>
                </a:tc>
              </a:tr>
              <a:tr h="370840">
                <a:tc>
                  <a:txBody>
                    <a:bodyPr/>
                    <a:lstStyle/>
                    <a:p>
                      <a:r>
                        <a:rPr lang="en-US" sz="2000" dirty="0" smtClean="0"/>
                        <a:t>Atomic electrons (Dirac</a:t>
                      </a:r>
                      <a:r>
                        <a:rPr lang="en-US" sz="2000" baseline="0" dirty="0" smtClean="0"/>
                        <a:t> </a:t>
                      </a:r>
                      <a:r>
                        <a:rPr lang="en-US" sz="2000" baseline="0" dirty="0" err="1" smtClean="0"/>
                        <a:t>Fock</a:t>
                      </a:r>
                      <a:r>
                        <a:rPr lang="en-US" sz="2000" baseline="0" dirty="0" smtClean="0"/>
                        <a:t>)</a:t>
                      </a:r>
                      <a:endParaRPr lang="en-US" sz="2000" dirty="0"/>
                    </a:p>
                  </a:txBody>
                  <a:tcPr/>
                </a:tc>
                <a:tc>
                  <a:txBody>
                    <a:bodyPr/>
                    <a:lstStyle/>
                    <a:p>
                      <a:r>
                        <a:rPr lang="en-US" sz="2000" dirty="0" smtClean="0"/>
                        <a:t>&lt;0.3</a:t>
                      </a:r>
                      <a:r>
                        <a:rPr lang="en-US" sz="2000" dirty="0" smtClean="0"/>
                        <a:t>% (included)</a:t>
                      </a:r>
                      <a:endParaRPr lang="en-US" sz="2000" dirty="0"/>
                    </a:p>
                  </a:txBody>
                  <a:tcPr/>
                </a:tc>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tx1"/>
                          </a:solidFill>
                        </a:rPr>
                        <a:t>Xavier can look into these or we can assume 100% uncertainty</a:t>
                      </a:r>
                    </a:p>
                  </a:txBody>
                  <a:tcPr/>
                </a:tc>
              </a:tr>
              <a:tr h="370840">
                <a:tc>
                  <a:txBody>
                    <a:bodyPr/>
                    <a:lstStyle/>
                    <a:p>
                      <a:r>
                        <a:rPr lang="en-US" sz="2000" dirty="0" smtClean="0"/>
                        <a:t>Electron exchange potential</a:t>
                      </a:r>
                      <a:endParaRPr lang="en-US" sz="2000" dirty="0"/>
                    </a:p>
                  </a:txBody>
                  <a:tcPr/>
                </a:tc>
                <a:tc>
                  <a:txBody>
                    <a:bodyPr/>
                    <a:lstStyle/>
                    <a:p>
                      <a:r>
                        <a:rPr lang="en-US" sz="2000" dirty="0" smtClean="0"/>
                        <a:t>&lt;0.2</a:t>
                      </a:r>
                      <a:r>
                        <a:rPr lang="en-US" sz="2000" dirty="0" smtClean="0"/>
                        <a:t>% (included)</a:t>
                      </a:r>
                      <a:endParaRPr lang="en-US" sz="2000" dirty="0"/>
                    </a:p>
                  </a:txBody>
                  <a:tcPr/>
                </a:tc>
                <a:tc vMerge="1">
                  <a:txBody>
                    <a:bodyPr/>
                    <a:lstStyle/>
                    <a:p>
                      <a:pPr algn="l"/>
                      <a:endParaRPr lang="en-US" sz="2000" dirty="0" smtClean="0">
                        <a:solidFill>
                          <a:schemeClr val="tx1"/>
                        </a:solidFill>
                      </a:endParaRPr>
                    </a:p>
                  </a:txBody>
                  <a:tcPr/>
                </a:tc>
              </a:tr>
              <a:tr h="370840">
                <a:tc>
                  <a:txBody>
                    <a:bodyPr/>
                    <a:lstStyle/>
                    <a:p>
                      <a:r>
                        <a:rPr lang="en-US" sz="2000" dirty="0" smtClean="0"/>
                        <a:t>Inelastic channel</a:t>
                      </a:r>
                      <a:endParaRPr lang="en-US" sz="2000" dirty="0"/>
                    </a:p>
                  </a:txBody>
                  <a:tcPr/>
                </a:tc>
                <a:tc>
                  <a:txBody>
                    <a:bodyPr/>
                    <a:lstStyle/>
                    <a:p>
                      <a:r>
                        <a:rPr lang="en-US" sz="2000" dirty="0" smtClean="0"/>
                        <a:t>&lt;0.05</a:t>
                      </a:r>
                      <a:r>
                        <a:rPr lang="en-US" sz="2000" dirty="0" smtClean="0"/>
                        <a:t>% (included)</a:t>
                      </a:r>
                      <a:endParaRPr lang="en-US" sz="2000" dirty="0"/>
                    </a:p>
                  </a:txBody>
                  <a:tcPr/>
                </a:tc>
                <a:tc vMerge="1">
                  <a:txBody>
                    <a:bodyPr/>
                    <a:lstStyle/>
                    <a:p>
                      <a:pPr algn="l"/>
                      <a:endParaRPr lang="en-US" sz="2000" dirty="0" smtClean="0">
                        <a:solidFill>
                          <a:schemeClr val="tx1"/>
                        </a:solidFill>
                      </a:endParaRPr>
                    </a:p>
                  </a:txBody>
                  <a:tcPr/>
                </a:tc>
              </a:tr>
              <a:tr h="370840">
                <a:tc>
                  <a:txBody>
                    <a:bodyPr/>
                    <a:lstStyle/>
                    <a:p>
                      <a:r>
                        <a:rPr lang="en-US" sz="2000" dirty="0" smtClean="0"/>
                        <a:t>Vacuum polarization</a:t>
                      </a:r>
                      <a:endParaRPr lang="en-US" sz="2000" dirty="0"/>
                    </a:p>
                  </a:txBody>
                  <a:tcPr/>
                </a:tc>
                <a:tc>
                  <a:txBody>
                    <a:bodyPr/>
                    <a:lstStyle/>
                    <a:p>
                      <a:r>
                        <a:rPr lang="en-US" sz="2000" dirty="0" smtClean="0"/>
                        <a:t>&lt;0.5</a:t>
                      </a:r>
                      <a:r>
                        <a:rPr lang="en-US" sz="2000" dirty="0" smtClean="0"/>
                        <a:t>% (not included)</a:t>
                      </a:r>
                      <a:endParaRPr lang="en-US" sz="2000" dirty="0"/>
                    </a:p>
                  </a:txBody>
                  <a:tcPr/>
                </a:tc>
                <a:tc rowSpan="2">
                  <a:txBody>
                    <a:bodyPr/>
                    <a:lstStyle/>
                    <a:p>
                      <a:r>
                        <a:rPr lang="en-US" sz="1800" kern="1200" dirty="0" smtClean="0">
                          <a:solidFill>
                            <a:schemeClr val="dk1"/>
                          </a:solidFill>
                          <a:effectLst/>
                          <a:latin typeface="+mn-lt"/>
                          <a:ea typeface="+mn-ea"/>
                          <a:cs typeface="+mn-cs"/>
                        </a:rPr>
                        <a:t>From</a:t>
                      </a:r>
                      <a:r>
                        <a:rPr lang="en-US" sz="1800" kern="1200" baseline="0" dirty="0" smtClean="0">
                          <a:solidFill>
                            <a:schemeClr val="dk1"/>
                          </a:solidFill>
                          <a:effectLst/>
                          <a:latin typeface="+mn-lt"/>
                          <a:ea typeface="+mn-ea"/>
                          <a:cs typeface="+mn-cs"/>
                        </a:rPr>
                        <a:t> Xavier: Has proposed 0.5%, </a:t>
                      </a:r>
                      <a:r>
                        <a:rPr lang="en-US" sz="1800" kern="1200" dirty="0" smtClean="0">
                          <a:solidFill>
                            <a:schemeClr val="dk1"/>
                          </a:solidFill>
                          <a:effectLst/>
                          <a:latin typeface="+mn-lt"/>
                          <a:ea typeface="+mn-ea"/>
                          <a:cs typeface="+mn-cs"/>
                        </a:rPr>
                        <a:t>See previous slide, he</a:t>
                      </a:r>
                      <a:r>
                        <a:rPr lang="en-US" sz="1800" kern="1200" baseline="0" dirty="0" smtClean="0">
                          <a:solidFill>
                            <a:schemeClr val="dk1"/>
                          </a:solidFill>
                          <a:effectLst/>
                          <a:latin typeface="+mn-lt"/>
                          <a:ea typeface="+mn-ea"/>
                          <a:cs typeface="+mn-cs"/>
                        </a:rPr>
                        <a:t> would use </a:t>
                      </a:r>
                      <a:r>
                        <a:rPr lang="en-US" sz="1800" kern="1200" dirty="0" err="1" smtClean="0">
                          <a:solidFill>
                            <a:schemeClr val="dk1"/>
                          </a:solidFill>
                          <a:effectLst/>
                          <a:latin typeface="+mn-lt"/>
                          <a:ea typeface="+mn-ea"/>
                          <a:cs typeface="+mn-cs"/>
                        </a:rPr>
                        <a:t>Steigerwald’s</a:t>
                      </a:r>
                      <a:endParaRPr lang="en-US" sz="1800" kern="1200" dirty="0" smtClean="0">
                        <a:solidFill>
                          <a:schemeClr val="dk1"/>
                        </a:solidFill>
                        <a:effectLst/>
                        <a:latin typeface="+mn-lt"/>
                        <a:ea typeface="+mn-ea"/>
                        <a:cs typeface="+mn-cs"/>
                      </a:endParaRPr>
                    </a:p>
                    <a:p>
                      <a:r>
                        <a:rPr lang="en-US" sz="1800" kern="1200" dirty="0" smtClean="0">
                          <a:solidFill>
                            <a:schemeClr val="dk1"/>
                          </a:solidFill>
                          <a:effectLst/>
                          <a:latin typeface="+mn-lt"/>
                          <a:ea typeface="+mn-ea"/>
                          <a:cs typeface="+mn-cs"/>
                        </a:rPr>
                        <a:t>work. It looks to me the most solid proof.</a:t>
                      </a:r>
                    </a:p>
                  </a:txBody>
                  <a:tcPr/>
                </a:tc>
              </a:tr>
              <a:tr h="370840">
                <a:tc>
                  <a:txBody>
                    <a:bodyPr/>
                    <a:lstStyle/>
                    <a:p>
                      <a:r>
                        <a:rPr lang="en-US" sz="2000" dirty="0" smtClean="0"/>
                        <a:t>Self-energy</a:t>
                      </a:r>
                      <a:endParaRPr lang="en-US" sz="2000" dirty="0"/>
                    </a:p>
                  </a:txBody>
                  <a:tcPr/>
                </a:tc>
                <a:tc>
                  <a:txBody>
                    <a:bodyPr/>
                    <a:lstStyle/>
                    <a:p>
                      <a:r>
                        <a:rPr lang="en-US" sz="2000" dirty="0" smtClean="0"/>
                        <a:t>None (not included)</a:t>
                      </a:r>
                      <a:endParaRPr lang="en-US" sz="2000" dirty="0"/>
                    </a:p>
                  </a:txBody>
                  <a:tcPr/>
                </a:tc>
                <a:tc vMerge="1">
                  <a:txBody>
                    <a:bodyPr/>
                    <a:lstStyle/>
                    <a:p>
                      <a:pPr algn="ctr"/>
                      <a:endParaRPr lang="en-US" dirty="0">
                        <a:solidFill>
                          <a:srgbClr val="FF0000"/>
                        </a:solidFill>
                      </a:endParaRPr>
                    </a:p>
                  </a:txBody>
                  <a:tcPr/>
                </a:tc>
              </a:tr>
            </a:tbl>
          </a:graphicData>
        </a:graphic>
      </p:graphicFrame>
    </p:spTree>
    <p:extLst>
      <p:ext uri="{BB962C8B-B14F-4D97-AF65-F5344CB8AC3E}">
        <p14:creationId xmlns:p14="http://schemas.microsoft.com/office/powerpoint/2010/main" val="16354802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3188" y="1887407"/>
            <a:ext cx="10378290" cy="3046988"/>
          </a:xfrm>
          <a:prstGeom prst="rect">
            <a:avLst/>
          </a:prstGeom>
          <a:noFill/>
        </p:spPr>
        <p:txBody>
          <a:bodyPr wrap="none" rtlCol="0">
            <a:spAutoFit/>
          </a:bodyPr>
          <a:lstStyle/>
          <a:p>
            <a:pPr algn="ctr"/>
            <a:r>
              <a:rPr lang="en-US" sz="9600" dirty="0" smtClean="0"/>
              <a:t>ANALYSIS : CUTS</a:t>
            </a:r>
          </a:p>
          <a:p>
            <a:pPr algn="ctr"/>
            <a:r>
              <a:rPr lang="en-US" sz="9600" dirty="0" smtClean="0"/>
              <a:t>(&amp; EXTRAPOLATION)</a:t>
            </a:r>
          </a:p>
        </p:txBody>
      </p:sp>
    </p:spTree>
    <p:extLst>
      <p:ext uri="{BB962C8B-B14F-4D97-AF65-F5344CB8AC3E}">
        <p14:creationId xmlns:p14="http://schemas.microsoft.com/office/powerpoint/2010/main" val="4752619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1999" cy="4708981"/>
          </a:xfrm>
          <a:prstGeom prst="rect">
            <a:avLst/>
          </a:prstGeom>
          <a:noFill/>
        </p:spPr>
        <p:txBody>
          <a:bodyPr wrap="square" rtlCol="0">
            <a:spAutoFit/>
          </a:bodyPr>
          <a:lstStyle/>
          <a:p>
            <a:r>
              <a:rPr lang="en-US" sz="2000" dirty="0" smtClean="0"/>
              <a:t>The final analysis is summarized in </a:t>
            </a:r>
            <a:r>
              <a:rPr lang="fi-FI" sz="2000" dirty="0" smtClean="0"/>
              <a:t>JLAB-TN-17-025.</a:t>
            </a:r>
            <a:endParaRPr lang="en-US" sz="2000" dirty="0" smtClean="0"/>
          </a:p>
          <a:p>
            <a:endParaRPr lang="en-US" sz="2000" dirty="0"/>
          </a:p>
          <a:p>
            <a:r>
              <a:rPr lang="en-US" sz="2000" dirty="0" smtClean="0"/>
              <a:t>The time and energy cuts are defined in terms of the mean and sigma of a Gaussian function, fit to events limited to the region near the peak value (X in time and Y in energy).</a:t>
            </a:r>
          </a:p>
          <a:p>
            <a:endParaRPr lang="en-US" sz="2000" dirty="0"/>
          </a:p>
          <a:p>
            <a:r>
              <a:rPr lang="en-US" sz="2000" dirty="0" smtClean="0"/>
              <a:t>The asymmetry is calculated by integrating the number of events which lay within both a time and energy cut, each of which is defined by units of sigma about the mean.</a:t>
            </a:r>
          </a:p>
          <a:p>
            <a:endParaRPr lang="en-US" sz="2000" dirty="0"/>
          </a:p>
          <a:p>
            <a:r>
              <a:rPr lang="en-US" sz="2000" dirty="0" smtClean="0"/>
              <a:t>In </a:t>
            </a:r>
            <a:r>
              <a:rPr lang="en-US" sz="2000" dirty="0"/>
              <a:t>the early analyses we tested the sensitivity of </a:t>
            </a:r>
            <a:r>
              <a:rPr lang="en-US" sz="2000" dirty="0" smtClean="0"/>
              <a:t>the asymmetry </a:t>
            </a:r>
            <a:r>
              <a:rPr lang="en-US" sz="2000" dirty="0"/>
              <a:t>to </a:t>
            </a:r>
            <a:r>
              <a:rPr lang="en-US" sz="2000" dirty="0" smtClean="0"/>
              <a:t>various slices of time and energy, and with representative foils like “thin, middle, thick”.</a:t>
            </a:r>
            <a:endParaRPr lang="en-US" sz="2000" dirty="0"/>
          </a:p>
          <a:p>
            <a:endParaRPr lang="en-US" sz="2000" dirty="0" smtClean="0"/>
          </a:p>
          <a:p>
            <a:r>
              <a:rPr lang="en-US" sz="2000" dirty="0" smtClean="0"/>
              <a:t>In the final analysis we teste the sensitivity of extrapolation parameters to varying cuts of time and energy, but collectively applying the same time and energy cuts to all foils in a run.</a:t>
            </a:r>
          </a:p>
          <a:p>
            <a:endParaRPr lang="en-US" sz="2000" dirty="0"/>
          </a:p>
          <a:p>
            <a:r>
              <a:rPr lang="en-US" sz="2000" dirty="0" smtClean="0"/>
              <a:t>Examples of the results are shown in the next two slides</a:t>
            </a:r>
            <a:r>
              <a:rPr lang="is-IS" sz="2000" dirty="0" smtClean="0"/>
              <a:t>…</a:t>
            </a:r>
            <a:endParaRPr lang="en-US" sz="2000" dirty="0" smtClean="0"/>
          </a:p>
        </p:txBody>
      </p:sp>
    </p:spTree>
    <p:extLst>
      <p:ext uri="{BB962C8B-B14F-4D97-AF65-F5344CB8AC3E}">
        <p14:creationId xmlns:p14="http://schemas.microsoft.com/office/powerpoint/2010/main" val="1787353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6305" y="222423"/>
            <a:ext cx="10599505" cy="923330"/>
          </a:xfrm>
          <a:prstGeom prst="rect">
            <a:avLst/>
          </a:prstGeom>
          <a:noFill/>
        </p:spPr>
        <p:txBody>
          <a:bodyPr wrap="none" rtlCol="0">
            <a:spAutoFit/>
          </a:bodyPr>
          <a:lstStyle/>
          <a:p>
            <a:r>
              <a:rPr lang="en-US" dirty="0"/>
              <a:t>The optimal timing cut was determined by testing </a:t>
            </a:r>
            <a:r>
              <a:rPr lang="en-US" dirty="0" smtClean="0"/>
              <a:t>the sensitivity of </a:t>
            </a:r>
            <a:r>
              <a:rPr lang="en-US" dirty="0"/>
              <a:t>A0 against large variations in the energy cut.</a:t>
            </a:r>
          </a:p>
          <a:p>
            <a:endParaRPr lang="en-US" dirty="0" smtClean="0"/>
          </a:p>
          <a:p>
            <a:r>
              <a:rPr lang="en-US" dirty="0" smtClean="0"/>
              <a:t>Example of selecting the timing cut by using A0 of </a:t>
            </a:r>
            <a:r>
              <a:rPr lang="en-US" dirty="0" err="1" smtClean="0"/>
              <a:t>Pade</a:t>
            </a:r>
            <a:r>
              <a:rPr lang="en-US" dirty="0" smtClean="0"/>
              <a:t>(1,1) from Run 1.</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77145"/>
            <a:ext cx="7184323" cy="434312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4887" y="1272745"/>
            <a:ext cx="5137113" cy="4347520"/>
          </a:xfrm>
          <a:prstGeom prst="rect">
            <a:avLst/>
          </a:prstGeom>
        </p:spPr>
      </p:pic>
      <p:sp>
        <p:nvSpPr>
          <p:cNvPr id="5" name="Rectangle 4"/>
          <p:cNvSpPr/>
          <p:nvPr/>
        </p:nvSpPr>
        <p:spPr>
          <a:xfrm>
            <a:off x="9510461" y="1579819"/>
            <a:ext cx="834542" cy="3261815"/>
          </a:xfrm>
          <a:prstGeom prst="rect">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45810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596</TotalTime>
  <Words>2010</Words>
  <Application>Microsoft Macintosh PowerPoint</Application>
  <PresentationFormat>Widescreen</PresentationFormat>
  <Paragraphs>184</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Calibri</vt:lpstr>
      <vt:lpstr>Calibri Light</vt:lpstr>
      <vt:lpstr>Courier New</vt:lpstr>
      <vt:lpstr>Symbol</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54</cp:revision>
  <dcterms:created xsi:type="dcterms:W3CDTF">2017-11-07T02:26:35Z</dcterms:created>
  <dcterms:modified xsi:type="dcterms:W3CDTF">2017-11-07T18:58:28Z</dcterms:modified>
</cp:coreProperties>
</file>