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66" r:id="rId3"/>
    <p:sldId id="260" r:id="rId4"/>
    <p:sldId id="280" r:id="rId5"/>
    <p:sldId id="274" r:id="rId6"/>
    <p:sldId id="284" r:id="rId7"/>
    <p:sldId id="276" r:id="rId8"/>
    <p:sldId id="277" r:id="rId9"/>
    <p:sldId id="279" r:id="rId10"/>
    <p:sldId id="271" r:id="rId11"/>
    <p:sldId id="272" r:id="rId12"/>
    <p:sldId id="286" r:id="rId13"/>
    <p:sldId id="278" r:id="rId14"/>
    <p:sldId id="275" r:id="rId15"/>
    <p:sldId id="281" r:id="rId16"/>
    <p:sldId id="283" r:id="rId17"/>
    <p:sldId id="282" r:id="rId18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A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80"/>
    <p:restoredTop sz="95595"/>
  </p:normalViewPr>
  <p:slideViewPr>
    <p:cSldViewPr snapToGrid="0" snapToObjects="1">
      <p:cViewPr>
        <p:scale>
          <a:sx n="100" d="100"/>
          <a:sy n="100" d="100"/>
        </p:scale>
        <p:origin x="60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95F05-D88E-449B-9B04-F21A763D36A6}" type="datetimeFigureOut">
              <a:rPr lang="en-US" smtClean="0"/>
              <a:t>9/8/17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D7B33-455A-4D70-8507-DCEB92023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82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0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8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9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</p:spPr>
        <p:txBody>
          <a:bodyPr>
            <a:normAutofit/>
          </a:bodyPr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F48A6-A3E1-4848-9AC3-B43F560BE4F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/>
          <a:lstStyle>
            <a:lvl1pPr marL="457200" indent="-457200">
              <a:defRPr/>
            </a:lvl1pPr>
            <a:lvl2pPr marL="914400" indent="-342900">
              <a:buFont typeface="Arial" panose="020B0604020202020204" pitchFamily="34" charset="0"/>
              <a:buChar char="̶"/>
              <a:defRPr/>
            </a:lvl2pPr>
            <a:lvl3pPr marL="1257300" indent="-34290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2200275" y="6571221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JLAAC, September 13-15, </a:t>
            </a:r>
            <a:r>
              <a:rPr 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7.png"/><Relationship Id="rId7" Type="http://schemas.openxmlformats.org/officeDocument/2006/relationships/image" Target="../media/image18.jpe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"/><Relationship Id="rId3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3800" y="3462754"/>
            <a:ext cx="344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Carlos Hernandez-Garcia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200524" y="1028700"/>
            <a:ext cx="4943475" cy="19812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200" b="0" dirty="0" smtClean="0">
                <a:latin typeface="Century Gothic" panose="020B0502020202020204" pitchFamily="34" charset="0"/>
              </a:rPr>
              <a:t>300 kV DC High Voltage </a:t>
            </a:r>
            <a:r>
              <a:rPr lang="en-US" sz="3200" b="0" dirty="0" err="1" smtClean="0">
                <a:latin typeface="Century Gothic" panose="020B0502020202020204" pitchFamily="34" charset="0"/>
              </a:rPr>
              <a:t>Photogun</a:t>
            </a:r>
            <a:r>
              <a:rPr lang="en-US" sz="3200" b="0" dirty="0" smtClean="0">
                <a:latin typeface="Century Gothic" panose="020B0502020202020204" pitchFamily="34" charset="0"/>
              </a:rPr>
              <a:t> with Inverted Insulator Geometry</a:t>
            </a:r>
            <a:endParaRPr lang="en-US" sz="32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15" y="817252"/>
            <a:ext cx="3836010" cy="511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91025" y="4255462"/>
            <a:ext cx="4514850" cy="1310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latin typeface="Calibri" panose="020F0502020204030204" pitchFamily="34" charset="0"/>
              </a:rPr>
              <a:t>Jefferson Lab Accelerator Advisory Committee Mtg., September 13-15, 2017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The ultimate metric of success: </a:t>
            </a:r>
            <a:r>
              <a:rPr lang="en-US" sz="3600" b="0" dirty="0">
                <a:latin typeface="Minion Pro"/>
              </a:rPr>
              <a:t>H</a:t>
            </a:r>
            <a:r>
              <a:rPr lang="en-US" sz="3600" b="0" dirty="0" smtClean="0">
                <a:latin typeface="Minion Pro"/>
              </a:rPr>
              <a:t>igh </a:t>
            </a:r>
            <a:r>
              <a:rPr lang="en-US" sz="3600" b="0" dirty="0">
                <a:latin typeface="Minion Pro"/>
              </a:rPr>
              <a:t>V</a:t>
            </a:r>
            <a:r>
              <a:rPr lang="en-US" sz="3600" b="0" dirty="0" smtClean="0">
                <a:latin typeface="Minion Pro"/>
              </a:rPr>
              <a:t>oltage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6" y="1244600"/>
            <a:ext cx="7437810" cy="4546600"/>
          </a:xfrm>
        </p:spPr>
      </p:pic>
      <p:sp>
        <p:nvSpPr>
          <p:cNvPr id="5" name="TextBox 4"/>
          <p:cNvSpPr txBox="1"/>
          <p:nvPr/>
        </p:nvSpPr>
        <p:spPr>
          <a:xfrm>
            <a:off x="7518400" y="132603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  <a:endParaRPr lang="en-US" sz="2000" dirty="0">
              <a:solidFill>
                <a:srgbClr val="0000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846544"/>
            <a:ext cx="897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</a:t>
            </a:r>
            <a:r>
              <a:rPr lang="en-US" sz="2000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bkgd</a:t>
            </a:r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at 350kV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8400" y="457088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  <a:endParaRPr lang="en-US" sz="20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Minion Pro"/>
              </a:rPr>
              <a:t>3 </a:t>
            </a:r>
            <a:r>
              <a:rPr lang="is-IS" b="0" dirty="0" smtClean="0">
                <a:latin typeface="Minion Pro"/>
              </a:rPr>
              <a:t>photoguns with barrel polished electrodes</a:t>
            </a:r>
            <a:endParaRPr lang="en-US" b="0" dirty="0">
              <a:latin typeface="Minion Pro"/>
            </a:endParaRPr>
          </a:p>
        </p:txBody>
      </p:sp>
      <p:pic>
        <p:nvPicPr>
          <p:cNvPr id="4" name="Picture 3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05" y="952499"/>
            <a:ext cx="2752995" cy="36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499"/>
            <a:ext cx="2768600" cy="3691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1" y="952499"/>
            <a:ext cx="2762250" cy="368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901" y="4685248"/>
            <a:ext cx="2717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CEBAF 200 kV</a:t>
            </a:r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Conditioned to 216 kV,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No FE at 200kV, ready for installation 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9900" y="4685248"/>
            <a:ext cx="287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UITF 350 kV</a:t>
            </a:r>
            <a:endParaRPr lang="en-US" sz="2000" dirty="0">
              <a:latin typeface="Arial"/>
              <a:cs typeface="Arial"/>
            </a:endParaRP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Under assembly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5325" y="4685248"/>
            <a:ext cx="33591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Arial"/>
                <a:cs typeface="Arial"/>
              </a:rPr>
              <a:t>GTS 350 kV</a:t>
            </a:r>
          </a:p>
          <a:p>
            <a:pPr algn="ctr"/>
            <a:r>
              <a:rPr lang="en-US" sz="1600" dirty="0" smtClean="0">
                <a:latin typeface="Arial"/>
                <a:cs typeface="Arial"/>
              </a:rPr>
              <a:t>In operation since Nov. 2016 with CsK</a:t>
            </a:r>
            <a:r>
              <a:rPr lang="en-US" sz="1600" baseline="-25000" dirty="0" smtClean="0">
                <a:latin typeface="Arial"/>
                <a:cs typeface="Arial"/>
              </a:rPr>
              <a:t>2</a:t>
            </a:r>
            <a:r>
              <a:rPr lang="en-US" sz="1600" dirty="0" smtClean="0">
                <a:latin typeface="Arial"/>
                <a:cs typeface="Arial"/>
              </a:rPr>
              <a:t>Sb photocathode:</a:t>
            </a:r>
          </a:p>
          <a:p>
            <a:pPr algn="ctr"/>
            <a:r>
              <a:rPr lang="en-US" sz="1700" b="1" u="sng" dirty="0" smtClean="0">
                <a:latin typeface="Arial"/>
                <a:cs typeface="Arial"/>
              </a:rPr>
              <a:t>3 m</a:t>
            </a:r>
            <a:r>
              <a:rPr lang="en-US" sz="1700" b="1" u="sng" dirty="0" smtClean="0">
                <a:latin typeface="Arial"/>
                <a:cs typeface="Arial"/>
              </a:rPr>
              <a:t>A magnetized </a:t>
            </a:r>
            <a:r>
              <a:rPr lang="en-US" sz="1700" b="1" u="sng" dirty="0" smtClean="0">
                <a:latin typeface="Arial"/>
                <a:cs typeface="Arial"/>
              </a:rPr>
              <a:t>beam </a:t>
            </a:r>
          </a:p>
          <a:p>
            <a:pPr algn="ctr"/>
            <a:r>
              <a:rPr lang="en-US" sz="1700" b="1" u="sng" dirty="0" smtClean="0">
                <a:latin typeface="Arial"/>
                <a:cs typeface="Arial"/>
              </a:rPr>
              <a:t>4.5 mA </a:t>
            </a:r>
            <a:r>
              <a:rPr lang="en-US" sz="1700" b="1" u="sng" dirty="0" smtClean="0">
                <a:latin typeface="Arial"/>
                <a:cs typeface="Arial"/>
              </a:rPr>
              <a:t>non-magnetized </a:t>
            </a:r>
            <a:endParaRPr lang="en-US" sz="1700" b="1" u="sng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7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Summary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14400"/>
            <a:ext cx="8336241" cy="5486400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</a:rPr>
              <a:t>K</a:t>
            </a:r>
            <a:r>
              <a:rPr lang="en-US" sz="2000" baseline="-25000" dirty="0" smtClean="0">
                <a:latin typeface="Century Gothic" panose="020B0502020202020204" pitchFamily="34" charset="0"/>
              </a:rPr>
              <a:t>2</a:t>
            </a:r>
            <a:r>
              <a:rPr lang="en-US" sz="2000" dirty="0" smtClean="0">
                <a:latin typeface="Century Gothic" panose="020B0502020202020204" pitchFamily="34" charset="0"/>
              </a:rPr>
              <a:t>CsSb </a:t>
            </a:r>
            <a:r>
              <a:rPr lang="en-US" sz="2000" dirty="0">
                <a:latin typeface="Century Gothic" panose="020B0502020202020204" pitchFamily="34" charset="0"/>
              </a:rPr>
              <a:t>Photocathode Preparation Chamber, </a:t>
            </a:r>
            <a:r>
              <a:rPr lang="en-US" sz="2000" kern="0" dirty="0">
                <a:latin typeface="Century Gothic" panose="020B0502020202020204" pitchFamily="34" charset="0"/>
              </a:rPr>
              <a:t>Gun, Solenoid and Beamline are all operational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Photogun operates reliably at 300 kV 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Cathode </a:t>
            </a:r>
            <a:r>
              <a:rPr lang="en-US" sz="2000" dirty="0">
                <a:latin typeface="Century Gothic" panose="020B0502020202020204" pitchFamily="34" charset="0"/>
              </a:rPr>
              <a:t>solenoid can trigger field emission but we have learned how to prevent this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Have successfully magnetized electron beam and measured rotation </a:t>
            </a:r>
            <a:r>
              <a:rPr lang="en-US" sz="2000" dirty="0" smtClean="0">
                <a:latin typeface="Century Gothic" panose="020B0502020202020204" pitchFamily="34" charset="0"/>
              </a:rPr>
              <a:t>angle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Preparing to install a </a:t>
            </a:r>
            <a:r>
              <a:rPr lang="en-US" sz="2000" dirty="0" err="1" smtClean="0">
                <a:latin typeface="Century Gothic" panose="020B0502020202020204" pitchFamily="34" charset="0"/>
              </a:rPr>
              <a:t>modelocked</a:t>
            </a:r>
            <a:r>
              <a:rPr lang="en-US" sz="2000" dirty="0" smtClean="0">
                <a:latin typeface="Century Gothic" panose="020B0502020202020204" pitchFamily="34" charset="0"/>
              </a:rPr>
              <a:t> drive laser, to generate mA magnetized beam with RF structure</a:t>
            </a:r>
          </a:p>
          <a:p>
            <a:r>
              <a:rPr lang="en-US" sz="2000" dirty="0" smtClean="0">
                <a:latin typeface="Century Gothic" panose="020B0502020202020204" pitchFamily="34" charset="0"/>
              </a:rPr>
              <a:t>Then switch to 32 mA 225 kV HV power supply….</a:t>
            </a:r>
          </a:p>
          <a:p>
            <a:pPr marL="0" indent="0">
              <a:buNone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Thanks to: </a:t>
            </a:r>
            <a:r>
              <a:rPr lang="en-US" sz="2000" dirty="0">
                <a:latin typeface="Century Gothic" panose="020B0502020202020204" pitchFamily="34" charset="0"/>
              </a:rPr>
              <a:t>P. Adderley, J. </a:t>
            </a:r>
            <a:r>
              <a:rPr lang="en-US" sz="2000" dirty="0" err="1">
                <a:latin typeface="Century Gothic" panose="020B0502020202020204" pitchFamily="34" charset="0"/>
              </a:rPr>
              <a:t>Benesch</a:t>
            </a:r>
            <a:r>
              <a:rPr lang="en-US" sz="2000" dirty="0">
                <a:latin typeface="Century Gothic" panose="020B0502020202020204" pitchFamily="34" charset="0"/>
              </a:rPr>
              <a:t>, B. Bullard, J. </a:t>
            </a:r>
            <a:r>
              <a:rPr lang="en-US" sz="2000" dirty="0" err="1">
                <a:latin typeface="Century Gothic" panose="020B0502020202020204" pitchFamily="34" charset="0"/>
              </a:rPr>
              <a:t>Grames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 smtClean="0">
                <a:latin typeface="Century Gothic" panose="020B0502020202020204" pitchFamily="34" charset="0"/>
              </a:rPr>
              <a:t>J. </a:t>
            </a:r>
            <a:r>
              <a:rPr lang="en-US" sz="2000" dirty="0" err="1" smtClean="0">
                <a:latin typeface="Century Gothic" panose="020B0502020202020204" pitchFamily="34" charset="0"/>
              </a:rPr>
              <a:t>Guo</a:t>
            </a:r>
            <a:r>
              <a:rPr lang="en-US" sz="2000" dirty="0" smtClean="0">
                <a:latin typeface="Century Gothic" panose="020B0502020202020204" pitchFamily="34" charset="0"/>
              </a:rPr>
              <a:t>, F</a:t>
            </a:r>
            <a:r>
              <a:rPr lang="en-US" sz="2000" dirty="0">
                <a:latin typeface="Century Gothic" panose="020B0502020202020204" pitchFamily="34" charset="0"/>
              </a:rPr>
              <a:t>. Hannon, J. </a:t>
            </a:r>
            <a:r>
              <a:rPr lang="en-US" sz="2000" dirty="0" err="1" smtClean="0">
                <a:latin typeface="Century Gothic" panose="020B0502020202020204" pitchFamily="34" charset="0"/>
              </a:rPr>
              <a:t>Hansknecht</a:t>
            </a:r>
            <a:r>
              <a:rPr lang="en-US" sz="2000" dirty="0" smtClean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latin typeface="Century Gothic" panose="020B0502020202020204" pitchFamily="34" charset="0"/>
              </a:rPr>
              <a:t>R. </a:t>
            </a:r>
            <a:r>
              <a:rPr lang="en-US" sz="2000" dirty="0" err="1">
                <a:latin typeface="Century Gothic" panose="020B0502020202020204" pitchFamily="34" charset="0"/>
              </a:rPr>
              <a:t>Kazimi</a:t>
            </a:r>
            <a:r>
              <a:rPr lang="en-US" sz="2000" dirty="0">
                <a:latin typeface="Century Gothic" panose="020B0502020202020204" pitchFamily="34" charset="0"/>
              </a:rPr>
              <a:t>, G. </a:t>
            </a:r>
            <a:r>
              <a:rPr lang="en-US" sz="2000" dirty="0" err="1">
                <a:latin typeface="Century Gothic" panose="020B0502020202020204" pitchFamily="34" charset="0"/>
              </a:rPr>
              <a:t>Krafft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F0"/>
                </a:solidFill>
                <a:latin typeface="Century Gothic" panose="020B0502020202020204" pitchFamily="34" charset="0"/>
              </a:rPr>
              <a:t>M. A. </a:t>
            </a:r>
            <a:r>
              <a:rPr lang="en-US" sz="20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Mamun</a:t>
            </a:r>
            <a:r>
              <a:rPr lang="en-US" sz="2000" dirty="0" smtClean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Y. Wang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S. </a:t>
            </a:r>
            <a:r>
              <a:rPr lang="en-US" sz="20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Wijiethunga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sz="2000" dirty="0">
                <a:solidFill>
                  <a:srgbClr val="00B050"/>
                </a:solidFill>
                <a:latin typeface="Century Gothic" panose="020B0502020202020204" pitchFamily="34" charset="0"/>
              </a:rPr>
              <a:t>J. </a:t>
            </a:r>
            <a:r>
              <a:rPr lang="en-US" sz="2000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Yoskovitz</a:t>
            </a:r>
            <a:r>
              <a:rPr lang="en-US" sz="2000" dirty="0">
                <a:latin typeface="Century Gothic" panose="020B0502020202020204" pitchFamily="34" charset="0"/>
              </a:rPr>
              <a:t>, S. </a:t>
            </a:r>
            <a:r>
              <a:rPr lang="en-US" sz="2000" dirty="0" smtClean="0">
                <a:latin typeface="Century Gothic" panose="020B0502020202020204" pitchFamily="34" charset="0"/>
              </a:rPr>
              <a:t>Zhang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697" y="5842427"/>
            <a:ext cx="3676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ODU Graduate Students, </a:t>
            </a:r>
            <a:r>
              <a:rPr lang="en-US" sz="1600" dirty="0" smtClean="0">
                <a:solidFill>
                  <a:srgbClr val="00B0F0"/>
                </a:solidFill>
              </a:rPr>
              <a:t>Postdoc</a:t>
            </a:r>
          </a:p>
        </p:txBody>
      </p:sp>
    </p:spTree>
    <p:extLst>
      <p:ext uri="{BB962C8B-B14F-4D97-AF65-F5344CB8AC3E}">
        <p14:creationId xmlns:p14="http://schemas.microsoft.com/office/powerpoint/2010/main" val="28238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latin typeface="Minion Pro"/>
              </a:rPr>
              <a:t>F</a:t>
            </a:r>
            <a:r>
              <a:rPr lang="en-US" sz="3600" b="0" dirty="0" smtClean="0">
                <a:latin typeface="Minion Pro"/>
              </a:rPr>
              <a:t>ace the Realities of HV Breakdown</a:t>
            </a:r>
            <a:endParaRPr lang="en-US" sz="3600" b="0" dirty="0">
              <a:latin typeface="Minion Pro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809435"/>
            <a:ext cx="9144000" cy="3486121"/>
            <a:chOff x="0" y="1647635"/>
            <a:chExt cx="9144000" cy="3486121"/>
          </a:xfrm>
        </p:grpSpPr>
        <p:pic>
          <p:nvPicPr>
            <p:cNvPr id="4" name="Picture 3" descr="Figure 3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600200" y="1869440"/>
              <a:ext cx="5943600" cy="2890520"/>
            </a:xfrm>
            <a:prstGeom prst="rect">
              <a:avLst/>
            </a:prstGeom>
          </p:spPr>
        </p:pic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0" y="1647635"/>
              <a:ext cx="1600200" cy="34861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The first test with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ceramic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~315kV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with subsequent puncture a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 330kV.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7311796" y="1869440"/>
              <a:ext cx="1832204" cy="2890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A second test with a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new R30 </a:t>
              </a:r>
              <a:r>
                <a:rPr lang="en-US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pure alumina suffered breakdown at </a:t>
              </a:r>
              <a:r>
                <a:rPr lang="en-US" b="1" kern="0" dirty="0" smtClean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~315 kV.</a:t>
              </a:r>
              <a:endPara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54864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</a:t>
            </a:r>
            <a:r>
              <a:rPr lang="en-US" sz="1200" dirty="0" smtClean="0">
                <a:latin typeface="Century Gothic" panose="020B0502020202020204" pitchFamily="34" charset="0"/>
              </a:rPr>
              <a:t>Suleiman, “</a:t>
            </a:r>
            <a:r>
              <a:rPr lang="en-US" sz="1200" i="1" dirty="0" smtClean="0">
                <a:latin typeface="Century Gothic" panose="020B0502020202020204" pitchFamily="34" charset="0"/>
              </a:rPr>
              <a:t>Improving </a:t>
            </a:r>
            <a:r>
              <a:rPr lang="en-US" sz="1200" i="1" dirty="0">
                <a:latin typeface="Century Gothic" panose="020B0502020202020204" pitchFamily="34" charset="0"/>
              </a:rPr>
              <a:t>the performance of stainless-steel DC high voltage photoelectron gun cathode electrodes via gas conditioning with helium or </a:t>
            </a:r>
            <a:r>
              <a:rPr lang="en-US" sz="1200" i="1" dirty="0" smtClean="0">
                <a:latin typeface="Century Gothic" panose="020B0502020202020204" pitchFamily="34" charset="0"/>
              </a:rPr>
              <a:t>krypton</a:t>
            </a:r>
            <a:r>
              <a:rPr lang="en-US" sz="1200" dirty="0" smtClean="0">
                <a:latin typeface="Century Gothic" panose="020B0502020202020204" pitchFamily="34" charset="0"/>
              </a:rPr>
              <a:t>,” </a:t>
            </a:r>
            <a:r>
              <a:rPr lang="en-US" sz="1200" dirty="0" err="1" smtClean="0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201" y="44323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managed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krypton-processing*,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i.e., voltage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applied with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Torr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krypton added to gun chamber  </a:t>
            </a:r>
          </a:p>
        </p:txBody>
      </p:sp>
    </p:spTree>
    <p:extLst>
      <p:ext uri="{BB962C8B-B14F-4D97-AF65-F5344CB8AC3E}">
        <p14:creationId xmlns:p14="http://schemas.microsoft.com/office/powerpoint/2010/main" val="7491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Optimizing the Electrode Design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7886700" cy="7747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Pure alumina insulator replaced with doped alumina for higher voltage stand-off and robust operations</a:t>
            </a:r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864698"/>
            <a:ext cx="9144000" cy="4564255"/>
            <a:chOff x="0" y="1864698"/>
            <a:chExt cx="9144000" cy="4564255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 bwMode="auto">
            <a:xfrm>
              <a:off x="2854602" y="1864698"/>
              <a:ext cx="3079374" cy="3855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Arial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>
                  <a:solidFill>
                    <a:srgbClr val="0000FF"/>
                  </a:solidFill>
                </a:rPr>
                <a:t>Electrode ‘shed’ (triple junction shield) re-designed by Yan Wang to lower gradient from 12 MV/m to 10 MV/m at 350kV</a:t>
              </a:r>
            </a:p>
          </p:txBody>
        </p:sp>
        <p:pic>
          <p:nvPicPr>
            <p:cNvPr id="7" name="Picture 6" descr="Electrode assembly on R30 white insulator side view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5" t="10310" r="14000" b="22573"/>
            <a:stretch/>
          </p:blipFill>
          <p:spPr>
            <a:xfrm rot="5400000">
              <a:off x="-820704" y="2708691"/>
              <a:ext cx="4540966" cy="289955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539452" y="3618642"/>
              <a:ext cx="1663311" cy="910279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9" name="Picture 8" descr="BlackR30 &amp; SS electrodesfront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7"/>
            <a:stretch/>
          </p:blipFill>
          <p:spPr>
            <a:xfrm rot="5400000">
              <a:off x="5400320" y="2515400"/>
              <a:ext cx="4378836" cy="3108524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6653247" y="3438834"/>
              <a:ext cx="1854367" cy="955232"/>
            </a:xfrm>
            <a:prstGeom prst="ellipse">
              <a:avLst/>
            </a:prstGeom>
            <a:noFill/>
            <a:ln w="349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910795" y="4596348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/>
                  <a:cs typeface="Arial"/>
                </a:rPr>
                <a:t>Pure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224" y="4546464"/>
              <a:ext cx="1269961" cy="1045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latin typeface="Arial"/>
                  <a:cs typeface="Arial"/>
                </a:rPr>
                <a:t>Doped alumina insulator</a:t>
              </a:r>
              <a:endParaRPr lang="en-US" sz="2000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H="1">
              <a:off x="2202763" y="3944544"/>
              <a:ext cx="719271" cy="12923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5877784" y="3944544"/>
              <a:ext cx="76422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95739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endParaRPr lang="en-US" dirty="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037056" y="464379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9181" y="5289370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7957"/>
          </a:xfrm>
        </p:spPr>
        <p:txBody>
          <a:bodyPr>
            <a:normAutofit/>
          </a:bodyPr>
          <a:lstStyle/>
          <a:p>
            <a:r>
              <a:rPr lang="en-US" sz="4000" b="0" cap="small" dirty="0" smtClean="0">
                <a:latin typeface="Minion Pro"/>
                <a:cs typeface="Minion Pro"/>
              </a:rPr>
              <a:t>Inverted-Insulator Photoguns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4517" y="876330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with optimized triple point shields and mildly conductive insulators </a:t>
            </a:r>
            <a:endParaRPr lang="en-US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600075" y="1693955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17" y="5972175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Both designs, maximum field strength &lt; 10 MV/m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86" y="1354597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13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Barrel polished electrodes</a:t>
            </a:r>
            <a:r>
              <a:rPr lang="is-IS" sz="3600" b="0" dirty="0" smtClean="0">
                <a:latin typeface="Minion Pro"/>
              </a:rPr>
              <a:t>…</a:t>
            </a:r>
            <a:endParaRPr lang="en-US" sz="3600" b="0" dirty="0">
              <a:latin typeface="Mini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0226" y="974718"/>
            <a:ext cx="5473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Gun electrodes traditionally polished using sand paper and diamond paste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Tedious process, takes about 30 days to complete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Now performed in 1 day using SRF barrel polishing machine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8" y="3540308"/>
            <a:ext cx="30480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226" y="3151526"/>
            <a:ext cx="249759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From machine shop</a:t>
            </a: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11747" r="13301" b="5803"/>
          <a:stretch/>
        </p:blipFill>
        <p:spPr bwMode="auto">
          <a:xfrm>
            <a:off x="3257390" y="3520858"/>
            <a:ext cx="2877018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84905" y="3151526"/>
            <a:ext cx="298729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Century Gothic" panose="020B0502020202020204" pitchFamily="34" charset="0"/>
                <a:cs typeface="Arial" panose="020B0604020202020204" pitchFamily="34" charset="0"/>
              </a:rPr>
              <a:t>30 minutes </a:t>
            </a:r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in plastic cones </a:t>
            </a: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1720" r="20974" b="11694"/>
          <a:stretch/>
        </p:blipFill>
        <p:spPr bwMode="auto">
          <a:xfrm>
            <a:off x="6228728" y="3521717"/>
            <a:ext cx="2790833" cy="2286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08449" y="3151526"/>
            <a:ext cx="281172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30 </a:t>
            </a:r>
            <a:r>
              <a:rPr lang="en-US" sz="1700" dirty="0">
                <a:latin typeface="Century Gothic" panose="020B0502020202020204" pitchFamily="34" charset="0"/>
                <a:cs typeface="Arial" panose="020B0604020202020204" pitchFamily="34" charset="0"/>
              </a:rPr>
              <a:t>minutes </a:t>
            </a:r>
            <a:r>
              <a:rPr lang="en-US" sz="1700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with corncob</a:t>
            </a: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G:\my_pix\10161409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834679"/>
            <a:ext cx="2768600" cy="20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5592" y="5852998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7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dirty="0">
                <a:latin typeface="Minion Pro"/>
              </a:rPr>
              <a:t>I</a:t>
            </a:r>
            <a:r>
              <a:rPr lang="en-US" sz="4000" b="0" dirty="0" smtClean="0">
                <a:latin typeface="Minion Pro"/>
              </a:rPr>
              <a:t>nverted </a:t>
            </a:r>
            <a:r>
              <a:rPr lang="en-US" sz="4000" b="0" dirty="0">
                <a:latin typeface="Minion Pro"/>
              </a:rPr>
              <a:t>I</a:t>
            </a:r>
            <a:r>
              <a:rPr lang="en-US" sz="4000" b="0" dirty="0" smtClean="0">
                <a:latin typeface="Minion Pro"/>
              </a:rPr>
              <a:t>nsulator </a:t>
            </a:r>
            <a:r>
              <a:rPr lang="en-US" sz="4000" b="0" dirty="0" err="1">
                <a:latin typeface="Minion Pro"/>
              </a:rPr>
              <a:t>P</a:t>
            </a:r>
            <a:r>
              <a:rPr lang="en-US" sz="4000" b="0" dirty="0" err="1" smtClean="0">
                <a:latin typeface="Minion Pro"/>
              </a:rPr>
              <a:t>hotoguns</a:t>
            </a:r>
            <a:endParaRPr lang="en-US" sz="4000" b="0" dirty="0">
              <a:latin typeface="Minion Pro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3976" y="858410"/>
            <a:ext cx="8269500" cy="5217810"/>
            <a:chOff x="483976" y="906035"/>
            <a:chExt cx="8269500" cy="5217810"/>
          </a:xfrm>
        </p:grpSpPr>
        <p:grpSp>
          <p:nvGrpSpPr>
            <p:cNvPr id="5" name="Group 4"/>
            <p:cNvGrpSpPr/>
            <p:nvPr/>
          </p:nvGrpSpPr>
          <p:grpSpPr>
            <a:xfrm>
              <a:off x="483976" y="1375001"/>
              <a:ext cx="3992774" cy="4545147"/>
              <a:chOff x="483976" y="1613126"/>
              <a:chExt cx="3992774" cy="4545147"/>
            </a:xfrm>
          </p:grpSpPr>
          <p:grpSp>
            <p:nvGrpSpPr>
              <p:cNvPr id="9" name="Group 20"/>
              <p:cNvGrpSpPr>
                <a:grpSpLocks/>
              </p:cNvGrpSpPr>
              <p:nvPr/>
            </p:nvGrpSpPr>
            <p:grpSpPr bwMode="auto">
              <a:xfrm>
                <a:off x="483976" y="1613126"/>
                <a:ext cx="3992774" cy="3531096"/>
                <a:chOff x="4694026" y="3174504"/>
                <a:chExt cx="3992774" cy="3531096"/>
              </a:xfrm>
            </p:grpSpPr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10789" t="3780" r="12138" b="18327"/>
                <a:stretch>
                  <a:fillRect/>
                </a:stretch>
              </p:blipFill>
              <p:spPr bwMode="auto">
                <a:xfrm>
                  <a:off x="4694026" y="3174504"/>
                  <a:ext cx="3697990" cy="32480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638800" y="6172200"/>
                  <a:ext cx="533400" cy="5334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" name="Rectangle 9"/>
              <p:cNvSpPr/>
              <p:nvPr/>
            </p:nvSpPr>
            <p:spPr bwMode="auto">
              <a:xfrm>
                <a:off x="3562350" y="4429125"/>
                <a:ext cx="38100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876300" y="4386623"/>
                <a:ext cx="552450" cy="60079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12" name="Title 1"/>
              <p:cNvSpPr txBox="1">
                <a:spLocks/>
              </p:cNvSpPr>
              <p:nvPr/>
            </p:nvSpPr>
            <p:spPr bwMode="auto">
              <a:xfrm>
                <a:off x="986256" y="5167673"/>
                <a:ext cx="2906293" cy="990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CEBAF 130 kV, </a:t>
                </a:r>
                <a:r>
                  <a:rPr lang="en-US" sz="2400" kern="0" noProof="0" dirty="0">
                    <a:latin typeface="Arial" charset="0"/>
                    <a:ea typeface="Arial" charset="0"/>
                    <a:cs typeface="Arial" charset="0"/>
                  </a:rPr>
                  <a:t>u</a:t>
                </a:r>
                <a:r>
                  <a:rPr lang="en-US" sz="2400" kern="0" dirty="0" smtClean="0">
                    <a:latin typeface="Arial" charset="0"/>
                    <a:ea typeface="Arial" charset="0"/>
                    <a:cs typeface="Arial" charset="0"/>
                  </a:rPr>
                  <a:t>sed since 2010</a:t>
                </a:r>
                <a:endParaRPr kumimoji="0" lang="en-US" sz="24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519181" y="906035"/>
              <a:ext cx="4234295" cy="5217810"/>
              <a:chOff x="4519181" y="906035"/>
              <a:chExt cx="4234295" cy="5217810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19181" y="4923516"/>
                <a:ext cx="42342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350 kV gun for GTS and UITF</a:t>
                </a:r>
              </a:p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Longer “R30” insulator</a:t>
                </a:r>
              </a:p>
              <a:p>
                <a:pPr algn="ctr"/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Spherical electrode</a:t>
                </a:r>
              </a:p>
            </p:txBody>
          </p:sp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9181" y="906035"/>
                <a:ext cx="4234149" cy="4066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7584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0" cap="small" dirty="0">
                <a:latin typeface="Minion Pro"/>
                <a:cs typeface="Minion Pro"/>
              </a:rPr>
              <a:t>Building the 350 </a:t>
            </a:r>
            <a:r>
              <a:rPr lang="en-US" sz="4000" b="0" dirty="0">
                <a:latin typeface="Minion Pro"/>
                <a:cs typeface="Minion Pro"/>
              </a:rPr>
              <a:t>k</a:t>
            </a:r>
            <a:r>
              <a:rPr lang="en-US" sz="4000" b="0" cap="small" dirty="0">
                <a:latin typeface="Minion Pro"/>
                <a:cs typeface="Minion Pro"/>
              </a:rPr>
              <a:t>V Gun</a:t>
            </a:r>
            <a:endParaRPr lang="en-US" sz="4000" b="0" dirty="0">
              <a:latin typeface="Minion Pro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7122" y="1392767"/>
            <a:ext cx="8128000" cy="4368800"/>
            <a:chOff x="1983316" y="1964267"/>
            <a:chExt cx="8128000" cy="4368800"/>
          </a:xfrm>
        </p:grpSpPr>
        <p:sp>
          <p:nvSpPr>
            <p:cNvPr id="7" name="Rectangle 6"/>
            <p:cNvSpPr/>
            <p:nvPr/>
          </p:nvSpPr>
          <p:spPr>
            <a:xfrm>
              <a:off x="1983316" y="1964267"/>
              <a:ext cx="8128000" cy="436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Figure 2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030412" y="2634389"/>
              <a:ext cx="8033808" cy="302855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335" y="5688346"/>
            <a:ext cx="90655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C. Hernandez-Garcia, M. Poelker, and J.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Hansknecht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Voltage Studies of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Inverted-geometry Ceramic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Insulators for a 350kV dc Polarized Electron 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Gun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,” IEEE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Transactions on Dielectrics and Electrical Insulation, Vol. 23, No. 1; February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14401"/>
            <a:ext cx="8223250" cy="774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Start with “dummy” electrode (no photocathode) and test different insulators and cathode screening electrodes</a:t>
            </a:r>
          </a:p>
          <a:p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4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300 </a:t>
            </a:r>
            <a:r>
              <a:rPr lang="en-US" sz="3000" b="0" kern="0" dirty="0">
                <a:latin typeface="Minion Pro"/>
                <a:ea typeface="Arial" charset="0"/>
                <a:cs typeface="Arial" charset="0"/>
              </a:rPr>
              <a:t>k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V Inverted Gun and 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CsK</a:t>
            </a:r>
            <a:r>
              <a:rPr lang="en-US" sz="3000" b="0" kern="0" cap="small" baseline="-25000" dirty="0" smtClean="0">
                <a:latin typeface="Minion Pro"/>
                <a:ea typeface="Arial" charset="0"/>
                <a:cs typeface="Arial" charset="0"/>
              </a:rPr>
              <a:t>2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S</a:t>
            </a:r>
            <a:r>
              <a:rPr lang="en-US" sz="3000" b="0" kern="0" dirty="0" smtClean="0">
                <a:latin typeface="Minion Pro"/>
                <a:ea typeface="Arial" charset="0"/>
                <a:cs typeface="Arial" charset="0"/>
              </a:rPr>
              <a:t>b</a:t>
            </a:r>
            <a:r>
              <a:rPr lang="en-US" sz="3000" b="0" kern="0" cap="small" dirty="0" smtClean="0">
                <a:latin typeface="Minion Pro"/>
                <a:ea typeface="Arial" charset="0"/>
                <a:cs typeface="Arial" charset="0"/>
              </a:rPr>
              <a:t> </a:t>
            </a:r>
            <a:r>
              <a:rPr lang="en-US" sz="3000" b="0" kern="0" cap="small" dirty="0">
                <a:latin typeface="Minion Pro"/>
                <a:ea typeface="Arial" charset="0"/>
                <a:cs typeface="Arial" charset="0"/>
              </a:rPr>
              <a:t>Photocathode</a:t>
            </a:r>
            <a:endParaRPr lang="en-US" sz="3000" b="0" dirty="0">
              <a:latin typeface="Minion Pro"/>
              <a:ea typeface="Arial" charset="0"/>
              <a:cs typeface="Arial" charset="0"/>
            </a:endParaRPr>
          </a:p>
        </p:txBody>
      </p:sp>
      <p:sp>
        <p:nvSpPr>
          <p:cNvPr id="4" name="Slide Number Placeholder 21"/>
          <p:cNvSpPr txBox="1">
            <a:spLocks/>
          </p:cNvSpPr>
          <p:nvPr/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C9A48C-97D7-4B40-96F2-F0841CEA16C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73" y="2259448"/>
            <a:ext cx="5540005" cy="41550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0520" y="880125"/>
            <a:ext cx="2818323" cy="3046909"/>
            <a:chOff x="180870" y="854725"/>
            <a:chExt cx="2818323" cy="304690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2" descr="G:\my_pix\10201513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170410" y="3962118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31836" y="5647786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conditioned to 325 kV, then rebuilt gun with optimized triple-junction shield</a:t>
            </a:r>
          </a:p>
        </p:txBody>
      </p:sp>
      <p:pic>
        <p:nvPicPr>
          <p:cNvPr id="15" name="7 Imagen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51425"/>
            <a:ext cx="4569407" cy="15063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073744" y="1213986"/>
            <a:ext cx="752755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1767629" y="4135619"/>
            <a:ext cx="1567745" cy="1994780"/>
            <a:chOff x="2043950" y="4395060"/>
            <a:chExt cx="1567745" cy="199478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0" name="4 Imagen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186308" y="50904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2043950" y="4395060"/>
              <a:ext cx="1567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how to use the new photocathode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77931" y="1675641"/>
            <a:ext cx="1485247" cy="923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mask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ion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precipitator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 flipV="1">
            <a:off x="7082118" y="1675641"/>
            <a:ext cx="495814" cy="1503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442200" y="800100"/>
            <a:ext cx="1685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Summer 2016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5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114300"/>
            <a:ext cx="8597900" cy="5715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0" dirty="0" smtClean="0">
                <a:latin typeface="Minion Pro"/>
              </a:rPr>
              <a:t>Careful design of triple-junction-shield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18" y="965526"/>
            <a:ext cx="6971082" cy="521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3599" y="855008"/>
            <a:ext cx="342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Gradients shown for 350 kV</a:t>
            </a:r>
            <a:endParaRPr lang="en-US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199" y="5687358"/>
            <a:ext cx="14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entury Gothic" panose="020B0502020202020204" pitchFamily="34" charset="0"/>
                <a:ea typeface="Arial" charset="0"/>
                <a:cs typeface="Arial" charset="0"/>
              </a:rPr>
              <a:t>Simulationsby</a:t>
            </a:r>
            <a:r>
              <a:rPr lang="en-US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 Y. Wang</a:t>
            </a:r>
            <a:endParaRPr lang="en-US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366376">
            <a:off x="4965700" y="25654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Ceramic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4521200" y="198119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HV plug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199" y="3582333"/>
            <a:ext cx="1489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 panose="020B0502020202020204" pitchFamily="34" charset="0"/>
                <a:ea typeface="Arial" charset="0"/>
                <a:cs typeface="Arial" charset="0"/>
              </a:rPr>
              <a:t>Design overall shape for low gradient here !!</a:t>
            </a:r>
            <a:endParaRPr lang="en-US" sz="2000" dirty="0">
              <a:latin typeface="Century Gothic" panose="020B05020202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87638" y="5305425"/>
            <a:ext cx="2272062" cy="257175"/>
          </a:xfrm>
          <a:prstGeom prst="straightConnector1">
            <a:avLst/>
          </a:prstGeom>
          <a:ln w="2540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78" y="1232084"/>
            <a:ext cx="2726022" cy="204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0201"/>
            <a:ext cx="8229600" cy="8001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r"/>
            <a:r>
              <a:rPr lang="en-US" sz="4000" b="0" cap="small" dirty="0" smtClean="0">
                <a:latin typeface="Minion Pro"/>
                <a:cs typeface="Minion Pro"/>
              </a:rPr>
              <a:t>Rebuilt 300kV gun: new insulator and electrode, masked cathode and </a:t>
            </a:r>
            <a:r>
              <a:rPr lang="en-US" sz="4000" b="0" cap="small" dirty="0" err="1" smtClean="0">
                <a:latin typeface="Minion Pro"/>
                <a:cs typeface="Minion Pro"/>
              </a:rPr>
              <a:t>beamline</a:t>
            </a:r>
            <a:r>
              <a:rPr lang="en-US" sz="4000" b="0" cap="small" dirty="0" smtClean="0">
                <a:latin typeface="Minion Pro"/>
                <a:cs typeface="Minion Pro"/>
              </a:rPr>
              <a:t> ion precipitators</a:t>
            </a:r>
            <a:endParaRPr lang="en-US" sz="4000" b="0" cap="small" dirty="0">
              <a:latin typeface="Minion Pro"/>
              <a:cs typeface="Minion Pro"/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601"/>
            <a:ext cx="4648200" cy="234264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31193" r="52357" b="55725"/>
          <a:stretch/>
        </p:blipFill>
        <p:spPr>
          <a:xfrm>
            <a:off x="5384800" y="2400299"/>
            <a:ext cx="1041400" cy="736601"/>
          </a:xfr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7" t="24829" r="39637" b="30264"/>
          <a:stretch/>
        </p:blipFill>
        <p:spPr>
          <a:xfrm>
            <a:off x="7539451" y="2095777"/>
            <a:ext cx="1604549" cy="1545121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68313"/>
            <a:ext cx="4419600" cy="2535525"/>
          </a:xfrm>
          <a:prstGeom prst="rect">
            <a:avLst/>
          </a:prstGeom>
        </p:spPr>
      </p:pic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82019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1765300"/>
            <a:ext cx="1635839" cy="2070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17800" y="1841500"/>
            <a:ext cx="117596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Active area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000" y="3898900"/>
            <a:ext cx="3553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432FF"/>
                </a:solidFill>
              </a:rPr>
              <a:t>Non-magnetized </a:t>
            </a:r>
            <a:r>
              <a:rPr lang="en-US" sz="2000" b="1" smtClean="0">
                <a:solidFill>
                  <a:srgbClr val="0432FF"/>
                </a:solidFill>
              </a:rPr>
              <a:t>beam current</a:t>
            </a:r>
            <a:endParaRPr lang="en-US" sz="2000" b="1">
              <a:solidFill>
                <a:srgbClr val="0432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7500" y="3632200"/>
            <a:ext cx="356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432FF"/>
                </a:solidFill>
              </a:rPr>
              <a:t>Magnetized beam current</a:t>
            </a:r>
            <a:endParaRPr lang="en-US" sz="2400" b="1" dirty="0">
              <a:solidFill>
                <a:srgbClr val="0432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282700" y="2819400"/>
            <a:ext cx="165100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4241800" y="2654300"/>
            <a:ext cx="965200" cy="254000"/>
          </a:xfrm>
          <a:prstGeom prst="rightArrow">
            <a:avLst/>
          </a:prstGeom>
          <a:solidFill>
            <a:srgbClr val="00F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451600" y="2641600"/>
            <a:ext cx="965200" cy="254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279900" y="2311400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BEAM!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451600" y="2019300"/>
            <a:ext cx="102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Cathode damage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07300" y="1574800"/>
            <a:ext cx="117596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Active area</a:t>
            </a:r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886700" y="1944132"/>
            <a:ext cx="397482" cy="7228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85644" y="5582786"/>
            <a:ext cx="1019456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</a:t>
            </a:r>
            <a:r>
              <a:rPr lang="en-US" b="1" smtClean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2730500" y="5791201"/>
            <a:ext cx="698500" cy="101599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241644" y="5633586"/>
            <a:ext cx="803556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b="1" smtClean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en-US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6032500" y="5410200"/>
            <a:ext cx="114300" cy="241301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2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Hand-Polishing Nightmare!</a:t>
            </a:r>
            <a:endParaRPr lang="en-US" sz="3600" b="0" dirty="0">
              <a:latin typeface="Minion Pr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1001" y="5266098"/>
            <a:ext cx="3886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Arial" charset="0"/>
                <a:cs typeface="Arial" charset="0"/>
              </a:rPr>
              <a:t>New CEBAF 200 kV Gun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80974" y="1630454"/>
            <a:ext cx="4272355" cy="374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39" y="939800"/>
            <a:ext cx="3946922" cy="5262563"/>
          </a:xfrm>
        </p:spPr>
      </p:pic>
      <p:sp>
        <p:nvSpPr>
          <p:cNvPr id="12" name="Notched Right Arrow 11"/>
          <p:cNvSpPr/>
          <p:nvPr/>
        </p:nvSpPr>
        <p:spPr>
          <a:xfrm rot="683877">
            <a:off x="3009899" y="2882900"/>
            <a:ext cx="2857500" cy="431800"/>
          </a:xfrm>
          <a:prstGeom prst="notchedRightArrow">
            <a:avLst>
              <a:gd name="adj1" fmla="val 50000"/>
              <a:gd name="adj2" fmla="val 111765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Centrifugal Barrel </a:t>
            </a:r>
            <a:r>
              <a:rPr lang="en-US" sz="3600" b="0" dirty="0">
                <a:latin typeface="Minion Pro"/>
              </a:rPr>
              <a:t>P</a:t>
            </a:r>
            <a:r>
              <a:rPr lang="en-US" sz="3600" b="0" dirty="0" smtClean="0">
                <a:latin typeface="Minion Pro"/>
              </a:rPr>
              <a:t>olishing to Rescue</a:t>
            </a:r>
            <a:endParaRPr lang="en-US" sz="3600" b="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863601"/>
            <a:ext cx="4019550" cy="6476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Months 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to </a:t>
            </a:r>
            <a:r>
              <a:rPr lang="en-US" sz="32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hours !!!</a:t>
            </a:r>
            <a:endParaRPr lang="en-US" sz="32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2" descr="G:\my_pix\1016140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73" y="3552479"/>
            <a:ext cx="2866427" cy="21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r="16712" b="2466"/>
          <a:stretch/>
        </p:blipFill>
        <p:spPr>
          <a:xfrm>
            <a:off x="3324583" y="2253271"/>
            <a:ext cx="2542818" cy="3474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8" t="17717" r="22161" b="19270"/>
          <a:stretch/>
        </p:blipFill>
        <p:spPr>
          <a:xfrm>
            <a:off x="241301" y="2216237"/>
            <a:ext cx="2646180" cy="34738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301" y="1798941"/>
            <a:ext cx="2646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From machine shop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1301" y="1533525"/>
            <a:ext cx="364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Arial" panose="020B0604020202020204" pitchFamily="34" charset="0"/>
              </a:rPr>
              <a:t>30 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min. plastic cones 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30 min. crushed corncob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592" y="5775325"/>
            <a:ext cx="8890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C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smtClean="0">
                <a:latin typeface="Century Gothic" panose="020B0502020202020204" pitchFamily="34" charset="0"/>
              </a:rPr>
              <a:t>Hernandez-Garcia</a:t>
            </a:r>
            <a:r>
              <a:rPr lang="en-US" sz="1200" dirty="0">
                <a:latin typeface="Century Gothic" panose="020B0502020202020204" pitchFamily="34" charset="0"/>
              </a:rPr>
              <a:t>, </a:t>
            </a:r>
            <a:r>
              <a:rPr lang="en-US" sz="1200" b="1" u="sng" dirty="0">
                <a:latin typeface="Century Gothic" panose="020B0502020202020204" pitchFamily="34" charset="0"/>
              </a:rPr>
              <a:t>D. Bullard</a:t>
            </a:r>
            <a:r>
              <a:rPr lang="en-US" sz="1200" dirty="0">
                <a:latin typeface="Century Gothic" panose="020B0502020202020204" pitchFamily="34" charset="0"/>
              </a:rPr>
              <a:t>, F. Hannon, Y. Wang, and M. </a:t>
            </a:r>
            <a:r>
              <a:rPr lang="en-US" sz="1200" dirty="0" err="1" smtClean="0">
                <a:latin typeface="Century Gothic" panose="020B0502020202020204" pitchFamily="34" charset="0"/>
              </a:rPr>
              <a:t>Poelker</a:t>
            </a:r>
            <a:r>
              <a:rPr lang="en-US" sz="1200" dirty="0" smtClean="0">
                <a:latin typeface="Century Gothic" panose="020B0502020202020204" pitchFamily="34" charset="0"/>
              </a:rPr>
              <a:t>, “</a:t>
            </a:r>
            <a:r>
              <a:rPr lang="en-US" sz="1200" i="1" dirty="0" smtClean="0">
                <a:latin typeface="Century Gothic" panose="020B0502020202020204" pitchFamily="34" charset="0"/>
              </a:rPr>
              <a:t>High </a:t>
            </a:r>
            <a:r>
              <a:rPr lang="en-US" sz="1200" i="1" dirty="0">
                <a:latin typeface="Century Gothic" panose="020B0502020202020204" pitchFamily="34" charset="0"/>
              </a:rPr>
              <a:t>voltage performance of a dc photoemission electron gun with centrifugal barrel-polished </a:t>
            </a:r>
            <a:r>
              <a:rPr lang="en-US" sz="1200" i="1" dirty="0" smtClean="0">
                <a:latin typeface="Century Gothic" panose="020B0502020202020204" pitchFamily="34" charset="0"/>
              </a:rPr>
              <a:t>electrodes</a:t>
            </a:r>
            <a:r>
              <a:rPr lang="en-US" sz="1200" dirty="0" smtClean="0">
                <a:latin typeface="Century Gothic" panose="020B0502020202020204" pitchFamily="34" charset="0"/>
              </a:rPr>
              <a:t>,” accepted Rev. Sci. </a:t>
            </a:r>
            <a:r>
              <a:rPr lang="en-US" sz="1200" dirty="0" err="1" smtClean="0">
                <a:latin typeface="Century Gothic" panose="020B0502020202020204" pitchFamily="34" charset="0"/>
              </a:rPr>
              <a:t>Instrum</a:t>
            </a:r>
            <a:r>
              <a:rPr lang="en-US" sz="1200" dirty="0" smtClean="0">
                <a:latin typeface="Century Gothic" panose="020B0502020202020204" pitchFamily="34" charset="0"/>
              </a:rPr>
              <a:t>, 22 </a:t>
            </a:r>
            <a:r>
              <a:rPr lang="en-US" sz="1200" dirty="0">
                <a:latin typeface="Century Gothic" panose="020B0502020202020204" pitchFamily="34" charset="0"/>
              </a:rPr>
              <a:t>August </a:t>
            </a:r>
            <a:r>
              <a:rPr lang="en-US" sz="1200" dirty="0" smtClean="0">
                <a:latin typeface="Century Gothic" panose="020B0502020202020204" pitchFamily="34" charset="0"/>
              </a:rPr>
              <a:t>2017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7915" b="15107"/>
          <a:stretch/>
        </p:blipFill>
        <p:spPr>
          <a:xfrm>
            <a:off x="6629400" y="1269999"/>
            <a:ext cx="2324100" cy="134620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096000" y="2005920"/>
            <a:ext cx="1781175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67401" y="1732923"/>
            <a:ext cx="952499" cy="30796"/>
          </a:xfrm>
          <a:prstGeom prst="straightConnector1">
            <a:avLst/>
          </a:prstGeom>
          <a:ln w="2222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228446" y="2959622"/>
            <a:ext cx="2788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Barrel polishing machine at </a:t>
            </a:r>
            <a:r>
              <a:rPr lang="en-US" dirty="0" err="1" smtClean="0">
                <a:latin typeface="Century Gothic" panose="020B0502020202020204" pitchFamily="34" charset="0"/>
                <a:cs typeface="Arial" panose="020B0604020202020204" pitchFamily="34" charset="0"/>
              </a:rPr>
              <a:t>JLab</a:t>
            </a:r>
            <a:r>
              <a:rPr lang="en-US" dirty="0" smtClean="0">
                <a:latin typeface="Century Gothic" panose="020B0502020202020204" pitchFamily="34" charset="0"/>
                <a:cs typeface="Arial" panose="020B0604020202020204" pitchFamily="34" charset="0"/>
              </a:rPr>
              <a:t> SRF</a:t>
            </a:r>
            <a:endParaRPr lang="en-US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 smtClean="0">
                <a:latin typeface="Minion Pro"/>
              </a:rPr>
              <a:t>Excellent Surface Finish</a:t>
            </a:r>
            <a:endParaRPr lang="en-US" sz="3600" b="0" dirty="0">
              <a:latin typeface="Minion Pro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8" b="48062"/>
          <a:stretch/>
        </p:blipFill>
        <p:spPr>
          <a:xfrm>
            <a:off x="0" y="974725"/>
            <a:ext cx="5369691" cy="4521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9571" b="50926"/>
          <a:stretch/>
        </p:blipFill>
        <p:spPr>
          <a:xfrm>
            <a:off x="5424494" y="1965326"/>
            <a:ext cx="3719506" cy="279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6479" y="1482725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Diamond paste polishing    Ra 30 nm*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51" y="5372100"/>
            <a:ext cx="8991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</a:rPr>
              <a:t>* M</a:t>
            </a:r>
            <a:r>
              <a:rPr lang="en-US" sz="1200" dirty="0">
                <a:latin typeface="Century Gothic" panose="020B0502020202020204" pitchFamily="34" charset="0"/>
              </a:rPr>
              <a:t>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S. Covert,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, L. Das, M. Kelley, P. </a:t>
            </a:r>
            <a:r>
              <a:rPr lang="en-US" sz="1200" dirty="0" smtClean="0">
                <a:latin typeface="Century Gothic" panose="020B0502020202020204" pitchFamily="34" charset="0"/>
              </a:rPr>
              <a:t>Williams, “</a:t>
            </a:r>
            <a:r>
              <a:rPr lang="en-US" sz="1200" i="1" dirty="0" smtClean="0">
                <a:latin typeface="Century Gothic" panose="020B0502020202020204" pitchFamily="34" charset="0"/>
              </a:rPr>
              <a:t>Evaluation </a:t>
            </a:r>
            <a:r>
              <a:rPr lang="en-US" sz="1200" i="1" dirty="0">
                <a:latin typeface="Century Gothic" panose="020B0502020202020204" pitchFamily="34" charset="0"/>
              </a:rPr>
              <a:t>of </a:t>
            </a:r>
            <a:r>
              <a:rPr lang="en-US" sz="1200" i="1" dirty="0" err="1">
                <a:latin typeface="Century Gothic" panose="020B0502020202020204" pitchFamily="34" charset="0"/>
              </a:rPr>
              <a:t>electropolished</a:t>
            </a:r>
            <a:r>
              <a:rPr lang="en-US" sz="1200" i="1" dirty="0">
                <a:latin typeface="Century Gothic" panose="020B0502020202020204" pitchFamily="34" charset="0"/>
              </a:rPr>
              <a:t> stainless steel electrodes for use in DC high voltage photoelectron </a:t>
            </a:r>
            <a:r>
              <a:rPr lang="en-US" sz="1200" i="1" dirty="0" smtClean="0">
                <a:latin typeface="Century Gothic" panose="020B0502020202020204" pitchFamily="34" charset="0"/>
              </a:rPr>
              <a:t>guns</a:t>
            </a:r>
            <a:r>
              <a:rPr lang="en-US" sz="1200" dirty="0" smtClean="0">
                <a:latin typeface="Century Gothic" panose="020B0502020202020204" pitchFamily="34" charset="0"/>
              </a:rPr>
              <a:t>,”</a:t>
            </a:r>
            <a:r>
              <a:rPr lang="en-US" sz="1200" b="1" dirty="0" smtClean="0">
                <a:latin typeface="Century Gothic" panose="020B0502020202020204" pitchFamily="34" charset="0"/>
              </a:rPr>
              <a:t> </a:t>
            </a:r>
            <a:r>
              <a:rPr lang="en-US" sz="1200" dirty="0" smtClean="0">
                <a:latin typeface="Century Gothic" panose="020B0502020202020204" pitchFamily="34" charset="0"/>
              </a:rPr>
              <a:t>J</a:t>
            </a:r>
            <a:r>
              <a:rPr lang="en-US" sz="1200" dirty="0">
                <a:latin typeface="Century Gothic" panose="020B0502020202020204" pitchFamily="34" charset="0"/>
              </a:rPr>
              <a:t>. Vac. Sci. Technol. A, Vol. 33, No. 4, Jul/Aug  </a:t>
            </a:r>
            <a:r>
              <a:rPr lang="en-US" sz="1200" dirty="0" smtClean="0">
                <a:latin typeface="Century Gothic" panose="020B0502020202020204" pitchFamily="34" charset="0"/>
              </a:rPr>
              <a:t>2015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7734" y="863521"/>
            <a:ext cx="796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similar </a:t>
            </a:r>
            <a:r>
              <a:rPr lang="en-US" dirty="0">
                <a:latin typeface="Century Gothic" panose="020B0502020202020204" pitchFamily="34" charset="0"/>
              </a:rPr>
              <a:t>to </a:t>
            </a:r>
            <a:r>
              <a:rPr lang="en-US" dirty="0" smtClean="0">
                <a:latin typeface="Century Gothic" panose="020B0502020202020204" pitchFamily="34" charset="0"/>
              </a:rPr>
              <a:t>traditional </a:t>
            </a:r>
            <a:r>
              <a:rPr lang="en-US" dirty="0">
                <a:latin typeface="Century Gothic" panose="020B0502020202020204" pitchFamily="34" charset="0"/>
              </a:rPr>
              <a:t>hand </a:t>
            </a:r>
            <a:r>
              <a:rPr lang="en-US" dirty="0" smtClean="0">
                <a:latin typeface="Century Gothic" panose="020B0502020202020204" pitchFamily="34" charset="0"/>
              </a:rPr>
              <a:t>polishing with sand paper and diamond grit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JLab_presentation</Template>
  <TotalTime>1889</TotalTime>
  <Words>943</Words>
  <Application>Microsoft Macintosh PowerPoint</Application>
  <PresentationFormat>Overhead</PresentationFormat>
  <Paragraphs>105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Century Gothic</vt:lpstr>
      <vt:lpstr>Garamond</vt:lpstr>
      <vt:lpstr>Minion Pro</vt:lpstr>
      <vt:lpstr>Times</vt:lpstr>
      <vt:lpstr>Arial</vt:lpstr>
      <vt:lpstr>JLab_presentation</vt:lpstr>
      <vt:lpstr>300 kV DC High Voltage Photogun with Inverted Insulator Geometry</vt:lpstr>
      <vt:lpstr>Inverted Insulator Photoguns</vt:lpstr>
      <vt:lpstr>Building the 350 kV Gun</vt:lpstr>
      <vt:lpstr>300 kV Inverted Gun and CsK2Sb Photocathode</vt:lpstr>
      <vt:lpstr>Careful design of triple-junction-shield</vt:lpstr>
      <vt:lpstr>Rebuilt 300kV gun: new insulator and electrode, masked cathode and beamline ion precipitators</vt:lpstr>
      <vt:lpstr>Hand-Polishing Nightmare!</vt:lpstr>
      <vt:lpstr>Centrifugal Barrel Polishing to Rescue</vt:lpstr>
      <vt:lpstr>Excellent Surface Finish</vt:lpstr>
      <vt:lpstr>The ultimate metric of success: High Voltage</vt:lpstr>
      <vt:lpstr>3 photoguns with barrel polished electrodes</vt:lpstr>
      <vt:lpstr>Summary</vt:lpstr>
      <vt:lpstr>Backup slides</vt:lpstr>
      <vt:lpstr>Face the Realities of HV Breakdown</vt:lpstr>
      <vt:lpstr>Optimizing the Electrode Design</vt:lpstr>
      <vt:lpstr>Inverted-Insulator Photoguns</vt:lpstr>
      <vt:lpstr>Barrel polished electrodes…</vt:lpstr>
    </vt:vector>
  </TitlesOfParts>
  <Company>Jefferson Science Associates, LLC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stewartm</dc:creator>
  <cp:lastModifiedBy>Carlos H.G.</cp:lastModifiedBy>
  <cp:revision>70</cp:revision>
  <dcterms:created xsi:type="dcterms:W3CDTF">2016-10-03T15:46:18Z</dcterms:created>
  <dcterms:modified xsi:type="dcterms:W3CDTF">2017-09-08T13:01:38Z</dcterms:modified>
</cp:coreProperties>
</file>