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0"/>
  </p:notesMasterIdLst>
  <p:sldIdLst>
    <p:sldId id="309" r:id="rId2"/>
    <p:sldId id="308" r:id="rId3"/>
    <p:sldId id="319" r:id="rId4"/>
    <p:sldId id="327" r:id="rId5"/>
    <p:sldId id="320" r:id="rId6"/>
    <p:sldId id="321" r:id="rId7"/>
    <p:sldId id="324" r:id="rId8"/>
    <p:sldId id="325" r:id="rId9"/>
    <p:sldId id="330" r:id="rId10"/>
    <p:sldId id="328" r:id="rId11"/>
    <p:sldId id="331" r:id="rId12"/>
    <p:sldId id="332" r:id="rId13"/>
    <p:sldId id="333" r:id="rId14"/>
    <p:sldId id="334" r:id="rId15"/>
    <p:sldId id="335" r:id="rId16"/>
    <p:sldId id="336" r:id="rId17"/>
    <p:sldId id="337" r:id="rId18"/>
    <p:sldId id="33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70" autoAdjust="0"/>
    <p:restoredTop sz="95728" autoAdjust="0"/>
  </p:normalViewPr>
  <p:slideViewPr>
    <p:cSldViewPr snapToGrid="0" snapToObjects="1">
      <p:cViewPr varScale="1">
        <p:scale>
          <a:sx n="109" d="100"/>
          <a:sy n="109" d="100"/>
        </p:scale>
        <p:origin x="688" y="192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2/6/24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10583064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3182" y="1720793"/>
            <a:ext cx="5875975" cy="3246670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aseline="0">
                <a:solidFill>
                  <a:schemeClr val="accent1"/>
                </a:solidFill>
                <a:latin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Here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43182" y="5560503"/>
            <a:ext cx="3208124" cy="365125"/>
          </a:xfrm>
        </p:spPr>
        <p:txBody>
          <a:bodyPr/>
          <a:lstStyle>
            <a:lvl1pPr algn="l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2024/02/07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443182" y="5126730"/>
            <a:ext cx="5875975" cy="42086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200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71" y="2866618"/>
            <a:ext cx="4317562" cy="4317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82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3181" y="505595"/>
            <a:ext cx="6986319" cy="617838"/>
          </a:xfrm>
        </p:spPr>
        <p:txBody>
          <a:bodyPr anchor="b">
            <a:noAutofit/>
          </a:bodyPr>
          <a:lstStyle>
            <a:lvl1pPr algn="l">
              <a:defRPr sz="3000" b="1" cap="none" baseline="0">
                <a:latin typeface="Arial" charset="0"/>
              </a:defRPr>
            </a:lvl1pPr>
          </a:lstStyle>
          <a:p>
            <a:r>
              <a:rPr lang="en-US" dirty="0"/>
              <a:t>Questions?</a:t>
            </a:r>
          </a:p>
        </p:txBody>
      </p:sp>
      <p:sp>
        <p:nvSpPr>
          <p:cNvPr id="32" name="Date Placeholder 31"/>
          <p:cNvSpPr>
            <a:spLocks noGrp="1"/>
          </p:cNvSpPr>
          <p:nvPr>
            <p:ph type="dt" sz="half" idx="12"/>
          </p:nvPr>
        </p:nvSpPr>
        <p:spPr>
          <a:xfrm>
            <a:off x="4760743" y="6341667"/>
            <a:ext cx="3208124" cy="365125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charset="0"/>
              </a:defRPr>
            </a:lvl1pPr>
          </a:lstStyle>
          <a:p>
            <a:r>
              <a:rPr lang="en-US"/>
              <a:t>2024/02/07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7510538" y="145564"/>
            <a:ext cx="4360333" cy="661107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 b="1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Author</a:t>
            </a:r>
          </a:p>
          <a:p>
            <a:pPr lvl="0"/>
            <a:r>
              <a:rPr lang="en-US" dirty="0"/>
              <a:t>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81" y="6178121"/>
            <a:ext cx="1948205" cy="6308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1392" y="6434371"/>
            <a:ext cx="1622935" cy="272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686" y="6425551"/>
            <a:ext cx="506186" cy="339956"/>
          </a:xfrm>
          <a:prstGeom prst="rect">
            <a:avLst/>
          </a:prstGeom>
        </p:spPr>
      </p:pic>
      <p:sp>
        <p:nvSpPr>
          <p:cNvPr id="14" name="Picture Placeholder 13"/>
          <p:cNvSpPr>
            <a:spLocks noGrp="1"/>
          </p:cNvSpPr>
          <p:nvPr>
            <p:ph type="pic" sz="quarter" idx="15"/>
          </p:nvPr>
        </p:nvSpPr>
        <p:spPr>
          <a:xfrm>
            <a:off x="6572250" y="1720850"/>
            <a:ext cx="5619750" cy="3840163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Text Placeholder 14"/>
          <p:cNvSpPr>
            <a:spLocks noGrp="1"/>
          </p:cNvSpPr>
          <p:nvPr>
            <p:ph type="body" sz="quarter" idx="16" hasCustomPrompt="1"/>
          </p:nvPr>
        </p:nvSpPr>
        <p:spPr>
          <a:xfrm>
            <a:off x="7510539" y="847492"/>
            <a:ext cx="4360333" cy="2759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200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en-US" dirty="0"/>
              <a:t>Contact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24849" y="1726357"/>
            <a:ext cx="5894308" cy="3834656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accent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Agenda Topics Covered: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1128583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55643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6204856" y="966055"/>
            <a:ext cx="5492873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4062939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966789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478765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3"/>
          </p:nvPr>
        </p:nvSpPr>
        <p:spPr>
          <a:xfrm>
            <a:off x="7053943" y="966055"/>
            <a:ext cx="4643786" cy="2284810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053942" y="3371187"/>
            <a:ext cx="4644345" cy="2976562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7666264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7666264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7320" y="966055"/>
            <a:ext cx="6976787" cy="5381694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11892" y="3763624"/>
            <a:ext cx="4032023" cy="258412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3445216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966055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Layou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892" y="240539"/>
            <a:ext cx="11285837" cy="487490"/>
          </a:xfrm>
        </p:spPr>
        <p:txBody>
          <a:bodyPr>
            <a:normAutofit/>
          </a:bodyPr>
          <a:lstStyle>
            <a:lvl1pPr>
              <a:defRPr sz="2400" b="1" cap="none" baseline="0">
                <a:latin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5200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6"/>
          </p:nvPr>
        </p:nvSpPr>
        <p:spPr>
          <a:xfrm>
            <a:off x="411892" y="966055"/>
            <a:ext cx="5572529" cy="2792298"/>
          </a:xfrm>
        </p:spPr>
        <p:txBody>
          <a:bodyPr/>
          <a:lstStyle>
            <a:lvl1pPr>
              <a:defRPr sz="2200" baseline="0">
                <a:solidFill>
                  <a:schemeClr val="tx1"/>
                </a:solidFill>
                <a:latin typeface="Arial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1"/>
                </a:solidFill>
                <a:latin typeface="Arial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1"/>
                </a:solidFill>
                <a:latin typeface="Arial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467336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-16475" y="735987"/>
            <a:ext cx="12208476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2310" y="6387401"/>
            <a:ext cx="1428001" cy="46243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411892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4235248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6"/>
          <p:cNvSpPr>
            <a:spLocks noGrp="1"/>
          </p:cNvSpPr>
          <p:nvPr>
            <p:ph type="pic" sz="quarter" idx="17"/>
          </p:nvPr>
        </p:nvSpPr>
        <p:spPr>
          <a:xfrm>
            <a:off x="8058606" y="3914031"/>
            <a:ext cx="3639123" cy="2332315"/>
          </a:xfrm>
          <a:solidFill>
            <a:schemeClr val="accent2"/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2024/02/07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Gun Comparisons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R28-2 vs. R30-4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2024/02/07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A. </a:t>
            </a:r>
            <a:r>
              <a:rPr lang="en-US" dirty="0" err="1"/>
              <a:t>Hofler</a:t>
            </a:r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4591932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R28-2 nominal (reference) vs R30-4 angle 0.340 </a:t>
            </a:r>
            <a:r>
              <a:rPr lang="en-US" dirty="0" err="1"/>
              <a:t>pC</a:t>
            </a:r>
            <a:r>
              <a:rPr lang="en-US" dirty="0"/>
              <a:t> distributions: normalized emittance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009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R28-2 nominal (reference) vs R30-4 angle 0.001 </a:t>
            </a:r>
            <a:r>
              <a:rPr lang="en-US" dirty="0" err="1"/>
              <a:t>pC</a:t>
            </a:r>
            <a:r>
              <a:rPr lang="en-US" dirty="0"/>
              <a:t> distributions: transmission and </a:t>
            </a:r>
            <a:r>
              <a:rPr lang="en-US" dirty="0" err="1"/>
              <a:t>bunchlength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0920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R28-2 nominal (reference) vs R30-4 angle 0.001 </a:t>
            </a:r>
            <a:r>
              <a:rPr lang="en-US" dirty="0" err="1"/>
              <a:t>pC</a:t>
            </a:r>
            <a:r>
              <a:rPr lang="en-US" dirty="0"/>
              <a:t> distributions: beam size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87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R28-2 nominal (reference) vs R30-4 angle 0.001 </a:t>
            </a:r>
            <a:r>
              <a:rPr lang="en-US" dirty="0" err="1"/>
              <a:t>pC</a:t>
            </a:r>
            <a:r>
              <a:rPr lang="en-US" dirty="0"/>
              <a:t> distributions: 𝞼</a:t>
            </a:r>
            <a:r>
              <a:rPr lang="en-US" baseline="-25000" dirty="0" err="1"/>
              <a:t>Ek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816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R28-2 nominal (reference) vs R30-4 angle 0.001 </a:t>
            </a:r>
            <a:r>
              <a:rPr lang="en-US" dirty="0" err="1"/>
              <a:t>pC</a:t>
            </a:r>
            <a:r>
              <a:rPr lang="en-US" dirty="0"/>
              <a:t> distributions: normalized emittance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51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R28-2 nominal (reference) vs R30-4 angle 0.640 </a:t>
            </a:r>
            <a:r>
              <a:rPr lang="en-US" dirty="0" err="1"/>
              <a:t>pC</a:t>
            </a:r>
            <a:r>
              <a:rPr lang="en-US" dirty="0"/>
              <a:t> distributions: transmission and </a:t>
            </a:r>
            <a:r>
              <a:rPr lang="en-US" dirty="0" err="1"/>
              <a:t>bunchlength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802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R28-2 nominal (reference) vs R30-4 angle 0.640 </a:t>
            </a:r>
            <a:r>
              <a:rPr lang="en-US" dirty="0" err="1"/>
              <a:t>pC</a:t>
            </a:r>
            <a:r>
              <a:rPr lang="en-US" dirty="0"/>
              <a:t> distributions: beam size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542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R28-2 nominal (reference) vs R30-4 angle 0.640 </a:t>
            </a:r>
            <a:r>
              <a:rPr lang="en-US" dirty="0" err="1"/>
              <a:t>pC</a:t>
            </a:r>
            <a:r>
              <a:rPr lang="en-US" dirty="0"/>
              <a:t> distributions: 𝞼</a:t>
            </a:r>
            <a:r>
              <a:rPr lang="en-US" baseline="-25000" dirty="0" err="1"/>
              <a:t>Ek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20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R28-2 nominal (reference) vs R30-4 angle 0.640 </a:t>
            </a:r>
            <a:r>
              <a:rPr lang="en-US" dirty="0" err="1"/>
              <a:t>pC</a:t>
            </a:r>
            <a:r>
              <a:rPr lang="en-US" dirty="0"/>
              <a:t> distributions: normalized emittance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231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R30-3 vs R28-2 simulation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E06BD3-5D7B-2E42-90D5-7426027F34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Gun HV: 200 kV</a:t>
            </a:r>
          </a:p>
          <a:p>
            <a:r>
              <a:rPr lang="en-US" dirty="0"/>
              <a:t>Spot Size on cathode: 0.54 mm (sigma)</a:t>
            </a:r>
          </a:p>
          <a:p>
            <a:r>
              <a:rPr lang="en-US" dirty="0"/>
              <a:t>Pulse Length: 45 </a:t>
            </a:r>
            <a:r>
              <a:rPr lang="en-US" dirty="0" err="1"/>
              <a:t>ps</a:t>
            </a:r>
            <a:r>
              <a:rPr lang="en-US" dirty="0"/>
              <a:t> FWHM</a:t>
            </a:r>
          </a:p>
          <a:p>
            <a:r>
              <a:rPr lang="en-US" dirty="0"/>
              <a:t>10k macroparticles</a:t>
            </a:r>
          </a:p>
          <a:p>
            <a:endParaRPr lang="en-US" dirty="0"/>
          </a:p>
          <a:p>
            <a:r>
              <a:rPr lang="en-US" dirty="0"/>
              <a:t>Beamline simulation results up to entrance of first full cryomodule</a:t>
            </a:r>
          </a:p>
          <a:p>
            <a:pPr lvl="1"/>
            <a:r>
              <a:rPr lang="en-US" dirty="0"/>
              <a:t>Selected solution from Phase 2 optimization for</a:t>
            </a:r>
          </a:p>
          <a:p>
            <a:pPr lvl="2"/>
            <a:r>
              <a:rPr lang="en-US" dirty="0"/>
              <a:t>R28-2 no gap field map</a:t>
            </a:r>
          </a:p>
          <a:p>
            <a:pPr lvl="2"/>
            <a:r>
              <a:rPr lang="en-US" dirty="0"/>
              <a:t>200 kV</a:t>
            </a:r>
          </a:p>
          <a:p>
            <a:pPr lvl="2"/>
            <a:r>
              <a:rPr lang="en-US" dirty="0"/>
              <a:t>170 𝞵A @ 499 MHz</a:t>
            </a:r>
          </a:p>
          <a:p>
            <a:endParaRPr lang="en-US" dirty="0"/>
          </a:p>
          <a:p>
            <a:r>
              <a:rPr lang="en-US" dirty="0"/>
              <a:t>Vary beam current/bunch charge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E862B5-A72F-D040-9021-6E13BC65957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R28-2 models</a:t>
            </a:r>
          </a:p>
          <a:p>
            <a:pPr lvl="1"/>
            <a:r>
              <a:rPr lang="en-US" dirty="0"/>
              <a:t>Existing (“original”)</a:t>
            </a:r>
          </a:p>
          <a:p>
            <a:pPr lvl="2"/>
            <a:r>
              <a:rPr lang="en-US" dirty="0"/>
              <a:t>No gap field map</a:t>
            </a:r>
          </a:p>
          <a:p>
            <a:pPr lvl="2"/>
            <a:r>
              <a:rPr lang="en-US" dirty="0"/>
              <a:t>Used in CEBAF simulations</a:t>
            </a:r>
          </a:p>
          <a:p>
            <a:pPr lvl="1"/>
            <a:r>
              <a:rPr lang="en-US" dirty="0"/>
              <a:t>Nominal (“nominal distributions”)</a:t>
            </a:r>
          </a:p>
          <a:p>
            <a:pPr lvl="2"/>
            <a:r>
              <a:rPr lang="en-US" dirty="0"/>
              <a:t>Field map extent in z: 18 cm</a:t>
            </a:r>
          </a:p>
          <a:p>
            <a:pPr lvl="2"/>
            <a:r>
              <a:rPr lang="en-US" dirty="0"/>
              <a:t>Recessed cathode</a:t>
            </a:r>
          </a:p>
          <a:p>
            <a:pPr lvl="2"/>
            <a:r>
              <a:rPr lang="en-US" dirty="0"/>
              <a:t>Distributions at z=0.19 m for</a:t>
            </a:r>
          </a:p>
          <a:p>
            <a:pPr lvl="3"/>
            <a:r>
              <a:rPr lang="en-US" dirty="0"/>
              <a:t>0.001, 0.340, 0.640 </a:t>
            </a:r>
            <a:r>
              <a:rPr lang="en-US" dirty="0" err="1"/>
              <a:t>pC</a:t>
            </a:r>
            <a:endParaRPr lang="en-US" dirty="0"/>
          </a:p>
          <a:p>
            <a:pPr lvl="3"/>
            <a:r>
              <a:rPr lang="en-US" dirty="0"/>
              <a:t>Generated by Max</a:t>
            </a:r>
          </a:p>
          <a:p>
            <a:pPr lvl="3"/>
            <a:r>
              <a:rPr lang="en-US" dirty="0"/>
              <a:t>Mean quantities removed</a:t>
            </a:r>
          </a:p>
          <a:p>
            <a:pPr lvl="4"/>
            <a:r>
              <a:rPr lang="en-US" dirty="0"/>
              <a:t>E.g., gun kick removed</a:t>
            </a:r>
          </a:p>
          <a:p>
            <a:pPr lvl="3"/>
            <a:r>
              <a:rPr lang="en-US" dirty="0"/>
              <a:t>In simulation shift distribution to mean t from original 170 </a:t>
            </a:r>
            <a:r>
              <a:rPr lang="en-US" dirty="0" err="1"/>
              <a:t>uA</a:t>
            </a:r>
            <a:r>
              <a:rPr lang="en-US" dirty="0"/>
              <a:t> no gap field map simulation for z=0.19 m</a:t>
            </a:r>
          </a:p>
          <a:p>
            <a:r>
              <a:rPr lang="en-US" dirty="0"/>
              <a:t>R30-4 models</a:t>
            </a:r>
          </a:p>
          <a:p>
            <a:pPr lvl="1"/>
            <a:r>
              <a:rPr lang="en-US" dirty="0"/>
              <a:t>15, 16, 17, 18, deg. Pierce angles</a:t>
            </a:r>
          </a:p>
          <a:p>
            <a:pPr lvl="2"/>
            <a:r>
              <a:rPr lang="en-US" dirty="0"/>
              <a:t>Same process as for R28-2 Nominal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97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R28-2 original vs. R28-2 nominal distributions: transmission and </a:t>
            </a:r>
            <a:r>
              <a:rPr lang="en-US" dirty="0" err="1"/>
              <a:t>bunchlength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94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R28-2 original vs. R28-2 nominal distributions: beam size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285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R28-2 original vs. R28-2 nominal distributions: </a:t>
            </a:r>
            <a:r>
              <a:rPr lang="en-US" dirty="0" err="1"/>
              <a:t>E</a:t>
            </a:r>
            <a:r>
              <a:rPr lang="en-US" baseline="-25000" dirty="0" err="1"/>
              <a:t>k</a:t>
            </a:r>
            <a:r>
              <a:rPr lang="en-US" dirty="0"/>
              <a:t> and 𝞼</a:t>
            </a:r>
            <a:r>
              <a:rPr lang="en-US" baseline="-25000" dirty="0" err="1"/>
              <a:t>Ek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92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R28-2 original vs. R28-2 nominal distributions: normalized emittance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489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R28-2 nominal (reference) vs R30-4 angle 0.340 </a:t>
            </a:r>
            <a:r>
              <a:rPr lang="en-US" dirty="0" err="1"/>
              <a:t>pC</a:t>
            </a:r>
            <a:r>
              <a:rPr lang="en-US" dirty="0"/>
              <a:t> distributions: transmission and </a:t>
            </a:r>
            <a:r>
              <a:rPr lang="en-US" dirty="0" err="1"/>
              <a:t>bunchlength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85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R28-2 nominal (reference) vs R30-4 angle 0.340 </a:t>
            </a:r>
            <a:r>
              <a:rPr lang="en-US" dirty="0" err="1"/>
              <a:t>pC</a:t>
            </a:r>
            <a:r>
              <a:rPr lang="en-US" dirty="0"/>
              <a:t> distributions: beam size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D2DA31-5123-4F49-AC95-3D8795551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0" y="1545114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635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R28-2 nominal (reference) vs R30-4 angle 0.340 </a:t>
            </a:r>
            <a:r>
              <a:rPr lang="en-US" dirty="0" err="1"/>
              <a:t>pC</a:t>
            </a:r>
            <a:r>
              <a:rPr lang="en-US" dirty="0"/>
              <a:t> distributions: 𝞼</a:t>
            </a:r>
            <a:r>
              <a:rPr lang="en-US" baseline="-25000" dirty="0" err="1"/>
              <a:t>Ek</a:t>
            </a:r>
            <a:endParaRPr lang="en-US" baseline="-25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BC55B3-CAE6-9947-8E0D-67EF66DFB1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53545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78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Lab Colors">
      <a:dk1>
        <a:srgbClr val="000000"/>
      </a:dk1>
      <a:lt1>
        <a:srgbClr val="FFFFFF"/>
      </a:lt1>
      <a:dk2>
        <a:srgbClr val="5E5E5E"/>
      </a:dk2>
      <a:lt2>
        <a:srgbClr val="EAEAEA"/>
      </a:lt2>
      <a:accent1>
        <a:srgbClr val="BE1D1D"/>
      </a:accent1>
      <a:accent2>
        <a:srgbClr val="D5D5D5"/>
      </a:accent2>
      <a:accent3>
        <a:srgbClr val="C0C0C0"/>
      </a:accent3>
      <a:accent4>
        <a:srgbClr val="A9A9A9"/>
      </a:accent4>
      <a:accent5>
        <a:srgbClr val="929292"/>
      </a:accent5>
      <a:accent6>
        <a:srgbClr val="919191"/>
      </a:accent6>
      <a:hlink>
        <a:srgbClr val="941100"/>
      </a:hlink>
      <a:folHlink>
        <a:srgbClr val="C81B0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B28AA59-C18E-FC4D-BD87-1D7964E0E4F6}" vid="{969E4A27-902D-3340-850E-95490CE2F52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</TotalTime>
  <Words>401</Words>
  <Application>Microsoft Macintosh PowerPoint</Application>
  <PresentationFormat>Widescreen</PresentationFormat>
  <Paragraphs>66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PingFangSC-Regular</vt:lpstr>
      <vt:lpstr>.PingFangSC-Regular</vt:lpstr>
      <vt:lpstr>Arial</vt:lpstr>
      <vt:lpstr>Calibri</vt:lpstr>
      <vt:lpstr>Office Theme</vt:lpstr>
      <vt:lpstr>Gun Comparisons</vt:lpstr>
      <vt:lpstr>R30-3 vs R28-2 simulation information</vt:lpstr>
      <vt:lpstr>R28-2 original vs. R28-2 nominal distributions: transmission and bunchlength</vt:lpstr>
      <vt:lpstr>R28-2 original vs. R28-2 nominal distributions: beam size</vt:lpstr>
      <vt:lpstr>R28-2 original vs. R28-2 nominal distributions: Ek and 𝞼Ek</vt:lpstr>
      <vt:lpstr>R28-2 original vs. R28-2 nominal distributions: normalized emittance</vt:lpstr>
      <vt:lpstr>R28-2 nominal (reference) vs R30-4 angle 0.340 pC distributions: transmission and bunchlength</vt:lpstr>
      <vt:lpstr>R28-2 nominal (reference) vs R30-4 angle 0.340 pC distributions: beam size</vt:lpstr>
      <vt:lpstr>R28-2 nominal (reference) vs R30-4 angle 0.340 pC distributions: 𝞼Ek</vt:lpstr>
      <vt:lpstr>R28-2 nominal (reference) vs R30-4 angle 0.340 pC distributions: normalized emittance</vt:lpstr>
      <vt:lpstr>R28-2 nominal (reference) vs R30-4 angle 0.001 pC distributions: transmission and bunchlength</vt:lpstr>
      <vt:lpstr>R28-2 nominal (reference) vs R30-4 angle 0.001 pC distributions: beam size</vt:lpstr>
      <vt:lpstr>R28-2 nominal (reference) vs R30-4 angle 0.001 pC distributions: 𝞼Ek</vt:lpstr>
      <vt:lpstr>R28-2 nominal (reference) vs R30-4 angle 0.001 pC distributions: normalized emittance</vt:lpstr>
      <vt:lpstr>R28-2 nominal (reference) vs R30-4 angle 0.640 pC distributions: transmission and bunchlength</vt:lpstr>
      <vt:lpstr>R28-2 nominal (reference) vs R30-4 angle 0.640 pC distributions: beam size</vt:lpstr>
      <vt:lpstr>R28-2 nominal (reference) vs R30-4 angle 0.640 pC distributions: 𝞼Ek</vt:lpstr>
      <vt:lpstr>R28-2 nominal (reference) vs R30-4 angle 0.640 pC distributions: normalized emittance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Gun Comparisons</dc:title>
  <dc:creator>Microsoft Office User</dc:creator>
  <cp:lastModifiedBy>Microsoft Office User</cp:lastModifiedBy>
  <cp:revision>33</cp:revision>
  <dcterms:created xsi:type="dcterms:W3CDTF">2024-01-17T12:36:56Z</dcterms:created>
  <dcterms:modified xsi:type="dcterms:W3CDTF">2024-02-07T00:53:05Z</dcterms:modified>
</cp:coreProperties>
</file>