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12" r:id="rId2"/>
    <p:sldId id="525" r:id="rId3"/>
    <p:sldId id="527" r:id="rId4"/>
    <p:sldId id="531" r:id="rId5"/>
    <p:sldId id="532" r:id="rId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 varScale="1">
        <p:scale>
          <a:sx n="78" d="100"/>
          <a:sy n="78" d="100"/>
        </p:scale>
        <p:origin x="636" y="9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7/18/2016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3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" y="0"/>
            <a:ext cx="9144000" cy="9826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sz="2400" dirty="0" smtClean="0"/>
              <a:t>Generation </a:t>
            </a:r>
            <a:r>
              <a:rPr lang="en-US" sz="2400" dirty="0"/>
              <a:t>and Characterization of Magnetized Bunched Electron Beam from DC Photogun </a:t>
            </a:r>
            <a:r>
              <a:rPr lang="en-US" sz="2400" dirty="0" smtClean="0"/>
              <a:t>for JLEIC </a:t>
            </a:r>
            <a:r>
              <a:rPr lang="en-US" sz="2400" dirty="0"/>
              <a:t>Cooler</a:t>
            </a:r>
            <a:endParaRPr lang="en-US" sz="2400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1964353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to maintain ion beam emittance and extend luminosity lifetime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LDRD Scientific 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Generate magnetized electron beam and measure its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Explore impact of cathode </a:t>
            </a:r>
            <a:r>
              <a:rPr lang="en-US" sz="2000" dirty="0" smtClean="0"/>
              <a:t>magnet </a:t>
            </a:r>
            <a:r>
              <a:rPr lang="en-US" sz="2000" dirty="0"/>
              <a:t>on photogun </a:t>
            </a:r>
            <a:r>
              <a:rPr lang="en-US" sz="2000" dirty="0" smtClean="0"/>
              <a:t>operation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LDRD Benefits: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Simulations and measurements will provide insights on ways to optimize </a:t>
            </a:r>
            <a:r>
              <a:rPr lang="en-US" sz="2000" dirty="0" smtClean="0"/>
              <a:t>JLEIC </a:t>
            </a:r>
            <a:r>
              <a:rPr lang="en-US" sz="2000" dirty="0"/>
              <a:t>electron cooler and help design appropriate electron source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JLab will have direct experience magnetizing high current electron </a:t>
            </a:r>
            <a:r>
              <a:rPr lang="en-US" sz="2000" dirty="0" smtClean="0"/>
              <a:t>beam</a:t>
            </a:r>
            <a:endParaRPr lang="en-US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930756" y="992719"/>
            <a:ext cx="5282490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PIs: 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42836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825500"/>
          </a:xfrm>
        </p:spPr>
        <p:txBody>
          <a:bodyPr/>
          <a:lstStyle/>
          <a:p>
            <a:r>
              <a:rPr lang="en-US" dirty="0" smtClean="0"/>
              <a:t>Milestones and Costs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2641461"/>
            <a:ext cx="914400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Cathode solenoid magnet and pucks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Three skew quadrupoles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Beamline </a:t>
            </a:r>
            <a:r>
              <a:rPr lang="en-US" sz="2000" dirty="0" smtClean="0"/>
              <a:t>hardware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Laser </a:t>
            </a:r>
            <a:r>
              <a:rPr lang="en-US" sz="2000" dirty="0" smtClean="0"/>
              <a:t>components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design, procurement, mapping and installation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Mechanical </a:t>
            </a:r>
            <a:r>
              <a:rPr lang="en-US" sz="2000" dirty="0"/>
              <a:t>designer for cathode magnet </a:t>
            </a:r>
            <a:r>
              <a:rPr lang="en-US" sz="2000" dirty="0" smtClean="0"/>
              <a:t>support, pucks</a:t>
            </a:r>
            <a:r>
              <a:rPr lang="en-US" sz="2000" dirty="0"/>
              <a:t>, slits and beamline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Postdoc – years 2 and </a:t>
            </a:r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255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Year 1: Generate non-magnetized beam. Design, procure and install cathode magnet, pucks and slits.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Year 2: </a:t>
            </a:r>
            <a:r>
              <a:rPr lang="en-US" sz="2000" dirty="0"/>
              <a:t>Generate magnetized </a:t>
            </a:r>
            <a:r>
              <a:rPr lang="en-US" sz="2000" dirty="0" smtClean="0"/>
              <a:t>beam. </a:t>
            </a:r>
            <a:r>
              <a:rPr lang="en-US" sz="2000" dirty="0"/>
              <a:t>M</a:t>
            </a:r>
            <a:r>
              <a:rPr lang="en-US" sz="2000" dirty="0" smtClean="0"/>
              <a:t>easure </a:t>
            </a:r>
            <a:r>
              <a:rPr lang="en-US" sz="2000" dirty="0"/>
              <a:t>mechanical angular </a:t>
            </a:r>
            <a:r>
              <a:rPr lang="en-US" sz="2000" dirty="0" smtClean="0"/>
              <a:t>momentum and benchmark simulation.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Year 3: Measure photocathode lifetime vs magnetization up to </a:t>
            </a:r>
            <a:r>
              <a:rPr lang="en-US" sz="2000" smtClean="0"/>
              <a:t>32 mA.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66584"/>
              </p:ext>
            </p:extLst>
          </p:nvPr>
        </p:nvGraphicFramePr>
        <p:xfrm>
          <a:off x="5643348" y="295331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5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1182" y="720847"/>
            <a:ext cx="8861633" cy="3561585"/>
            <a:chOff x="152400" y="1579222"/>
            <a:chExt cx="8861633" cy="3561585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1579222"/>
              <a:ext cx="8861633" cy="3561585"/>
              <a:chOff x="72477" y="1579222"/>
              <a:chExt cx="8861633" cy="3561585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2477" y="1579222"/>
                <a:ext cx="8861633" cy="3561585"/>
                <a:chOff x="232954" y="554163"/>
                <a:chExt cx="8861633" cy="3561585"/>
              </a:xfrm>
            </p:grpSpPr>
            <p:pic>
              <p:nvPicPr>
                <p:cNvPr id="4" name="Picture 3"/>
                <p:cNvPicPr/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20" name="Straight Arrow Connector 19"/>
                <p:cNvCxnSpPr>
                  <a:stCxn id="2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27" name="Straight Arrow Connector 26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Arrow Connector 38"/>
                <p:cNvCxnSpPr>
                  <a:stCxn id="42" idx="1"/>
                  <a:endCxn id="35" idx="3"/>
                </p:cNvCxnSpPr>
                <p:nvPr/>
              </p:nvCxnSpPr>
              <p:spPr>
                <a:xfrm flipH="1">
                  <a:off x="1214617" y="1015828"/>
                  <a:ext cx="354792" cy="13337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/>
                <p:cNvSpPr txBox="1"/>
                <p:nvPr/>
              </p:nvSpPr>
              <p:spPr>
                <a:xfrm>
                  <a:off x="1569409" y="554163"/>
                  <a:ext cx="116570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B</a:t>
                  </a:r>
                  <a:r>
                    <a:rPr lang="en-US" baseline="-25000" dirty="0" err="1" smtClean="0"/>
                    <a:t>z</a:t>
                  </a:r>
                  <a:r>
                    <a:rPr lang="en-US" dirty="0" smtClean="0"/>
                    <a:t>=2kG)</a:t>
                  </a: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46877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5683367" y="1447270"/>
                  <a:ext cx="0" cy="49861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4716422" y="834162"/>
                  <a:ext cx="188237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(Slit + YAG Screen)</a:t>
                  </a:r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3120773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4143468" y="2057400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ed Rectangle 52"/>
                <p:cNvSpPr/>
                <p:nvPr/>
              </p:nvSpPr>
              <p:spPr>
                <a:xfrm>
                  <a:off x="3625385" y="2057401"/>
                  <a:ext cx="244196" cy="914400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048876" y="3275798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002306" y="2058266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8153400" y="2057401"/>
                  <a:ext cx="152400" cy="9144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Arrow Connector 56"/>
                <p:cNvCxnSpPr>
                  <a:stCxn id="59" idx="0"/>
                </p:cNvCxnSpPr>
                <p:nvPr/>
              </p:nvCxnSpPr>
              <p:spPr>
                <a:xfrm flipV="1">
                  <a:off x="7144090" y="3054383"/>
                  <a:ext cx="0" cy="415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8214654" y="1449167"/>
                  <a:ext cx="0" cy="57596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6202903" y="3469417"/>
                  <a:ext cx="188237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(Slit + YAG Screen)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2577779" y="2762210"/>
                <a:ext cx="165421" cy="2879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569158" y="1905000"/>
                <a:ext cx="118494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Beamline</a:t>
                </a:r>
              </a:p>
              <a:p>
                <a:pPr algn="ctr"/>
                <a:r>
                  <a:rPr lang="en-US" dirty="0" smtClean="0"/>
                  <a:t> Focusing</a:t>
                </a:r>
              </a:p>
              <a:p>
                <a:pPr algn="ctr"/>
                <a:r>
                  <a:rPr lang="en-US" dirty="0" smtClean="0"/>
                  <a:t> Solenoid</a:t>
                </a:r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V="1">
              <a:off x="3587006" y="4079442"/>
              <a:ext cx="0" cy="277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9143999" cy="72217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Overview: Gun Test Stand</a:t>
            </a:r>
            <a:endParaRPr lang="en-US" kern="0" dirty="0"/>
          </a:p>
        </p:txBody>
      </p:sp>
      <p:sp>
        <p:nvSpPr>
          <p:cNvPr id="43" name="Rectangle 42"/>
          <p:cNvSpPr/>
          <p:nvPr/>
        </p:nvSpPr>
        <p:spPr>
          <a:xfrm>
            <a:off x="131477" y="4443673"/>
            <a:ext cx="5089884" cy="23083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lvl="0" indent="-457200">
              <a:buClrTx/>
              <a:buFont typeface="Wingdings" panose="05000000000000000000" pitchFamily="2" charset="2"/>
              <a:buChar char="Ø"/>
            </a:pPr>
            <a:r>
              <a:rPr lang="en-US" sz="2400" dirty="0"/>
              <a:t>Generate magnetized beam: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Laser size:1 </a:t>
            </a:r>
            <a:r>
              <a:rPr lang="en-US" sz="2000" dirty="0"/>
              <a:t>– </a:t>
            </a:r>
            <a:r>
              <a:rPr lang="en-US" sz="2000" dirty="0" smtClean="0"/>
              <a:t>5 mm,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z</a:t>
            </a:r>
            <a:r>
              <a:rPr lang="en-US" sz="2000" dirty="0" smtClean="0"/>
              <a:t> </a:t>
            </a:r>
            <a:r>
              <a:rPr lang="en-US" sz="2000" dirty="0"/>
              <a:t>= 0 – 2 kG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Bunch </a:t>
            </a:r>
            <a:r>
              <a:rPr lang="en-US" sz="2000" dirty="0" smtClean="0"/>
              <a:t>charge</a:t>
            </a:r>
            <a:r>
              <a:rPr lang="en-US" sz="2000" dirty="0"/>
              <a:t>: 1 – 500 </a:t>
            </a:r>
            <a:r>
              <a:rPr lang="en-US" sz="2000" dirty="0" smtClean="0"/>
              <a:t>pC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Frequency</a:t>
            </a:r>
            <a:r>
              <a:rPr lang="en-US" sz="2000" dirty="0"/>
              <a:t>: </a:t>
            </a:r>
            <a:r>
              <a:rPr lang="en-US" sz="2000" dirty="0" smtClean="0"/>
              <a:t>15 Hz </a:t>
            </a:r>
            <a:r>
              <a:rPr lang="en-US" sz="2000" dirty="0"/>
              <a:t>– </a:t>
            </a:r>
            <a:r>
              <a:rPr lang="en-US" sz="2000" dirty="0" smtClean="0"/>
              <a:t>476.3 MHz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Bunch length: </a:t>
            </a:r>
            <a:r>
              <a:rPr lang="en-US" sz="2000" dirty="0"/>
              <a:t>1</a:t>
            </a:r>
            <a:r>
              <a:rPr lang="en-US" sz="2000" dirty="0" smtClean="0"/>
              <a:t>0 – 100 ps</a:t>
            </a:r>
            <a:endParaRPr lang="en-US" sz="2000" dirty="0"/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Average beam </a:t>
            </a:r>
            <a:r>
              <a:rPr lang="en-US" sz="2000" dirty="0"/>
              <a:t>c</a:t>
            </a:r>
            <a:r>
              <a:rPr lang="en-US" sz="2000" dirty="0" smtClean="0"/>
              <a:t>urrents up </a:t>
            </a:r>
            <a:r>
              <a:rPr lang="en-US" sz="2000" dirty="0"/>
              <a:t>to </a:t>
            </a:r>
            <a:r>
              <a:rPr lang="en-US" sz="2000" dirty="0" smtClean="0"/>
              <a:t>32 mA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Gun </a:t>
            </a:r>
            <a:r>
              <a:rPr lang="en-US" sz="2000" dirty="0"/>
              <a:t>h</a:t>
            </a:r>
            <a:r>
              <a:rPr lang="en-US" sz="2000" dirty="0" smtClean="0"/>
              <a:t>igh voltage: 200 </a:t>
            </a:r>
            <a:r>
              <a:rPr lang="en-US" sz="2000" dirty="0"/>
              <a:t>– 350 </a:t>
            </a:r>
            <a:r>
              <a:rPr lang="en-US" sz="2000" dirty="0" smtClean="0"/>
              <a:t>kV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17527" y="2361971"/>
            <a:ext cx="868815" cy="3059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534411" y="2004999"/>
            <a:ext cx="760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Green</a:t>
            </a:r>
          </a:p>
          <a:p>
            <a:pPr algn="ctr"/>
            <a:r>
              <a:rPr lang="en-US" dirty="0" smtClean="0"/>
              <a:t>Laser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56" y="4450834"/>
            <a:ext cx="3788188" cy="22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4752848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u="sng" kern="0" dirty="0" smtClean="0"/>
              <a:t>delivered 1 mA to dump</a:t>
            </a:r>
            <a:r>
              <a:rPr lang="en-US" kern="0" dirty="0" smtClean="0"/>
              <a:t> (non-magnetized)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FY16 Accomplishments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8615" y="1688644"/>
            <a:ext cx="5266944" cy="39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0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" y="77898"/>
            <a:ext cx="4633784" cy="241816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Magnet is now at Magnet Measurement Facility to be </a:t>
            </a:r>
            <a:r>
              <a:rPr lang="en-US" sz="2000" dirty="0" smtClean="0"/>
              <a:t>mapped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Magnet Power Supply: Use new spare CEBAF Dogleg magnet power supply (500A, </a:t>
            </a:r>
            <a:r>
              <a:rPr lang="en-US" sz="2000" dirty="0" smtClean="0"/>
              <a:t>80V</a:t>
            </a:r>
            <a:r>
              <a:rPr lang="en-US" sz="2000" dirty="0"/>
              <a:t>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85" y="5747310"/>
            <a:ext cx="9144000" cy="99096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Pucks</a:t>
            </a:r>
            <a:r>
              <a:rPr lang="en-US" dirty="0"/>
              <a:t> </a:t>
            </a:r>
            <a:endParaRPr lang="en-US" dirty="0" smtClean="0"/>
          </a:p>
          <a:p>
            <a:pPr lvl="1" defTabSz="914400">
              <a:buClrTx/>
              <a:buFont typeface="Arial" panose="020B0604020202020204" pitchFamily="34" charset="0"/>
              <a:buChar char="̵"/>
            </a:pPr>
            <a:r>
              <a:rPr lang="en-US" sz="2000" dirty="0" smtClean="0"/>
              <a:t>Designed </a:t>
            </a:r>
            <a:r>
              <a:rPr lang="en-US" sz="2000" dirty="0"/>
              <a:t>to enhance </a:t>
            </a:r>
            <a:r>
              <a:rPr lang="en-US" sz="2000" dirty="0" smtClean="0"/>
              <a:t>magnetic </a:t>
            </a:r>
            <a:r>
              <a:rPr lang="en-US" sz="2000" dirty="0"/>
              <a:t>field at cathode to </a:t>
            </a:r>
            <a:r>
              <a:rPr lang="en-US" sz="2000" dirty="0"/>
              <a:t>2.0 </a:t>
            </a:r>
            <a:r>
              <a:rPr lang="en-US" sz="2000" dirty="0" err="1" smtClean="0"/>
              <a:t>kG</a:t>
            </a:r>
            <a:endParaRPr lang="en-US" sz="20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6" y="2683260"/>
            <a:ext cx="4387977" cy="2979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553200" y="4569679"/>
            <a:ext cx="1796321" cy="153504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4" idx="2"/>
          </p:cNvCxnSpPr>
          <p:nvPr/>
        </p:nvCxnSpPr>
        <p:spPr bwMode="auto">
          <a:xfrm>
            <a:off x="7574930" y="4363392"/>
            <a:ext cx="0" cy="398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809203" y="3994060"/>
            <a:ext cx="1531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3"/>
          </p:cNvCxnSpPr>
          <p:nvPr/>
        </p:nvCxnSpPr>
        <p:spPr bwMode="auto">
          <a:xfrm>
            <a:off x="6286410" y="5399105"/>
            <a:ext cx="1642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96061" y="5214439"/>
            <a:ext cx="7903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92" y="443356"/>
            <a:ext cx="4279392" cy="3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4186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30680</TotalTime>
  <Words>382</Words>
  <Application>Microsoft Office PowerPoint</Application>
  <PresentationFormat>On-screen Show (4:3)</PresentationFormat>
  <Paragraphs>80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Times</vt:lpstr>
      <vt:lpstr>Wingdings</vt:lpstr>
      <vt:lpstr>Ops Review 2010</vt:lpstr>
      <vt:lpstr>PowerPoint Presentation</vt:lpstr>
      <vt:lpstr>Milestones and Costs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1603</cp:revision>
  <cp:lastPrinted>2014-01-09T17:51:36Z</cp:lastPrinted>
  <dcterms:created xsi:type="dcterms:W3CDTF">2010-09-20T13:48:43Z</dcterms:created>
  <dcterms:modified xsi:type="dcterms:W3CDTF">2016-07-18T18:39:24Z</dcterms:modified>
</cp:coreProperties>
</file>