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26" r:id="rId2"/>
    <p:sldId id="484" r:id="rId3"/>
    <p:sldId id="485" r:id="rId4"/>
    <p:sldId id="491" r:id="rId5"/>
    <p:sldId id="467" r:id="rId6"/>
    <p:sldId id="475" r:id="rId7"/>
    <p:sldId id="483" r:id="rId8"/>
    <p:sldId id="429" r:id="rId9"/>
    <p:sldId id="424" r:id="rId10"/>
    <p:sldId id="436" r:id="rId11"/>
    <p:sldId id="437" r:id="rId12"/>
    <p:sldId id="443" r:id="rId13"/>
    <p:sldId id="427" r:id="rId14"/>
    <p:sldId id="433" r:id="rId15"/>
    <p:sldId id="447" r:id="rId16"/>
    <p:sldId id="439" r:id="rId17"/>
    <p:sldId id="411" r:id="rId18"/>
    <p:sldId id="487" r:id="rId19"/>
    <p:sldId id="442" r:id="rId20"/>
    <p:sldId id="488" r:id="rId21"/>
    <p:sldId id="486" r:id="rId22"/>
    <p:sldId id="448" r:id="rId23"/>
    <p:sldId id="489" r:id="rId24"/>
    <p:sldId id="449" r:id="rId25"/>
    <p:sldId id="490" r:id="rId26"/>
    <p:sldId id="441" r:id="rId2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99"/>
    <a:srgbClr val="FF66CC"/>
    <a:srgbClr val="FF7C80"/>
    <a:srgbClr val="40911F"/>
    <a:srgbClr val="CCFF66"/>
    <a:srgbClr val="99FF99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 varScale="1">
        <p:scale>
          <a:sx n="72" d="100"/>
          <a:sy n="72" d="100"/>
        </p:scale>
        <p:origin x="-474" y="-9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Why Laser Spot Size? to reduce space-charge emittance growth and suppress surface charge limit.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 smtClean="0">
                <a:latin typeface="Times" pitchFamily="18" charset="0"/>
              </a:rPr>
              <a:t> = 1.0/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 smtClean="0">
                <a:latin typeface="Times" pitchFamily="18" charset="0"/>
              </a:rPr>
              <a:t> 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" pitchFamily="18" charset="0"/>
              </a:rPr>
              <a:t> </a:t>
            </a:r>
            <a:r>
              <a:rPr lang="en-US" dirty="0" smtClean="0"/>
              <a:t>Width of macropulse</a:t>
            </a:r>
            <a:r>
              <a:rPr lang="en-US" dirty="0" smtClean="0">
                <a:latin typeface="Times" pitchFamily="18" charset="0"/>
              </a:rPr>
              <a:t> 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 smtClean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 smtClean="0">
                <a:latin typeface="Times New Roman" pitchFamily="18" charset="0"/>
              </a:rPr>
              <a:t>Laser Spot Size/2)**2 * Pi) 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Charge per microbunch * Microbunch rep rate * Duty Factor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0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jp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MEIC Polarized Electron Source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Magnetized source for 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083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73750" y="5493870"/>
            <a:ext cx="3808071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400" dirty="0">
                <a:sym typeface="Wingdings" pitchFamily="2" charset="2"/>
              </a:rPr>
              <a:t>BaO: 6 mm </a:t>
            </a:r>
            <a:r>
              <a:rPr lang="en-US" altLang="ja-JP" sz="2400" dirty="0" smtClean="0">
                <a:sym typeface="Wingdings" pitchFamily="2" charset="2"/>
              </a:rPr>
              <a:t>diameter, 775</a:t>
            </a:r>
            <a:r>
              <a:rPr lang="en-US" altLang="ja-JP" sz="2400" dirty="0" smtClean="0"/>
              <a:t>˚</a:t>
            </a:r>
            <a:r>
              <a:rPr lang="en-US" altLang="ja-JP" sz="2400" dirty="0"/>
              <a:t>C</a:t>
            </a:r>
            <a:endParaRPr lang="en-US" altLang="ja-JP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beam current: 25 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/>
              <a:t>B</a:t>
            </a:r>
            <a:r>
              <a:rPr lang="en-US" altLang="ja-JP" dirty="0" smtClean="0"/>
              <a:t>unch charge: 38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Normalized emittance: </a:t>
            </a:r>
            <a:r>
              <a:rPr lang="en-US" altLang="ja-JP" dirty="0"/>
              <a:t>30 microns. Emittance </a:t>
            </a:r>
            <a:r>
              <a:rPr lang="en-US" altLang="ja-JP" dirty="0" smtClean="0"/>
              <a:t>is dominated </a:t>
            </a:r>
            <a:r>
              <a:rPr lang="en-US" altLang="ja-JP" dirty="0"/>
              <a:t>by the electric field distortion caused by the grid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0" indent="0">
              <a:buClrTx/>
              <a:buNone/>
            </a:pPr>
            <a:r>
              <a:rPr lang="en-US" altLang="ja-JP" u="sng" dirty="0"/>
              <a:t>P</a:t>
            </a:r>
            <a:r>
              <a:rPr lang="en-US" altLang="ja-JP" u="sng" dirty="0" smtClean="0"/>
              <a:t>roduction </a:t>
            </a:r>
            <a:r>
              <a:rPr lang="en-US" altLang="ja-JP" u="sng" dirty="0"/>
              <a:t>target sets no requirement </a:t>
            </a:r>
            <a:r>
              <a:rPr lang="en-US" altLang="ja-JP" u="sng" dirty="0" smtClean="0"/>
              <a:t>on beam emittance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2918" y="0"/>
            <a:ext cx="7662441" cy="812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Thermionic Gun</a:t>
            </a:r>
            <a:endParaRPr lang="en-US" sz="4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492369"/>
            <a:ext cx="8901082" cy="6365631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2:</a:t>
            </a:r>
            <a:r>
              <a:rPr lang="en-US" altLang="ja-JP" dirty="0" smtClean="0"/>
              <a:t> </a:t>
            </a:r>
            <a:r>
              <a:rPr lang="en-US" altLang="ja-JP" dirty="0"/>
              <a:t>MAX-LAB </a:t>
            </a:r>
            <a:r>
              <a:rPr lang="en-US" altLang="ja-JP" dirty="0" smtClean="0"/>
              <a:t>Thermionic – Photocathode RF Gun. Thorin </a:t>
            </a:r>
            <a:r>
              <a:rPr lang="en-US" altLang="ja-JP" i="1" dirty="0"/>
              <a:t>et al</a:t>
            </a:r>
            <a:r>
              <a:rPr lang="en-US" altLang="ja-JP" dirty="0"/>
              <a:t>., </a:t>
            </a:r>
            <a:r>
              <a:rPr lang="en-US" altLang="ja-JP" dirty="0" smtClean="0"/>
              <a:t>NIM A </a:t>
            </a:r>
            <a:r>
              <a:rPr lang="en-US" altLang="ja-JP" b="1" dirty="0" smtClean="0"/>
              <a:t>606</a:t>
            </a:r>
            <a:r>
              <a:rPr lang="en-US" altLang="ja-JP" dirty="0" smtClean="0"/>
              <a:t>, 291 (2009):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Thermionic: for storage ring injection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BaO: 6 mm </a:t>
            </a:r>
            <a:r>
              <a:rPr lang="en-US" altLang="ja-JP" dirty="0">
                <a:sym typeface="Wingdings" pitchFamily="2" charset="2"/>
              </a:rPr>
              <a:t>diameter, </a:t>
            </a:r>
            <a:r>
              <a:rPr lang="en-US" altLang="ja-JP" dirty="0" smtClean="0">
                <a:sym typeface="Wingdings" pitchFamily="2" charset="2"/>
              </a:rPr>
              <a:t>1100</a:t>
            </a:r>
            <a:r>
              <a:rPr lang="en-US" altLang="ja-JP" dirty="0" smtClean="0"/>
              <a:t>˚C</a:t>
            </a:r>
            <a:endParaRPr lang="en-US" altLang="ja-JP" dirty="0" smtClean="0">
              <a:sym typeface="Wingdings" pitchFamily="2" charset="2"/>
            </a:endParaRP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>
                <a:sym typeface="Wingdings" pitchFamily="2" charset="2"/>
              </a:rPr>
              <a:t>Bunch charge: </a:t>
            </a:r>
            <a:r>
              <a:rPr lang="en-US" altLang="ja-JP" dirty="0" smtClean="0">
                <a:sym typeface="Wingdings" pitchFamily="2" charset="2"/>
              </a:rPr>
              <a:t>0.2 nC</a:t>
            </a:r>
            <a:r>
              <a:rPr lang="en-US" dirty="0">
                <a:sym typeface="Wingdings" pitchFamily="2" charset="2"/>
              </a:rPr>
              <a:t>, 3 </a:t>
            </a:r>
            <a:r>
              <a:rPr lang="en-US" dirty="0" smtClean="0">
                <a:sym typeface="Wingdings" pitchFamily="2" charset="2"/>
              </a:rPr>
              <a:t>GHz</a:t>
            </a:r>
            <a:endParaRPr lang="en-US" altLang="ja-JP" dirty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Bunch length: 1 ps after energy filter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Peak current: 200 A. Average beam current: 600 mA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lectrons kinetic energy after gun cavity: </a:t>
            </a:r>
            <a:r>
              <a:rPr lang="en-US" dirty="0">
                <a:sym typeface="Wingdings" pitchFamily="2" charset="2"/>
              </a:rPr>
              <a:t>1.6 </a:t>
            </a:r>
            <a:r>
              <a:rPr lang="en-US" dirty="0" smtClean="0">
                <a:sym typeface="Wingdings" pitchFamily="2" charset="2"/>
              </a:rPr>
              <a:t>MeV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35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microns</a:t>
            </a:r>
          </a:p>
          <a:p>
            <a:pPr lvl="2">
              <a:buClrTx/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 marL="457200" lvl="1" indent="0">
              <a:buClrTx/>
              <a:buNone/>
            </a:pPr>
            <a:r>
              <a:rPr lang="en-US" altLang="ja-JP" b="1" dirty="0" smtClean="0">
                <a:sym typeface="Wingdings" pitchFamily="2" charset="2"/>
              </a:rPr>
              <a:t>To switch, reduce T=</a:t>
            </a:r>
            <a:r>
              <a:rPr lang="en-US" altLang="ja-JP" b="1" dirty="0" smtClean="0"/>
              <a:t>1100˚C to </a:t>
            </a:r>
            <a:r>
              <a:rPr lang="en-US" altLang="ja-JP" b="1" dirty="0" smtClean="0">
                <a:sym typeface="Wingdings" pitchFamily="2" charset="2"/>
              </a:rPr>
              <a:t>T=7</a:t>
            </a:r>
            <a:r>
              <a:rPr lang="en-US" altLang="ja-JP" b="1" dirty="0" smtClean="0"/>
              <a:t>00˚C</a:t>
            </a:r>
          </a:p>
          <a:p>
            <a:pPr marL="457200" lvl="1" indent="0">
              <a:buClrTx/>
              <a:buNone/>
            </a:pPr>
            <a:endParaRPr lang="en-US" altLang="ja-JP" dirty="0" smtClean="0">
              <a:sym typeface="Wingdings" pitchFamily="2" charset="2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Photocathode: for FEL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Bunch charge: 0.2 nC</a:t>
            </a:r>
            <a:endParaRPr lang="en-US" altLang="ja-JP" dirty="0" smtClean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Laser: 9 ps, 10 Hz, 263 nm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Average beam current: 2 nA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5.5 microns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QE: 1.1 x 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3: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1" y="1271362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271362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37933"/>
              </p:ext>
            </p:extLst>
          </p:nvPr>
        </p:nvGraphicFramePr>
        <p:xfrm>
          <a:off x="769772" y="4210887"/>
          <a:ext cx="4398958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9430"/>
                <a:gridCol w="1389528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300 kV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 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1.5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lang="en-US" altLang="en-US" sz="1600" dirty="0" smtClean="0">
                          <a:latin typeface="+mn-lt"/>
                        </a:rPr>
                        <a:t>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92071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72422" y="6356350"/>
            <a:ext cx="54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Mammei </a:t>
            </a:r>
            <a:r>
              <a:rPr lang="en-US" altLang="ja-JP" i="1" dirty="0" smtClean="0"/>
              <a:t>et </a:t>
            </a:r>
            <a:r>
              <a:rPr lang="en-US" altLang="ja-JP" i="1" dirty="0"/>
              <a:t>al</a:t>
            </a:r>
            <a:r>
              <a:rPr lang="en-US" altLang="ja-JP" dirty="0"/>
              <a:t>., Phys. Rev. ST </a:t>
            </a:r>
            <a:r>
              <a:rPr lang="en-US" altLang="ja-JP" dirty="0" smtClean="0"/>
              <a:t>AB </a:t>
            </a:r>
            <a:r>
              <a:rPr lang="en-US" altLang="ja-JP" b="1" dirty="0" smtClean="0"/>
              <a:t>16</a:t>
            </a:r>
            <a:r>
              <a:rPr lang="en-US" altLang="ja-JP" dirty="0" smtClean="0"/>
              <a:t>, 033401 </a:t>
            </a:r>
            <a:r>
              <a:rPr lang="en-US" altLang="ja-JP" dirty="0"/>
              <a:t>(</a:t>
            </a:r>
            <a:r>
              <a:rPr lang="en-US" altLang="ja-JP" dirty="0" smtClean="0"/>
              <a:t>2013)</a:t>
            </a:r>
            <a:endParaRPr lang="en-US" altLang="ja-JP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338830"/>
            <a:ext cx="4025022" cy="301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1300" y="0"/>
            <a:ext cx="7662441" cy="79214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Photo</a:t>
            </a:r>
            <a:r>
              <a:rPr lang="en-US" sz="4000" b="1" dirty="0" smtClean="0">
                <a:solidFill>
                  <a:srgbClr val="000000"/>
                </a:solidFill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un</a:t>
            </a:r>
            <a:endParaRPr lang="en-US" sz="4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2752" y="4787940"/>
            <a:ext cx="5501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Achieved 350 kV with no </a:t>
            </a:r>
            <a:r>
              <a:rPr lang="en-US" sz="2400" dirty="0" smtClean="0"/>
              <a:t>FE, next</a:t>
            </a:r>
            <a:r>
              <a:rPr lang="en-US" sz="2400" dirty="0"/>
              <a:t>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Run beam with</a:t>
            </a:r>
            <a:r>
              <a:rPr lang="en-US" altLang="ja-JP" sz="2400" dirty="0">
                <a:sym typeface="Wingdings" pitchFamily="2" charset="2"/>
              </a:rPr>
              <a:t> K</a:t>
            </a:r>
            <a:r>
              <a:rPr lang="en-US" altLang="ja-JP" sz="2400" baseline="-25000" dirty="0">
                <a:sym typeface="Wingdings" pitchFamily="2" charset="2"/>
              </a:rPr>
              <a:t>2</a:t>
            </a:r>
            <a:r>
              <a:rPr lang="en-US" altLang="ja-JP" sz="2400" dirty="0">
                <a:sym typeface="Wingdings" pitchFamily="2" charset="2"/>
              </a:rPr>
              <a:t>CsSb photocathode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9114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Gun HV: </a:t>
            </a:r>
            <a:r>
              <a:rPr lang="en-US" altLang="ja-JP" sz="1800" dirty="0" smtClean="0"/>
              <a:t>currently operating at 350 kV (designed 500-600 kV) 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Average beam current: </a:t>
            </a:r>
            <a:r>
              <a:rPr lang="en-US" altLang="ja-JP" sz="1800" dirty="0" smtClean="0"/>
              <a:t>100 </a:t>
            </a:r>
            <a:r>
              <a:rPr lang="en-US" altLang="ja-JP" sz="1800" dirty="0"/>
              <a:t>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Bunch c</a:t>
            </a:r>
            <a:r>
              <a:rPr lang="en-US" altLang="ja-JP" sz="1800" dirty="0" smtClean="0"/>
              <a:t>harge</a:t>
            </a:r>
            <a:r>
              <a:rPr lang="en-US" altLang="ja-JP" sz="1800" dirty="0"/>
              <a:t>: </a:t>
            </a:r>
            <a:r>
              <a:rPr lang="en-US" altLang="ja-JP" sz="1800" dirty="0" smtClean="0"/>
              <a:t>77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 smtClean="0"/>
              <a:t>Bunch length: 10 ps, 1.3 </a:t>
            </a:r>
            <a:r>
              <a:rPr lang="en-US" altLang="ja-JP" sz="1800" dirty="0"/>
              <a:t>G</a:t>
            </a:r>
            <a:r>
              <a:rPr lang="en-US" altLang="ja-JP" sz="1800" dirty="0" smtClean="0"/>
              <a:t>Hz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Normalized emittance: </a:t>
            </a:r>
            <a:r>
              <a:rPr lang="en-US" altLang="ja-JP" sz="1800" dirty="0" smtClean="0"/>
              <a:t>&lt;0.5 microns</a:t>
            </a:r>
            <a:endParaRPr lang="en-US" altLang="ja-JP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125059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-1"/>
            <a:ext cx="8316295" cy="1191779"/>
          </a:xfrm>
        </p:spPr>
        <p:txBody>
          <a:bodyPr/>
          <a:lstStyle/>
          <a:p>
            <a:r>
              <a:rPr lang="en-US" sz="4000" dirty="0" smtClean="0"/>
              <a:t>Magnetized </a:t>
            </a:r>
            <a:r>
              <a:rPr lang="en-US" sz="4000" dirty="0"/>
              <a:t>Beam </a:t>
            </a:r>
            <a:r>
              <a:rPr lang="en-US" sz="4000" dirty="0" smtClean="0"/>
              <a:t>and Emittance Compensation 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8"/>
            <a:ext cx="2368061" cy="1684301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Solenoids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375875" y="897658"/>
            <a:ext cx="2232965" cy="775884"/>
          </a:xfrm>
          <a:prstGeom prst="wedgeRoundRectCallout">
            <a:avLst>
              <a:gd name="adj1" fmla="val -40667"/>
              <a:gd name="adj2" fmla="val 100664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787007"/>
            <a:ext cx="45720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>
                <a:solidFill>
                  <a:srgbClr val="000000"/>
                </a:solidFill>
              </a:rPr>
              <a:t>electron 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Magnetized Injector: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To allow for laser pulse shaping, a photogun could be an option:</a:t>
            </a:r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350/500 kV Inverted Gun and JLab </a:t>
            </a:r>
            <a:r>
              <a:rPr lang="en-US" altLang="ja-JP" sz="2400" b="1" dirty="0" smtClean="0">
                <a:sym typeface="Wingdings" pitchFamily="2" charset="2"/>
              </a:rPr>
              <a:t>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</a:t>
            </a: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05" y="0"/>
            <a:ext cx="8316295" cy="812800"/>
          </a:xfrm>
        </p:spPr>
        <p:txBody>
          <a:bodyPr/>
          <a:lstStyle/>
          <a:p>
            <a:r>
              <a:rPr lang="en-US" sz="4000" dirty="0" smtClean="0"/>
              <a:t>LDRD: 200 mA Magnetized Beam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000" dirty="0" smtClean="0"/>
              <a:t>Use JLab 350/500 kV Inverted Gun and JLab 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CsSb</a:t>
            </a: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beam magnetization: 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1800" dirty="0">
                <a:sym typeface="Wingdings" pitchFamily="2" charset="2"/>
              </a:rPr>
              <a:t>M</a:t>
            </a:r>
            <a:r>
              <a:rPr lang="en-US" altLang="ja-JP" sz="1800" dirty="0" smtClean="0">
                <a:sym typeface="Wingdings" pitchFamily="2" charset="2"/>
              </a:rPr>
              <a:t>easure beam emittance vs. beam size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directly using slit and screen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Study transportation of magnetized beam (must preserve magnetization)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magnetized photocathode lifetime at high currents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59" y="2756125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Magnetized Electron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1612900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MEIC Polarized Electron Source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7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4493595" cy="901701"/>
          </a:xfrm>
        </p:spPr>
        <p:txBody>
          <a:bodyPr/>
          <a:lstStyle/>
          <a:p>
            <a:r>
              <a:rPr lang="en-US" dirty="0" smtClean="0"/>
              <a:t>Busch’s Theorem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905" y="901699"/>
            <a:ext cx="88960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entering or exiting solenoid, beam acquires a kick that makes beam to rotate</a:t>
            </a:r>
          </a:p>
          <a:p>
            <a:endParaRPr lang="en-US" sz="2400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Busch’s Theorem: Canonical angular momentums is conserved,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u="sng" dirty="0" smtClean="0"/>
          </a:p>
          <a:p>
            <a:endParaRPr lang="en-US" sz="2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Canonical angular momentum: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emittance: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14908"/>
              </p:ext>
            </p:extLst>
          </p:nvPr>
        </p:nvGraphicFramePr>
        <p:xfrm>
          <a:off x="4885219" y="3681626"/>
          <a:ext cx="1530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6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219" y="3681626"/>
                        <a:ext cx="1530350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20890"/>
              </p:ext>
            </p:extLst>
          </p:nvPr>
        </p:nvGraphicFramePr>
        <p:xfrm>
          <a:off x="3632200" y="4803777"/>
          <a:ext cx="1577975" cy="91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7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803777"/>
                        <a:ext cx="1577975" cy="917576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2200" y="5876945"/>
            <a:ext cx="4737100" cy="46166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mag</a:t>
            </a:r>
            <a:r>
              <a:rPr lang="en-US" sz="2400" dirty="0" smtClean="0">
                <a:solidFill>
                  <a:srgbClr val="000000"/>
                </a:solidFill>
              </a:rPr>
              <a:t>[microns] ~ 30 B[</a:t>
            </a:r>
            <a:r>
              <a:rPr lang="en-US" sz="2400" dirty="0" err="1" smtClean="0">
                <a:solidFill>
                  <a:srgbClr val="000000"/>
                </a:solidFill>
              </a:rPr>
              <a:t>kG</a:t>
            </a:r>
            <a:r>
              <a:rPr lang="en-US" sz="2400" dirty="0" smtClean="0">
                <a:solidFill>
                  <a:srgbClr val="000000"/>
                </a:solidFill>
              </a:rPr>
              <a:t>] </a:t>
            </a:r>
            <a:r>
              <a:rPr lang="el-GR" sz="2400" dirty="0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smtClean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[mm]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05887"/>
              </p:ext>
            </p:extLst>
          </p:nvPr>
        </p:nvGraphicFramePr>
        <p:xfrm>
          <a:off x="2518256" y="2508735"/>
          <a:ext cx="31321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8" name="Equation" r:id="rId7" imgW="1688760" imgH="393480" progId="Equation.3">
                  <p:embed/>
                </p:oleObj>
              </mc:Choice>
              <mc:Fallback>
                <p:oleObj name="Equation" r:id="rId7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256" y="2508735"/>
                        <a:ext cx="3132138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2650" y="2324100"/>
            <a:ext cx="69850" cy="3810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00" y="32893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41905" y="723900"/>
            <a:ext cx="1168400" cy="700024"/>
          </a:xfrm>
          <a:prstGeom prst="wedgeRoundRectCallout">
            <a:avLst>
              <a:gd name="adj1" fmla="val -12202"/>
              <a:gd name="adj2" fmla="val 62872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Solenoid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1450" y="1612900"/>
            <a:ext cx="1562100" cy="1752600"/>
            <a:chOff x="171450" y="1612900"/>
            <a:chExt cx="1562100" cy="17526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270080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475052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1012825" y="1860804"/>
            <a:ext cx="1022350" cy="446024"/>
          </a:xfrm>
          <a:prstGeom prst="wedgeRoundRectCallout">
            <a:avLst>
              <a:gd name="adj1" fmla="val -49470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925" y="3935476"/>
            <a:ext cx="2352675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0561"/>
              </p:ext>
            </p:extLst>
          </p:nvPr>
        </p:nvGraphicFramePr>
        <p:xfrm>
          <a:off x="43656" y="4822826"/>
          <a:ext cx="234394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" y="4822826"/>
                        <a:ext cx="2343944" cy="782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1813" y="285337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B</a:t>
            </a:r>
            <a:r>
              <a:rPr lang="en-US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Cath_Sol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 = 2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kG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078" y="216380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" pitchFamily="18" charset="0"/>
              </a:rPr>
              <a:t>B=0</a:t>
            </a:r>
            <a:endParaRPr lang="en-US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771683" y="3935476"/>
            <a:ext cx="2154330" cy="814324"/>
          </a:xfrm>
          <a:prstGeom prst="wedgeRoundRectCallout">
            <a:avLst>
              <a:gd name="adj1" fmla="val -20115"/>
              <a:gd name="adj2" fmla="val -8512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48374"/>
              </p:ext>
            </p:extLst>
          </p:nvPr>
        </p:nvGraphicFramePr>
        <p:xfrm>
          <a:off x="2771682" y="4862514"/>
          <a:ext cx="268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5" imgW="1688760" imgH="304560" progId="Equation.3">
                  <p:embed/>
                </p:oleObj>
              </mc:Choice>
              <mc:Fallback>
                <p:oleObj name="Equation" r:id="rId5" imgW="16887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82" y="4862514"/>
                        <a:ext cx="2689225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8805"/>
              </p:ext>
            </p:extLst>
          </p:nvPr>
        </p:nvGraphicFramePr>
        <p:xfrm>
          <a:off x="2760663" y="5464175"/>
          <a:ext cx="2165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7" imgW="1168200" imgH="469800" progId="Equation.3">
                  <p:embed/>
                </p:oleObj>
              </mc:Choice>
              <mc:Fallback>
                <p:oleObj name="Equation" r:id="rId7" imgW="11682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64175"/>
                        <a:ext cx="2165350" cy="760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273800" y="1612900"/>
            <a:ext cx="2673350" cy="1752600"/>
            <a:chOff x="171450" y="1612900"/>
            <a:chExt cx="1562100" cy="17526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015129"/>
                <a:gd name="adj2" fmla="val 21305811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078313"/>
                <a:gd name="adj2" fmla="val 21366873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7232650" y="609600"/>
            <a:ext cx="1168400" cy="700024"/>
          </a:xfrm>
          <a:prstGeom prst="wedgeRoundRectCallout">
            <a:avLst>
              <a:gd name="adj1" fmla="val -29594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Cooling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Solenoid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273800" y="15367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2850" y="32893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240578" y="2462768"/>
            <a:ext cx="272074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 bwMode="auto">
          <a:xfrm>
            <a:off x="4936948" y="1863852"/>
            <a:ext cx="1209675" cy="446024"/>
          </a:xfrm>
          <a:prstGeom prst="wedgeRoundRectCallout">
            <a:avLst>
              <a:gd name="adj1" fmla="val 32342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Ion Beam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6124575" y="3935476"/>
            <a:ext cx="2114551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477" y="2841704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66CC"/>
                </a:solidFill>
                <a:latin typeface="Times" pitchFamily="18" charset="0"/>
              </a:rPr>
              <a:t>B</a:t>
            </a:r>
            <a:r>
              <a:rPr lang="en-US" baseline="-25000" dirty="0" err="1">
                <a:solidFill>
                  <a:srgbClr val="FF66CC"/>
                </a:solidFill>
                <a:latin typeface="Times" pitchFamily="18" charset="0"/>
              </a:rPr>
              <a:t>C</a:t>
            </a:r>
            <a:r>
              <a:rPr lang="en-US" baseline="-25000" dirty="0" err="1" smtClean="0">
                <a:solidFill>
                  <a:srgbClr val="FF66CC"/>
                </a:solidFill>
                <a:latin typeface="Times" pitchFamily="18" charset="0"/>
              </a:rPr>
              <a:t>ool_Sol</a:t>
            </a:r>
            <a:r>
              <a:rPr lang="en-US" dirty="0" smtClean="0">
                <a:solidFill>
                  <a:srgbClr val="FF66CC"/>
                </a:solidFill>
                <a:latin typeface="Times" pitchFamily="18" charset="0"/>
              </a:rPr>
              <a:t> = 2 T</a:t>
            </a:r>
            <a:endParaRPr lang="en-US" dirty="0">
              <a:solidFill>
                <a:srgbClr val="FF66CC"/>
              </a:solidFill>
              <a:latin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6" y="5674452"/>
            <a:ext cx="17425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= 3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639" y="5886034"/>
            <a:ext cx="1127125" cy="33855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42207"/>
              </p:ext>
            </p:extLst>
          </p:nvPr>
        </p:nvGraphicFramePr>
        <p:xfrm>
          <a:off x="6124575" y="4862514"/>
          <a:ext cx="299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862514"/>
                        <a:ext cx="2990850" cy="92075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145"/>
              </p:ext>
            </p:extLst>
          </p:nvPr>
        </p:nvGraphicFramePr>
        <p:xfrm>
          <a:off x="6145212" y="5883791"/>
          <a:ext cx="1671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11" imgW="901440" imgH="469800" progId="Equation.3">
                  <p:embed/>
                </p:oleObj>
              </mc:Choice>
              <mc:Fallback>
                <p:oleObj name="Equation" r:id="rId11" imgW="90144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5883791"/>
                        <a:ext cx="1671638" cy="89693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8" y="1791930"/>
            <a:ext cx="1313688" cy="123444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20465" y="15367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50103" y="2583934"/>
            <a:ext cx="27207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 bwMode="auto">
          <a:xfrm>
            <a:off x="4936948" y="2617232"/>
            <a:ext cx="1203443" cy="665202"/>
          </a:xfrm>
          <a:prstGeom prst="wedgeRoundRectCallout">
            <a:avLst>
              <a:gd name="adj1" fmla="val 59731"/>
              <a:gd name="adj2" fmla="val -429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Electron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Beam</a:t>
            </a:r>
            <a:endParaRPr lang="en-US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41905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2904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Why: Magnetized beam</a:t>
            </a:r>
            <a:r>
              <a:rPr lang="en-US" dirty="0"/>
              <a:t>?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Magnetic field limits transverse motion of electrons; cooling </a:t>
            </a:r>
            <a:r>
              <a:rPr lang="en-US" altLang="en-US" sz="2000" dirty="0" smtClean="0"/>
              <a:t>rate is </a:t>
            </a:r>
            <a:r>
              <a:rPr lang="en-US" altLang="en-US" sz="2000" dirty="0" smtClean="0"/>
              <a:t>determined by longitudinal velocity spread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</a:t>
            </a:r>
            <a:r>
              <a:rPr lang="en-US" altLang="en-US" sz="2000" dirty="0" smtClean="0"/>
              <a:t>rate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for non-magnetized beam: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344801"/>
              </p:ext>
            </p:extLst>
          </p:nvPr>
        </p:nvGraphicFramePr>
        <p:xfrm>
          <a:off x="5097463" y="1662113"/>
          <a:ext cx="18557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" name="Equation" r:id="rId3" imgW="1002960" imgH="469800" progId="Equation.3">
                  <p:embed/>
                </p:oleObj>
              </mc:Choice>
              <mc:Fallback>
                <p:oleObj name="Equation" r:id="rId3" imgW="100296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662113"/>
                        <a:ext cx="1855787" cy="8953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19115"/>
              </p:ext>
            </p:extLst>
          </p:nvPr>
        </p:nvGraphicFramePr>
        <p:xfrm>
          <a:off x="5075238" y="3387725"/>
          <a:ext cx="1549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" name="Equation" r:id="rId5" imgW="838080" imgH="431640" progId="Equation.3">
                  <p:embed/>
                </p:oleObj>
              </mc:Choice>
              <mc:Fallback>
                <p:oleObj name="Equation" r:id="rId5" imgW="8380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387725"/>
                        <a:ext cx="1549400" cy="82232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Cooling Solenoid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solenoid: 30 m long and 2 T field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Electron and ion are moving at same speed in cooling section (solenoid)</a:t>
            </a:r>
          </a:p>
          <a:p>
            <a:pPr>
              <a:spcBef>
                <a:spcPct val="20000"/>
              </a:spcBef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sz="2000" dirty="0"/>
              <a:t>I</a:t>
            </a:r>
            <a:r>
              <a:rPr lang="en-US" sz="2000" dirty="0" smtClean="0"/>
              <a:t>nside cooling solenoid</a:t>
            </a:r>
            <a:r>
              <a:rPr lang="en-US" sz="2000" dirty="0"/>
              <a:t>, electron beam is </a:t>
            </a:r>
            <a:r>
              <a:rPr lang="en-US" sz="2000" i="1" u="sng" dirty="0"/>
              <a:t>calm:</a:t>
            </a:r>
            <a:r>
              <a:rPr lang="en-US" sz="2000" dirty="0"/>
              <a:t> not to have any angular </a:t>
            </a:r>
            <a:r>
              <a:rPr lang="en-US" sz="2000" dirty="0" smtClean="0"/>
              <a:t>motion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altLang="en-US" sz="2000" dirty="0" smtClean="0"/>
              <a:t>Cooling solenoid must have high </a:t>
            </a:r>
            <a:r>
              <a:rPr lang="en-US" altLang="en-US" sz="2000" dirty="0"/>
              <a:t>parallelism of magnetic field </a:t>
            </a:r>
            <a:r>
              <a:rPr lang="en-US" altLang="en-US" sz="2000" dirty="0" smtClean="0"/>
              <a:t>lines:</a:t>
            </a:r>
            <a:endParaRPr lang="en-US" altLang="en-US" sz="2000" baseline="30000" dirty="0"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2049"/>
              </p:ext>
            </p:extLst>
          </p:nvPr>
        </p:nvGraphicFramePr>
        <p:xfrm>
          <a:off x="5291138" y="5249863"/>
          <a:ext cx="16684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5249863"/>
                        <a:ext cx="1668462" cy="823912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Cooling Rate: Dependencies on Electron Beam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average beam current (does not depend on peak current)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Independent of ion beam intensity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cooler length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Magnetized cooling is less dependent on electron beam transverse emittance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Cooling </a:t>
            </a:r>
            <a:r>
              <a:rPr lang="en-US" dirty="0"/>
              <a:t>rates with </a:t>
            </a:r>
            <a:r>
              <a:rPr lang="en-US" dirty="0" smtClean="0"/>
              <a:t>magnetized electron </a:t>
            </a:r>
            <a:r>
              <a:rPr lang="en-US" dirty="0"/>
              <a:t>beam are ultimately determined by </a:t>
            </a:r>
            <a:r>
              <a:rPr lang="en-US" dirty="0" smtClean="0"/>
              <a:t>electron </a:t>
            </a:r>
            <a:r>
              <a:rPr lang="en-US" dirty="0"/>
              <a:t>longitudinal energy spread </a:t>
            </a:r>
            <a:r>
              <a:rPr lang="en-US" dirty="0" smtClean="0"/>
              <a:t>only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Non-magnetized beam depends on transverse electron velocity (a weak field may be used for focusing –i.e., FNAL DC cooler, 100 G)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Bunched electron (from SRF gun) cooling at BNL – without any magnetization, shield magnetic field &lt; 0.2 </a:t>
            </a:r>
            <a:r>
              <a:rPr lang="en-US" dirty="0" err="1" smtClean="0"/>
              <a:t>mG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Electron – ion Recombination Suppression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altLang="en-US" dirty="0" smtClean="0"/>
              <a:t>Suppresses </a:t>
            </a:r>
            <a:r>
              <a:rPr lang="en-US" altLang="en-US" dirty="0"/>
              <a:t>ion-electron recombination in cooling </a:t>
            </a:r>
            <a:r>
              <a:rPr lang="en-US" altLang="en-US" dirty="0" smtClean="0"/>
              <a:t>section if loss of luminosity is not negligible</a:t>
            </a:r>
            <a:endParaRPr lang="en-US" altLang="en-US" dirty="0"/>
          </a:p>
          <a:p>
            <a:pPr marL="914400" lvl="1" indent="-514350">
              <a:buClrTx/>
            </a:pPr>
            <a:r>
              <a:rPr lang="en-US" dirty="0" smtClean="0"/>
              <a:t>No suppression is planned at BNL. Future upgrade to use undulator field, 3 G and 8 cm period</a:t>
            </a:r>
          </a:p>
          <a:p>
            <a:pPr marL="914400" lvl="1" indent="-514350">
              <a:buClrTx/>
            </a:pPr>
            <a:endParaRPr lang="en-US" dirty="0"/>
          </a:p>
          <a:p>
            <a:pPr marL="914400" lvl="1" indent="-514350">
              <a:buClrTx/>
            </a:pPr>
            <a:r>
              <a:rPr lang="en-US" dirty="0" smtClean="0"/>
              <a:t>For magnetized beam, large transverse temperature in cooling section suppresses recombination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0389" cy="679938"/>
          </a:xfrm>
        </p:spPr>
        <p:txBody>
          <a:bodyPr/>
          <a:lstStyle/>
          <a:p>
            <a:pPr algn="ctr"/>
            <a:r>
              <a:rPr lang="en-US" dirty="0" smtClean="0"/>
              <a:t>Paraxial Beam Envelope Equation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11948"/>
              </p:ext>
            </p:extLst>
          </p:nvPr>
        </p:nvGraphicFramePr>
        <p:xfrm>
          <a:off x="342900" y="1179513"/>
          <a:ext cx="8343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" name="Equation" r:id="rId4" imgW="4254480" imgH="495000" progId="Equation.3">
                  <p:embed/>
                </p:oleObj>
              </mc:Choice>
              <mc:Fallback>
                <p:oleObj name="Equation" r:id="rId4" imgW="4254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79513"/>
                        <a:ext cx="8343900" cy="9493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164123" y="2538835"/>
            <a:ext cx="1191777" cy="520888"/>
          </a:xfrm>
          <a:prstGeom prst="wedgeRoundRectCallout">
            <a:avLst>
              <a:gd name="adj1" fmla="val 22532"/>
              <a:gd name="adj2" fmla="val -12748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Acceleration Damping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91310" y="2538836"/>
            <a:ext cx="1597990" cy="1055264"/>
          </a:xfrm>
          <a:prstGeom prst="wedgeRoundRectCallout">
            <a:avLst>
              <a:gd name="adj1" fmla="val -14548"/>
              <a:gd name="adj2" fmla="val -8552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Injector Solenoids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(for space-charge </a:t>
            </a:r>
            <a:r>
              <a:rPr lang="en-US" sz="1400" dirty="0">
                <a:solidFill>
                  <a:srgbClr val="000000"/>
                </a:solidFill>
                <a:latin typeface="Times" pitchFamily="18" charset="0"/>
              </a:rPr>
              <a:t>emittance growth compensation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432431" y="2538835"/>
            <a:ext cx="1594337" cy="360914"/>
          </a:xfrm>
          <a:prstGeom prst="wedgeRoundRectCallout">
            <a:avLst>
              <a:gd name="adj1" fmla="val -42811"/>
              <a:gd name="adj2" fmla="val -13304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Emission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880338" y="2538835"/>
            <a:ext cx="1303213" cy="364519"/>
          </a:xfrm>
          <a:prstGeom prst="wedgeRoundRectCallout">
            <a:avLst>
              <a:gd name="adj1" fmla="val -24764"/>
              <a:gd name="adj2" fmla="val -13624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Space Charge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969" y="2538835"/>
            <a:ext cx="1559170" cy="520888"/>
          </a:xfrm>
          <a:prstGeom prst="wedgeRoundRectCallout">
            <a:avLst>
              <a:gd name="adj1" fmla="val -30702"/>
              <a:gd name="adj2" fmla="val -12379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Solenoid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Cooling Solenoid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8260"/>
              </p:ext>
            </p:extLst>
          </p:nvPr>
        </p:nvGraphicFramePr>
        <p:xfrm>
          <a:off x="5058568" y="3335704"/>
          <a:ext cx="2989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68" y="3335704"/>
                        <a:ext cx="2989263" cy="460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8175"/>
              </p:ext>
            </p:extLst>
          </p:nvPr>
        </p:nvGraphicFramePr>
        <p:xfrm>
          <a:off x="5078413" y="4076700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" name="Equation" r:id="rId8" imgW="1143000" imgH="393480" progId="Equation.3">
                  <p:embed/>
                </p:oleObj>
              </mc:Choice>
              <mc:Fallback>
                <p:oleObj name="Equation" r:id="rId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076700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38845"/>
              </p:ext>
            </p:extLst>
          </p:nvPr>
        </p:nvGraphicFramePr>
        <p:xfrm>
          <a:off x="5096455" y="5131776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55" y="5131776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54514" y="5255936"/>
            <a:ext cx="171232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z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0000"/>
                </a:solidFill>
              </a:rPr>
              <a:t>20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513" y="4232032"/>
            <a:ext cx="151195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z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0000"/>
                </a:solidFill>
              </a:rPr>
              <a:t>2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38158" y="3429000"/>
            <a:ext cx="877884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2786" y="2501900"/>
            <a:ext cx="736600" cy="927100"/>
            <a:chOff x="533400" y="2501900"/>
            <a:chExt cx="736600" cy="9271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09288" y="2501900"/>
            <a:ext cx="736600" cy="927100"/>
            <a:chOff x="533400" y="2501900"/>
            <a:chExt cx="736600" cy="9271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1900" y="2501900"/>
            <a:ext cx="736600" cy="927100"/>
            <a:chOff x="2730500" y="2501900"/>
            <a:chExt cx="736600" cy="9271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07550" y="2502934"/>
            <a:ext cx="736600" cy="927100"/>
            <a:chOff x="2730500" y="2501900"/>
            <a:chExt cx="736600" cy="9271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1371600" y="2965450"/>
            <a:ext cx="1028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27400" y="2940050"/>
            <a:ext cx="248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Left Brace 41"/>
          <p:cNvSpPr/>
          <p:nvPr/>
        </p:nvSpPr>
        <p:spPr bwMode="auto">
          <a:xfrm rot="16200000">
            <a:off x="4435933" y="2485567"/>
            <a:ext cx="275923" cy="267078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3" name="Left Brace 42"/>
          <p:cNvSpPr/>
          <p:nvPr/>
        </p:nvSpPr>
        <p:spPr bwMode="auto">
          <a:xfrm rot="16200000" flipH="1">
            <a:off x="1600294" y="1498694"/>
            <a:ext cx="520700" cy="128251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9101" y="14859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Helicity Reversal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23476" y="250155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72.07 µs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20457" y="399702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 Time</a:t>
            </a:r>
          </a:p>
          <a:p>
            <a:r>
              <a:rPr lang="en-US" dirty="0" smtClean="0"/>
              <a:t>3 GeV – 12 GeV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620455" y="250155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ms</a:t>
            </a:r>
            <a:r>
              <a:rPr lang="en-US" dirty="0" smtClean="0"/>
              <a:t> – 12 </a:t>
            </a:r>
            <a:r>
              <a:rPr lang="en-US" dirty="0" err="1" smtClean="0"/>
              <a:t>ms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36535" y="3587750"/>
            <a:ext cx="7828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90794" y="368299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3.233 µs</a:t>
            </a:r>
          </a:p>
        </p:txBody>
      </p:sp>
      <p:sp>
        <p:nvSpPr>
          <p:cNvPr id="51" name="Left Brace 50"/>
          <p:cNvSpPr/>
          <p:nvPr/>
        </p:nvSpPr>
        <p:spPr bwMode="auto">
          <a:xfrm rot="16200000" flipH="1">
            <a:off x="5996387" y="1661699"/>
            <a:ext cx="520700" cy="90776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6596" y="116273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Charge</a:t>
            </a:r>
          </a:p>
          <a:p>
            <a:r>
              <a:rPr lang="en-US" dirty="0" smtClean="0"/>
              <a:t>26 pC </a:t>
            </a:r>
            <a:r>
              <a:rPr lang="en-US" dirty="0"/>
              <a:t>– </a:t>
            </a:r>
            <a:r>
              <a:rPr lang="en-US" dirty="0" smtClean="0"/>
              <a:t>6.6 pC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7432" y="139356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bunches</a:t>
            </a:r>
            <a:endParaRPr lang="en-US" dirty="0"/>
          </a:p>
          <a:p>
            <a:r>
              <a:rPr lang="en-US" dirty="0" smtClean="0"/>
              <a:t>at 68.05 MHz</a:t>
            </a:r>
          </a:p>
          <a:p>
            <a:r>
              <a:rPr lang="en-US" dirty="0" smtClean="0"/>
              <a:t>(14.69 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r>
              <a:rPr lang="en-US" sz="4000" dirty="0" smtClean="0"/>
              <a:t>Source </a:t>
            </a:r>
            <a:r>
              <a:rPr lang="en-US" sz="4000" dirty="0"/>
              <a:t>Parameter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4</a:t>
            </a:fld>
            <a:endParaRPr lang="en-US" dirty="0"/>
          </a:p>
        </p:txBody>
      </p:sp>
      <p:graphicFrame>
        <p:nvGraphicFramePr>
          <p:cNvPr id="5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57700"/>
              </p:ext>
            </p:extLst>
          </p:nvPr>
        </p:nvGraphicFramePr>
        <p:xfrm>
          <a:off x="157267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8717"/>
                <a:gridCol w="723900"/>
                <a:gridCol w="876300"/>
                <a:gridCol w="726523"/>
                <a:gridCol w="840517"/>
                <a:gridCol w="840517"/>
                <a:gridCol w="746288"/>
                <a:gridCol w="870669"/>
                <a:gridCol w="841967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Spot Size 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6475675" y="3105589"/>
            <a:ext cx="286913" cy="4907065"/>
          </a:xfrm>
          <a:prstGeom prst="leftBrac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3074" y="570257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Na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KSb,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541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Managing Large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16935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47" y="-12700"/>
            <a:ext cx="7129005" cy="812800"/>
          </a:xfrm>
        </p:spPr>
        <p:txBody>
          <a:bodyPr/>
          <a:lstStyle/>
          <a:p>
            <a:pPr algn="l"/>
            <a:r>
              <a:rPr lang="en-US" sz="4000" dirty="0" smtClean="0"/>
              <a:t>JLab 500 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43" y="3568700"/>
            <a:ext cx="8787114" cy="3160241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MEIC Electron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C</a:t>
            </a:r>
            <a:r>
              <a:rPr lang="en-US" dirty="0" smtClean="0"/>
              <a:t>ooling Requirements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Thermionic Gun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Photogun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Magnetized (</a:t>
            </a:r>
            <a:r>
              <a:rPr lang="en-US" dirty="0"/>
              <a:t>A</a:t>
            </a:r>
            <a:r>
              <a:rPr lang="en-US" dirty="0" smtClean="0"/>
              <a:t>ngular-momentum-dominated) Beam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Summary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97000" y="1612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3600" b="1" kern="0" dirty="0" smtClean="0">
                <a:latin typeface="+mj-lt"/>
              </a:rPr>
              <a:t>Magnetized Source for MEIC Electron Cooler</a:t>
            </a:r>
            <a:endParaRPr lang="en-US" sz="3600" b="1" kern="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sz="4000" dirty="0" smtClean="0"/>
              <a:t>Bunched Magnetized Electron Gun for Cooling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97334"/>
              </p:ext>
            </p:extLst>
          </p:nvPr>
        </p:nvGraphicFramePr>
        <p:xfrm>
          <a:off x="268905" y="1318526"/>
          <a:ext cx="8109437" cy="50378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22978"/>
                <a:gridCol w="2386459"/>
              </a:tblGrid>
              <a:tr h="62972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476 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420 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4.2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Field at 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7757495" cy="1219200"/>
          </a:xfrm>
        </p:spPr>
        <p:txBody>
          <a:bodyPr/>
          <a:lstStyle/>
          <a:p>
            <a:r>
              <a:rPr lang="en-US" sz="4000" dirty="0" smtClean="0"/>
              <a:t>Source Performance &amp; Dependencies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1328723"/>
            <a:ext cx="9002095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emperature.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repetition rate, active cathode </a:t>
            </a:r>
            <a:r>
              <a:rPr lang="en-US" dirty="0" smtClean="0"/>
              <a:t>area.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28780</TotalTime>
  <Words>1693</Words>
  <Application>Microsoft Office PowerPoint</Application>
  <PresentationFormat>On-screen Show (4:3)</PresentationFormat>
  <Paragraphs>438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Ops Review 2010</vt:lpstr>
      <vt:lpstr>Equation</vt:lpstr>
      <vt:lpstr>Microsoft Equation 3.0</vt:lpstr>
      <vt:lpstr>MEIC Polarized Electron Source  &amp; Magnetized source for MEIC Electron Cooler</vt:lpstr>
      <vt:lpstr>PowerPoint Presentation</vt:lpstr>
      <vt:lpstr>MEIC Polarized Source</vt:lpstr>
      <vt:lpstr>Source Parameter Comparison</vt:lpstr>
      <vt:lpstr>Managing Large Bunch Charge</vt:lpstr>
      <vt:lpstr>JLab 500 kV Inverted Gun</vt:lpstr>
      <vt:lpstr>PowerPoint Presentation</vt:lpstr>
      <vt:lpstr>Bunched Magnetized Electron Gun for Cooling</vt:lpstr>
      <vt:lpstr>Source Performance &amp; Dependencies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Magnetized Beam and Emittance Compensation </vt:lpstr>
      <vt:lpstr>Summary</vt:lpstr>
      <vt:lpstr>LDRD: 200 mA Magnetized Beam</vt:lpstr>
      <vt:lpstr>Magnetized Electron Cooling</vt:lpstr>
      <vt:lpstr>Busch’s Theorem </vt:lpstr>
      <vt:lpstr>PowerPoint Presentation</vt:lpstr>
      <vt:lpstr>Why: Magnetized beam? </vt:lpstr>
      <vt:lpstr>Cooling Solenoid </vt:lpstr>
      <vt:lpstr>Cooling Rate: Dependencies on Electron Beam Properties</vt:lpstr>
      <vt:lpstr>Electron – ion Recombination Suppression</vt:lpstr>
      <vt:lpstr>Paraxial Beam Envelope Equation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1243</cp:revision>
  <cp:lastPrinted>2014-01-09T17:51:36Z</cp:lastPrinted>
  <dcterms:created xsi:type="dcterms:W3CDTF">2010-09-20T13:48:43Z</dcterms:created>
  <dcterms:modified xsi:type="dcterms:W3CDTF">2015-03-24T21:32:36Z</dcterms:modified>
</cp:coreProperties>
</file>