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366" autoAdjust="0"/>
  </p:normalViewPr>
  <p:slideViewPr>
    <p:cSldViewPr snapToGrid="0" snapToObjects="1">
      <p:cViewPr varScale="1">
        <p:scale>
          <a:sx n="110" d="100"/>
          <a:sy n="110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4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7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0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7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4735-B385-6D4F-BE12-B6BD609D953B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1325-30AD-FB42-AD66-E1F19759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3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945" y="566290"/>
            <a:ext cx="892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After last meeting Matt, </a:t>
            </a:r>
            <a:r>
              <a:rPr lang="en-US" sz="2400" b="1" dirty="0" err="1" smtClean="0"/>
              <a:t>Riad</a:t>
            </a:r>
            <a:r>
              <a:rPr lang="en-US" sz="2400" b="1" dirty="0" smtClean="0"/>
              <a:t> and I discussed January energy choice…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455896" y="1561637"/>
            <a:ext cx="6481261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sz="2400" dirty="0" smtClean="0"/>
              <a:t>Focus </a:t>
            </a:r>
            <a:r>
              <a:rPr lang="en-US" sz="2400" dirty="0" smtClean="0"/>
              <a:t>on Physics paper </a:t>
            </a:r>
            <a:r>
              <a:rPr lang="en-US" sz="2400" dirty="0" smtClean="0"/>
              <a:t>measurements</a:t>
            </a:r>
          </a:p>
          <a:p>
            <a:pPr marL="285750" indent="-285750">
              <a:buFont typeface="Wingdings" charset="2"/>
              <a:buChar char="²"/>
            </a:pPr>
            <a:endParaRPr lang="en-US" sz="2400" dirty="0" smtClean="0"/>
          </a:p>
          <a:p>
            <a:pPr marL="285750" indent="-285750">
              <a:buFont typeface="Wingdings" charset="2"/>
              <a:buChar char="²"/>
            </a:pPr>
            <a:r>
              <a:rPr lang="en-US" sz="2400" dirty="0" smtClean="0"/>
              <a:t>Focus </a:t>
            </a:r>
            <a:r>
              <a:rPr lang="en-US" sz="2400" dirty="0" smtClean="0"/>
              <a:t>on </a:t>
            </a:r>
            <a:r>
              <a:rPr lang="en-US" sz="2400" dirty="0" smtClean="0"/>
              <a:t>5 MeV systematics</a:t>
            </a:r>
          </a:p>
          <a:p>
            <a:pPr marL="285750" indent="-285750">
              <a:buFont typeface="Wingdings" charset="2"/>
              <a:buChar char="²"/>
            </a:pPr>
            <a:endParaRPr lang="en-US" sz="2400" dirty="0"/>
          </a:p>
          <a:p>
            <a:pPr marL="285750" indent="-285750">
              <a:buFont typeface="Wingdings" charset="2"/>
              <a:buChar char="²"/>
            </a:pPr>
            <a:r>
              <a:rPr lang="en-US" sz="2400" dirty="0" smtClean="0"/>
              <a:t>Pick “final” summer energies later</a:t>
            </a:r>
          </a:p>
          <a:p>
            <a:endParaRPr lang="en-US" sz="2400" dirty="0"/>
          </a:p>
          <a:p>
            <a:pPr marL="285750" indent="-285750">
              <a:buFont typeface="Wingdings" charset="2"/>
              <a:buChar char="²"/>
            </a:pPr>
            <a:r>
              <a:rPr lang="en-US" sz="2400" dirty="0" smtClean="0"/>
              <a:t>Defer 499 MHz until physics measurement done</a:t>
            </a:r>
          </a:p>
          <a:p>
            <a:pPr marL="285750" indent="-285750">
              <a:buFont typeface="Wingdings" charset="2"/>
              <a:buChar char="²"/>
            </a:pPr>
            <a:endParaRPr lang="en-US" sz="2400" dirty="0"/>
          </a:p>
          <a:p>
            <a:pPr marL="285750" indent="-285750">
              <a:buFont typeface="Wingdings" charset="2"/>
              <a:buChar char="²"/>
            </a:pPr>
            <a:r>
              <a:rPr lang="en-US" sz="2400" dirty="0" smtClean="0"/>
              <a:t>Mott will </a:t>
            </a:r>
            <a:r>
              <a:rPr lang="en-US" sz="2400" i="1" dirty="0" smtClean="0"/>
              <a:t>never</a:t>
            </a:r>
            <a:r>
              <a:rPr lang="en-US" sz="2400" dirty="0" smtClean="0"/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176776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00377" y="2450381"/>
            <a:ext cx="237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Polynomial fit is sufficiently good approximate to discrete simulation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46385" y="14321"/>
            <a:ext cx="3911134" cy="2895517"/>
            <a:chOff x="276076" y="1818553"/>
            <a:chExt cx="4224024" cy="3305758"/>
          </a:xfrm>
        </p:grpSpPr>
        <p:pic>
          <p:nvPicPr>
            <p:cNvPr id="2" name="Picture 1" descr="Screen Shot 2014-12-16 at 1.43.0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076" y="1818553"/>
              <a:ext cx="4224024" cy="3305758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3202525" y="3392116"/>
              <a:ext cx="220864" cy="8168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1210704" y="2727380"/>
              <a:ext cx="326138" cy="44687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39933" y="2745786"/>
              <a:ext cx="1647277" cy="6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Numerical Calculation of Sherman Function</a:t>
              </a: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(ours, not Xavier’s)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80398" y="2450381"/>
              <a:ext cx="1159536" cy="298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Polynomial Fit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30929" y="1939631"/>
              <a:ext cx="1496248" cy="3162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S(172.6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deg</a:t>
              </a:r>
              <a:r>
                <a:rPr lang="en-US" sz="1200" dirty="0" smtClean="0">
                  <a:solidFill>
                    <a:schemeClr val="bg1"/>
                  </a:solidFill>
                </a:rPr>
                <a:t>) for </a:t>
              </a:r>
              <a:r>
                <a:rPr lang="en-US" sz="1200" dirty="0" smtClean="0">
                  <a:solidFill>
                    <a:schemeClr val="bg1"/>
                  </a:solidFill>
                </a:rPr>
                <a:t>Au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0"/>
            <a:ext cx="279397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important is energy spread on the beam …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104969" y="3697907"/>
            <a:ext cx="4198585" cy="3086576"/>
            <a:chOff x="4521795" y="570540"/>
            <a:chExt cx="4104389" cy="2996538"/>
          </a:xfrm>
        </p:grpSpPr>
        <p:pic>
          <p:nvPicPr>
            <p:cNvPr id="20" name="Picture 19" descr="Screen Shot 2014-12-16 at 2.27.1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795" y="570540"/>
              <a:ext cx="4104389" cy="299653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150473" y="837409"/>
              <a:ext cx="122341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FFFF"/>
                  </a:solidFill>
                </a:rPr>
                <a:t>dKE</a:t>
              </a:r>
              <a:r>
                <a:rPr lang="en-US" sz="1400" dirty="0" smtClean="0">
                  <a:solidFill>
                    <a:srgbClr val="FFFFFF"/>
                  </a:solidFill>
                </a:rPr>
                <a:t> = 0 </a:t>
              </a:r>
              <a:r>
                <a:rPr lang="en-US" sz="1400" dirty="0" err="1" smtClean="0">
                  <a:solidFill>
                    <a:srgbClr val="FFFFFF"/>
                  </a:solidFill>
                </a:rPr>
                <a:t>keV</a:t>
              </a:r>
              <a:endParaRPr lang="en-US" sz="1400" dirty="0" smtClean="0">
                <a:solidFill>
                  <a:srgbClr val="FFFFFF"/>
                </a:solidFill>
              </a:endParaRPr>
            </a:p>
            <a:p>
              <a:r>
                <a:rPr lang="en-US" sz="1400" dirty="0" err="1" smtClean="0">
                  <a:solidFill>
                    <a:srgbClr val="FF0000"/>
                  </a:solidFill>
                </a:rPr>
                <a:t>dKE</a:t>
              </a:r>
              <a:r>
                <a:rPr lang="en-US" sz="1400" dirty="0" smtClean="0">
                  <a:solidFill>
                    <a:srgbClr val="FF0000"/>
                  </a:solidFill>
                </a:rPr>
                <a:t> = 50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keV</a:t>
              </a:r>
              <a:endParaRPr lang="en-US" sz="1400" dirty="0" smtClean="0">
                <a:solidFill>
                  <a:srgbClr val="FF0000"/>
                </a:solidFill>
              </a:endParaRPr>
            </a:p>
            <a:p>
              <a:r>
                <a:rPr lang="en-US" sz="1400" dirty="0" err="1" smtClean="0">
                  <a:solidFill>
                    <a:srgbClr val="008000"/>
                  </a:solidFill>
                </a:rPr>
                <a:t>dKE</a:t>
              </a:r>
              <a:r>
                <a:rPr lang="en-US" sz="1400" dirty="0" smtClean="0">
                  <a:solidFill>
                    <a:srgbClr val="008000"/>
                  </a:solidFill>
                </a:rPr>
                <a:t> = 100 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keV</a:t>
              </a:r>
              <a:endParaRPr lang="en-US" sz="1400" dirty="0" smtClean="0">
                <a:solidFill>
                  <a:srgbClr val="008000"/>
                </a:solidFill>
              </a:endParaRPr>
            </a:p>
            <a:p>
              <a:r>
                <a:rPr lang="en-US" sz="1400" dirty="0" err="1" smtClean="0">
                  <a:solidFill>
                    <a:srgbClr val="0000FF"/>
                  </a:solidFill>
                </a:rPr>
                <a:t>dKE</a:t>
              </a:r>
              <a:r>
                <a:rPr lang="en-US" sz="1400" dirty="0" smtClean="0">
                  <a:solidFill>
                    <a:srgbClr val="0000FF"/>
                  </a:solidFill>
                </a:rPr>
                <a:t> = 150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keV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795" y="3697907"/>
            <a:ext cx="4104389" cy="3106382"/>
            <a:chOff x="4521795" y="3640697"/>
            <a:chExt cx="4104389" cy="3106382"/>
          </a:xfrm>
        </p:grpSpPr>
        <p:pic>
          <p:nvPicPr>
            <p:cNvPr id="23" name="Picture 22" descr="Screen Shot 2014-12-16 at 2.33.15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795" y="3640697"/>
              <a:ext cx="4104389" cy="310638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7150473" y="5204453"/>
              <a:ext cx="122341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FFFF"/>
                  </a:solidFill>
                </a:rPr>
                <a:t>dKE</a:t>
              </a:r>
              <a:r>
                <a:rPr lang="en-US" sz="1400" dirty="0" smtClean="0">
                  <a:solidFill>
                    <a:srgbClr val="FFFFFF"/>
                  </a:solidFill>
                </a:rPr>
                <a:t> = 0 </a:t>
              </a:r>
              <a:r>
                <a:rPr lang="en-US" sz="1400" dirty="0" err="1" smtClean="0">
                  <a:solidFill>
                    <a:srgbClr val="FFFFFF"/>
                  </a:solidFill>
                </a:rPr>
                <a:t>keV</a:t>
              </a:r>
              <a:endParaRPr lang="en-US" sz="1400" dirty="0" smtClean="0">
                <a:solidFill>
                  <a:srgbClr val="FFFFFF"/>
                </a:solidFill>
              </a:endParaRPr>
            </a:p>
            <a:p>
              <a:r>
                <a:rPr lang="en-US" sz="1400" dirty="0" err="1" smtClean="0">
                  <a:solidFill>
                    <a:srgbClr val="FF0000"/>
                  </a:solidFill>
                </a:rPr>
                <a:t>dKE</a:t>
              </a:r>
              <a:r>
                <a:rPr lang="en-US" sz="1400" dirty="0" smtClean="0">
                  <a:solidFill>
                    <a:srgbClr val="FF0000"/>
                  </a:solidFill>
                </a:rPr>
                <a:t> = 50 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keV</a:t>
              </a:r>
              <a:endParaRPr lang="en-US" sz="1400" dirty="0" smtClean="0">
                <a:solidFill>
                  <a:srgbClr val="FF0000"/>
                </a:solidFill>
              </a:endParaRPr>
            </a:p>
            <a:p>
              <a:r>
                <a:rPr lang="en-US" sz="1400" dirty="0" err="1" smtClean="0">
                  <a:solidFill>
                    <a:srgbClr val="008000"/>
                  </a:solidFill>
                </a:rPr>
                <a:t>dKE</a:t>
              </a:r>
              <a:r>
                <a:rPr lang="en-US" sz="1400" dirty="0" smtClean="0">
                  <a:solidFill>
                    <a:srgbClr val="008000"/>
                  </a:solidFill>
                </a:rPr>
                <a:t> = 100 </a:t>
              </a:r>
              <a:r>
                <a:rPr lang="en-US" sz="1400" dirty="0" err="1" smtClean="0">
                  <a:solidFill>
                    <a:srgbClr val="008000"/>
                  </a:solidFill>
                </a:rPr>
                <a:t>keV</a:t>
              </a:r>
              <a:endParaRPr lang="en-US" sz="1400" dirty="0" smtClean="0">
                <a:solidFill>
                  <a:srgbClr val="008000"/>
                </a:solidFill>
              </a:endParaRPr>
            </a:p>
            <a:p>
              <a:r>
                <a:rPr lang="en-US" sz="1400" dirty="0" err="1" smtClean="0">
                  <a:solidFill>
                    <a:srgbClr val="0000FF"/>
                  </a:solidFill>
                </a:rPr>
                <a:t>dKE</a:t>
              </a:r>
              <a:r>
                <a:rPr lang="en-US" sz="1400" dirty="0" smtClean="0">
                  <a:solidFill>
                    <a:srgbClr val="0000FF"/>
                  </a:solidFill>
                </a:rPr>
                <a:t> = 150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keV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4969" y="2897688"/>
            <a:ext cx="35573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 over range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Variation with energy is large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Important to collect the full energy </a:t>
            </a:r>
            <a:r>
              <a:rPr lang="en-US" sz="1400" dirty="0" smtClean="0"/>
              <a:t>spread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401952" y="2943456"/>
            <a:ext cx="42242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over range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Fully integrated energy spread largely </a:t>
            </a:r>
            <a:r>
              <a:rPr lang="en-US" sz="1400" dirty="0" smtClean="0"/>
              <a:t>cancels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Still non-zero even at 5 MeV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778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1574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10 </a:t>
            </a:r>
            <a:r>
              <a:rPr lang="en-US" sz="2400" dirty="0" err="1" smtClean="0"/>
              <a:t>uA</a:t>
            </a:r>
            <a:r>
              <a:rPr lang="en-US" sz="2400" dirty="0" smtClean="0"/>
              <a:t> @ </a:t>
            </a:r>
            <a:r>
              <a:rPr lang="en-US" sz="2400" dirty="0" smtClean="0"/>
              <a:t>499MHz     </a:t>
            </a:r>
            <a:r>
              <a:rPr lang="en-US" sz="2400" dirty="0" smtClean="0">
                <a:sym typeface="Wingdings"/>
              </a:rPr>
              <a:t> </a:t>
            </a:r>
            <a:r>
              <a:rPr lang="en-US" sz="2400" dirty="0" smtClean="0">
                <a:sym typeface="Wingdings"/>
              </a:rPr>
              <a:t>    80uA </a:t>
            </a:r>
            <a:r>
              <a:rPr lang="en-US" sz="2400" dirty="0" smtClean="0">
                <a:sym typeface="Wingdings"/>
              </a:rPr>
              <a:t>@ 62 MHz </a:t>
            </a:r>
            <a:r>
              <a:rPr lang="en-US" sz="2400" dirty="0" smtClean="0">
                <a:sym typeface="Wingdings"/>
              </a:rPr>
              <a:t>           </a:t>
            </a:r>
            <a:r>
              <a:rPr lang="en-US" sz="2400" dirty="0" smtClean="0">
                <a:sym typeface="Wingdings"/>
              </a:rPr>
              <a:t>160 </a:t>
            </a:r>
            <a:r>
              <a:rPr lang="en-US" sz="2400" dirty="0" err="1" smtClean="0">
                <a:sym typeface="Wingdings"/>
              </a:rPr>
              <a:t>uA</a:t>
            </a:r>
            <a:r>
              <a:rPr lang="en-US" sz="2400" dirty="0" smtClean="0">
                <a:sym typeface="Wingdings"/>
              </a:rPr>
              <a:t> @ 31 MHz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859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My initial 31MHz beam time estimate using 10uA was unrealistic…</a:t>
            </a:r>
            <a:endParaRPr lang="en-US" sz="2400" b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382908" y="1739999"/>
            <a:ext cx="6499753" cy="4793337"/>
            <a:chOff x="1382908" y="1739999"/>
            <a:chExt cx="6499753" cy="4793337"/>
          </a:xfrm>
        </p:grpSpPr>
        <p:grpSp>
          <p:nvGrpSpPr>
            <p:cNvPr id="5" name="Group 4"/>
            <p:cNvGrpSpPr/>
            <p:nvPr/>
          </p:nvGrpSpPr>
          <p:grpSpPr>
            <a:xfrm>
              <a:off x="1382908" y="1739999"/>
              <a:ext cx="6499753" cy="4793337"/>
              <a:chOff x="2298165" y="1739999"/>
              <a:chExt cx="4585429" cy="3105541"/>
            </a:xfrm>
          </p:grpSpPr>
          <p:pic>
            <p:nvPicPr>
              <p:cNvPr id="3" name="Picture 3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69" t="6179"/>
              <a:stretch/>
            </p:blipFill>
            <p:spPr bwMode="auto">
              <a:xfrm>
                <a:off x="2298165" y="1739999"/>
                <a:ext cx="4585429" cy="31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 flipV="1">
                <a:off x="2984602" y="2180941"/>
                <a:ext cx="6264" cy="20613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4140092" y="2180941"/>
                <a:ext cx="6264" cy="20613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410061" y="2180941"/>
                <a:ext cx="6264" cy="206131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3256929" y="5968693"/>
              <a:ext cx="270864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Faraday Cup #1 (</a:t>
              </a:r>
              <a:r>
                <a:rPr lang="en-US" sz="2400" dirty="0" err="1" smtClean="0"/>
                <a:t>uA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0843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16 at 3.21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07" y="4076439"/>
            <a:ext cx="4509307" cy="2697155"/>
          </a:xfrm>
          <a:prstGeom prst="rect">
            <a:avLst/>
          </a:prstGeom>
        </p:spPr>
      </p:pic>
      <p:pic>
        <p:nvPicPr>
          <p:cNvPr id="5" name="Picture 4" descr="Screen Shot 2014-12-16 at 3.19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0" y="4100994"/>
            <a:ext cx="4418187" cy="267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6761" y="3091730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Worst Case : I=0.625 </a:t>
            </a:r>
            <a:r>
              <a:rPr lang="en-US" dirty="0" err="1" smtClean="0"/>
              <a:t>uA</a:t>
            </a:r>
            <a:r>
              <a:rPr lang="en-US" dirty="0" smtClean="0"/>
              <a:t> @ 31 </a:t>
            </a:r>
            <a:r>
              <a:rPr lang="en-US" dirty="0" smtClean="0"/>
              <a:t>MHz</a:t>
            </a:r>
          </a:p>
        </p:txBody>
      </p:sp>
      <p:sp>
        <p:nvSpPr>
          <p:cNvPr id="7" name="Striped Right Arrow 6"/>
          <p:cNvSpPr/>
          <p:nvPr/>
        </p:nvSpPr>
        <p:spPr>
          <a:xfrm rot="7689373">
            <a:off x="1897079" y="3773197"/>
            <a:ext cx="1190379" cy="28897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52498" y="5955495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r>
              <a:rPr lang="en-US" dirty="0" smtClean="0"/>
              <a:t>/P=0.50% needs </a:t>
            </a:r>
            <a:r>
              <a:rPr lang="en-US" dirty="0" smtClean="0"/>
              <a:t>= 3 + 3 </a:t>
            </a:r>
            <a:r>
              <a:rPr lang="en-US" dirty="0" smtClean="0"/>
              <a:t>shifts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7393" y="5944053"/>
            <a:ext cx="321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r>
              <a:rPr lang="en-US" dirty="0" smtClean="0"/>
              <a:t>/P=0.25% needs </a:t>
            </a:r>
            <a:r>
              <a:rPr lang="en-US" dirty="0" smtClean="0"/>
              <a:t>= 8 + 3  </a:t>
            </a:r>
            <a:r>
              <a:rPr lang="en-US" dirty="0" smtClean="0"/>
              <a:t>shifts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7714" y="597144"/>
            <a:ext cx="81503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 hours of Mott beam tests end of year (starts Sunday @ 8pm)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Test new </a:t>
            </a:r>
            <a:r>
              <a:rPr lang="en-US" sz="2000" dirty="0" smtClean="0"/>
              <a:t>Mott mode for higher rate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Test if if 62 MHz (16ns) is sufficiently good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Characterize transmission vs. bunch charge at 31 and 62 MHz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Induce and measure energy spread in spectrometer and Mott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Target foil positions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Long run stability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6243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is our worst case scenario for January … ?</a:t>
            </a:r>
            <a:endParaRPr lang="en-US" sz="2400" b="1" dirty="0" smtClean="0"/>
          </a:p>
        </p:txBody>
      </p:sp>
      <p:sp>
        <p:nvSpPr>
          <p:cNvPr id="17" name="Striped Right Arrow 16"/>
          <p:cNvSpPr/>
          <p:nvPr/>
        </p:nvSpPr>
        <p:spPr>
          <a:xfrm rot="2552388">
            <a:off x="6215387" y="3724784"/>
            <a:ext cx="1190379" cy="28897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494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Started building optics deck for Mott and Spectrometer…</a:t>
            </a:r>
            <a:endParaRPr lang="en-US" sz="24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1226" y="588926"/>
            <a:ext cx="65982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err="1" smtClean="0"/>
              <a:t>Measured</a:t>
            </a:r>
            <a:r>
              <a:rPr lang="sv-SE" dirty="0" smtClean="0"/>
              <a:t> (Spring 2014) </a:t>
            </a:r>
            <a:r>
              <a:rPr lang="sv-SE" dirty="0" err="1" smtClean="0"/>
              <a:t>beam</a:t>
            </a:r>
            <a:r>
              <a:rPr lang="sv-SE" dirty="0" smtClean="0"/>
              <a:t> </a:t>
            </a:r>
            <a:r>
              <a:rPr lang="sv-SE" dirty="0" err="1" smtClean="0"/>
              <a:t>emittance</a:t>
            </a:r>
            <a:r>
              <a:rPr lang="sv-SE" dirty="0" smtClean="0"/>
              <a:t> at 5.3 MeV/c</a:t>
            </a:r>
          </a:p>
          <a:p>
            <a:pPr marL="742950" lvl="1" indent="-285750">
              <a:buFont typeface="Arial"/>
              <a:buChar char="•"/>
            </a:pPr>
            <a:r>
              <a:rPr lang="sv-SE" dirty="0" err="1" smtClean="0"/>
              <a:t>beta_x</a:t>
            </a:r>
            <a:r>
              <a:rPr lang="sv-SE" dirty="0" smtClean="0"/>
              <a:t> </a:t>
            </a:r>
            <a:r>
              <a:rPr lang="sv-SE" dirty="0"/>
              <a:t>= 6.38</a:t>
            </a:r>
            <a:r>
              <a:rPr lang="sv-SE" dirty="0" smtClean="0"/>
              <a:t>, </a:t>
            </a:r>
            <a:r>
              <a:rPr lang="sv-SE" dirty="0" err="1" smtClean="0"/>
              <a:t>alpha_x</a:t>
            </a:r>
            <a:r>
              <a:rPr lang="sv-SE" dirty="0" smtClean="0"/>
              <a:t> </a:t>
            </a:r>
            <a:r>
              <a:rPr lang="sv-SE" dirty="0"/>
              <a:t>=-1.02</a:t>
            </a:r>
            <a:r>
              <a:rPr lang="sv-SE" dirty="0" smtClean="0"/>
              <a:t>, </a:t>
            </a:r>
            <a:r>
              <a:rPr lang="sv-SE" dirty="0" err="1" smtClean="0"/>
              <a:t>emit_nx</a:t>
            </a:r>
            <a:r>
              <a:rPr lang="sv-SE" dirty="0" smtClean="0"/>
              <a:t>=0.39e-6</a:t>
            </a:r>
          </a:p>
          <a:p>
            <a:pPr marL="742950" lvl="1" indent="-285750">
              <a:buFont typeface="Arial"/>
              <a:buChar char="•"/>
            </a:pPr>
            <a:r>
              <a:rPr lang="sv-SE" dirty="0" err="1" smtClean="0"/>
              <a:t>beta_y</a:t>
            </a:r>
            <a:r>
              <a:rPr lang="sv-SE" dirty="0" smtClean="0"/>
              <a:t> </a:t>
            </a:r>
            <a:r>
              <a:rPr lang="sv-SE" dirty="0"/>
              <a:t>= 2.34</a:t>
            </a:r>
            <a:r>
              <a:rPr lang="sv-SE" dirty="0" smtClean="0"/>
              <a:t>, </a:t>
            </a:r>
            <a:r>
              <a:rPr lang="sv-SE" dirty="0" err="1" smtClean="0"/>
              <a:t>alpha_y</a:t>
            </a:r>
            <a:r>
              <a:rPr lang="sv-SE" dirty="0" smtClean="0"/>
              <a:t> </a:t>
            </a:r>
            <a:r>
              <a:rPr lang="sv-SE" dirty="0"/>
              <a:t>=-0.02</a:t>
            </a:r>
            <a:r>
              <a:rPr lang="sv-SE" dirty="0" smtClean="0"/>
              <a:t>, </a:t>
            </a:r>
            <a:r>
              <a:rPr lang="sv-SE" dirty="0" err="1" smtClean="0"/>
              <a:t>emit_ny</a:t>
            </a:r>
            <a:r>
              <a:rPr lang="sv-SE" dirty="0" smtClean="0"/>
              <a:t>=0.26e-6</a:t>
            </a:r>
            <a:endParaRPr lang="en-US" dirty="0"/>
          </a:p>
        </p:txBody>
      </p:sp>
      <p:pic>
        <p:nvPicPr>
          <p:cNvPr id="4" name="Picture 3" descr="Screen Shot 2014-12-18 at 12.53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83" y="2102135"/>
            <a:ext cx="4248727" cy="3129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226" y="1686677"/>
            <a:ext cx="776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tuning quads (MQJ0L02/MQJ0L02A) at nominal value and </a:t>
            </a:r>
            <a:r>
              <a:rPr lang="en-US" dirty="0" err="1" smtClean="0"/>
              <a:t>dp</a:t>
            </a:r>
            <a:r>
              <a:rPr lang="en-US" dirty="0" smtClean="0"/>
              <a:t>/p assumed 1%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761" y="5398427"/>
            <a:ext cx="7340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Finally for experiment we will plan to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easure beam </a:t>
            </a:r>
            <a:r>
              <a:rPr lang="en-US" dirty="0" err="1" smtClean="0"/>
              <a:t>emittance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Measure (and vary) energy spread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Calculate tuning quads for desired beam spot size and for simulation</a:t>
            </a:r>
            <a:endParaRPr lang="en-US" dirty="0"/>
          </a:p>
        </p:txBody>
      </p:sp>
      <p:pic>
        <p:nvPicPr>
          <p:cNvPr id="8" name="Picture 7" descr="Screen Shot 2014-12-18 at 1.06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4" y="2102135"/>
            <a:ext cx="4572000" cy="312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8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374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21</cp:revision>
  <dcterms:created xsi:type="dcterms:W3CDTF">2014-12-16T14:52:11Z</dcterms:created>
  <dcterms:modified xsi:type="dcterms:W3CDTF">2014-12-18T18:07:20Z</dcterms:modified>
</cp:coreProperties>
</file>