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62" r:id="rId2"/>
  </p:sldMasterIdLst>
  <p:notesMasterIdLst>
    <p:notesMasterId r:id="rId43"/>
  </p:notesMasterIdLst>
  <p:handoutMasterIdLst>
    <p:handoutMasterId r:id="rId44"/>
  </p:handoutMasterIdLst>
  <p:sldIdLst>
    <p:sldId id="447" r:id="rId3"/>
    <p:sldId id="571" r:id="rId4"/>
    <p:sldId id="480" r:id="rId5"/>
    <p:sldId id="481" r:id="rId6"/>
    <p:sldId id="619" r:id="rId7"/>
    <p:sldId id="584" r:id="rId8"/>
    <p:sldId id="501" r:id="rId9"/>
    <p:sldId id="587" r:id="rId10"/>
    <p:sldId id="453" r:id="rId11"/>
    <p:sldId id="502" r:id="rId12"/>
    <p:sldId id="590" r:id="rId13"/>
    <p:sldId id="591" r:id="rId14"/>
    <p:sldId id="583" r:id="rId15"/>
    <p:sldId id="423" r:id="rId16"/>
    <p:sldId id="457" r:id="rId17"/>
    <p:sldId id="459" r:id="rId18"/>
    <p:sldId id="585" r:id="rId19"/>
    <p:sldId id="586" r:id="rId20"/>
    <p:sldId id="588" r:id="rId21"/>
    <p:sldId id="596" r:id="rId22"/>
    <p:sldId id="597" r:id="rId23"/>
    <p:sldId id="567" r:id="rId24"/>
    <p:sldId id="421" r:id="rId25"/>
    <p:sldId id="482" r:id="rId26"/>
    <p:sldId id="547" r:id="rId27"/>
    <p:sldId id="592" r:id="rId28"/>
    <p:sldId id="500" r:id="rId29"/>
    <p:sldId id="499" r:id="rId30"/>
    <p:sldId id="422" r:id="rId31"/>
    <p:sldId id="598" r:id="rId32"/>
    <p:sldId id="599" r:id="rId33"/>
    <p:sldId id="572" r:id="rId34"/>
    <p:sldId id="594" r:id="rId35"/>
    <p:sldId id="595" r:id="rId36"/>
    <p:sldId id="628" r:id="rId37"/>
    <p:sldId id="600" r:id="rId38"/>
    <p:sldId id="574" r:id="rId39"/>
    <p:sldId id="593" r:id="rId40"/>
    <p:sldId id="564" r:id="rId41"/>
    <p:sldId id="615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F1C5"/>
    <a:srgbClr val="FFE389"/>
    <a:srgbClr val="9900CC"/>
    <a:srgbClr val="6611FF"/>
    <a:srgbClr val="FFF8E1"/>
    <a:srgbClr val="FFEBAB"/>
    <a:srgbClr val="FF5050"/>
    <a:srgbClr val="6600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179" autoAdjust="0"/>
    <p:restoredTop sz="94680" autoAdjust="0"/>
  </p:normalViewPr>
  <p:slideViewPr>
    <p:cSldViewPr>
      <p:cViewPr varScale="1">
        <p:scale>
          <a:sx n="131" d="100"/>
          <a:sy n="131" d="100"/>
        </p:scale>
        <p:origin x="14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872"/>
    </p:cViewPr>
  </p:sorterViewPr>
  <p:notesViewPr>
    <p:cSldViewPr>
      <p:cViewPr varScale="1">
        <p:scale>
          <a:sx n="72" d="100"/>
          <a:sy n="72" d="100"/>
        </p:scale>
        <p:origin x="2440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+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/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NEA Surface Activation</a:t>
          </a:r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2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4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84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2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7/25/23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2739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774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7/25/23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30.wmf"/><Relationship Id="rId21" Type="http://schemas.openxmlformats.org/officeDocument/2006/relationships/diagramQuickStyle" Target="../diagrams/quickStyle8.xml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oleObject" Target="../embeddings/oleObject2.bin"/><Relationship Id="rId16" Type="http://schemas.openxmlformats.org/officeDocument/2006/relationships/diagramQuickStyle" Target="../diagrams/quickStyle7.xml"/><Relationship Id="rId20" Type="http://schemas.openxmlformats.org/officeDocument/2006/relationships/diagramLayout" Target="../diagrams/layout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23" Type="http://schemas.microsoft.com/office/2007/relationships/diagramDrawing" Target="../diagrams/drawing8.xml"/><Relationship Id="rId10" Type="http://schemas.openxmlformats.org/officeDocument/2006/relationships/diagramLayout" Target="../diagrams/layout6.xml"/><Relationship Id="rId19" Type="http://schemas.openxmlformats.org/officeDocument/2006/relationships/diagramData" Target="../diagrams/data8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Relationship Id="rId22" Type="http://schemas.openxmlformats.org/officeDocument/2006/relationships/diagramColors" Target="../diagrams/colors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tiff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media" Target="../media/media2.mp4"/><Relationship Id="rId7" Type="http://schemas.openxmlformats.org/officeDocument/2006/relationships/image" Target="../media/image8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5.emf"/><Relationship Id="rId4" Type="http://schemas.openxmlformats.org/officeDocument/2006/relationships/video" Target="../media/media2.mp4"/><Relationship Id="rId9" Type="http://schemas.openxmlformats.org/officeDocument/2006/relationships/image" Target="../media/image8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4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447800"/>
            <a:ext cx="8305800" cy="1143000"/>
          </a:xfrm>
        </p:spPr>
        <p:txBody>
          <a:bodyPr/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+mn-lt"/>
              </a:rPr>
              <a:t>The GaAs Polarized Electron Source:</a:t>
            </a:r>
            <a:br>
              <a:rPr lang="en-US" i="1" dirty="0">
                <a:solidFill>
                  <a:srgbClr val="FF0000"/>
                </a:solidFill>
                <a:latin typeface="+mn-lt"/>
              </a:rPr>
            </a:br>
            <a:r>
              <a:rPr lang="en-US" i="1" dirty="0">
                <a:solidFill>
                  <a:srgbClr val="FF0000"/>
                </a:solidFill>
                <a:latin typeface="+mn-lt"/>
              </a:rPr>
              <a:t>A brief tour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6711" y="3429000"/>
            <a:ext cx="65373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Joe Grames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  <a:latin typeface="+mn-lt"/>
              </a:rPr>
              <a:t>Center for Injectors and Sources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July 25,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95" y="0"/>
            <a:ext cx="8621095" cy="577202"/>
          </a:xfrm>
        </p:spPr>
        <p:txBody>
          <a:bodyPr/>
          <a:lstStyle/>
          <a:p>
            <a:r>
              <a:rPr lang="en-US" sz="2800" dirty="0"/>
              <a:t>Example: what does “A</a:t>
            </a:r>
            <a:r>
              <a:rPr lang="en-US" sz="2800" baseline="-25000" dirty="0"/>
              <a:t>PV</a:t>
            </a:r>
            <a:r>
              <a:rPr lang="en-US" sz="2800" dirty="0"/>
              <a:t> = 36 ppb” even mean?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17032" y="4800600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A -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922429" y="518160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1,000,000,000</a:t>
            </a: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 bwMode="auto">
          <a:xfrm>
            <a:off x="3931584" y="5186064"/>
            <a:ext cx="2069402" cy="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314819" y="5920625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= 500,000,018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 = 499,999,982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0781-0327-4346-A757-04D5DF07362B}"/>
              </a:ext>
            </a:extLst>
          </p:cNvPr>
          <p:cNvSpPr txBox="1"/>
          <p:nvPr/>
        </p:nvSpPr>
        <p:spPr>
          <a:xfrm>
            <a:off x="6229586" y="4906090"/>
            <a:ext cx="292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= 0.000000036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7B0383-6C14-134E-B320-A7EAC220F983}"/>
              </a:ext>
            </a:extLst>
          </p:cNvPr>
          <p:cNvSpPr txBox="1"/>
          <p:nvPr/>
        </p:nvSpPr>
        <p:spPr>
          <a:xfrm>
            <a:off x="5467586" y="1089680"/>
            <a:ext cx="3173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Symbol" pitchFamily="2" charset="2"/>
              </a:rPr>
              <a:t>e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 = (A - B)/(A + 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C68DE9-F685-BA46-8C30-1695EDC3D78A}"/>
              </a:ext>
            </a:extLst>
          </p:cNvPr>
          <p:cNvSpPr txBox="1">
            <a:spLocks/>
          </p:cNvSpPr>
          <p:nvPr/>
        </p:nvSpPr>
        <p:spPr>
          <a:xfrm>
            <a:off x="0" y="169256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Accelerators need “free” electrons !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en-US" sz="3200" i="1" dirty="0">
                <a:solidFill>
                  <a:sysClr val="windowText" lastClr="000000"/>
                </a:solidFill>
                <a:latin typeface="Calibri"/>
              </a:rPr>
              <a:t>So, 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ow might we acquire them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6711A6-C6B3-414C-8C70-2BF450564AAD}"/>
              </a:ext>
            </a:extLst>
          </p:cNvPr>
          <p:cNvSpPr txBox="1">
            <a:spLocks/>
          </p:cNvSpPr>
          <p:nvPr/>
        </p:nvSpPr>
        <p:spPr>
          <a:xfrm>
            <a:off x="1066800" y="4419600"/>
            <a:ext cx="7848600" cy="1961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(electronic energy)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Thermionic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(thermal energy)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Emission (optical energy)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53346F-F51B-7747-94A2-1BB32A0515F5}"/>
              </a:ext>
            </a:extLst>
          </p:cNvPr>
          <p:cNvSpPr txBox="1"/>
          <p:nvPr/>
        </p:nvSpPr>
        <p:spPr>
          <a:xfrm>
            <a:off x="6370820" y="650573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F3A7E-8A99-1A4B-B3C5-568F373D3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497" y="1828800"/>
            <a:ext cx="3446588" cy="227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32A36-CF2C-0B42-BE18-C65A69A4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7392" y="1828800"/>
            <a:ext cx="1986856" cy="227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715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A13847-33E5-A74F-98BE-50277EEA0469}"/>
              </a:ext>
            </a:extLst>
          </p:cNvPr>
          <p:cNvSpPr txBox="1">
            <a:spLocks/>
          </p:cNvSpPr>
          <p:nvPr/>
        </p:nvSpPr>
        <p:spPr>
          <a:xfrm>
            <a:off x="0" y="-5064"/>
            <a:ext cx="6065448" cy="590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Canonical Electron Emission Equations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2BA013-DEF0-AF47-AA4F-00092B4B5224}"/>
              </a:ext>
            </a:extLst>
          </p:cNvPr>
          <p:cNvGrpSpPr/>
          <p:nvPr/>
        </p:nvGrpSpPr>
        <p:grpSpPr>
          <a:xfrm>
            <a:off x="533400" y="1278950"/>
            <a:ext cx="7456817" cy="1145509"/>
            <a:chOff x="609600" y="1709650"/>
            <a:chExt cx="7456817" cy="11455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DDE27D-3A24-9446-90F5-A2AB3CDB9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77259" y="2027028"/>
              <a:ext cx="2389158" cy="71156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15957E-5F75-B342-B9C4-B26DC7E5F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107" y="1900285"/>
              <a:ext cx="2206925" cy="95487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Nordheim</a:t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C98173-10A6-3E44-AE13-655CDEB7A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1709650"/>
              <a:ext cx="1653396" cy="11111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25AEDA-4FC9-F14E-9A16-C4D606E9BAC1}"/>
              </a:ext>
            </a:extLst>
          </p:cNvPr>
          <p:cNvGrpSpPr/>
          <p:nvPr/>
        </p:nvGrpSpPr>
        <p:grpSpPr>
          <a:xfrm>
            <a:off x="533400" y="2932790"/>
            <a:ext cx="7574352" cy="1211730"/>
            <a:chOff x="533400" y="3276600"/>
            <a:chExt cx="7574352" cy="1211730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EB904B1C-38CA-7F42-B141-6FE8C0B4E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3395" y="3584230"/>
              <a:ext cx="2364357" cy="72188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925C9C-1D84-6745-A9C0-B4A89AD0C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742" y="3496254"/>
              <a:ext cx="2518212" cy="96283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Thermal Emission</a:t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Richardson-Laue-</a:t>
              </a:r>
              <a:r>
                <a:rPr lang="en-US" sz="1400" dirty="0" err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7DD56B-F751-0040-B1AA-BFFBCE3F3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3276600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F7C949-DC95-1E4F-BE4D-8C2E450C24C0}"/>
              </a:ext>
            </a:extLst>
          </p:cNvPr>
          <p:cNvGrpSpPr/>
          <p:nvPr/>
        </p:nvGrpSpPr>
        <p:grpSpPr>
          <a:xfrm>
            <a:off x="533400" y="4548080"/>
            <a:ext cx="8005210" cy="1211730"/>
            <a:chOff x="491090" y="4914556"/>
            <a:chExt cx="8005210" cy="121173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2D26EF0-3623-3440-8D36-BCEBE5A7C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96978" y="5234246"/>
              <a:ext cx="3199322" cy="57750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614E40-5DDA-B541-BED6-8CD5FB354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107" y="5100182"/>
              <a:ext cx="2071795" cy="91961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BF527D-DE41-5849-AB9E-459B0AAF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1090" y="4914556"/>
              <a:ext cx="1653396" cy="121173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C55A641-DCD0-804A-BBC6-8C5B7D91EDA2}"/>
              </a:ext>
            </a:extLst>
          </p:cNvPr>
          <p:cNvSpPr/>
          <p:nvPr/>
        </p:nvSpPr>
        <p:spPr>
          <a:xfrm>
            <a:off x="0" y="436708"/>
            <a:ext cx="7002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(slide courtesy of Dr. K. Jensen, Naval Research Laboratory)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F8EED-AA27-5BAC-C109-997E33F818BA}"/>
              </a:ext>
            </a:extLst>
          </p:cNvPr>
          <p:cNvSpPr txBox="1"/>
          <p:nvPr/>
        </p:nvSpPr>
        <p:spPr>
          <a:xfrm>
            <a:off x="6795638" y="20091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itchFamily="2" charset="2"/>
              </a:rPr>
              <a:t>F</a:t>
            </a:r>
            <a:r>
              <a:rPr lang="en-US" sz="2000" dirty="0"/>
              <a:t> is the energy required to “free” the electron</a:t>
            </a:r>
          </a:p>
        </p:txBody>
      </p:sp>
    </p:spTree>
    <p:extLst>
      <p:ext uri="{BB962C8B-B14F-4D97-AF65-F5344CB8AC3E}">
        <p14:creationId xmlns:p14="http://schemas.microsoft.com/office/powerpoint/2010/main" val="985546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02AECC7-620E-F941-B3CF-3321CBDE6A52}"/>
              </a:ext>
            </a:extLst>
          </p:cNvPr>
          <p:cNvSpPr txBox="1">
            <a:spLocks noChangeArrowheads="1"/>
          </p:cNvSpPr>
          <p:nvPr/>
        </p:nvSpPr>
        <p:spPr>
          <a:xfrm>
            <a:off x="60697" y="0"/>
            <a:ext cx="7208254" cy="6831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 err="1">
                <a:solidFill>
                  <a:schemeClr val="tx1"/>
                </a:solidFill>
              </a:rPr>
              <a:t>Photoabsorption</a:t>
            </a:r>
            <a:endParaRPr lang="en-US" sz="2800" kern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F1911-843C-DA4F-8E70-34922191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343458"/>
            <a:ext cx="2209800" cy="207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DD1382-511C-5141-8363-CDBC9E41EE8D}"/>
              </a:ext>
            </a:extLst>
          </p:cNvPr>
          <p:cNvCxnSpPr>
            <a:cxnSpLocks/>
          </p:cNvCxnSpPr>
          <p:nvPr/>
        </p:nvCxnSpPr>
        <p:spPr bwMode="auto">
          <a:xfrm>
            <a:off x="1447800" y="2114858"/>
            <a:ext cx="6096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52592D-A72F-584B-BCBD-0842DE4F74D4}"/>
              </a:ext>
            </a:extLst>
          </p:cNvPr>
          <p:cNvCxnSpPr>
            <a:cxnSpLocks/>
          </p:cNvCxnSpPr>
          <p:nvPr/>
        </p:nvCxnSpPr>
        <p:spPr bwMode="auto">
          <a:xfrm flipV="1">
            <a:off x="2095500" y="2114858"/>
            <a:ext cx="876300" cy="12164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36C5526-0FE7-9447-AA2E-4CEF7D7ED3C0}"/>
              </a:ext>
            </a:extLst>
          </p:cNvPr>
          <p:cNvSpPr txBox="1"/>
          <p:nvPr/>
        </p:nvSpPr>
        <p:spPr>
          <a:xfrm>
            <a:off x="322500" y="1709043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# Photons 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00D20-AA03-3B41-A7B6-5941B8A9C9A6}"/>
              </a:ext>
            </a:extLst>
          </p:cNvPr>
          <p:cNvSpPr txBox="1"/>
          <p:nvPr/>
        </p:nvSpPr>
        <p:spPr>
          <a:xfrm>
            <a:off x="2227961" y="1709043"/>
            <a:ext cx="1792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# Electrons Out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B5712-D75C-584A-BAF0-99C196152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9" t="8714" r="11571" b="8511"/>
          <a:stretch/>
        </p:blipFill>
        <p:spPr>
          <a:xfrm>
            <a:off x="609600" y="4571907"/>
            <a:ext cx="2667000" cy="144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15B6F9-7568-CB47-BC63-4AE8686C2A4A}"/>
              </a:ext>
            </a:extLst>
          </p:cNvPr>
          <p:cNvSpPr txBox="1"/>
          <p:nvPr/>
        </p:nvSpPr>
        <p:spPr>
          <a:xfrm>
            <a:off x="5445979" y="718912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 practical terms, the quantum efficiency “QE” is the metric used to assess the number of electrons emitted per number of illuminating photons.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E1141F-D7C7-6846-954D-758AEDC0D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976165"/>
            <a:ext cx="4038600" cy="253416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745F18-D4F1-6D49-AA68-C319F45249FF}"/>
              </a:ext>
            </a:extLst>
          </p:cNvPr>
          <p:cNvSpPr/>
          <p:nvPr/>
        </p:nvSpPr>
        <p:spPr>
          <a:xfrm>
            <a:off x="3970202" y="5510332"/>
            <a:ext cx="487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chemeClr val="tx1"/>
                </a:solidFill>
              </a:rPr>
              <a:t>Al-Naser, </a:t>
            </a:r>
            <a:r>
              <a:rPr lang="en-US" sz="1100" dirty="0" err="1">
                <a:solidFill>
                  <a:schemeClr val="tx1"/>
                </a:solidFill>
              </a:rPr>
              <a:t>Qusay</a:t>
            </a:r>
            <a:r>
              <a:rPr lang="en-US" sz="1100" dirty="0">
                <a:solidFill>
                  <a:schemeClr val="tx1"/>
                </a:solidFill>
              </a:rPr>
              <a:t> &amp; </a:t>
            </a:r>
            <a:r>
              <a:rPr lang="en-US" sz="1100" dirty="0" err="1">
                <a:solidFill>
                  <a:schemeClr val="tx1"/>
                </a:solidFill>
              </a:rPr>
              <a:t>Hilou</a:t>
            </a:r>
            <a:r>
              <a:rPr lang="en-US" sz="1100" dirty="0">
                <a:solidFill>
                  <a:schemeClr val="tx1"/>
                </a:solidFill>
              </a:rPr>
              <a:t>, Hassan &amp; </a:t>
            </a:r>
            <a:r>
              <a:rPr lang="en-US" sz="1100" dirty="0" err="1">
                <a:solidFill>
                  <a:schemeClr val="tx1"/>
                </a:solidFill>
              </a:rPr>
              <a:t>Abdulkader</a:t>
            </a:r>
            <a:r>
              <a:rPr lang="en-US" sz="1100" dirty="0">
                <a:solidFill>
                  <a:schemeClr val="tx1"/>
                </a:solidFill>
              </a:rPr>
              <a:t>, Abbas. (2009). The last development in III-V multi-junction solar cells. 1. 10.1109/CCCM.2009.5268104.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5FDBE-FEB2-B246-9993-493B1389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6754"/>
            <a:ext cx="1505839" cy="15058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1C2D43-817C-8B49-9F40-E190463C17F3}"/>
              </a:ext>
            </a:extLst>
          </p:cNvPr>
          <p:cNvSpPr txBox="1"/>
          <p:nvPr/>
        </p:nvSpPr>
        <p:spPr>
          <a:xfrm>
            <a:off x="261" y="3200400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GaAs</a:t>
            </a:r>
          </a:p>
        </p:txBody>
      </p:sp>
    </p:spTree>
    <p:extLst>
      <p:ext uri="{BB962C8B-B14F-4D97-AF65-F5344CB8AC3E}">
        <p14:creationId xmlns:p14="http://schemas.microsoft.com/office/powerpoint/2010/main" val="3784096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6" y="0"/>
            <a:ext cx="7249727" cy="683172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How to describe photoemission?</a:t>
            </a:r>
          </a:p>
        </p:txBody>
      </p:sp>
      <p:graphicFrame>
        <p:nvGraphicFramePr>
          <p:cNvPr id="199681" name="Object 6"/>
          <p:cNvGraphicFramePr>
            <a:graphicFrameLocks noChangeAspect="1"/>
          </p:cNvGraphicFramePr>
          <p:nvPr/>
        </p:nvGraphicFramePr>
        <p:xfrm>
          <a:off x="1039813" y="4110038"/>
          <a:ext cx="49434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17360" imgH="203040" progId="Equation.3">
                  <p:embed/>
                </p:oleObj>
              </mc:Choice>
              <mc:Fallback>
                <p:oleObj name="Equation" r:id="rId3" imgW="1917360" imgH="203040" progId="Equation.3">
                  <p:embed/>
                  <p:pic>
                    <p:nvPicPr>
                      <p:cNvPr id="19968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813" y="4110038"/>
                        <a:ext cx="494347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ounded Rectangular Callout 51"/>
          <p:cNvSpPr/>
          <p:nvPr/>
        </p:nvSpPr>
        <p:spPr bwMode="auto">
          <a:xfrm>
            <a:off x="335665" y="1088020"/>
            <a:ext cx="2639029" cy="2109884"/>
          </a:xfrm>
          <a:prstGeom prst="wedgeRoundRectCallout">
            <a:avLst>
              <a:gd name="adj1" fmla="val 69140"/>
              <a:gd name="adj2" fmla="val -2082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“</a:t>
            </a:r>
            <a:r>
              <a:rPr lang="en-US" sz="2000" b="1" dirty="0"/>
              <a:t>Activate</a:t>
            </a:r>
            <a:r>
              <a:rPr lang="en-US" sz="2000" dirty="0"/>
              <a:t>” GaAs photocathode by applying about one mono-layer of Cesium and NF</a:t>
            </a:r>
            <a:r>
              <a:rPr lang="en-US" sz="2000" baseline="-25000" dirty="0"/>
              <a:t>3</a:t>
            </a:r>
            <a:r>
              <a:rPr lang="en-US" sz="2000" dirty="0"/>
              <a:t> to very clean surface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2376181" y="2219446"/>
            <a:ext cx="2813443" cy="159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291255" y="94386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QE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3439704" y="3442296"/>
            <a:ext cx="30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endParaRPr lang="en-US" b="1" dirty="0"/>
          </a:p>
        </p:txBody>
      </p:sp>
      <p:sp>
        <p:nvSpPr>
          <p:cNvPr id="33" name="Freeform 32"/>
          <p:cNvSpPr/>
          <p:nvPr/>
        </p:nvSpPr>
        <p:spPr bwMode="auto">
          <a:xfrm>
            <a:off x="4315335" y="2615184"/>
            <a:ext cx="625033" cy="1055225"/>
          </a:xfrm>
          <a:custGeom>
            <a:avLst/>
            <a:gdLst>
              <a:gd name="connsiteX0" fmla="*/ 0 w 625033"/>
              <a:gd name="connsiteY0" fmla="*/ 991564 h 1055225"/>
              <a:gd name="connsiteX1" fmla="*/ 127322 w 625033"/>
              <a:gd name="connsiteY1" fmla="*/ 898967 h 1055225"/>
              <a:gd name="connsiteX2" fmla="*/ 370390 w 625033"/>
              <a:gd name="connsiteY2" fmla="*/ 54015 h 1055225"/>
              <a:gd name="connsiteX3" fmla="*/ 625033 w 625033"/>
              <a:gd name="connsiteY3" fmla="*/ 574876 h 105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33" h="1055225">
                <a:moveTo>
                  <a:pt x="0" y="991564"/>
                </a:moveTo>
                <a:cubicBezTo>
                  <a:pt x="32795" y="1023394"/>
                  <a:pt x="65590" y="1055225"/>
                  <a:pt x="127322" y="898967"/>
                </a:cubicBezTo>
                <a:cubicBezTo>
                  <a:pt x="189054" y="742709"/>
                  <a:pt x="287438" y="108030"/>
                  <a:pt x="370390" y="54015"/>
                </a:cubicBezTo>
                <a:cubicBezTo>
                  <a:pt x="453342" y="0"/>
                  <a:pt x="539187" y="287438"/>
                  <a:pt x="625033" y="574876"/>
                </a:cubicBez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4941368" y="1972917"/>
            <a:ext cx="439838" cy="1224987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5382206" y="2025003"/>
            <a:ext cx="231493" cy="897158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5614699" y="1681619"/>
            <a:ext cx="439838" cy="1240541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6055537" y="1715534"/>
            <a:ext cx="231493" cy="941408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6288030" y="1426977"/>
            <a:ext cx="439838" cy="1229965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6728868" y="1450359"/>
            <a:ext cx="231493" cy="1015049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6961361" y="1088020"/>
            <a:ext cx="439838" cy="1377388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8" name="Freeform 47"/>
          <p:cNvSpPr/>
          <p:nvPr/>
        </p:nvSpPr>
        <p:spPr bwMode="auto">
          <a:xfrm>
            <a:off x="7402199" y="1106424"/>
            <a:ext cx="232779" cy="1215342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9" name="Freeform 48"/>
          <p:cNvSpPr/>
          <p:nvPr/>
        </p:nvSpPr>
        <p:spPr bwMode="auto">
          <a:xfrm>
            <a:off x="7635980" y="1088020"/>
            <a:ext cx="441125" cy="1215342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41368" y="2828572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99"/>
                </a:solidFill>
              </a:rPr>
              <a:t>NF</a:t>
            </a:r>
            <a:r>
              <a:rPr lang="en-US" baseline="-25000" dirty="0">
                <a:solidFill>
                  <a:srgbClr val="FF3399"/>
                </a:solidFill>
              </a:rPr>
              <a:t>3</a:t>
            </a:r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473574" y="307296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782106" y="3626962"/>
            <a:ext cx="4609002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1484918" y="4892634"/>
          <a:ext cx="615193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GaAs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Light Reflection Coefficient (~ 0.3)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GaAs layer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thickness (~ 0.1 </a:t>
                      </a:r>
                      <a:r>
                        <a:rPr lang="el-GR" baseline="0" dirty="0"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az-Cyrl-AZ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Һ</a:t>
                      </a:r>
                      <a:r>
                        <a:rPr lang="el-GR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Photo-absorption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Coefficient (~ 5x10</a:t>
                      </a:r>
                      <a:r>
                        <a:rPr lang="en-US" baseline="30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cm</a:t>
                      </a:r>
                      <a:r>
                        <a:rPr lang="en-US" baseline="30000" dirty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B(</a:t>
                      </a:r>
                      <a:r>
                        <a:rPr lang="el-GR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χ</a:t>
                      </a:r>
                      <a:r>
                        <a:rPr lang="en-US" b="0" i="1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itchFamily="34" charset="0"/>
                          <a:cs typeface="Arial" pitchFamily="34" charset="0"/>
                        </a:rPr>
                        <a:t>Surface</a:t>
                      </a:r>
                      <a:r>
                        <a:rPr lang="en-US" baseline="0" dirty="0">
                          <a:latin typeface="Arial" pitchFamily="34" charset="0"/>
                          <a:cs typeface="Arial" pitchFamily="34" charset="0"/>
                        </a:rPr>
                        <a:t> Tunneling Probability(~ 0.2)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7636857" y="3670409"/>
            <a:ext cx="693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160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7208254" cy="45519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Photo-Emission from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F8231A-E138-864D-9ADD-DDF43F4E0AA0}"/>
              </a:ext>
            </a:extLst>
          </p:cNvPr>
          <p:cNvGrpSpPr/>
          <p:nvPr/>
        </p:nvGrpSpPr>
        <p:grpSpPr>
          <a:xfrm>
            <a:off x="3561144" y="856527"/>
            <a:ext cx="5455535" cy="5166213"/>
            <a:chOff x="3561144" y="856527"/>
            <a:chExt cx="5455535" cy="5166213"/>
          </a:xfrm>
        </p:grpSpPr>
        <p:sp>
          <p:nvSpPr>
            <p:cNvPr id="74" name="Rounded Rectangular Callout 73"/>
            <p:cNvSpPr/>
            <p:nvPr/>
          </p:nvSpPr>
          <p:spPr bwMode="auto">
            <a:xfrm>
              <a:off x="5693092" y="856527"/>
              <a:ext cx="3323587" cy="2106592"/>
            </a:xfrm>
            <a:prstGeom prst="wedgeRoundRectCallout">
              <a:avLst>
                <a:gd name="adj1" fmla="val -26197"/>
                <a:gd name="adj2" fmla="val 65411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2000" b="1" kern="0" dirty="0">
                  <a:solidFill>
                    <a:srgbClr val="339933"/>
                  </a:solidFill>
                  <a:latin typeface="Arial"/>
                </a:rPr>
                <a:t>Dipole layers of </a:t>
              </a:r>
            </a:p>
            <a:p>
              <a:pPr algn="ctr">
                <a:defRPr/>
              </a:pPr>
              <a:r>
                <a:rPr lang="en-US" sz="2000" b="1" kern="0" dirty="0">
                  <a:solidFill>
                    <a:srgbClr val="339933"/>
                  </a:solidFill>
                  <a:latin typeface="Arial"/>
                </a:rPr>
                <a:t>Cesium + NF</a:t>
              </a:r>
              <a:r>
                <a:rPr lang="en-US" sz="2000" b="1" kern="0" baseline="-25000" dirty="0">
                  <a:solidFill>
                    <a:srgbClr val="339933"/>
                  </a:solidFill>
                  <a:latin typeface="Arial"/>
                </a:rPr>
                <a:t>3</a:t>
              </a:r>
              <a:endParaRPr lang="en-US" sz="2000" b="1" kern="0" dirty="0">
                <a:solidFill>
                  <a:srgbClr val="339933"/>
                </a:solidFill>
                <a:latin typeface="Arial"/>
              </a:endParaRPr>
            </a:p>
            <a:p>
              <a:pPr marL="514350" indent="-514350">
                <a:buFont typeface="Arial" pitchFamily="34" charset="0"/>
                <a:buChar char="•"/>
                <a:defRPr/>
              </a:pPr>
              <a:r>
                <a:rPr lang="en-US" sz="2000" kern="0" dirty="0">
                  <a:solidFill>
                    <a:srgbClr val="339933"/>
                  </a:solidFill>
                  <a:latin typeface="Arial"/>
                </a:rPr>
                <a:t>Reduces Work Function</a:t>
              </a:r>
            </a:p>
            <a:p>
              <a:pPr marL="514350" indent="-514350">
                <a:buFont typeface="Arial" pitchFamily="34" charset="0"/>
                <a:buChar char="•"/>
                <a:defRPr/>
              </a:pPr>
              <a:r>
                <a:rPr lang="en-US" sz="2000" kern="0" dirty="0">
                  <a:solidFill>
                    <a:srgbClr val="339933"/>
                  </a:solidFill>
                  <a:latin typeface="Arial"/>
                </a:rPr>
                <a:t>Negative Electron Affinity (NEA)</a:t>
              </a:r>
            </a:p>
          </p:txBody>
        </p:sp>
        <p:grpSp>
          <p:nvGrpSpPr>
            <p:cNvPr id="6" name="Group 120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pSp>
            <p:nvGrpSpPr>
              <p:cNvPr id="7" name="Group 118"/>
              <p:cNvGrpSpPr/>
              <p:nvPr/>
            </p:nvGrpSpPr>
            <p:grpSpPr>
              <a:xfrm>
                <a:off x="5051067" y="3279539"/>
                <a:ext cx="3965612" cy="2743201"/>
                <a:chOff x="5051067" y="3279539"/>
                <a:chExt cx="3965612" cy="2743201"/>
              </a:xfrm>
            </p:grpSpPr>
            <p:graphicFrame>
              <p:nvGraphicFramePr>
                <p:cNvPr id="104" name="Diagram 103"/>
                <p:cNvGraphicFramePr/>
                <p:nvPr/>
              </p:nvGraphicFramePr>
              <p:xfrm>
                <a:off x="5283707" y="5101603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" r:lo="rId4" r:qs="rId5" r:cs="rId6"/>
                </a:graphicData>
              </a:graphic>
            </p:graphicFrame>
            <p:cxnSp>
              <p:nvCxnSpPr>
                <p:cNvPr id="106" name="Straight Arrow Connector 105"/>
                <p:cNvCxnSpPr/>
                <p:nvPr/>
              </p:nvCxnSpPr>
              <p:spPr bwMode="auto">
                <a:xfrm rot="10800000">
                  <a:off x="5726572" y="5364666"/>
                  <a:ext cx="1659300" cy="1588"/>
                </a:xfrm>
                <a:prstGeom prst="straightConnector1">
                  <a:avLst/>
                </a:prstGeom>
                <a:ln>
                  <a:solidFill>
                    <a:srgbClr val="FF7C80"/>
                  </a:solidFill>
                  <a:headEnd type="none" w="med" len="med"/>
                  <a:tailEnd type="arrow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graphicFrame>
              <p:nvGraphicFramePr>
                <p:cNvPr id="111" name="Diagram 110"/>
                <p:cNvGraphicFramePr/>
                <p:nvPr/>
              </p:nvGraphicFramePr>
              <p:xfrm>
                <a:off x="6560780" y="4144762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8" r:lo="rId9" r:qs="rId10" r:cs="rId11"/>
                </a:graphicData>
              </a:graphic>
            </p:graphicFrame>
            <p:graphicFrame>
              <p:nvGraphicFramePr>
                <p:cNvPr id="110" name="Diagram 109"/>
                <p:cNvGraphicFramePr/>
                <p:nvPr/>
              </p:nvGraphicFramePr>
              <p:xfrm>
                <a:off x="5285637" y="3668271"/>
                <a:ext cx="485927" cy="50834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3" r:lo="rId14" r:qs="rId15" r:cs="rId16"/>
                </a:graphicData>
              </a:graphic>
            </p:graphicFrame>
            <p:grpSp>
              <p:nvGrpSpPr>
                <p:cNvPr id="8" name="Group 101"/>
                <p:cNvGrpSpPr/>
                <p:nvPr/>
              </p:nvGrpSpPr>
              <p:grpSpPr>
                <a:xfrm>
                  <a:off x="5051067" y="3279539"/>
                  <a:ext cx="3965612" cy="2743201"/>
                  <a:chOff x="6690771" y="2751795"/>
                  <a:chExt cx="3965612" cy="2743201"/>
                </a:xfrm>
              </p:grpSpPr>
              <p:grpSp>
                <p:nvGrpSpPr>
                  <p:cNvPr id="9" name="Group 74"/>
                  <p:cNvGrpSpPr/>
                  <p:nvPr/>
                </p:nvGrpSpPr>
                <p:grpSpPr>
                  <a:xfrm>
                    <a:off x="6690771" y="2751795"/>
                    <a:ext cx="3965612" cy="2734538"/>
                    <a:chOff x="1805651" y="2508797"/>
                    <a:chExt cx="3965612" cy="2734538"/>
                  </a:xfrm>
                </p:grpSpPr>
                <p:grpSp>
                  <p:nvGrpSpPr>
                    <p:cNvPr id="10" name="Group 39"/>
                    <p:cNvGrpSpPr/>
                    <p:nvPr/>
                  </p:nvGrpSpPr>
                  <p:grpSpPr>
                    <a:xfrm>
                      <a:off x="1979271" y="3414532"/>
                      <a:ext cx="1180618" cy="300941"/>
                      <a:chOff x="1979271" y="3414532"/>
                      <a:chExt cx="1180618" cy="300941"/>
                    </a:xfrm>
                  </p:grpSpPr>
                  <p:cxnSp>
                    <p:nvCxnSpPr>
                      <p:cNvPr id="92" name="Straight Connector 91"/>
                      <p:cNvCxnSpPr/>
                      <p:nvPr/>
                    </p:nvCxnSpPr>
                    <p:spPr bwMode="auto">
                      <a:xfrm>
                        <a:off x="1979271" y="3414532"/>
                        <a:ext cx="663122" cy="0"/>
                      </a:xfrm>
                      <a:prstGeom prst="line">
                        <a:avLst/>
                      </a:prstGeom>
                      <a:ln w="38100"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3" name="Freeform 92"/>
                      <p:cNvSpPr/>
                      <p:nvPr/>
                    </p:nvSpPr>
                    <p:spPr bwMode="auto">
                      <a:xfrm>
                        <a:off x="2627453" y="3414532"/>
                        <a:ext cx="532436" cy="300941"/>
                      </a:xfrm>
                      <a:custGeom>
                        <a:avLst/>
                        <a:gdLst>
                          <a:gd name="connsiteX0" fmla="*/ 0 w 532436"/>
                          <a:gd name="connsiteY0" fmla="*/ 0 h 300941"/>
                          <a:gd name="connsiteX1" fmla="*/ 370390 w 532436"/>
                          <a:gd name="connsiteY1" fmla="*/ 69448 h 300941"/>
                          <a:gd name="connsiteX2" fmla="*/ 532436 w 532436"/>
                          <a:gd name="connsiteY2" fmla="*/ 300941 h 3009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32436" h="300941">
                            <a:moveTo>
                              <a:pt x="0" y="0"/>
                            </a:moveTo>
                            <a:cubicBezTo>
                              <a:pt x="140825" y="9645"/>
                              <a:pt x="281651" y="19291"/>
                              <a:pt x="370390" y="69448"/>
                            </a:cubicBezTo>
                            <a:cubicBezTo>
                              <a:pt x="459129" y="119605"/>
                              <a:pt x="495782" y="210273"/>
                              <a:pt x="532436" y="300941"/>
                            </a:cubicBezTo>
                          </a:path>
                        </a:pathLst>
                      </a:cu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hangingPunct="0"/>
                        <a:endParaRPr lang="en-US" sz="2400">
                          <a:solidFill>
                            <a:srgbClr val="000000"/>
                          </a:solidFill>
                          <a:latin typeface="Times" pitchFamily="18" charset="0"/>
                        </a:endParaRPr>
                      </a:p>
                    </p:txBody>
                  </p:sp>
                </p:grpSp>
                <p:grpSp>
                  <p:nvGrpSpPr>
                    <p:cNvPr id="11" name="Group 42"/>
                    <p:cNvGrpSpPr/>
                    <p:nvPr/>
                  </p:nvGrpSpPr>
                  <p:grpSpPr>
                    <a:xfrm>
                      <a:off x="1966600" y="4330861"/>
                      <a:ext cx="1180618" cy="300941"/>
                      <a:chOff x="1979271" y="3414532"/>
                      <a:chExt cx="1180618" cy="300941"/>
                    </a:xfrm>
                  </p:grpSpPr>
                  <p:cxnSp>
                    <p:nvCxnSpPr>
                      <p:cNvPr id="90" name="Straight Connector 89"/>
                      <p:cNvCxnSpPr/>
                      <p:nvPr/>
                    </p:nvCxnSpPr>
                    <p:spPr bwMode="auto">
                      <a:xfrm>
                        <a:off x="1979271" y="3414532"/>
                        <a:ext cx="663122" cy="0"/>
                      </a:xfrm>
                      <a:prstGeom prst="line">
                        <a:avLst/>
                      </a:prstGeom>
                      <a:ln w="38100"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1" name="Freeform 90"/>
                      <p:cNvSpPr/>
                      <p:nvPr/>
                    </p:nvSpPr>
                    <p:spPr bwMode="auto">
                      <a:xfrm>
                        <a:off x="2627453" y="3414532"/>
                        <a:ext cx="532436" cy="300941"/>
                      </a:xfrm>
                      <a:custGeom>
                        <a:avLst/>
                        <a:gdLst>
                          <a:gd name="connsiteX0" fmla="*/ 0 w 532436"/>
                          <a:gd name="connsiteY0" fmla="*/ 0 h 300941"/>
                          <a:gd name="connsiteX1" fmla="*/ 370390 w 532436"/>
                          <a:gd name="connsiteY1" fmla="*/ 69448 h 300941"/>
                          <a:gd name="connsiteX2" fmla="*/ 532436 w 532436"/>
                          <a:gd name="connsiteY2" fmla="*/ 300941 h 3009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32436" h="300941">
                            <a:moveTo>
                              <a:pt x="0" y="0"/>
                            </a:moveTo>
                            <a:cubicBezTo>
                              <a:pt x="140825" y="9645"/>
                              <a:pt x="281651" y="19291"/>
                              <a:pt x="370390" y="69448"/>
                            </a:cubicBezTo>
                            <a:cubicBezTo>
                              <a:pt x="459129" y="119605"/>
                              <a:pt x="495782" y="210273"/>
                              <a:pt x="532436" y="300941"/>
                            </a:cubicBezTo>
                          </a:path>
                        </a:pathLst>
                      </a:cu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3">
                        <a:schemeClr val="accent2"/>
                      </a:lnRef>
                      <a:fillRef idx="0">
                        <a:schemeClr val="accent2"/>
                      </a:fillRef>
                      <a:effectRef idx="2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eaLnBrk="0" hangingPunct="0"/>
                        <a:endParaRPr lang="en-US" sz="2400">
                          <a:solidFill>
                            <a:srgbClr val="000000"/>
                          </a:solidFill>
                          <a:latin typeface="Times" pitchFamily="18" charset="0"/>
                        </a:endParaRPr>
                      </a:p>
                    </p:txBody>
                  </p:sp>
                </p:grpSp>
                <p:cxnSp>
                  <p:nvCxnSpPr>
                    <p:cNvPr id="79" name="Straight Connector 78"/>
                    <p:cNvCxnSpPr/>
                    <p:nvPr/>
                  </p:nvCxnSpPr>
                  <p:spPr bwMode="auto">
                    <a:xfrm rot="5400000" flipH="1" flipV="1">
                      <a:off x="1792623" y="3876066"/>
                      <a:ext cx="2734537" cy="0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Connector 79"/>
                    <p:cNvCxnSpPr/>
                    <p:nvPr/>
                  </p:nvCxnSpPr>
                  <p:spPr bwMode="auto">
                    <a:xfrm>
                      <a:off x="2001817" y="3414532"/>
                      <a:ext cx="18288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1" name="Straight Connector 80"/>
                    <p:cNvCxnSpPr/>
                    <p:nvPr/>
                  </p:nvCxnSpPr>
                  <p:spPr bwMode="auto">
                    <a:xfrm>
                      <a:off x="1805651" y="4330861"/>
                      <a:ext cx="18288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82" name="Straight Connector 81"/>
                    <p:cNvCxnSpPr/>
                    <p:nvPr/>
                  </p:nvCxnSpPr>
                  <p:spPr bwMode="auto">
                    <a:xfrm rot="16200000" flipH="1">
                      <a:off x="2572584" y="3096101"/>
                      <a:ext cx="1394530" cy="219922"/>
                    </a:xfrm>
                    <a:prstGeom prst="line">
                      <a:avLst/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Straight Arrow Connector 82"/>
                    <p:cNvCxnSpPr/>
                    <p:nvPr/>
                  </p:nvCxnSpPr>
                  <p:spPr bwMode="auto">
                    <a:xfrm rot="5400000">
                      <a:off x="3659093" y="3565099"/>
                      <a:ext cx="324282" cy="1588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/>
                      <a:tailEnd type="arrow"/>
                    </a:ln>
                    <a:effectLst/>
                  </p:spPr>
                </p:cxnSp>
                <p:sp>
                  <p:nvSpPr>
                    <p:cNvPr id="84" name="Rectangle 83"/>
                    <p:cNvSpPr/>
                    <p:nvPr/>
                  </p:nvSpPr>
                  <p:spPr>
                    <a:xfrm>
                      <a:off x="4023535" y="3359684"/>
                      <a:ext cx="1747728" cy="4001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2000" dirty="0">
                          <a:solidFill>
                            <a:srgbClr val="40911F"/>
                          </a:solidFill>
                          <a:cs typeface="Times New Roman" pitchFamily="18" charset="0"/>
                        </a:rPr>
                        <a:t>χ</a:t>
                      </a:r>
                      <a:r>
                        <a:rPr lang="en-US" sz="2000" baseline="30000" dirty="0">
                          <a:solidFill>
                            <a:srgbClr val="40911F"/>
                          </a:solidFill>
                          <a:latin typeface="Arial"/>
                          <a:cs typeface="Times New Roman" pitchFamily="18" charset="0"/>
                        </a:rPr>
                        <a:t>NEA</a:t>
                      </a:r>
                      <a:r>
                        <a:rPr lang="en-US" sz="2000" dirty="0">
                          <a:solidFill>
                            <a:srgbClr val="40911F"/>
                          </a:solidFill>
                          <a:latin typeface="Arial"/>
                          <a:cs typeface="Times New Roman" pitchFamily="18" charset="0"/>
                        </a:rPr>
                        <a:t> ~ 0.2 eV</a:t>
                      </a:r>
                      <a:endParaRPr lang="en-US" sz="2000" dirty="0">
                        <a:solidFill>
                          <a:srgbClr val="40911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88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2481" y="4918118"/>
                      <a:ext cx="759824" cy="325217"/>
                    </a:xfrm>
                    <a:prstGeom prst="rect">
                      <a:avLst/>
                    </a:prstGeom>
                    <a:noFill/>
                    <a:ln w="12699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 algn="ctr" eaLnBrk="0" hangingPunct="0">
                        <a:lnSpc>
                          <a:spcPct val="85000"/>
                        </a:lnSpc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</a:rPr>
                        <a:t>GaAs</a:t>
                      </a:r>
                    </a:p>
                  </p:txBody>
                </p:sp>
                <p:sp>
                  <p:nvSpPr>
                    <p:cNvPr id="89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28447" y="4918118"/>
                      <a:ext cx="1012009" cy="325217"/>
                    </a:xfrm>
                    <a:prstGeom prst="rect">
                      <a:avLst/>
                    </a:prstGeom>
                    <a:noFill/>
                    <a:ln w="12699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90488" tIns="44450" rIns="90488" bIns="44450">
                      <a:spAutoFit/>
                    </a:bodyPr>
                    <a:lstStyle/>
                    <a:p>
                      <a:pPr algn="ctr" eaLnBrk="0" hangingPunct="0">
                        <a:lnSpc>
                          <a:spcPct val="85000"/>
                        </a:lnSpc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/>
                        </a:rPr>
                        <a:t>Vacuum</a:t>
                      </a:r>
                    </a:p>
                  </p:txBody>
                </p:sp>
              </p:grpSp>
              <p:sp>
                <p:nvSpPr>
                  <p:cNvPr id="96" name="Freeform 95"/>
                  <p:cNvSpPr/>
                  <p:nvPr/>
                </p:nvSpPr>
                <p:spPr bwMode="auto">
                  <a:xfrm>
                    <a:off x="8264931" y="3958471"/>
                    <a:ext cx="451413" cy="206415"/>
                  </a:xfrm>
                  <a:custGeom>
                    <a:avLst/>
                    <a:gdLst>
                      <a:gd name="connsiteX0" fmla="*/ 0 w 451413"/>
                      <a:gd name="connsiteY0" fmla="*/ 206415 h 206415"/>
                      <a:gd name="connsiteX1" fmla="*/ 127322 w 451413"/>
                      <a:gd name="connsiteY1" fmla="*/ 32795 h 206415"/>
                      <a:gd name="connsiteX2" fmla="*/ 451413 w 451413"/>
                      <a:gd name="connsiteY2" fmla="*/ 9646 h 206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413" h="206415">
                        <a:moveTo>
                          <a:pt x="0" y="206415"/>
                        </a:moveTo>
                        <a:cubicBezTo>
                          <a:pt x="26043" y="136002"/>
                          <a:pt x="52086" y="65590"/>
                          <a:pt x="127322" y="32795"/>
                        </a:cubicBezTo>
                        <a:cubicBezTo>
                          <a:pt x="202558" y="0"/>
                          <a:pt x="326985" y="4823"/>
                          <a:pt x="451413" y="9646"/>
                        </a:cubicBezTo>
                      </a:path>
                    </a:pathLst>
                  </a:cu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latin typeface="Times" pitchFamily="18" charset="0"/>
                    </a:endParaRPr>
                  </a:p>
                </p:txBody>
              </p:sp>
              <p:cxnSp>
                <p:nvCxnSpPr>
                  <p:cNvPr id="97" name="Straight Connector 96"/>
                  <p:cNvCxnSpPr/>
                  <p:nvPr/>
                </p:nvCxnSpPr>
                <p:spPr bwMode="auto">
                  <a:xfrm rot="5400000" flipH="1" flipV="1">
                    <a:off x="6702552" y="4127728"/>
                    <a:ext cx="2734537" cy="0"/>
                  </a:xfrm>
                  <a:prstGeom prst="line">
                    <a:avLst/>
                  </a:prstGeom>
                  <a:ln>
                    <a:solidFill>
                      <a:srgbClr val="40911F"/>
                    </a:solidFill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2" name="Straight Arrow Connector 111"/>
                <p:cNvCxnSpPr/>
                <p:nvPr/>
              </p:nvCxnSpPr>
              <p:spPr bwMode="auto">
                <a:xfrm rot="16200000" flipV="1">
                  <a:off x="4890306" y="4600936"/>
                  <a:ext cx="1215341" cy="4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 bwMode="auto">
                <a:xfrm>
                  <a:off x="5602147" y="3970116"/>
                  <a:ext cx="1134319" cy="381965"/>
                </a:xfrm>
                <a:prstGeom prst="straightConnector1">
                  <a:avLst/>
                </a:prstGeom>
                <a:ln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0" name="Rectangle 14"/>
              <p:cNvSpPr>
                <a:spLocks noChangeArrowheads="1"/>
              </p:cNvSpPr>
              <p:nvPr/>
            </p:nvSpPr>
            <p:spPr bwMode="auto">
              <a:xfrm>
                <a:off x="7350584" y="5193077"/>
                <a:ext cx="68288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7C80"/>
                    </a:solidFill>
                    <a:latin typeface="Arial"/>
                  </a:rPr>
                  <a:t>Light</a:t>
                </a:r>
              </a:p>
            </p:txBody>
          </p:sp>
        </p:grpSp>
        <p:graphicFrame>
          <p:nvGraphicFramePr>
            <p:cNvPr id="122" name="Diagram 121"/>
            <p:cNvGraphicFramePr/>
            <p:nvPr>
              <p:extLst>
                <p:ext uri="{D42A27DB-BD31-4B8C-83A1-F6EECF244321}">
                  <p14:modId xmlns:p14="http://schemas.microsoft.com/office/powerpoint/2010/main" val="1784015469"/>
                </p:ext>
              </p:extLst>
            </p:nvPr>
          </p:nvGraphicFramePr>
          <p:xfrm>
            <a:off x="3561144" y="1099594"/>
            <a:ext cx="2122026" cy="15394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25400" y="38100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Spin Polarized Photoemission from Bulk 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685613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45227"/>
                </p:ext>
              </p:extLst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66680" imgH="393480" progId="Equation.3">
                    <p:embed/>
                  </p:oleObj>
                </mc:Choice>
                <mc:Fallback>
                  <p:oleObj name="Equation" r:id="rId2" imgW="1066680" imgH="3934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751279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9643" y="886288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>
                  <p:ext uri="{D42A27DB-BD31-4B8C-83A1-F6EECF244321}">
                    <p14:modId xmlns:p14="http://schemas.microsoft.com/office/powerpoint/2010/main" val="1854033037"/>
                  </p:ext>
                </p:extLst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>
                <p:ext uri="{D42A27DB-BD31-4B8C-83A1-F6EECF244321}">
                  <p14:modId xmlns:p14="http://schemas.microsoft.com/office/powerpoint/2010/main" val="745534889"/>
                </p:ext>
              </p:extLst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736600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694571869"/>
              </p:ext>
            </p:extLst>
          </p:nvPr>
        </p:nvGraphicFramePr>
        <p:xfrm>
          <a:off x="7180438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821367255"/>
              </p:ext>
            </p:extLst>
          </p:nvPr>
        </p:nvGraphicFramePr>
        <p:xfrm>
          <a:off x="6368469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A6F5-C7E7-9444-87FE-F2389717251F}"/>
              </a:ext>
            </a:extLst>
          </p:cNvPr>
          <p:cNvSpPr txBox="1">
            <a:spLocks/>
          </p:cNvSpPr>
          <p:nvPr/>
        </p:nvSpPr>
        <p:spPr>
          <a:xfrm>
            <a:off x="38100" y="-25400"/>
            <a:ext cx="7907438" cy="51516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First Observation of Polarization from GaAs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361C6-F642-EF45-87D7-8A277871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179864"/>
            <a:ext cx="3354870" cy="392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DDE745A-8D6E-1D40-87F6-A66FC04CA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937" y="609600"/>
            <a:ext cx="7789863" cy="13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5863381-9136-E54B-8ABA-EB276AFD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94" y="2209800"/>
            <a:ext cx="4854806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4385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2151B2-0A2E-4041-9BFA-3C502C52C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+mn-lt"/>
              </a:rPr>
              <a:t>First HV GaAs </a:t>
            </a:r>
            <a:r>
              <a:rPr lang="en-US" sz="2800" b="1" dirty="0" err="1">
                <a:solidFill>
                  <a:prstClr val="black"/>
                </a:solidFill>
                <a:latin typeface="+mn-lt"/>
              </a:rPr>
              <a:t>photogun</a:t>
            </a:r>
            <a:r>
              <a:rPr lang="en-US" sz="2800" b="1" dirty="0">
                <a:solidFill>
                  <a:prstClr val="black"/>
                </a:solidFill>
                <a:latin typeface="+mn-lt"/>
              </a:rPr>
              <a:t> used on an accelerator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CFC81-97A8-234D-99BC-A78841FA7E73}"/>
              </a:ext>
            </a:extLst>
          </p:cNvPr>
          <p:cNvSpPr txBox="1"/>
          <p:nvPr/>
        </p:nvSpPr>
        <p:spPr>
          <a:xfrm>
            <a:off x="228600" y="762000"/>
            <a:ext cx="8305800" cy="1200329"/>
          </a:xfrm>
          <a:prstGeom prst="rect">
            <a:avLst/>
          </a:prstGeom>
          <a:solidFill>
            <a:srgbClr val="FFF8E1"/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December 1977 - Polarized electrons accelerated at SLAC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June 1978 - E122 announces parity violation (Standard Model)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4600132-5FCC-1F43-BA16-C8B62F7D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150440"/>
            <a:ext cx="5418857" cy="413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236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DB65E6-0D85-2546-B56E-83BF86AE3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87"/>
          <a:stretch/>
        </p:blipFill>
        <p:spPr>
          <a:xfrm>
            <a:off x="98659" y="701596"/>
            <a:ext cx="8816742" cy="38704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81B9E2-29C3-0F40-9A01-26A3C3EEED6D}"/>
              </a:ext>
            </a:extLst>
          </p:cNvPr>
          <p:cNvSpPr txBox="1">
            <a:spLocks/>
          </p:cNvSpPr>
          <p:nvPr/>
        </p:nvSpPr>
        <p:spPr>
          <a:xfrm>
            <a:off x="33580" y="19373"/>
            <a:ext cx="10943967" cy="487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 err="1">
                <a:latin typeface="+mn-lt"/>
              </a:rPr>
              <a:t>JLab</a:t>
            </a:r>
            <a:r>
              <a:rPr lang="en-US" sz="2800" kern="0" dirty="0">
                <a:latin typeface="+mn-lt"/>
              </a:rPr>
              <a:t> polarization : since mid-90’s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1906F1-AA39-6547-95C9-3623B923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879522"/>
            <a:ext cx="1250426" cy="1672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E783BD-7188-DE47-B38E-5DD3BDCF3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953000"/>
            <a:ext cx="1863165" cy="1657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B81157-DE69-7F46-84E9-934DCF39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993565"/>
            <a:ext cx="811406" cy="1529292"/>
          </a:xfrm>
          <a:prstGeom prst="rect">
            <a:avLst/>
          </a:prstGeom>
        </p:spPr>
      </p:pic>
      <p:sp>
        <p:nvSpPr>
          <p:cNvPr id="20" name="Left Brace 19">
            <a:extLst>
              <a:ext uri="{FF2B5EF4-FFF2-40B4-BE49-F238E27FC236}">
                <a16:creationId xmlns:a16="http://schemas.microsoft.com/office/drawing/2014/main" id="{5BFABFCE-4D8D-6742-BAF9-8A60478EAAB1}"/>
              </a:ext>
            </a:extLst>
          </p:cNvPr>
          <p:cNvSpPr/>
          <p:nvPr/>
        </p:nvSpPr>
        <p:spPr bwMode="auto">
          <a:xfrm rot="16200000">
            <a:off x="1206550" y="3771900"/>
            <a:ext cx="266700" cy="1790700"/>
          </a:xfrm>
          <a:prstGeom prst="leftBrace">
            <a:avLst>
              <a:gd name="adj1" fmla="val 8333"/>
              <a:gd name="adj2" fmla="val 6587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F5C42061-AA50-BE42-B70C-6A4DDB53ADED}"/>
              </a:ext>
            </a:extLst>
          </p:cNvPr>
          <p:cNvSpPr/>
          <p:nvPr/>
        </p:nvSpPr>
        <p:spPr bwMode="auto">
          <a:xfrm rot="16200000">
            <a:off x="2971486" y="3962086"/>
            <a:ext cx="266700" cy="1410327"/>
          </a:xfrm>
          <a:prstGeom prst="leftBrace">
            <a:avLst>
              <a:gd name="adj1" fmla="val 8333"/>
              <a:gd name="adj2" fmla="val 4793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C726B8A-AED6-4C4D-A15F-CA0E2FF00E68}"/>
              </a:ext>
            </a:extLst>
          </p:cNvPr>
          <p:cNvSpPr/>
          <p:nvPr/>
        </p:nvSpPr>
        <p:spPr bwMode="auto">
          <a:xfrm rot="16200000">
            <a:off x="6262762" y="2147959"/>
            <a:ext cx="247649" cy="5057632"/>
          </a:xfrm>
          <a:prstGeom prst="leftBrace">
            <a:avLst>
              <a:gd name="adj1" fmla="val 8333"/>
              <a:gd name="adj2" fmla="val 4793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26B87-D8DD-CCF9-859C-7F63CD0DD4EB}"/>
              </a:ext>
            </a:extLst>
          </p:cNvPr>
          <p:cNvSpPr txBox="1"/>
          <p:nvPr/>
        </p:nvSpPr>
        <p:spPr>
          <a:xfrm>
            <a:off x="5725272" y="1978696"/>
            <a:ext cx="2580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”High” spin polarization photocathodes align 9 out of 10 electrons ~85%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4CC63-E702-A5A2-37DC-6C94D0D7DB86}"/>
              </a:ext>
            </a:extLst>
          </p:cNvPr>
          <p:cNvSpPr txBox="1"/>
          <p:nvPr/>
        </p:nvSpPr>
        <p:spPr>
          <a:xfrm>
            <a:off x="1936979" y="3013501"/>
            <a:ext cx="1949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Remember, GaAs aligned 3 out of 4 electrons ~50%</a:t>
            </a:r>
          </a:p>
        </p:txBody>
      </p:sp>
    </p:spTree>
    <p:extLst>
      <p:ext uri="{BB962C8B-B14F-4D97-AF65-F5344CB8AC3E}">
        <p14:creationId xmlns:p14="http://schemas.microsoft.com/office/powerpoint/2010/main" val="297460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267200"/>
            <a:ext cx="7391400" cy="20854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188A55-1F08-314A-B25B-399595B5E080}"/>
              </a:ext>
            </a:extLst>
          </p:cNvPr>
          <p:cNvSpPr/>
          <p:nvPr/>
        </p:nvSpPr>
        <p:spPr>
          <a:xfrm>
            <a:off x="152400" y="152399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Our mission: to boldly “see” what no one has seen before!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DAC653-1F8C-1541-A9AB-F84404034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14400"/>
            <a:ext cx="4610100" cy="326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4698-D622-9E4F-A020-0928BF529EA8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Breaking the P=50% barrier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6196C-1785-8747-A19B-8929C166889C}"/>
              </a:ext>
            </a:extLst>
          </p:cNvPr>
          <p:cNvSpPr txBox="1"/>
          <p:nvPr/>
        </p:nvSpPr>
        <p:spPr>
          <a:xfrm>
            <a:off x="5638393" y="1295400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D06680-A11A-6A4F-A63A-4F7EA2A79552}"/>
              </a:ext>
            </a:extLst>
          </p:cNvPr>
          <p:cNvSpPr/>
          <p:nvPr/>
        </p:nvSpPr>
        <p:spPr>
          <a:xfrm>
            <a:off x="914400" y="565958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F5D292-197E-BC4B-91C6-C948C876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7" t="3916" r="1429"/>
          <a:stretch>
            <a:fillRect/>
          </a:stretch>
        </p:blipFill>
        <p:spPr bwMode="auto">
          <a:xfrm>
            <a:off x="439475" y="1401975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4A0BB-75BE-1B4D-A719-C4E2E8E4980A}"/>
              </a:ext>
            </a:extLst>
          </p:cNvPr>
          <p:cNvSpPr txBox="1"/>
          <p:nvPr/>
        </p:nvSpPr>
        <p:spPr>
          <a:xfrm>
            <a:off x="581900" y="5330733"/>
            <a:ext cx="482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Pablo Saez,  PhD Thesis, SLAC Report  501, 1997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CF2A5-28EF-1343-AC86-16E56959B7B1}"/>
              </a:ext>
            </a:extLst>
          </p:cNvPr>
          <p:cNvSpPr txBox="1"/>
          <p:nvPr/>
        </p:nvSpPr>
        <p:spPr>
          <a:xfrm>
            <a:off x="1398810" y="5860911"/>
            <a:ext cx="66447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21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796A-32D4-0141-B044-5167D8F2309B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Strained layer GaAs</a:t>
            </a: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9DE88CF6-78F6-6B48-AFE3-1B90243F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032" y="5126357"/>
            <a:ext cx="4125065" cy="74084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257995-05A1-2E41-97B4-E7C77828E6A1}"/>
              </a:ext>
            </a:extLst>
          </p:cNvPr>
          <p:cNvGrpSpPr/>
          <p:nvPr/>
        </p:nvGrpSpPr>
        <p:grpSpPr>
          <a:xfrm>
            <a:off x="73220" y="990600"/>
            <a:ext cx="3869213" cy="2313120"/>
            <a:chOff x="1991900" y="3789974"/>
            <a:chExt cx="3498095" cy="231312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2FD2868-1679-D240-A956-6841D286DB34}"/>
                </a:ext>
              </a:extLst>
            </p:cNvPr>
            <p:cNvCxnSpPr/>
            <p:nvPr/>
          </p:nvCxnSpPr>
          <p:spPr bwMode="auto">
            <a:xfrm>
              <a:off x="4923806" y="5363633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AD60A8F-E39A-7D4F-8D8F-7104E8F30866}"/>
                </a:ext>
              </a:extLst>
            </p:cNvPr>
            <p:cNvCxnSpPr/>
            <p:nvPr/>
          </p:nvCxnSpPr>
          <p:spPr bwMode="auto">
            <a:xfrm>
              <a:off x="2757922" y="5363633"/>
              <a:ext cx="671078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1CFB93D-5E2D-874C-8AAB-68605405168F}"/>
                </a:ext>
              </a:extLst>
            </p:cNvPr>
            <p:cNvCxnSpPr/>
            <p:nvPr/>
          </p:nvCxnSpPr>
          <p:spPr bwMode="auto">
            <a:xfrm>
              <a:off x="3505200" y="4243185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034A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FD0D1B6-24A4-704F-85EC-72368B2E22EE}"/>
                </a:ext>
              </a:extLst>
            </p:cNvPr>
            <p:cNvCxnSpPr/>
            <p:nvPr/>
          </p:nvCxnSpPr>
          <p:spPr bwMode="auto">
            <a:xfrm>
              <a:off x="4329552" y="4244127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034A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grpSp>
          <p:nvGrpSpPr>
            <p:cNvPr id="55" name="Group 65">
              <a:extLst>
                <a:ext uri="{FF2B5EF4-FFF2-40B4-BE49-F238E27FC236}">
                  <a16:creationId xmlns:a16="http://schemas.microsoft.com/office/drawing/2014/main" id="{38261E8A-5164-F447-9105-E6577B114DFE}"/>
                </a:ext>
              </a:extLst>
            </p:cNvPr>
            <p:cNvGrpSpPr/>
            <p:nvPr/>
          </p:nvGrpSpPr>
          <p:grpSpPr>
            <a:xfrm>
              <a:off x="1991900" y="3789974"/>
              <a:ext cx="3498095" cy="2313120"/>
              <a:chOff x="3275571" y="2938167"/>
              <a:chExt cx="3650557" cy="231312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CA3DF1-F5EC-7D45-98C8-B6D69A3C6AA8}"/>
                  </a:ext>
                </a:extLst>
              </p:cNvPr>
              <p:cNvSpPr/>
              <p:nvPr/>
            </p:nvSpPr>
            <p:spPr>
              <a:xfrm>
                <a:off x="6286209" y="451342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+3/2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071D64A-1BCF-BB45-B3D9-18B9F0ABD668}"/>
                  </a:ext>
                </a:extLst>
              </p:cNvPr>
              <p:cNvSpPr/>
              <p:nvPr/>
            </p:nvSpPr>
            <p:spPr>
              <a:xfrm>
                <a:off x="4237757" y="2938167"/>
                <a:ext cx="11737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m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j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 = -1/2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1DDBB72-96FA-D147-AE2E-627ED9B7F933}"/>
                  </a:ext>
                </a:extLst>
              </p:cNvPr>
              <p:cNvSpPr/>
              <p:nvPr/>
            </p:nvSpPr>
            <p:spPr>
              <a:xfrm>
                <a:off x="5646290" y="3022046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+1/2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8E0D9A4-3E18-1F4B-874D-26AAD8FA682B}"/>
                  </a:ext>
                </a:extLst>
              </p:cNvPr>
              <p:cNvSpPr/>
              <p:nvPr/>
            </p:nvSpPr>
            <p:spPr>
              <a:xfrm>
                <a:off x="3291704" y="304555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cs typeface="Times New Roman" pitchFamily="18" charset="0"/>
                  </a:rPr>
                  <a:t>S</a:t>
                </a:r>
                <a:r>
                  <a:rPr kumimoji="0" lang="en-US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34ABD"/>
                    </a:solidFill>
                    <a:effectLst/>
                    <a:uLnTx/>
                    <a:uFillTx/>
                    <a:cs typeface="Times New Roman" pitchFamily="18" charset="0"/>
                  </a:rPr>
                  <a:t>1/2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34ABD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C5F75FF-AB07-0947-AF58-4B92A5C8969C}"/>
                  </a:ext>
                </a:extLst>
              </p:cNvPr>
              <p:cNvSpPr/>
              <p:nvPr/>
            </p:nvSpPr>
            <p:spPr>
              <a:xfrm>
                <a:off x="3275571" y="420004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cs typeface="Times New Roman" pitchFamily="18" charset="0"/>
                  </a:rPr>
                  <a:t>P</a:t>
                </a:r>
                <a:r>
                  <a:rPr kumimoji="0" lang="en-US" sz="24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cs typeface="Times New Roman" pitchFamily="18" charset="0"/>
                  </a:rPr>
                  <a:t>3/2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E1D25AD-89DA-3740-9432-55085B8362F4}"/>
                  </a:ext>
                </a:extLst>
              </p:cNvPr>
              <p:cNvSpPr/>
              <p:nvPr/>
            </p:nvSpPr>
            <p:spPr>
              <a:xfrm>
                <a:off x="3739358" y="4513419"/>
                <a:ext cx="13381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m</a:t>
                </a:r>
                <a:r>
                  <a: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j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 = -3/2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CCF7EA0-3CA0-D644-8472-810A75D55C6A}"/>
                  </a:ext>
                </a:extLst>
              </p:cNvPr>
              <p:cNvSpPr/>
              <p:nvPr/>
            </p:nvSpPr>
            <p:spPr>
              <a:xfrm>
                <a:off x="4917723" y="4881955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-1/2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C8577EA-C5BE-DC4B-AF62-0912FDF27667}"/>
                  </a:ext>
                </a:extLst>
              </p:cNvPr>
              <p:cNvSpPr/>
              <p:nvPr/>
            </p:nvSpPr>
            <p:spPr>
              <a:xfrm>
                <a:off x="5729561" y="488115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</a:rPr>
                  <a:t>+1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911F"/>
                    </a:solidFill>
                    <a:effectLst/>
                    <a:uLnTx/>
                    <a:uFillTx/>
                    <a:latin typeface="Arial"/>
                    <a:cs typeface="Times New Roman" pitchFamily="18" charset="0"/>
                  </a:rPr>
                  <a:t>/2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0911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32EFF0C-A609-6E42-AE6A-D06714C5F43D}"/>
                  </a:ext>
                </a:extLst>
              </p:cNvPr>
              <p:cNvSpPr/>
              <p:nvPr/>
            </p:nvSpPr>
            <p:spPr>
              <a:xfrm>
                <a:off x="4135366" y="3507223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Times New Roman" pitchFamily="18" charset="0"/>
                  </a:rPr>
                  <a:t>σ+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5991D5-ADB3-C443-BAA7-5F89E0C3FDCD}"/>
                  </a:ext>
                </a:extLst>
              </p:cNvPr>
              <p:cNvSpPr/>
              <p:nvPr/>
            </p:nvSpPr>
            <p:spPr>
              <a:xfrm>
                <a:off x="6256691" y="3544469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cs typeface="Times New Roman" pitchFamily="18" charset="0"/>
                  </a:rPr>
                  <a:t>σ-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ABD33CD-E4CB-9E49-BF2E-8C82AA630AE9}"/>
                  </a:ext>
                </a:extLst>
              </p:cNvPr>
              <p:cNvCxnSpPr/>
              <p:nvPr/>
            </p:nvCxnSpPr>
            <p:spPr bwMode="auto">
              <a:xfrm flipV="1">
                <a:off x="4408450" y="3399832"/>
                <a:ext cx="669092" cy="111358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headEnd type="none" w="med" len="me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A74FAA0B-1033-734F-82EC-C50210C65307}"/>
                  </a:ext>
                </a:extLst>
              </p:cNvPr>
              <p:cNvCxnSpPr/>
              <p:nvPr/>
            </p:nvCxnSpPr>
            <p:spPr bwMode="auto">
              <a:xfrm flipH="1" flipV="1">
                <a:off x="5966250" y="3391378"/>
                <a:ext cx="604749" cy="1105856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headEnd type="none" w="med" len="med"/>
                <a:tailEnd type="arrow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4DDB87E-A88E-7A4B-A4F4-47BCFC0F6649}"/>
                </a:ext>
              </a:extLst>
            </p:cNvPr>
            <p:cNvCxnSpPr/>
            <p:nvPr/>
          </p:nvCxnSpPr>
          <p:spPr bwMode="auto">
            <a:xfrm>
              <a:off x="3560770" y="5733762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93E284E-E6B8-BF40-A2F2-009174788ABD}"/>
                </a:ext>
              </a:extLst>
            </p:cNvPr>
            <p:cNvCxnSpPr/>
            <p:nvPr/>
          </p:nvCxnSpPr>
          <p:spPr bwMode="auto">
            <a:xfrm>
              <a:off x="4390406" y="5733762"/>
              <a:ext cx="562594" cy="0"/>
            </a:xfrm>
            <a:prstGeom prst="line">
              <a:avLst/>
            </a:prstGeom>
            <a:noFill/>
            <a:ln w="38100" cap="flat" cmpd="sng" algn="ctr">
              <a:solidFill>
                <a:srgbClr val="40911F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2743D7E-8409-C044-BE69-C31C3524EF7E}"/>
              </a:ext>
            </a:extLst>
          </p:cNvPr>
          <p:cNvGrpSpPr/>
          <p:nvPr/>
        </p:nvGrpSpPr>
        <p:grpSpPr>
          <a:xfrm>
            <a:off x="5052400" y="1328823"/>
            <a:ext cx="4270380" cy="3471862"/>
            <a:chOff x="4338827" y="1569235"/>
            <a:chExt cx="4270380" cy="3471862"/>
          </a:xfrm>
        </p:grpSpPr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FE9267B4-5634-964C-B81D-30749EAA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992" y="1589872"/>
              <a:ext cx="1816946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Comic Sans MS" pitchFamily="66" charset="0"/>
                </a:rPr>
                <a:t>Strained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Comic Sans MS" pitchFamily="66" charset="0"/>
                </a:rPr>
                <a:t>GaAs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grpSp>
          <p:nvGrpSpPr>
            <p:cNvPr id="72" name="Group 10">
              <a:extLst>
                <a:ext uri="{FF2B5EF4-FFF2-40B4-BE49-F238E27FC236}">
                  <a16:creationId xmlns:a16="http://schemas.microsoft.com/office/drawing/2014/main" id="{6BE71FBA-C2E8-FD41-8C99-B5F292ACF1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2668" y="2161348"/>
              <a:ext cx="2776539" cy="2403083"/>
              <a:chOff x="3282" y="1485"/>
              <a:chExt cx="1749" cy="1426"/>
            </a:xfrm>
          </p:grpSpPr>
          <p:sp>
            <p:nvSpPr>
              <p:cNvPr id="87" name="Rectangle 16">
                <a:extLst>
                  <a:ext uri="{FF2B5EF4-FFF2-40B4-BE49-F238E27FC236}">
                    <a16:creationId xmlns:a16="http://schemas.microsoft.com/office/drawing/2014/main" id="{935B796C-785E-3B41-801A-C839B9423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6" y="1947"/>
                <a:ext cx="115" cy="19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grpSp>
            <p:nvGrpSpPr>
              <p:cNvPr id="88" name="Group 17">
                <a:extLst>
                  <a:ext uri="{FF2B5EF4-FFF2-40B4-BE49-F238E27FC236}">
                    <a16:creationId xmlns:a16="http://schemas.microsoft.com/office/drawing/2014/main" id="{A35762F1-933F-6342-831F-199332EA9E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3" y="1485"/>
                <a:ext cx="1353" cy="247"/>
                <a:chOff x="3412" y="2599"/>
                <a:chExt cx="1531" cy="297"/>
              </a:xfrm>
            </p:grpSpPr>
            <p:sp>
              <p:nvSpPr>
                <p:cNvPr id="90" name="Rectangle 18">
                  <a:extLst>
                    <a:ext uri="{FF2B5EF4-FFF2-40B4-BE49-F238E27FC236}">
                      <a16:creationId xmlns:a16="http://schemas.microsoft.com/office/drawing/2014/main" id="{AABA668C-5149-4A47-8D08-5C6DE89743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12" y="2619"/>
                  <a:ext cx="1531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GaAs</a:t>
                  </a:r>
                  <a:r>
                    <a:rPr kumimoji="0" lang="en-US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1-x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P</a:t>
                  </a:r>
                  <a:r>
                    <a:rPr kumimoji="0" lang="en-US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x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7D6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 (x=0.29)</a:t>
                  </a:r>
                  <a:endParaRPr kumimoji="0" lang="en-US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91" name="Rectangle 20">
                  <a:extLst>
                    <a:ext uri="{FF2B5EF4-FFF2-40B4-BE49-F238E27FC236}">
                      <a16:creationId xmlns:a16="http://schemas.microsoft.com/office/drawing/2014/main" id="{8ECDEE8E-DD81-4944-816B-B2F8E242C8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7" y="2599"/>
                  <a:ext cx="130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92" name="Rectangle 21">
                  <a:extLst>
                    <a:ext uri="{FF2B5EF4-FFF2-40B4-BE49-F238E27FC236}">
                      <a16:creationId xmlns:a16="http://schemas.microsoft.com/office/drawing/2014/main" id="{1D0D9821-BD82-8049-92DF-FE71E9AE3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7" y="2683"/>
                  <a:ext cx="130" cy="21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algn="ctr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57D6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</p:grpSp>
          <p:sp>
            <p:nvSpPr>
              <p:cNvPr id="89" name="Rectangle 23">
                <a:extLst>
                  <a:ext uri="{FF2B5EF4-FFF2-40B4-BE49-F238E27FC236}">
                    <a16:creationId xmlns:a16="http://schemas.microsoft.com/office/drawing/2014/main" id="{F278FEE1-69C1-CD46-91EC-1E5C32FF0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82" y="2578"/>
                <a:ext cx="1166" cy="33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19191"/>
                    </a:solidFill>
                    <a:effectLst/>
                    <a:uLnTx/>
                    <a:uFillTx/>
                    <a:latin typeface="Comic Sans MS" pitchFamily="66" charset="0"/>
                  </a:rPr>
                  <a:t>    p-type GaAs </a:t>
                </a:r>
              </a:p>
              <a:p>
                <a:pPr marL="0" marR="0" lvl="0" indent="0" defTabSz="91440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19191"/>
                    </a:solidFill>
                    <a:effectLst/>
                    <a:uLnTx/>
                    <a:uFillTx/>
                    <a:latin typeface="Comic Sans MS" pitchFamily="66" charset="0"/>
                  </a:rPr>
                  <a:t>    substrate</a:t>
                </a:r>
              </a:p>
            </p:txBody>
          </p:sp>
        </p:grpSp>
        <p:grpSp>
          <p:nvGrpSpPr>
            <p:cNvPr id="73" name="Group 26">
              <a:extLst>
                <a:ext uri="{FF2B5EF4-FFF2-40B4-BE49-F238E27FC236}">
                  <a16:creationId xmlns:a16="http://schemas.microsoft.com/office/drawing/2014/main" id="{F3363CEE-3E31-B94E-BE46-F75673806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8827" y="1569235"/>
              <a:ext cx="1514475" cy="3471862"/>
              <a:chOff x="2929" y="1281"/>
              <a:chExt cx="954" cy="2187"/>
            </a:xfrm>
          </p:grpSpPr>
          <p:grpSp>
            <p:nvGrpSpPr>
              <p:cNvPr id="75" name="Group 27">
                <a:extLst>
                  <a:ext uri="{FF2B5EF4-FFF2-40B4-BE49-F238E27FC236}">
                    <a16:creationId xmlns:a16="http://schemas.microsoft.com/office/drawing/2014/main" id="{5FAD4DD0-3FAE-1344-8E4F-D2860C18A5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9" y="1294"/>
                <a:ext cx="954" cy="2174"/>
                <a:chOff x="252" y="840"/>
                <a:chExt cx="1644" cy="2616"/>
              </a:xfrm>
            </p:grpSpPr>
            <p:sp>
              <p:nvSpPr>
                <p:cNvPr id="82" name="Rectangle 28">
                  <a:extLst>
                    <a:ext uri="{FF2B5EF4-FFF2-40B4-BE49-F238E27FC236}">
                      <a16:creationId xmlns:a16="http://schemas.microsoft.com/office/drawing/2014/main" id="{7C1BDA75-7A34-2545-AC20-84D36FF6E4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1871">
                  <a:off x="966" y="141"/>
                  <a:ext cx="213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3" name="Rectangle 29">
                  <a:extLst>
                    <a:ext uri="{FF2B5EF4-FFF2-40B4-BE49-F238E27FC236}">
                      <a16:creationId xmlns:a16="http://schemas.microsoft.com/office/drawing/2014/main" id="{B168D283-6FAB-194D-8B0A-0C85BAEDF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" y="2388"/>
                  <a:ext cx="1632" cy="1056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4" name="Rectangle 30">
                  <a:extLst>
                    <a:ext uri="{FF2B5EF4-FFF2-40B4-BE49-F238E27FC236}">
                      <a16:creationId xmlns:a16="http://schemas.microsoft.com/office/drawing/2014/main" id="{B763AE19-E272-FD44-8FFE-B2C36628A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" y="1728"/>
                  <a:ext cx="1632" cy="648"/>
                </a:xfrm>
                <a:prstGeom prst="rect">
                  <a:avLst/>
                </a:prstGeom>
                <a:solidFill>
                  <a:srgbClr val="00AE00"/>
                </a:solidFill>
                <a:ln w="12700">
                  <a:solidFill>
                    <a:srgbClr val="00AE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5" name="Rectangle 31">
                  <a:extLst>
                    <a:ext uri="{FF2B5EF4-FFF2-40B4-BE49-F238E27FC236}">
                      <a16:creationId xmlns:a16="http://schemas.microsoft.com/office/drawing/2014/main" id="{922B0987-E12D-094F-BE83-0806233BA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" y="1080"/>
                  <a:ext cx="1632" cy="648"/>
                </a:xfrm>
                <a:prstGeom prst="rect">
                  <a:avLst/>
                </a:prstGeom>
                <a:solidFill>
                  <a:srgbClr val="0057D6"/>
                </a:solidFill>
                <a:ln w="12700">
                  <a:solidFill>
                    <a:srgbClr val="0057D6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86" name="Rectangle 32">
                  <a:extLst>
                    <a:ext uri="{FF2B5EF4-FFF2-40B4-BE49-F238E27FC236}">
                      <a16:creationId xmlns:a16="http://schemas.microsoft.com/office/drawing/2014/main" id="{EEE81600-6BAF-6743-97F7-1FCF9B680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" y="840"/>
                  <a:ext cx="1644" cy="2616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6" name="Group 33">
                <a:extLst>
                  <a:ext uri="{FF2B5EF4-FFF2-40B4-BE49-F238E27FC236}">
                    <a16:creationId xmlns:a16="http://schemas.microsoft.com/office/drawing/2014/main" id="{EC40E12C-3957-3741-B1FE-888F3E62AA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38" y="1281"/>
                <a:ext cx="916" cy="1909"/>
                <a:chOff x="2938" y="1281"/>
                <a:chExt cx="916" cy="1909"/>
              </a:xfrm>
            </p:grpSpPr>
            <p:sp>
              <p:nvSpPr>
                <p:cNvPr id="77" name="Rectangle 34">
                  <a:extLst>
                    <a:ext uri="{FF2B5EF4-FFF2-40B4-BE49-F238E27FC236}">
                      <a16:creationId xmlns:a16="http://schemas.microsoft.com/office/drawing/2014/main" id="{306EA40C-DC95-FF49-8DEF-3B92F3B23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9" y="2905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600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78" name="Rectangle 35">
                  <a:extLst>
                    <a:ext uri="{FF2B5EF4-FFF2-40B4-BE49-F238E27FC236}">
                      <a16:creationId xmlns:a16="http://schemas.microsoft.com/office/drawing/2014/main" id="{4C88C770-82AE-B449-97F9-E5A852EEC2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8" y="2227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250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79" name="Rectangle 36">
                  <a:extLst>
                    <a:ext uri="{FF2B5EF4-FFF2-40B4-BE49-F238E27FC236}">
                      <a16:creationId xmlns:a16="http://schemas.microsoft.com/office/drawing/2014/main" id="{946EDD1A-F9AA-0E49-AF11-B484387EB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9" y="1659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250 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80" name="Rectangle 37">
                  <a:extLst>
                    <a:ext uri="{FF2B5EF4-FFF2-40B4-BE49-F238E27FC236}">
                      <a16:creationId xmlns:a16="http://schemas.microsoft.com/office/drawing/2014/main" id="{A1D3EF2A-BAE0-4F41-82C2-21F19E7C2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5" y="1316"/>
                  <a:ext cx="114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81" name="Rectangle 38">
                  <a:extLst>
                    <a:ext uri="{FF2B5EF4-FFF2-40B4-BE49-F238E27FC236}">
                      <a16:creationId xmlns:a16="http://schemas.microsoft.com/office/drawing/2014/main" id="{414A559A-FC00-B54C-85CD-44D26816A3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7" y="1281"/>
                  <a:ext cx="725" cy="23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0.1 </a:t>
                  </a: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kumimoji="0" lang="en-US" sz="2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itchFamily="66" charset="0"/>
                    </a:rPr>
                    <a:t>m</a:t>
                  </a:r>
                </a:p>
              </p:txBody>
            </p:sp>
          </p:grpSp>
        </p:grpSp>
        <p:sp>
          <p:nvSpPr>
            <p:cNvPr id="74" name="Rectangle 18">
              <a:extLst>
                <a:ext uri="{FF2B5EF4-FFF2-40B4-BE49-F238E27FC236}">
                  <a16:creationId xmlns:a16="http://schemas.microsoft.com/office/drawing/2014/main" id="{76249013-FB7D-A744-AA6D-BDBE0583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0631" y="3032109"/>
              <a:ext cx="2348401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GaAs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1-x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P</a:t>
              </a:r>
              <a:r>
                <a:rPr kumimoji="0" 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x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 (0&lt;x&lt;0.29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Comic Sans MS" pitchFamily="66" charset="0"/>
                </a:rPr>
                <a:t>)</a:t>
              </a: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B63F20B-A6F8-7D45-929A-777F50132C9B}"/>
              </a:ext>
            </a:extLst>
          </p:cNvPr>
          <p:cNvCxnSpPr/>
          <p:nvPr/>
        </p:nvCxnSpPr>
        <p:spPr bwMode="auto">
          <a:xfrm flipV="1">
            <a:off x="4072913" y="1596902"/>
            <a:ext cx="856915" cy="23083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E0DC47D-D764-D54D-BE53-F6ED7C213A28}"/>
              </a:ext>
            </a:extLst>
          </p:cNvPr>
          <p:cNvSpPr txBox="1"/>
          <p:nvPr/>
        </p:nvSpPr>
        <p:spPr>
          <a:xfrm>
            <a:off x="204676" y="3960763"/>
            <a:ext cx="445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kern="0" dirty="0">
                <a:solidFill>
                  <a:srgbClr val="3333CC"/>
                </a:solidFill>
              </a:rPr>
              <a:t>Polarization 75% &gt;&gt; 50%  </a:t>
            </a:r>
            <a:r>
              <a:rPr lang="en-US" sz="2400" kern="0" dirty="0">
                <a:solidFill>
                  <a:srgbClr val="3333CC"/>
                </a:solidFill>
                <a:sym typeface="Wingdings"/>
              </a:rPr>
              <a:t></a:t>
            </a:r>
            <a:endParaRPr lang="en-US" sz="2400" kern="0" dirty="0">
              <a:solidFill>
                <a:srgbClr val="3333CC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Strain relaxes in 0.1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m layer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Not all electrons reach surface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QE 0.1% &lt;&lt; 6%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sym typeface="Wingdings"/>
              </a:rPr>
              <a:t>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3430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1249" y="1033609"/>
            <a:ext cx="7716838" cy="4075113"/>
            <a:chOff x="500" y="1312"/>
            <a:chExt cx="4861" cy="256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0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1934213" y="593958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pic>
        <p:nvPicPr>
          <p:cNvPr id="30" name="Picture 2" descr="D:\svta\svta_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8087" y="5503829"/>
            <a:ext cx="1025525" cy="538162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2929678" y="5489247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85%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86F0669-2EC7-E64E-9357-B8182D27A483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Strained layer superlattice GaAs/</a:t>
            </a:r>
            <a:r>
              <a:rPr lang="en-US" sz="2800" kern="0" dirty="0" err="1"/>
              <a:t>GaAsP</a:t>
            </a:r>
            <a:endParaRPr lang="en-US" sz="2800" kern="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74406A4-A923-1F49-A6F6-0E32C953519C}"/>
              </a:ext>
            </a:extLst>
          </p:cNvPr>
          <p:cNvGrpSpPr/>
          <p:nvPr/>
        </p:nvGrpSpPr>
        <p:grpSpPr>
          <a:xfrm>
            <a:off x="4123175" y="1003724"/>
            <a:ext cx="4191000" cy="4399995"/>
            <a:chOff x="5061791" y="1946568"/>
            <a:chExt cx="4191000" cy="4399995"/>
          </a:xfrm>
        </p:grpSpPr>
        <p:grpSp>
          <p:nvGrpSpPr>
            <p:cNvPr id="32" name="Group 31"/>
            <p:cNvGrpSpPr/>
            <p:nvPr/>
          </p:nvGrpSpPr>
          <p:grpSpPr>
            <a:xfrm>
              <a:off x="5061791" y="1946568"/>
              <a:ext cx="4191000" cy="4399995"/>
              <a:chOff x="3810000" y="1600200"/>
              <a:chExt cx="4191000" cy="4399995"/>
            </a:xfrm>
            <a:solidFill>
              <a:schemeClr val="bg1"/>
            </a:solidFill>
          </p:grpSpPr>
          <p:pic>
            <p:nvPicPr>
              <p:cNvPr id="33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10000" y="1600200"/>
                <a:ext cx="4191000" cy="39306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4296338" y="5630863"/>
                <a:ext cx="32976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D. Luh et al, SLAC, PESP2002</a:t>
                </a: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1CCBE09-9EFC-9A4B-824D-7DA0D2C7AA65}"/>
                </a:ext>
              </a:extLst>
            </p:cNvPr>
            <p:cNvCxnSpPr/>
            <p:nvPr/>
          </p:nvCxnSpPr>
          <p:spPr bwMode="auto">
            <a:xfrm>
              <a:off x="5592631" y="3962400"/>
              <a:ext cx="317036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0C9E16F-B309-994D-B920-24A8C59902E2}"/>
                </a:ext>
              </a:extLst>
            </p:cNvPr>
            <p:cNvCxnSpPr/>
            <p:nvPr/>
          </p:nvCxnSpPr>
          <p:spPr bwMode="auto">
            <a:xfrm flipV="1">
              <a:off x="8382000" y="2786209"/>
              <a:ext cx="0" cy="117299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174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05" y="0"/>
            <a:ext cx="7279707" cy="764489"/>
          </a:xfrm>
        </p:spPr>
        <p:txBody>
          <a:bodyPr/>
          <a:lstStyle/>
          <a:p>
            <a:r>
              <a:rPr lang="en-US" sz="2800" dirty="0"/>
              <a:t>GaAs Photocathode Evolution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5D5CC-B1ED-A342-9DAC-1C0CCE2F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8636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87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02095" cy="4572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How to make the electrons “energetic” ?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6459" y="1219200"/>
            <a:ext cx="3124200" cy="357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248682C-592C-E646-AA76-AAD023FA0CDD}"/>
              </a:ext>
            </a:extLst>
          </p:cNvPr>
          <p:cNvSpPr txBox="1"/>
          <p:nvPr/>
        </p:nvSpPr>
        <p:spPr>
          <a:xfrm>
            <a:off x="5498521" y="5105400"/>
            <a:ext cx="3500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Air ~ 6 MV/m</a:t>
            </a:r>
          </a:p>
          <a:p>
            <a:pPr algn="ctr"/>
            <a:r>
              <a:rPr lang="en-US" sz="2000" dirty="0"/>
              <a:t>Sulfur hexafluoride ~15 MV/m</a:t>
            </a:r>
          </a:p>
          <a:p>
            <a:pPr algn="ctr"/>
            <a:r>
              <a:rPr lang="en-US" sz="2000" dirty="0"/>
              <a:t>Ceramic ~ 30 MV/m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ED9EBD4-D403-0346-8FE8-F595E24FCF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14400"/>
            <a:ext cx="5247083" cy="41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de_composite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952" y="1731418"/>
            <a:ext cx="3134746" cy="27158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05413" y="1231436"/>
            <a:ext cx="4843081" cy="3612226"/>
            <a:chOff x="3910149" y="3468719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3910149" y="3468719"/>
              <a:ext cx="4636596" cy="3124200"/>
              <a:chOff x="3652974" y="3449669"/>
              <a:chExt cx="4636596" cy="31242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652974" y="3449669"/>
                <a:ext cx="3524006" cy="3124200"/>
                <a:chOff x="3352800" y="1371600"/>
                <a:chExt cx="3524006" cy="3124200"/>
              </a:xfrm>
            </p:grpSpPr>
            <p:grpSp>
              <p:nvGrpSpPr>
                <p:cNvPr id="17" name="Group 20"/>
                <p:cNvGrpSpPr/>
                <p:nvPr/>
              </p:nvGrpSpPr>
              <p:grpSpPr>
                <a:xfrm>
                  <a:off x="3352800" y="1371600"/>
                  <a:ext cx="3505200" cy="3124200"/>
                  <a:chOff x="5257800" y="3505200"/>
                  <a:chExt cx="3505200" cy="3124200"/>
                </a:xfrm>
              </p:grpSpPr>
              <p:pic>
                <p:nvPicPr>
                  <p:cNvPr id="1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505200"/>
                    <a:ext cx="3505200" cy="30787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8153400" y="6248400"/>
                    <a:ext cx="533400" cy="381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810006" y="2895600"/>
                  <a:ext cx="1066800" cy="10693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9BBB59">
                        <a:lumMod val="50000"/>
                      </a:srgbClr>
                    </a:solidFill>
                    <a:latin typeface="Calibri" pitchFamily="34" charset="0"/>
                  </a:rPr>
                  <a:t>electrons out</a:t>
                </a:r>
              </a:p>
            </p:txBody>
          </p:sp>
        </p:grpSp>
        <p:cxnSp>
          <p:nvCxnSpPr>
            <p:cNvPr id="8" name="Straight Arrow Connector 7"/>
            <p:cNvCxnSpPr>
              <a:cxnSpLocks/>
            </p:cNvCxnSpPr>
            <p:nvPr/>
          </p:nvCxnSpPr>
          <p:spPr bwMode="auto">
            <a:xfrm flipH="1">
              <a:off x="6339888" y="4931754"/>
              <a:ext cx="1094267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6155125" y="492259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73708" y="-49780"/>
            <a:ext cx="7546292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Anatomy of a high voltage gun chamber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30736B-9F87-E840-B48F-2B94DA60D6E5}"/>
              </a:ext>
            </a:extLst>
          </p:cNvPr>
          <p:cNvCxnSpPr/>
          <p:nvPr/>
        </p:nvCxnSpPr>
        <p:spPr bwMode="auto">
          <a:xfrm flipH="1">
            <a:off x="3238557" y="1231436"/>
            <a:ext cx="1563441" cy="15273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3A4DAC-EC8F-9847-B3AB-269CA6167051}"/>
              </a:ext>
            </a:extLst>
          </p:cNvPr>
          <p:cNvCxnSpPr/>
          <p:nvPr/>
        </p:nvCxnSpPr>
        <p:spPr bwMode="auto">
          <a:xfrm flipH="1">
            <a:off x="3771957" y="1763497"/>
            <a:ext cx="958430" cy="995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BF14BD-2E96-E94C-9226-4CE7536CB160}"/>
              </a:ext>
            </a:extLst>
          </p:cNvPr>
          <p:cNvCxnSpPr/>
          <p:nvPr/>
        </p:nvCxnSpPr>
        <p:spPr bwMode="auto">
          <a:xfrm flipH="1">
            <a:off x="3086157" y="1001497"/>
            <a:ext cx="1263929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89D7EC-7966-754D-9774-18F3365E6EA6}"/>
              </a:ext>
            </a:extLst>
          </p:cNvPr>
          <p:cNvCxnSpPr/>
          <p:nvPr/>
        </p:nvCxnSpPr>
        <p:spPr bwMode="auto">
          <a:xfrm>
            <a:off x="1943157" y="925297"/>
            <a:ext cx="4572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1156707-32EF-6341-B7F7-49BFD53E8A22}"/>
              </a:ext>
            </a:extLst>
          </p:cNvPr>
          <p:cNvSpPr txBox="1"/>
          <p:nvPr/>
        </p:nvSpPr>
        <p:spPr>
          <a:xfrm>
            <a:off x="4721194" y="1562141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Anode electrode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185B7D-8834-D946-BE56-0A0CE1EF19BD}"/>
              </a:ext>
            </a:extLst>
          </p:cNvPr>
          <p:cNvSpPr txBox="1"/>
          <p:nvPr/>
        </p:nvSpPr>
        <p:spPr>
          <a:xfrm>
            <a:off x="4801998" y="1034833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Cathode electrode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96D5C-E6BF-B943-9E35-0F0244F37F0A}"/>
              </a:ext>
            </a:extLst>
          </p:cNvPr>
          <p:cNvSpPr txBox="1"/>
          <p:nvPr/>
        </p:nvSpPr>
        <p:spPr>
          <a:xfrm>
            <a:off x="4308542" y="696277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Insulator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036F94-A5E1-5641-B987-7A4DD5015894}"/>
              </a:ext>
            </a:extLst>
          </p:cNvPr>
          <p:cNvSpPr txBox="1"/>
          <p:nvPr/>
        </p:nvSpPr>
        <p:spPr>
          <a:xfrm>
            <a:off x="1200016" y="631380"/>
            <a:ext cx="1536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Vacuum flange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2566A7-39AE-504F-8AD9-1D3683DB39E1}"/>
              </a:ext>
            </a:extLst>
          </p:cNvPr>
          <p:cNvCxnSpPr/>
          <p:nvPr/>
        </p:nvCxnSpPr>
        <p:spPr bwMode="auto">
          <a:xfrm flipH="1" flipV="1">
            <a:off x="3543357" y="4116974"/>
            <a:ext cx="1187030" cy="10755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DCF17E-7680-A748-90F0-403D8BD4E364}"/>
              </a:ext>
            </a:extLst>
          </p:cNvPr>
          <p:cNvCxnSpPr/>
          <p:nvPr/>
        </p:nvCxnSpPr>
        <p:spPr bwMode="auto">
          <a:xfrm flipH="1" flipV="1">
            <a:off x="3073275" y="4809790"/>
            <a:ext cx="498772" cy="6947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F9ADAF9-830B-8A43-85B8-B921A0473D36}"/>
              </a:ext>
            </a:extLst>
          </p:cNvPr>
          <p:cNvSpPr txBox="1"/>
          <p:nvPr/>
        </p:nvSpPr>
        <p:spPr>
          <a:xfrm>
            <a:off x="4743982" y="5039921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Getter pump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6B343B-DDFE-6C4D-BBA3-DD0F808BEC64}"/>
              </a:ext>
            </a:extLst>
          </p:cNvPr>
          <p:cNvSpPr txBox="1"/>
          <p:nvPr/>
        </p:nvSpPr>
        <p:spPr>
          <a:xfrm>
            <a:off x="3575331" y="5449550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Ion pump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29F8A7-550A-A942-8CCE-D118F26E5D12}"/>
              </a:ext>
            </a:extLst>
          </p:cNvPr>
          <p:cNvCxnSpPr/>
          <p:nvPr/>
        </p:nvCxnSpPr>
        <p:spPr bwMode="auto">
          <a:xfrm>
            <a:off x="914400" y="1763497"/>
            <a:ext cx="228600" cy="7511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C5BF71-FAAE-1349-BBBE-5B014B037E3E}"/>
              </a:ext>
            </a:extLst>
          </p:cNvPr>
          <p:cNvSpPr txBox="1"/>
          <p:nvPr/>
        </p:nvSpPr>
        <p:spPr>
          <a:xfrm>
            <a:off x="137992" y="121390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Load</a:t>
            </a:r>
          </a:p>
          <a:p>
            <a:r>
              <a:rPr lang="en-US" sz="1600" dirty="0">
                <a:latin typeface="+mn-lt"/>
              </a:rPr>
              <a:t>photocathodes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C349EB9-DD13-7143-ABB8-7968440F53B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86619" y="3069508"/>
            <a:ext cx="1357363" cy="14108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93179AD-705A-3543-AFF3-B18B41EBB47A}"/>
              </a:ext>
            </a:extLst>
          </p:cNvPr>
          <p:cNvSpPr txBox="1"/>
          <p:nvPr/>
        </p:nvSpPr>
        <p:spPr>
          <a:xfrm>
            <a:off x="4743982" y="4311041"/>
            <a:ext cx="14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Photocathode</a:t>
            </a:r>
          </a:p>
        </p:txBody>
      </p:sp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7F2DA-9F8E-324D-8868-3F25D40D2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533400"/>
            <a:ext cx="5291471" cy="3725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4308C-1070-0C43-9906-E0617EA0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549094"/>
            <a:ext cx="2957649" cy="348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3F01374-CD24-7E42-90BD-7AE5F6917B1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8424809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endParaRPr lang="en-US" sz="3200" b="0" kern="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78482-1016-0A4E-98F9-341A96560227}"/>
              </a:ext>
            </a:extLst>
          </p:cNvPr>
          <p:cNvSpPr txBox="1">
            <a:spLocks noChangeArrowheads="1"/>
          </p:cNvSpPr>
          <p:nvPr/>
        </p:nvSpPr>
        <p:spPr>
          <a:xfrm>
            <a:off x="73708" y="-49780"/>
            <a:ext cx="7546292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Polarized electron source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B1014E6-42BB-7C44-9637-3DBFB513F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510" y="4600122"/>
            <a:ext cx="4959350" cy="1808188"/>
          </a:xfrm>
          <a:prstGeom prst="rect">
            <a:avLst/>
          </a:prstGeom>
        </p:spPr>
      </p:pic>
      <p:pic>
        <p:nvPicPr>
          <p:cNvPr id="26" name="Picture 25" descr="electrode_composite3.png">
            <a:extLst>
              <a:ext uri="{FF2B5EF4-FFF2-40B4-BE49-F238E27FC236}">
                <a16:creationId xmlns:a16="http://schemas.microsoft.com/office/drawing/2014/main" id="{7B61227F-6E68-6148-A644-7CA6FE2FD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50437"/>
          <a:stretch/>
        </p:blipFill>
        <p:spPr>
          <a:xfrm rot="10800000">
            <a:off x="6074735" y="4642806"/>
            <a:ext cx="1773865" cy="1612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A53D0-10B8-B24A-8CB2-50E457355A8F}"/>
              </a:ext>
            </a:extLst>
          </p:cNvPr>
          <p:cNvSpPr txBox="1"/>
          <p:nvPr/>
        </p:nvSpPr>
        <p:spPr>
          <a:xfrm>
            <a:off x="4876800" y="652046"/>
            <a:ext cx="132440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HV chamber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C23A75-B50B-B04F-8BB0-EC70E131EA66}"/>
              </a:ext>
            </a:extLst>
          </p:cNvPr>
          <p:cNvCxnSpPr>
            <a:cxnSpLocks/>
          </p:cNvCxnSpPr>
          <p:nvPr/>
        </p:nvCxnSpPr>
        <p:spPr bwMode="auto">
          <a:xfrm>
            <a:off x="5539001" y="914400"/>
            <a:ext cx="535733" cy="8435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2C3610-2EFA-BD40-A940-753B83075CA5}"/>
              </a:ext>
            </a:extLst>
          </p:cNvPr>
          <p:cNvSpPr txBox="1"/>
          <p:nvPr/>
        </p:nvSpPr>
        <p:spPr>
          <a:xfrm>
            <a:off x="6848459" y="590356"/>
            <a:ext cx="10150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HV cable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93C603-EA24-9340-B782-FD892A3FB1DA}"/>
              </a:ext>
            </a:extLst>
          </p:cNvPr>
          <p:cNvCxnSpPr>
            <a:cxnSpLocks/>
          </p:cNvCxnSpPr>
          <p:nvPr/>
        </p:nvCxnSpPr>
        <p:spPr bwMode="auto">
          <a:xfrm flipH="1">
            <a:off x="6477000" y="937676"/>
            <a:ext cx="653379" cy="2053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2ECCA0-2D62-3A4A-BB88-28ED2AFC7027}"/>
              </a:ext>
            </a:extLst>
          </p:cNvPr>
          <p:cNvSpPr txBox="1"/>
          <p:nvPr/>
        </p:nvSpPr>
        <p:spPr>
          <a:xfrm>
            <a:off x="3512314" y="622012"/>
            <a:ext cx="107273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Activation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chamber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83480C-C374-D040-9408-A626B2C09997}"/>
              </a:ext>
            </a:extLst>
          </p:cNvPr>
          <p:cNvCxnSpPr>
            <a:cxnSpLocks/>
          </p:cNvCxnSpPr>
          <p:nvPr/>
        </p:nvCxnSpPr>
        <p:spPr bwMode="auto">
          <a:xfrm>
            <a:off x="4064648" y="1206787"/>
            <a:ext cx="603710" cy="6951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FAA5EA6-C887-7444-A342-66AB8353973F}"/>
              </a:ext>
            </a:extLst>
          </p:cNvPr>
          <p:cNvSpPr txBox="1"/>
          <p:nvPr/>
        </p:nvSpPr>
        <p:spPr>
          <a:xfrm>
            <a:off x="6236993" y="3453825"/>
            <a:ext cx="98296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Loading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chamber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B07A1B-95C1-2249-A460-54C58BCD7B0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72721" y="3107305"/>
            <a:ext cx="764272" cy="5502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23973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457200"/>
          </a:xfrm>
        </p:spPr>
        <p:txBody>
          <a:bodyPr/>
          <a:lstStyle/>
          <a:p>
            <a:r>
              <a:rPr lang="en-US" sz="2800" dirty="0"/>
              <a:t>Continuous vs. Pulsed Beams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0" y="9906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377950" y="14478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51018" y="4582295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749550" y="24384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95800" y="990600"/>
            <a:ext cx="990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D72C3C-CDA1-FD43-A547-40B57AA56E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9" b="24286"/>
          <a:stretch/>
        </p:blipFill>
        <p:spPr>
          <a:xfrm rot="10800000">
            <a:off x="1068268" y="4410845"/>
            <a:ext cx="1682750" cy="571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C02A74-C4FF-F643-A55C-0D6873F91C32}"/>
              </a:ext>
            </a:extLst>
          </p:cNvPr>
          <p:cNvSpPr txBox="1"/>
          <p:nvPr/>
        </p:nvSpPr>
        <p:spPr>
          <a:xfrm>
            <a:off x="2667000" y="4010566"/>
            <a:ext cx="19383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Duty factor = 100%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9E351E-646C-6F40-B54F-049982A346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41429" b="24286"/>
          <a:stretch/>
        </p:blipFill>
        <p:spPr>
          <a:xfrm rot="10800000">
            <a:off x="1752600" y="5785031"/>
            <a:ext cx="395515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6794E7-6F75-F642-B153-FAD52AD877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41429" b="24286"/>
          <a:stretch/>
        </p:blipFill>
        <p:spPr>
          <a:xfrm rot="10800000">
            <a:off x="3221265" y="5781402"/>
            <a:ext cx="374650" cy="57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8EA19-4E0C-E446-A9AB-75E7033BD9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1" t="41429" b="24286"/>
          <a:stretch/>
        </p:blipFill>
        <p:spPr>
          <a:xfrm rot="10800000">
            <a:off x="4689930" y="5781402"/>
            <a:ext cx="387136" cy="571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86C91D-4264-4248-B536-B391A7829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9" r="9811" b="24286"/>
          <a:stretch/>
        </p:blipFill>
        <p:spPr>
          <a:xfrm rot="10800000">
            <a:off x="2667000" y="4410845"/>
            <a:ext cx="1517650" cy="571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68C630-36B5-7548-9B44-14D05C5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9" r="9811" b="24286"/>
          <a:stretch/>
        </p:blipFill>
        <p:spPr>
          <a:xfrm rot="10800000">
            <a:off x="4038601" y="4410845"/>
            <a:ext cx="1517650" cy="571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B02960-9905-6945-801D-D62A42395DC3}"/>
              </a:ext>
            </a:extLst>
          </p:cNvPr>
          <p:cNvSpPr txBox="1"/>
          <p:nvPr/>
        </p:nvSpPr>
        <p:spPr>
          <a:xfrm>
            <a:off x="2317252" y="6415583"/>
            <a:ext cx="33634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Duty factor = &lt;100% w/ </a:t>
            </a:r>
            <a:r>
              <a:rPr lang="en-US" sz="1600" dirty="0" err="1">
                <a:latin typeface="+mn-lt"/>
              </a:rPr>
              <a:t>rf</a:t>
            </a:r>
            <a:r>
              <a:rPr lang="en-US" sz="1600" dirty="0">
                <a:latin typeface="+mn-lt"/>
              </a:rPr>
              <a:t> structure</a:t>
            </a: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7360C007-5B00-124F-BB06-09DE7899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05" y="0"/>
            <a:ext cx="8316295" cy="457344"/>
          </a:xfrm>
        </p:spPr>
        <p:txBody>
          <a:bodyPr/>
          <a:lstStyle/>
          <a:p>
            <a:r>
              <a:rPr lang="en-US" sz="2800" dirty="0"/>
              <a:t>…but continuous does </a:t>
            </a:r>
            <a:r>
              <a:rPr lang="en-US" sz="2800" i="1" dirty="0"/>
              <a:t>NOT</a:t>
            </a:r>
            <a:r>
              <a:rPr lang="en-US" sz="2800" dirty="0"/>
              <a:t> mean DC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F07BB-66F4-6949-AAB1-82D7F7C21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407" y="838200"/>
            <a:ext cx="2390016" cy="1787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62139-A33E-F44F-81BB-141A75D56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813"/>
          <a:stretch/>
        </p:blipFill>
        <p:spPr>
          <a:xfrm>
            <a:off x="3924323" y="1109900"/>
            <a:ext cx="2347490" cy="110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E347D-B85B-9E43-A3AB-185FECFDF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407" y="3962400"/>
            <a:ext cx="2432273" cy="1709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585B63-106F-AB46-913F-58E55277C3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4061212"/>
            <a:ext cx="2131613" cy="1572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68F1BC-D881-F548-9216-DCFEE16D9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3962400"/>
            <a:ext cx="3276008" cy="1879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BB661A-2B80-A64E-842C-8A912E3EBBF9}"/>
              </a:ext>
            </a:extLst>
          </p:cNvPr>
          <p:cNvSpPr txBox="1"/>
          <p:nvPr/>
        </p:nvSpPr>
        <p:spPr>
          <a:xfrm>
            <a:off x="443766" y="685800"/>
            <a:ext cx="322556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DC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Pros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Laser simple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No long. SC forces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Cons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Incompatible w/ RF accel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Lose 5/6</a:t>
            </a:r>
            <a:r>
              <a:rPr lang="en-US" sz="160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of the beam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E36A1E3-EEA1-E349-9C85-3CD539D9C3DB}"/>
              </a:ext>
            </a:extLst>
          </p:cNvPr>
          <p:cNvSpPr txBox="1"/>
          <p:nvPr/>
        </p:nvSpPr>
        <p:spPr>
          <a:xfrm>
            <a:off x="443766" y="2971800"/>
            <a:ext cx="63408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RF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GaAs has a prompt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reponse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(1-10’s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psec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Depends on absorption length (</a:t>
            </a:r>
            <a:r>
              <a:rPr lang="en-US" sz="1800" dirty="0">
                <a:solidFill>
                  <a:schemeClr val="tx1"/>
                </a:solidFill>
                <a:latin typeface="Symbol" pitchFamily="2" charset="2"/>
              </a:rPr>
              <a:t>l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) and diffusion to surface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873CE-4728-514B-AD64-D9301AA55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5852575"/>
            <a:ext cx="5486400" cy="93273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D270E2-7B57-5C4D-A4BA-C7A36B1C3DCD}"/>
              </a:ext>
            </a:extLst>
          </p:cNvPr>
          <p:cNvCxnSpPr/>
          <p:nvPr/>
        </p:nvCxnSpPr>
        <p:spPr bwMode="auto">
          <a:xfrm flipH="1" flipV="1">
            <a:off x="1676400" y="5672306"/>
            <a:ext cx="76200" cy="1695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7581900" cy="762000"/>
          </a:xfrm>
        </p:spPr>
        <p:txBody>
          <a:bodyPr/>
          <a:lstStyle/>
          <a:p>
            <a:r>
              <a:rPr lang="en-US" sz="2800" dirty="0"/>
              <a:t>Radiofrequency gain-switched frequency doubled fiber amplified </a:t>
            </a:r>
            <a:r>
              <a:rPr lang="en-US" sz="2800" dirty="0">
                <a:solidFill>
                  <a:srgbClr val="FF0000"/>
                </a:solidFill>
              </a:rPr>
              <a:t>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102683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486400" y="2931483"/>
            <a:ext cx="0" cy="12954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2800" dirty="0">
              <a:latin typeface="+mn-lt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199190" y="2474283"/>
            <a:ext cx="183941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2800" dirty="0">
              <a:latin typeface="+mn-lt"/>
            </a:endParaRPr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 flipV="1">
            <a:off x="5334000" y="1864683"/>
            <a:ext cx="1219200" cy="3048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2800" dirty="0">
              <a:latin typeface="+mn-lt"/>
            </a:endParaRP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437" y="2169483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407483"/>
            <a:ext cx="98296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57600" y="950283"/>
            <a:ext cx="86914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20000"/>
                </a:solidFill>
                <a:latin typeface="+mn-lt"/>
              </a:rPr>
              <a:t>780 nm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965040" y="4042217"/>
            <a:ext cx="100540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499 MHz</a:t>
            </a:r>
          </a:p>
        </p:txBody>
      </p:sp>
      <p:cxnSp>
        <p:nvCxnSpPr>
          <p:cNvPr id="3" name="Straight Arrow Connector 2"/>
          <p:cNvCxnSpPr>
            <a:stCxn id="17" idx="0"/>
          </p:cNvCxnSpPr>
          <p:nvPr/>
        </p:nvCxnSpPr>
        <p:spPr bwMode="auto">
          <a:xfrm flipV="1">
            <a:off x="2467742" y="3083886"/>
            <a:ext cx="504056" cy="9583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8437" y="1319614"/>
            <a:ext cx="2239963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RF Locked Low-Power (1 mW)</a:t>
            </a:r>
          </a:p>
          <a:p>
            <a:pPr algn="ctr"/>
            <a:r>
              <a:rPr lang="en-US" sz="1400" dirty="0">
                <a:latin typeface="+mn-lt"/>
              </a:rPr>
              <a:t>1560 nm Fiber Diode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553200" y="1033686"/>
            <a:ext cx="2257425" cy="7386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Frequency-doubler </a:t>
            </a:r>
          </a:p>
          <a:p>
            <a:pPr algn="ctr"/>
            <a:r>
              <a:rPr lang="en-US" sz="1400" dirty="0">
                <a:latin typeface="+mn-lt"/>
              </a:rPr>
              <a:t>1560 nm to 780 nm</a:t>
            </a:r>
          </a:p>
          <a:p>
            <a:pPr algn="ctr"/>
            <a:r>
              <a:rPr lang="en-US" sz="1400" dirty="0">
                <a:latin typeface="+mn-lt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8957" y="3918908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1864683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284374" y="5040868"/>
            <a:ext cx="502919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+mn-lt"/>
              </a:rPr>
              <a:t>High Power (6 W) 1560 nm Fiber Amplifier</a:t>
            </a:r>
          </a:p>
        </p:txBody>
      </p:sp>
      <p:pic>
        <p:nvPicPr>
          <p:cNvPr id="23" name="Picture 22" descr="LaserPap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5502731"/>
            <a:ext cx="4604320" cy="12919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8E1C36-6E73-6B41-AECB-30BFEFE65C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01" y="4446612"/>
            <a:ext cx="2180960" cy="6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1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71755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1"/>
            <a:ext cx="7391401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+mn-lt"/>
              </a:rPr>
              <a:t>Energy scale to probe massive particles</a:t>
            </a:r>
            <a:r>
              <a:rPr lang="is-IS" sz="2800" b="0" dirty="0">
                <a:solidFill>
                  <a:schemeClr val="tx1"/>
                </a:solidFill>
                <a:latin typeface="+mn-lt"/>
              </a:rPr>
              <a:t>…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218504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energy ~ 1/</a:t>
            </a:r>
            <a:r>
              <a:rPr lang="en-US" sz="6600" dirty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~ 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1179" y="1005155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~ 938 MeV/c</a:t>
            </a:r>
            <a:r>
              <a:rPr lang="en-US" baseline="30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286" y="3564795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 ~ 0.511 MeV/c</a:t>
            </a:r>
            <a:r>
              <a:rPr lang="en-US" sz="1800" baseline="30000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5794250"/>
            <a:ext cx="37000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E = </a:t>
            </a:r>
            <a:r>
              <a:rPr lang="en-US" sz="4400" i="1" dirty="0" err="1"/>
              <a:t>hc</a:t>
            </a:r>
            <a:r>
              <a:rPr lang="en-US" sz="4400" i="1" dirty="0"/>
              <a:t>/</a:t>
            </a:r>
            <a:r>
              <a:rPr lang="en-US" sz="4400" i="1" dirty="0">
                <a:latin typeface="Symbol" pitchFamily="2" charset="2"/>
              </a:rPr>
              <a:t>l</a:t>
            </a:r>
            <a:r>
              <a:rPr lang="en-US" sz="4400" i="1" dirty="0"/>
              <a:t> = mc</a:t>
            </a:r>
            <a:r>
              <a:rPr lang="en-US" sz="44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559972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0579C-DAA8-6342-B941-D90625531234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Laser is just one part of the ”big picture”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FAD6A666-BEE0-8249-8102-3E6FD1CB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02" y="612568"/>
            <a:ext cx="7847498" cy="57365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51B072-925A-F71B-2772-50EBD7ABD566}"/>
              </a:ext>
            </a:extLst>
          </p:cNvPr>
          <p:cNvSpPr/>
          <p:nvPr/>
        </p:nvSpPr>
        <p:spPr bwMode="auto">
          <a:xfrm>
            <a:off x="1066800" y="685800"/>
            <a:ext cx="1752600" cy="1371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15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7900-7D9F-DE4C-AB79-B8A37E72C560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Making circularly polarized laser light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6DF33-71EC-6447-9A14-B0D4E7E17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657600"/>
            <a:ext cx="3810000" cy="23724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EE5F7-09FF-614B-BE08-7B77AB25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86200"/>
            <a:ext cx="4705195" cy="2362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F50355F-7454-2245-9736-1B595A53EF08}"/>
              </a:ext>
            </a:extLst>
          </p:cNvPr>
          <p:cNvGrpSpPr/>
          <p:nvPr/>
        </p:nvGrpSpPr>
        <p:grpSpPr>
          <a:xfrm>
            <a:off x="5249131" y="2417948"/>
            <a:ext cx="3350932" cy="1340389"/>
            <a:chOff x="5793068" y="1919586"/>
            <a:chExt cx="3350932" cy="1340389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FFAA513E-7AD3-C346-95F6-96FCA0E19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3068" y="1919586"/>
              <a:ext cx="1787185" cy="134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9351A4-04C9-3D42-95F6-2FA2D4946C8D}"/>
                </a:ext>
              </a:extLst>
            </p:cNvPr>
            <p:cNvSpPr txBox="1"/>
            <p:nvPr/>
          </p:nvSpPr>
          <p:spPr>
            <a:xfrm>
              <a:off x="7667968" y="1919586"/>
              <a:ext cx="1476032" cy="881006"/>
            </a:xfrm>
            <a:prstGeom prst="rect">
              <a:avLst/>
            </a:prstGeom>
            <a:noFill/>
          </p:spPr>
          <p:txBody>
            <a:bodyPr wrap="square" lIns="19047" tIns="9523" rIns="19047" bIns="9523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Pockels cell λ/2 transition optical result.  ~70us with no ringing.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8FB3A6-0D84-3949-92BF-3C1BCBDF9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67830"/>
            <a:ext cx="3352800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6A7F3-FC31-034D-92D8-AF154C8F2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28" y="579289"/>
            <a:ext cx="2129406" cy="1554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B4356F-E043-394C-AD18-DE85B09686E3}"/>
              </a:ext>
            </a:extLst>
          </p:cNvPr>
          <p:cNvSpPr txBox="1"/>
          <p:nvPr/>
        </p:nvSpPr>
        <p:spPr>
          <a:xfrm>
            <a:off x="6313834" y="914842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Potassium di-Hydrogen Phosphate (Long)</a:t>
            </a:r>
          </a:p>
          <a:p>
            <a:r>
              <a:rPr lang="en-US" sz="1200" dirty="0"/>
              <a:t>Rubidium Titanyl Phosphate (Trans)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8495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0"/>
            <a:ext cx="8229600" cy="581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Vacuum conditions in an accelerator</a:t>
            </a:r>
          </a:p>
        </p:txBody>
      </p:sp>
      <p:graphicFrame>
        <p:nvGraphicFramePr>
          <p:cNvPr id="3" name="Group 3"/>
          <p:cNvGraphicFramePr>
            <a:graphicFrameLocks/>
          </p:cNvGraphicFramePr>
          <p:nvPr/>
        </p:nvGraphicFramePr>
        <p:xfrm>
          <a:off x="457200" y="838200"/>
          <a:ext cx="8458200" cy="4905376"/>
        </p:xfrm>
        <a:graphic>
          <a:graphicData uri="http://schemas.openxmlformats.org/drawingml/2006/table">
            <a:tbl>
              <a:tblPr/>
              <a:tblGrid>
                <a:gridCol w="168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linacs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isolate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Photoguns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Ultra to 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793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ary larson edited">
            <a:extLst>
              <a:ext uri="{FF2B5EF4-FFF2-40B4-BE49-F238E27FC236}">
                <a16:creationId xmlns:a16="http://schemas.microsoft.com/office/drawing/2014/main" id="{6996696E-3386-9241-BEA5-CC0D5118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66854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7DF2A3FE-78B2-4044-8178-2DB2AF333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399" y="977900"/>
            <a:ext cx="407664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“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The woods were dark and foreboding, and Alice sensed that sinister eyes were watching her every step.  Worst of all, she knew that Nature abhorred a vacuum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” – Gary Larson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98FA07-3E57-7644-B58B-11F909A3F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0"/>
            <a:ext cx="6019800" cy="58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+mn-lt"/>
              </a:rPr>
              <a:t>We understand Alice’s worry…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90AA9A-E301-5D40-A62B-056D13D8D894}"/>
              </a:ext>
            </a:extLst>
          </p:cNvPr>
          <p:cNvSpPr/>
          <p:nvPr/>
        </p:nvSpPr>
        <p:spPr>
          <a:xfrm>
            <a:off x="4572000" y="3926745"/>
            <a:ext cx="422904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~2 nm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Gun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-12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Torr</a:t>
            </a:r>
          </a:p>
          <a:p>
            <a:pPr lvl="1"/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(molecules ~1 mm apart)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1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>
            <a:extLst>
              <a:ext uri="{FF2B5EF4-FFF2-40B4-BE49-F238E27FC236}">
                <a16:creationId xmlns:a16="http://schemas.microsoft.com/office/drawing/2014/main" id="{AE62B676-12FF-D249-858B-352954FDD2F8}"/>
              </a:ext>
            </a:extLst>
          </p:cNvPr>
          <p:cNvSpPr txBox="1">
            <a:spLocks/>
          </p:cNvSpPr>
          <p:nvPr/>
        </p:nvSpPr>
        <p:spPr>
          <a:xfrm>
            <a:off x="0" y="34221"/>
            <a:ext cx="9183130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Ion back-bombardment leads to QE reduction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314C1AA-1329-8C46-B37E-FADE6F3C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750311"/>
            <a:ext cx="4610100" cy="2106766"/>
          </a:xfrm>
          <a:prstGeom prst="rect">
            <a:avLst/>
          </a:prstGeom>
        </p:spPr>
      </p:pic>
      <p:pic>
        <p:nvPicPr>
          <p:cNvPr id="85" name="Picture 84" descr="new_Fig4_2.jpg">
            <a:extLst>
              <a:ext uri="{FF2B5EF4-FFF2-40B4-BE49-F238E27FC236}">
                <a16:creationId xmlns:a16="http://schemas.microsoft.com/office/drawing/2014/main" id="{5EEA7002-FB85-664E-866C-9D1C37C31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750311"/>
            <a:ext cx="3506637" cy="2743200"/>
          </a:xfrm>
          <a:prstGeom prst="rect">
            <a:avLst/>
          </a:prstGeom>
        </p:spPr>
      </p:pic>
      <p:pic>
        <p:nvPicPr>
          <p:cNvPr id="86" name="Picture 85" descr="trenching">
            <a:extLst>
              <a:ext uri="{FF2B5EF4-FFF2-40B4-BE49-F238E27FC236}">
                <a16:creationId xmlns:a16="http://schemas.microsoft.com/office/drawing/2014/main" id="{A3BC1AD2-F94A-1E49-A546-14CD5AD50A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3684011"/>
            <a:ext cx="3238500" cy="273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C151D87-10CC-4344-888F-3078A4B94500}"/>
              </a:ext>
            </a:extLst>
          </p:cNvPr>
          <p:cNvSpPr/>
          <p:nvPr/>
        </p:nvSpPr>
        <p:spPr>
          <a:xfrm>
            <a:off x="1066800" y="4657654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These ions may strike the photocathode, generate secondary electrons or x-rays, and desorb gas from surfaces; all leading to a reduction of the photocathode quantum efficiency (QE).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5DA6C-4579-AF4A-8F24-670DA5255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2901495"/>
            <a:ext cx="4724400" cy="1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94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6E0BFCC-C472-5E4C-B7D3-5330B3CDF63A}"/>
              </a:ext>
            </a:extLst>
          </p:cNvPr>
          <p:cNvSpPr txBox="1">
            <a:spLocks noChangeArrowheads="1"/>
          </p:cNvSpPr>
          <p:nvPr/>
        </p:nvSpPr>
        <p:spPr>
          <a:xfrm>
            <a:off x="-14286" y="0"/>
            <a:ext cx="7786686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Prolong Photocathode Charge Lifetime</a:t>
            </a:r>
          </a:p>
        </p:txBody>
      </p:sp>
      <p:pic>
        <p:nvPicPr>
          <p:cNvPr id="3" name="Picture 58" descr="ion1">
            <a:extLst>
              <a:ext uri="{FF2B5EF4-FFF2-40B4-BE49-F238E27FC236}">
                <a16:creationId xmlns:a16="http://schemas.microsoft.com/office/drawing/2014/main" id="{F25DFD50-80EE-CB4D-83B6-C9A1964E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940" y="1490070"/>
            <a:ext cx="40450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onx.gif">
            <a:extLst>
              <a:ext uri="{FF2B5EF4-FFF2-40B4-BE49-F238E27FC236}">
                <a16:creationId xmlns:a16="http://schemas.microsoft.com/office/drawing/2014/main" id="{E7CA6AFA-82D1-6247-9EAD-75FFDB2D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179" y="1490070"/>
            <a:ext cx="4045057" cy="27432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65204A6B-E82F-DC4E-AB93-BD8D75B718F1}"/>
              </a:ext>
            </a:extLst>
          </p:cNvPr>
          <p:cNvSpPr/>
          <p:nvPr/>
        </p:nvSpPr>
        <p:spPr bwMode="auto">
          <a:xfrm>
            <a:off x="1747777" y="762000"/>
            <a:ext cx="2546999" cy="793941"/>
          </a:xfrm>
          <a:prstGeom prst="wedgeRoundRectCallout">
            <a:avLst>
              <a:gd name="adj1" fmla="val -51033"/>
              <a:gd name="adj2" fmla="val 11987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Most ions created at low energy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C54963C-9B61-BB44-8CA3-DEF023D498DE}"/>
              </a:ext>
            </a:extLst>
          </p:cNvPr>
          <p:cNvSpPr/>
          <p:nvPr/>
        </p:nvSpPr>
        <p:spPr bwMode="auto">
          <a:xfrm>
            <a:off x="5903089" y="762000"/>
            <a:ext cx="3065148" cy="793941"/>
          </a:xfrm>
          <a:prstGeom prst="wedgeRoundRectCallout">
            <a:avLst>
              <a:gd name="adj1" fmla="val -30641"/>
              <a:gd name="adj2" fmla="val 12133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Most ions created close to GaAs surface</a:t>
            </a:r>
          </a:p>
        </p:txBody>
      </p:sp>
      <p:sp>
        <p:nvSpPr>
          <p:cNvPr id="7" name="Text Box 65">
            <a:extLst>
              <a:ext uri="{FF2B5EF4-FFF2-40B4-BE49-F238E27FC236}">
                <a16:creationId xmlns:a16="http://schemas.microsoft.com/office/drawing/2014/main" id="{282287F1-83BC-534E-B77C-8D40497CF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54" y="4529971"/>
            <a:ext cx="277184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Beam Current: 2.0 mA</a:t>
            </a:r>
          </a:p>
          <a:p>
            <a:r>
              <a:rPr lang="en-US" sz="1800" dirty="0">
                <a:solidFill>
                  <a:schemeClr val="tx1"/>
                </a:solidFill>
                <a:latin typeface="+mn-lt"/>
              </a:rPr>
              <a:t>Vacuum: 8.0 × 10</a:t>
            </a:r>
            <a:r>
              <a:rPr lang="en-US" sz="1800" baseline="30000" dirty="0">
                <a:solidFill>
                  <a:schemeClr val="tx1"/>
                </a:solidFill>
                <a:latin typeface="+mn-lt"/>
              </a:rPr>
              <a:t>-12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Torr</a:t>
            </a:r>
          </a:p>
        </p:txBody>
      </p:sp>
      <p:pic>
        <p:nvPicPr>
          <p:cNvPr id="8" name="Picture 7" descr="ionYx.gif">
            <a:extLst>
              <a:ext uri="{FF2B5EF4-FFF2-40B4-BE49-F238E27FC236}">
                <a16:creationId xmlns:a16="http://schemas.microsoft.com/office/drawing/2014/main" id="{0AC5F695-22CA-AC41-B504-E83B89356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43" y="4114800"/>
            <a:ext cx="404505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07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2C75-C7CF-FB47-8ECB-6E6F40BCFB99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“Death” of a photocathode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1A049-38FD-214E-81C1-E8AA4AACFAC8}"/>
              </a:ext>
            </a:extLst>
          </p:cNvPr>
          <p:cNvSpPr txBox="1"/>
          <p:nvPr/>
        </p:nvSpPr>
        <p:spPr>
          <a:xfrm>
            <a:off x="0" y="609600"/>
            <a:ext cx="923361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Metrics for quantifying reduction of NEA condition: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Vacuum lifetime – generally a leak, or chemical “X” (hours)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Dark lifetime – “dark” means no light, so field emission (hours)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Charge lifetime – beam related, proportional to charge extracted (Coulombs)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Charge </a:t>
            </a:r>
            <a:r>
              <a:rPr lang="en-US" sz="2000" u="sng" dirty="0">
                <a:solidFill>
                  <a:schemeClr val="tx1"/>
                </a:solidFill>
                <a:latin typeface="+mn-lt"/>
              </a:rPr>
              <a:t>fluence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lifetime – surface charge extract (Coulombs/Area)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AEA51-523B-E845-98A2-2C03F13165C0}"/>
              </a:ext>
            </a:extLst>
          </p:cNvPr>
          <p:cNvSpPr txBox="1"/>
          <p:nvPr/>
        </p:nvSpPr>
        <p:spPr>
          <a:xfrm>
            <a:off x="164559" y="2911971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Note, there are other ways to reduce lifetime…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Laser heating (NEA evaporation)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beam loss (vacuum, x-rays)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stray light (stray beam)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…and 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9FD8E-4AD2-CD4E-833C-7F6B305F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27" y="2438400"/>
            <a:ext cx="5292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0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4823"/>
            <a:ext cx="5794094" cy="45237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latin typeface="+mn-lt"/>
              </a:rPr>
              <a:t>Achieving Extreme High Vacuum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294" y="1066800"/>
            <a:ext cx="5791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</a:rPr>
              <a:t>Avoid contamination by oils due to roughing pumps, fingerprints, machining.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kern="0" baseline="30000" dirty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b="1" kern="0" dirty="0" err="1">
                <a:solidFill>
                  <a:srgbClr val="C00000"/>
                </a:solidFill>
                <a:latin typeface="Arial" pitchFamily="34" charset="0"/>
              </a:rPr>
              <a:t>Torr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250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kern="0" dirty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Does not work well for inert gasses such as Argon, Helium or for methane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400" kern="0" dirty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Electric field to ionize gasses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Magnetic field to direct gasses into cathodes where they are trapped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Has some pumping capability for noble gasses</a:t>
            </a:r>
          </a:p>
        </p:txBody>
      </p:sp>
      <p:pic>
        <p:nvPicPr>
          <p:cNvPr id="4" name="Picture 5" descr="ion 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897312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9400" y="3287712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91350" y="5954712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7" name="Picture 9" descr="DSCF01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200" y="810732"/>
            <a:ext cx="2133600" cy="243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558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130kVCathode_0VAnode_IonDistribution_1mm_Extended_result_shortened">
            <a:hlinkClick r:id="" action="ppaction://media"/>
            <a:extLst>
              <a:ext uri="{FF2B5EF4-FFF2-40B4-BE49-F238E27FC236}">
                <a16:creationId xmlns:a16="http://schemas.microsoft.com/office/drawing/2014/main" id="{C534A14F-CB86-8D44-BFE8-3C0472EC0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4358343"/>
            <a:ext cx="4191000" cy="1890057"/>
          </a:xfrm>
          <a:prstGeom prst="rect">
            <a:avLst/>
          </a:prstGeom>
        </p:spPr>
      </p:pic>
      <p:pic>
        <p:nvPicPr>
          <p:cNvPr id="163" name="130kVCathode_1000VAnode_IonDistribution_1mm_Extended_result_shortened">
            <a:hlinkClick r:id="" action="ppaction://media"/>
            <a:extLst>
              <a:ext uri="{FF2B5EF4-FFF2-40B4-BE49-F238E27FC236}">
                <a16:creationId xmlns:a16="http://schemas.microsoft.com/office/drawing/2014/main" id="{2F9F9300-F75B-FC4B-9593-46DDCA795D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7013" y="4358343"/>
            <a:ext cx="4190424" cy="1890056"/>
          </a:xfrm>
          <a:prstGeom prst="rect">
            <a:avLst/>
          </a:prstGeom>
        </p:spPr>
      </p:pic>
      <p:sp>
        <p:nvSpPr>
          <p:cNvPr id="167" name="Title 1">
            <a:extLst>
              <a:ext uri="{FF2B5EF4-FFF2-40B4-BE49-F238E27FC236}">
                <a16:creationId xmlns:a16="http://schemas.microsoft.com/office/drawing/2014/main" id="{3BB64C09-3801-3C43-9587-924F2DBC3359}"/>
              </a:ext>
            </a:extLst>
          </p:cNvPr>
          <p:cNvSpPr txBox="1">
            <a:spLocks/>
          </p:cNvSpPr>
          <p:nvPr/>
        </p:nvSpPr>
        <p:spPr>
          <a:xfrm>
            <a:off x="0" y="7342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</a:rPr>
              <a:t>Mitigating ion back-bombardment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7DE1A05-42B2-6046-AB8F-6A13F8792FBF}"/>
              </a:ext>
            </a:extLst>
          </p:cNvPr>
          <p:cNvSpPr txBox="1"/>
          <p:nvPr/>
        </p:nvSpPr>
        <p:spPr>
          <a:xfrm>
            <a:off x="566965" y="433959"/>
            <a:ext cx="533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Work of J.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/>
              </a:rPr>
              <a:t>Yoskowitz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 (Old Dominion University) IPAC’21</a:t>
            </a:r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C3D6B2F0-5C17-6C47-86A0-92CDD470E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58" y="1032676"/>
            <a:ext cx="2968658" cy="1518321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95984F3-96AC-9D4C-8EF0-B7CE690044F1}"/>
              </a:ext>
            </a:extLst>
          </p:cNvPr>
          <p:cNvGrpSpPr/>
          <p:nvPr/>
        </p:nvGrpSpPr>
        <p:grpSpPr>
          <a:xfrm>
            <a:off x="152400" y="2610858"/>
            <a:ext cx="2057400" cy="1687624"/>
            <a:chOff x="3547930" y="1251744"/>
            <a:chExt cx="2926080" cy="2194560"/>
          </a:xfrm>
        </p:grpSpPr>
        <p:pic>
          <p:nvPicPr>
            <p:cNvPr id="224" name="Picture 223">
              <a:extLst>
                <a:ext uri="{FF2B5EF4-FFF2-40B4-BE49-F238E27FC236}">
                  <a16:creationId xmlns:a16="http://schemas.microsoft.com/office/drawing/2014/main" id="{B6095FBA-248B-4D47-80B5-7F6B3D96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7930" y="1251744"/>
              <a:ext cx="2926080" cy="2194560"/>
            </a:xfrm>
            <a:prstGeom prst="rect">
              <a:avLst/>
            </a:prstGeom>
          </p:spPr>
        </p:pic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AB4683F2-9F96-5042-84E8-77F2FC1E7D1C}"/>
                </a:ext>
              </a:extLst>
            </p:cNvPr>
            <p:cNvCxnSpPr>
              <a:cxnSpLocks/>
            </p:cNvCxnSpPr>
            <p:nvPr/>
          </p:nvCxnSpPr>
          <p:spPr>
            <a:xfrm>
              <a:off x="5109866" y="1356075"/>
              <a:ext cx="0" cy="1745309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</p:cxn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765BB60E-F552-4E4C-B552-91ECC1EE2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1037327"/>
            <a:ext cx="3002165" cy="1524000"/>
          </a:xfrm>
          <a:prstGeom prst="rect">
            <a:avLst/>
          </a:prstGeom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A9371DE1-6EB3-784C-B806-4B0C44FD88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48200" y="2600401"/>
            <a:ext cx="2057400" cy="17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20526" y="113510"/>
            <a:ext cx="8150918" cy="426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Sources :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 for Perfection!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108655" y="2314747"/>
            <a:ext cx="2778278" cy="1594041"/>
            <a:chOff x="2683063" y="2438400"/>
            <a:chExt cx="2778278" cy="1594041"/>
          </a:xfrm>
        </p:grpSpPr>
        <p:sp>
          <p:nvSpPr>
            <p:cNvPr id="21" name="Curved Up Arrow 20"/>
            <p:cNvSpPr/>
            <p:nvPr/>
          </p:nvSpPr>
          <p:spPr>
            <a:xfrm>
              <a:off x="2683063" y="2740891"/>
              <a:ext cx="2778278" cy="1291550"/>
            </a:xfrm>
            <a:prstGeom prst="curved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endless quest for perfection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54" y="800637"/>
            <a:ext cx="2435957" cy="3037567"/>
            <a:chOff x="90054" y="928255"/>
            <a:chExt cx="2514600" cy="3209140"/>
          </a:xfrm>
        </p:grpSpPr>
        <p:pic>
          <p:nvPicPr>
            <p:cNvPr id="2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09453" y="4459535"/>
            <a:ext cx="3075806" cy="2302244"/>
            <a:chOff x="4495800" y="3962400"/>
            <a:chExt cx="3438028" cy="2590800"/>
          </a:xfrm>
        </p:grpSpPr>
        <p:pic>
          <p:nvPicPr>
            <p:cNvPr id="30" name="Picture 7" descr="Pictu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Oval 30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43600" y="3112011"/>
            <a:ext cx="2981036" cy="2319214"/>
            <a:chOff x="5320145" y="968625"/>
            <a:chExt cx="3756891" cy="2817668"/>
          </a:xfrm>
        </p:grpSpPr>
        <p:pic>
          <p:nvPicPr>
            <p:cNvPr id="33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4</a:t>
              </a:r>
            </a:p>
          </p:txBody>
        </p:sp>
      </p:grpSp>
      <p:pic>
        <p:nvPicPr>
          <p:cNvPr id="35" name="Picture 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341" y="800637"/>
            <a:ext cx="3214859" cy="144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256806" y="3549155"/>
            <a:ext cx="3038071" cy="2434210"/>
            <a:chOff x="1066800" y="3962400"/>
            <a:chExt cx="3242984" cy="2590800"/>
          </a:xfrm>
        </p:grpSpPr>
        <p:pic>
          <p:nvPicPr>
            <p:cNvPr id="27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/>
            <p:cNvSpPr/>
            <p:nvPr/>
          </p:nvSpPr>
          <p:spPr>
            <a:xfrm>
              <a:off x="1310409" y="4037444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D04EE18-4777-8E4F-BBCB-EC26179D0C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1"/>
          <a:stretch/>
        </p:blipFill>
        <p:spPr>
          <a:xfrm>
            <a:off x="5886933" y="857763"/>
            <a:ext cx="3157369" cy="2292875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4F6FC02A-7F88-9C45-A305-EBDC13F7781F}"/>
              </a:ext>
            </a:extLst>
          </p:cNvPr>
          <p:cNvSpPr/>
          <p:nvPr/>
        </p:nvSpPr>
        <p:spPr>
          <a:xfrm>
            <a:off x="8153400" y="990271"/>
            <a:ext cx="302318" cy="313600"/>
          </a:xfrm>
          <a:prstGeom prst="ellipse">
            <a:avLst/>
          </a:prstGeom>
          <a:solidFill>
            <a:srgbClr val="FFFF9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D34CD-8128-4B4E-82A0-1B2FD0D9E550}"/>
              </a:ext>
            </a:extLst>
          </p:cNvPr>
          <p:cNvSpPr txBox="1"/>
          <p:nvPr/>
        </p:nvSpPr>
        <p:spPr>
          <a:xfrm>
            <a:off x="1753397" y="762000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~1995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87DF50-5874-1549-8A1C-9BF3720B6220}"/>
              </a:ext>
            </a:extLst>
          </p:cNvPr>
          <p:cNvSpPr txBox="1"/>
          <p:nvPr/>
        </p:nvSpPr>
        <p:spPr>
          <a:xfrm>
            <a:off x="2523512" y="3539456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~2000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1AFC17-6E11-504D-B790-A4314C4C3F6D}"/>
              </a:ext>
            </a:extLst>
          </p:cNvPr>
          <p:cNvSpPr txBox="1"/>
          <p:nvPr/>
        </p:nvSpPr>
        <p:spPr>
          <a:xfrm>
            <a:off x="3209453" y="6389530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~2005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A09869-6496-3A47-8008-D10E1020A2A1}"/>
              </a:ext>
            </a:extLst>
          </p:cNvPr>
          <p:cNvSpPr txBox="1"/>
          <p:nvPr/>
        </p:nvSpPr>
        <p:spPr>
          <a:xfrm>
            <a:off x="5943600" y="3142264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~2010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355744-F02D-7241-8625-E9A01789619A}"/>
              </a:ext>
            </a:extLst>
          </p:cNvPr>
          <p:cNvSpPr txBox="1"/>
          <p:nvPr/>
        </p:nvSpPr>
        <p:spPr>
          <a:xfrm>
            <a:off x="5880091" y="843278"/>
            <a:ext cx="771365" cy="369332"/>
          </a:xfrm>
          <a:prstGeom prst="rect">
            <a:avLst/>
          </a:prstGeom>
          <a:solidFill>
            <a:srgbClr val="FFF1C5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~2015</a:t>
            </a:r>
          </a:p>
        </p:txBody>
      </p:sp>
    </p:spTree>
    <p:extLst>
      <p:ext uri="{BB962C8B-B14F-4D97-AF65-F5344CB8AC3E}">
        <p14:creationId xmlns:p14="http://schemas.microsoft.com/office/powerpoint/2010/main" val="72590919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can we do?</a:t>
            </a:r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Build a 5 mile long electron microscope!</a:t>
            </a: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 to see the mass of the proton or neutron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 and its constituents.</a:t>
            </a: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</a:t>
            </a:r>
          </a:p>
        </p:txBody>
      </p:sp>
    </p:spTree>
    <p:extLst>
      <p:ext uri="{BB962C8B-B14F-4D97-AF65-F5344CB8AC3E}">
        <p14:creationId xmlns:p14="http://schemas.microsoft.com/office/powerpoint/2010/main" val="79324389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A86E9B-E51F-C74A-902D-651B4004255C}"/>
              </a:ext>
            </a:extLst>
          </p:cNvPr>
          <p:cNvSpPr txBox="1"/>
          <p:nvPr/>
        </p:nvSpPr>
        <p:spPr>
          <a:xfrm>
            <a:off x="685800" y="838200"/>
            <a:ext cx="7924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70C0"/>
                </a:solidFill>
              </a:rPr>
              <a:t>I would like to acknowledge the many folks who have contributed in one way or another their time or materials to this presentation.</a:t>
            </a:r>
          </a:p>
          <a:p>
            <a:pPr algn="ctr"/>
            <a:endParaRPr lang="en-US" sz="2400" i="1" dirty="0">
              <a:solidFill>
                <a:srgbClr val="0070C0"/>
              </a:solidFill>
            </a:endParaRPr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Carlos Hernandez-Garcia, Matt </a:t>
            </a:r>
            <a:r>
              <a:rPr lang="en-US" sz="2400" i="1" dirty="0" err="1">
                <a:solidFill>
                  <a:srgbClr val="0070C0"/>
                </a:solidFill>
              </a:rPr>
              <a:t>Poelker</a:t>
            </a:r>
            <a:r>
              <a:rPr lang="en-US" sz="2400" i="1" dirty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Marcy </a:t>
            </a:r>
            <a:r>
              <a:rPr lang="en-US" sz="2400" i="1">
                <a:solidFill>
                  <a:srgbClr val="0070C0"/>
                </a:solidFill>
              </a:rPr>
              <a:t>Stutzman, Riad</a:t>
            </a:r>
            <a:r>
              <a:rPr lang="en-US" sz="2400" i="1" dirty="0">
                <a:solidFill>
                  <a:srgbClr val="0070C0"/>
                </a:solidFill>
              </a:rPr>
              <a:t> Suleiman</a:t>
            </a:r>
          </a:p>
          <a:p>
            <a:pPr algn="ctr"/>
            <a:endParaRPr lang="en-US" i="1" dirty="0">
              <a:solidFill>
                <a:srgbClr val="0070C0"/>
              </a:solidFill>
            </a:endParaRPr>
          </a:p>
          <a:p>
            <a:pPr algn="ctr"/>
            <a:r>
              <a:rPr lang="en-US" i="1" dirty="0">
                <a:solidFill>
                  <a:srgbClr val="0070C0"/>
                </a:solidFill>
              </a:rPr>
              <a:t>And errors, mistakes, etc. are my own.</a:t>
            </a:r>
          </a:p>
          <a:p>
            <a:pPr algn="ctr"/>
            <a:endParaRPr lang="en-US" i="1" dirty="0">
              <a:solidFill>
                <a:srgbClr val="0070C0"/>
              </a:solidFill>
            </a:endParaRPr>
          </a:p>
          <a:p>
            <a:pPr algn="ctr"/>
            <a:r>
              <a:rPr lang="en-US" sz="4000" i="1" dirty="0">
                <a:solidFill>
                  <a:srgbClr val="0070C0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86565693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D705-69E9-6846-83D7-1FE005ACA19D}"/>
              </a:ext>
            </a:extLst>
          </p:cNvPr>
          <p:cNvSpPr txBox="1">
            <a:spLocks/>
          </p:cNvSpPr>
          <p:nvPr/>
        </p:nvSpPr>
        <p:spPr>
          <a:xfrm>
            <a:off x="141905" y="0"/>
            <a:ext cx="8316295" cy="8088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Continuous Electron Beam</a:t>
            </a:r>
          </a:p>
          <a:p>
            <a:r>
              <a:rPr lang="en-US" sz="2800" kern="0" dirty="0"/>
              <a:t>Accelerator Facility (Jefferson Lab, USA)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FE86A-F25A-A449-B88F-B555A3AF0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6146" r="14786" b="7815"/>
          <a:stretch/>
        </p:blipFill>
        <p:spPr>
          <a:xfrm>
            <a:off x="638957" y="1676400"/>
            <a:ext cx="4495800" cy="426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33B00-3C6E-7B44-8BB4-A82C8B687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11" y="1017460"/>
            <a:ext cx="3612490" cy="1521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C8E4C-7B38-0C4F-A95F-5C4A03C13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219200"/>
            <a:ext cx="2786249" cy="2476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40E8F5-437D-4F42-86FF-2CAECFFC8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22" y="3782416"/>
            <a:ext cx="3321786" cy="2491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21C29A-22BE-B64B-B99F-7BF5C5DE3302}"/>
              </a:ext>
            </a:extLst>
          </p:cNvPr>
          <p:cNvSpPr txBox="1"/>
          <p:nvPr/>
        </p:nvSpPr>
        <p:spPr>
          <a:xfrm rot="19709134">
            <a:off x="3087636" y="4467341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1 GeV </a:t>
            </a:r>
            <a:r>
              <a:rPr lang="en-US" sz="1800" dirty="0" err="1">
                <a:latin typeface="+mn-lt"/>
              </a:rPr>
              <a:t>linac</a:t>
            </a:r>
            <a:endParaRPr lang="en-US" sz="18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7AF94-B725-3B4F-8F57-0EA92E7FC6ED}"/>
              </a:ext>
            </a:extLst>
          </p:cNvPr>
          <p:cNvSpPr txBox="1"/>
          <p:nvPr/>
        </p:nvSpPr>
        <p:spPr>
          <a:xfrm rot="19709134">
            <a:off x="1606770" y="34350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1 GeV </a:t>
            </a:r>
            <a:r>
              <a:rPr lang="en-US" sz="1800" dirty="0" err="1">
                <a:latin typeface="+mn-lt"/>
              </a:rPr>
              <a:t>linac</a:t>
            </a:r>
            <a:endParaRPr lang="en-US" sz="1800" dirty="0"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457D4F-850E-4147-5A76-BBD3B449D981}"/>
              </a:ext>
            </a:extLst>
          </p:cNvPr>
          <p:cNvSpPr/>
          <p:nvPr/>
        </p:nvSpPr>
        <p:spPr bwMode="auto">
          <a:xfrm>
            <a:off x="5562600" y="2667000"/>
            <a:ext cx="3124200" cy="111541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2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BD4096A-85BA-FE4F-A8C5-05AF324B4B03}"/>
              </a:ext>
            </a:extLst>
          </p:cNvPr>
          <p:cNvSpPr txBox="1">
            <a:spLocks noChangeArrowheads="1"/>
          </p:cNvSpPr>
          <p:nvPr/>
        </p:nvSpPr>
        <p:spPr>
          <a:xfrm>
            <a:off x="60697" y="0"/>
            <a:ext cx="7208254" cy="68317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</a:rPr>
              <a:t>Spin (Beam) Polarization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00750C-4154-8A42-AB0F-9E15FDE0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0"/>
            <a:ext cx="3822700" cy="13678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402B05-B906-F543-9F45-4959AAD86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3822700" cy="13678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35F5DD9-82E0-B840-A554-50551B1FB09F}"/>
              </a:ext>
            </a:extLst>
          </p:cNvPr>
          <p:cNvSpPr txBox="1"/>
          <p:nvPr/>
        </p:nvSpPr>
        <p:spPr>
          <a:xfrm>
            <a:off x="152400" y="1167493"/>
            <a:ext cx="371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P  = 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FF0000"/>
                </a:solidFill>
                <a:latin typeface="+mn-lt"/>
              </a:rPr>
              <a:t>+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- </a:t>
            </a:r>
            <a:r>
              <a:rPr lang="en-US" sz="2800" dirty="0">
                <a:solidFill>
                  <a:srgbClr val="6611FF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6611FF"/>
                </a:solidFill>
                <a:latin typeface="+mn-lt"/>
              </a:rPr>
              <a:t>-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)/(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FF0000"/>
                </a:solidFill>
                <a:latin typeface="+mn-lt"/>
              </a:rPr>
              <a:t>+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800" dirty="0">
                <a:solidFill>
                  <a:srgbClr val="6611FF"/>
                </a:solidFill>
                <a:latin typeface="+mn-lt"/>
              </a:rPr>
              <a:t>N</a:t>
            </a:r>
            <a:r>
              <a:rPr lang="en-US" sz="2800" baseline="30000" dirty="0">
                <a:solidFill>
                  <a:srgbClr val="6611FF"/>
                </a:solidFill>
                <a:latin typeface="+mn-lt"/>
              </a:rPr>
              <a:t>-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30786E-BDF0-154D-A508-800CE80E3FD0}"/>
              </a:ext>
            </a:extLst>
          </p:cNvPr>
          <p:cNvSpPr txBox="1"/>
          <p:nvPr/>
        </p:nvSpPr>
        <p:spPr>
          <a:xfrm>
            <a:off x="4267200" y="818713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Spin Polarization is defined as the net fraction of spin states along a preferred direction; helicity refers to spin parallel/anti-parallel to beam momentum (velocity).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20EAAB-700F-2149-B365-0D4394CB0B88}"/>
              </a:ext>
            </a:extLst>
          </p:cNvPr>
          <p:cNvSpPr txBox="1"/>
          <p:nvPr/>
        </p:nvSpPr>
        <p:spPr>
          <a:xfrm>
            <a:off x="711771" y="4572000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/ 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= 0%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9E8C5C-D51E-E84B-A4BA-651FC785682E}"/>
              </a:ext>
            </a:extLst>
          </p:cNvPr>
          <p:cNvSpPr txBox="1"/>
          <p:nvPr/>
        </p:nvSpPr>
        <p:spPr>
          <a:xfrm>
            <a:off x="5079813" y="4520345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/ (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+ </a:t>
            </a:r>
            <a:r>
              <a:rPr lang="en-US" sz="2400" dirty="0">
                <a:solidFill>
                  <a:srgbClr val="6611FF"/>
                </a:solidFill>
                <a:latin typeface="+mn-lt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= 50%</a:t>
            </a:r>
          </a:p>
        </p:txBody>
      </p:sp>
    </p:spTree>
    <p:extLst>
      <p:ext uri="{BB962C8B-B14F-4D97-AF65-F5344CB8AC3E}">
        <p14:creationId xmlns:p14="http://schemas.microsoft.com/office/powerpoint/2010/main" val="427920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9002095" cy="577202"/>
          </a:xfrm>
        </p:spPr>
        <p:txBody>
          <a:bodyPr/>
          <a:lstStyle/>
          <a:p>
            <a:r>
              <a:rPr lang="en-US" sz="2800" dirty="0"/>
              <a:t>Why polarized beams?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573CA2-7044-8546-9D79-82CA4F8AD239}"/>
              </a:ext>
            </a:extLst>
          </p:cNvPr>
          <p:cNvGrpSpPr/>
          <p:nvPr/>
        </p:nvGrpSpPr>
        <p:grpSpPr>
          <a:xfrm>
            <a:off x="2209800" y="1600200"/>
            <a:ext cx="2467367" cy="1173240"/>
            <a:chOff x="2209800" y="1600200"/>
            <a:chExt cx="2467367" cy="1173240"/>
          </a:xfrm>
        </p:grpSpPr>
        <p:grpSp>
          <p:nvGrpSpPr>
            <p:cNvPr id="48" name="Group 47"/>
            <p:cNvGrpSpPr/>
            <p:nvPr/>
          </p:nvGrpSpPr>
          <p:grpSpPr>
            <a:xfrm>
              <a:off x="2209800" y="2057400"/>
              <a:ext cx="457200" cy="152400"/>
              <a:chOff x="1752600" y="4572000"/>
              <a:chExt cx="457200" cy="152400"/>
            </a:xfrm>
          </p:grpSpPr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0" name="Oval 4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667000" y="2286000"/>
              <a:ext cx="457200" cy="152400"/>
              <a:chOff x="1752600" y="4572000"/>
              <a:chExt cx="457200" cy="152400"/>
            </a:xfrm>
          </p:grpSpPr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3" name="Oval 5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124200" y="2133600"/>
              <a:ext cx="457200" cy="152400"/>
              <a:chOff x="1752600" y="4572000"/>
              <a:chExt cx="457200" cy="152400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Oval 5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362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61" name="Straight Arrow Connector 6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2" name="Oval 6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743200" y="1600200"/>
              <a:ext cx="457200" cy="152400"/>
              <a:chOff x="1752600" y="4572000"/>
              <a:chExt cx="457200" cy="152400"/>
            </a:xfrm>
          </p:grpSpPr>
          <p:cxnSp>
            <p:nvCxnSpPr>
              <p:cNvPr id="64" name="Straight Arrow Connector 6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5" name="Oval 6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743200" y="1905000"/>
              <a:ext cx="457200" cy="152400"/>
              <a:chOff x="1752600" y="4572000"/>
              <a:chExt cx="457200" cy="152400"/>
            </a:xfrm>
          </p:grpSpPr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8" name="Oval 6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124200" y="1752600"/>
              <a:ext cx="457200" cy="152400"/>
              <a:chOff x="1752600" y="4572000"/>
              <a:chExt cx="457200" cy="152400"/>
            </a:xfrm>
          </p:grpSpPr>
          <p:cxnSp>
            <p:nvCxnSpPr>
              <p:cNvPr id="70" name="Straight Arrow Connector 6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1" name="Oval 7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8" name="Striped Right Arrow 77"/>
            <p:cNvSpPr/>
            <p:nvPr/>
          </p:nvSpPr>
          <p:spPr bwMode="auto">
            <a:xfrm rot="11903730">
              <a:off x="3457967" y="2392440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631CE2-1B30-2F48-9300-46597255DA1E}"/>
              </a:ext>
            </a:extLst>
          </p:cNvPr>
          <p:cNvGrpSpPr/>
          <p:nvPr/>
        </p:nvGrpSpPr>
        <p:grpSpPr>
          <a:xfrm>
            <a:off x="2590800" y="4202124"/>
            <a:ext cx="2157004" cy="979476"/>
            <a:chOff x="2590800" y="4202124"/>
            <a:chExt cx="2157004" cy="979476"/>
          </a:xfrm>
        </p:grpSpPr>
        <p:grpSp>
          <p:nvGrpSpPr>
            <p:cNvPr id="45" name="Group 44"/>
            <p:cNvGrpSpPr/>
            <p:nvPr/>
          </p:nvGrpSpPr>
          <p:grpSpPr>
            <a:xfrm>
              <a:off x="2590800" y="4876800"/>
              <a:ext cx="457200" cy="152400"/>
              <a:chOff x="1752600" y="4572000"/>
              <a:chExt cx="457200" cy="152400"/>
            </a:xfrm>
          </p:grpSpPr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7" name="Oval 46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2971800" y="4724400"/>
              <a:ext cx="457200" cy="152400"/>
              <a:chOff x="1752600" y="4572000"/>
              <a:chExt cx="457200" cy="152400"/>
            </a:xfrm>
          </p:grpSpPr>
          <p:cxnSp>
            <p:nvCxnSpPr>
              <p:cNvPr id="55" name="Straight Arrow Connector 5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6" name="Oval 5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971800" y="5029200"/>
              <a:ext cx="457200" cy="152400"/>
              <a:chOff x="1752600" y="4572000"/>
              <a:chExt cx="457200" cy="152400"/>
            </a:xfrm>
          </p:grpSpPr>
          <p:cxnSp>
            <p:nvCxnSpPr>
              <p:cNvPr id="73" name="Straight Arrow Connector 7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4" name="Oval 7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79" name="Striped Right Arrow 78"/>
            <p:cNvSpPr/>
            <p:nvPr/>
          </p:nvSpPr>
          <p:spPr bwMode="auto">
            <a:xfrm rot="9300402">
              <a:off x="3528604" y="4202124"/>
              <a:ext cx="1219200" cy="381000"/>
            </a:xfrm>
            <a:prstGeom prst="stripedRight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5673969" y="4630614"/>
            <a:ext cx="293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 measure</a:t>
            </a:r>
          </a:p>
          <a:p>
            <a:pPr algn="ctr"/>
            <a:r>
              <a:rPr lang="en-US" dirty="0"/>
              <a:t>an experimental</a:t>
            </a:r>
          </a:p>
          <a:p>
            <a:pPr algn="ctr"/>
            <a:r>
              <a:rPr lang="en-US" dirty="0"/>
              <a:t>asymmetry !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E2A0-E5D9-5245-BD29-CF5719F502DF}"/>
              </a:ext>
            </a:extLst>
          </p:cNvPr>
          <p:cNvSpPr txBox="1">
            <a:spLocks/>
          </p:cNvSpPr>
          <p:nvPr/>
        </p:nvSpPr>
        <p:spPr>
          <a:xfrm>
            <a:off x="76200" y="0"/>
            <a:ext cx="8316295" cy="533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kern="0" dirty="0"/>
              <a:t>Why should “P” be large?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A6A43F-4C99-2F44-98BC-F1577278307A}"/>
                  </a:ext>
                </a:extLst>
              </p:cNvPr>
              <p:cNvSpPr txBox="1"/>
              <p:nvPr/>
            </p:nvSpPr>
            <p:spPr>
              <a:xfrm>
                <a:off x="4876800" y="1003298"/>
                <a:ext cx="4162934" cy="2287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Symbol" pitchFamily="2" charset="2"/>
                  <a:buChar char="e"/>
                </a:pP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= (L – R)/(L + R)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+mn-lt"/>
                </a:endParaRPr>
              </a:p>
              <a:p>
                <a:pPr marL="457200" indent="-457200">
                  <a:buFont typeface="Symbol" pitchFamily="2" charset="2"/>
                  <a:buChar char="e"/>
                </a:pP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= </a:t>
                </a:r>
                <a:r>
                  <a:rPr lang="en-US" sz="2800" b="1" dirty="0">
                    <a:solidFill>
                      <a:srgbClr val="FF0000"/>
                    </a:solidFill>
                    <a:latin typeface="+mn-lt"/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 * A</a:t>
                </a:r>
              </a:p>
              <a:p>
                <a:pPr marL="457200" indent="-457200">
                  <a:buFont typeface="Symbol" pitchFamily="2" charset="2"/>
                  <a:buChar char="e"/>
                </a:pPr>
                <a:endParaRPr lang="en-US" sz="2800" dirty="0">
                  <a:solidFill>
                    <a:schemeClr val="tx1"/>
                  </a:solidFill>
                  <a:latin typeface="+mn-lt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Symbol" pitchFamily="2" charset="2"/>
                  </a:rPr>
                  <a:t>D</a:t>
                </a:r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A ~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  <m:r>
                          <a:rPr lang="en-US" sz="2800" b="1" i="1" baseline="30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+mn-lt"/>
                  </a:rPr>
                  <a:t>      N=(L+R)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A6A43F-4C99-2F44-98BC-F15772783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003298"/>
                <a:ext cx="4162934" cy="2287293"/>
              </a:xfrm>
              <a:prstGeom prst="rect">
                <a:avLst/>
              </a:prstGeom>
              <a:blipFill>
                <a:blip r:embed="rId2"/>
                <a:stretch>
                  <a:fillRect l="-3354" t="-3867" r="-3049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EE1AB23-DBAF-8542-AD26-0A447F7A60B1}"/>
              </a:ext>
            </a:extLst>
          </p:cNvPr>
          <p:cNvSpPr txBox="1"/>
          <p:nvPr/>
        </p:nvSpPr>
        <p:spPr>
          <a:xfrm>
            <a:off x="228600" y="1010861"/>
            <a:ext cx="41857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Measured asymmetry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Physics asymmetry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Error on analyzing power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4C8E-2DB4-A949-A60B-9E7460156CB8}"/>
              </a:ext>
            </a:extLst>
          </p:cNvPr>
          <p:cNvSpPr txBox="1"/>
          <p:nvPr/>
        </p:nvSpPr>
        <p:spPr>
          <a:xfrm>
            <a:off x="924895" y="3735091"/>
            <a:ext cx="74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 example, increasing the beam polarization from 30% to 90% achieves the same uncertainty</a:t>
            </a:r>
          </a:p>
          <a:p>
            <a:pPr algn="ctr"/>
            <a:r>
              <a:rPr lang="en-US" sz="2800" dirty="0"/>
              <a:t>in (30/90)</a:t>
            </a:r>
            <a:r>
              <a:rPr lang="en-US" sz="2800" baseline="30000" dirty="0"/>
              <a:t>2</a:t>
            </a:r>
            <a:r>
              <a:rPr lang="en-US" sz="2800" dirty="0"/>
              <a:t> ~ 11% of the time.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Experiments might be completed in one month,</a:t>
            </a:r>
          </a:p>
          <a:p>
            <a:pPr algn="ctr"/>
            <a:r>
              <a:rPr lang="en-US" sz="2800" dirty="0"/>
              <a:t>instead of one year.</a:t>
            </a:r>
          </a:p>
        </p:txBody>
      </p:sp>
    </p:spTree>
    <p:extLst>
      <p:ext uri="{BB962C8B-B14F-4D97-AF65-F5344CB8AC3E}">
        <p14:creationId xmlns:p14="http://schemas.microsoft.com/office/powerpoint/2010/main" val="3807343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67" y="0"/>
            <a:ext cx="8534400" cy="533400"/>
          </a:xfrm>
        </p:spPr>
        <p:txBody>
          <a:bodyPr/>
          <a:lstStyle/>
          <a:p>
            <a:r>
              <a:rPr lang="en-US" sz="2400" dirty="0"/>
              <a:t>Parity Violation Experiments at CEBAF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93E1C-FA12-7949-BB74-39B161210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36" y="623728"/>
            <a:ext cx="7772400" cy="554847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8BE23B-9A71-F9CF-76D5-8FC52F8A2B49}"/>
              </a:ext>
            </a:extLst>
          </p:cNvPr>
          <p:cNvCxnSpPr/>
          <p:nvPr/>
        </p:nvCxnSpPr>
        <p:spPr bwMode="auto">
          <a:xfrm>
            <a:off x="878732" y="1919128"/>
            <a:ext cx="0" cy="3429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EDEC52E-639B-7849-0AAC-21805DE70705}"/>
              </a:ext>
            </a:extLst>
          </p:cNvPr>
          <p:cNvSpPr txBox="1"/>
          <p:nvPr/>
        </p:nvSpPr>
        <p:spPr>
          <a:xfrm>
            <a:off x="-25167" y="1719073"/>
            <a:ext cx="867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1990’s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6E88D-6E65-7E39-25AD-AF474663CB03}"/>
              </a:ext>
            </a:extLst>
          </p:cNvPr>
          <p:cNvSpPr txBox="1"/>
          <p:nvPr/>
        </p:nvSpPr>
        <p:spPr>
          <a:xfrm>
            <a:off x="10930" y="4800600"/>
            <a:ext cx="867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2020’s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10446</TotalTime>
  <Words>1870</Words>
  <Application>Microsoft Macintosh PowerPoint</Application>
  <PresentationFormat>On-screen Show (4:3)</PresentationFormat>
  <Paragraphs>385</Paragraphs>
  <Slides>40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Calibri</vt:lpstr>
      <vt:lpstr>Cambria Math</vt:lpstr>
      <vt:lpstr>Century Gothic</vt:lpstr>
      <vt:lpstr>Comic Sans MS</vt:lpstr>
      <vt:lpstr>Garamond</vt:lpstr>
      <vt:lpstr>Symbol</vt:lpstr>
      <vt:lpstr>Tahoma</vt:lpstr>
      <vt:lpstr>Times</vt:lpstr>
      <vt:lpstr>Times New Roman</vt:lpstr>
      <vt:lpstr>Wingdings</vt:lpstr>
      <vt:lpstr>Ops Review 2010</vt:lpstr>
      <vt:lpstr>6_Office Theme</vt:lpstr>
      <vt:lpstr>Equation</vt:lpstr>
      <vt:lpstr>The GaAs Polarized Electron Source: A brief tour</vt:lpstr>
      <vt:lpstr>PowerPoint Presentation</vt:lpstr>
      <vt:lpstr>PowerPoint Presentation</vt:lpstr>
      <vt:lpstr>What can we do?</vt:lpstr>
      <vt:lpstr>PowerPoint Presentation</vt:lpstr>
      <vt:lpstr>PowerPoint Presentation</vt:lpstr>
      <vt:lpstr>Why polarized beams?</vt:lpstr>
      <vt:lpstr>PowerPoint Presentation</vt:lpstr>
      <vt:lpstr>Parity Violation Experiments at CEBAF</vt:lpstr>
      <vt:lpstr>Example: what does “APV = 36 ppb” even mean?</vt:lpstr>
      <vt:lpstr>PowerPoint Presentation</vt:lpstr>
      <vt:lpstr>PowerPoint Presentation</vt:lpstr>
      <vt:lpstr>PowerPoint Presentation</vt:lpstr>
      <vt:lpstr>How to describe photoemission?</vt:lpstr>
      <vt:lpstr>Photo-Emission from GaAs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GaAs Photocathode Evolution</vt:lpstr>
      <vt:lpstr>How to make the electrons “energetic” ?</vt:lpstr>
      <vt:lpstr>PowerPoint Presentation</vt:lpstr>
      <vt:lpstr>PowerPoint Presentation</vt:lpstr>
      <vt:lpstr>Continuous vs. Pulsed Beams</vt:lpstr>
      <vt:lpstr>…but continuous does NOT mean DC</vt:lpstr>
      <vt:lpstr>Radiofrequency gain-switched frequency doubled fiber amplified 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TJNAF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Joe Grames</cp:lastModifiedBy>
  <cp:revision>620</cp:revision>
  <dcterms:created xsi:type="dcterms:W3CDTF">2003-09-11T18:51:42Z</dcterms:created>
  <dcterms:modified xsi:type="dcterms:W3CDTF">2023-07-25T10:38:03Z</dcterms:modified>
</cp:coreProperties>
</file>