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8" r:id="rId5"/>
    <p:sldId id="263" r:id="rId6"/>
    <p:sldId id="267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Williams" initials="JW" lastIdx="2" clrIdx="0"/>
  <p:cmAuthor id="1" name="Todd Kujawa" initials="TK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6" autoAdjust="0"/>
    <p:restoredTop sz="94675" autoAdjust="0"/>
  </p:normalViewPr>
  <p:slideViewPr>
    <p:cSldViewPr snapToGrid="0" snapToObjects="1" showGuides="1">
      <p:cViewPr>
        <p:scale>
          <a:sx n="90" d="100"/>
          <a:sy n="90" d="100"/>
        </p:scale>
        <p:origin x="-126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205898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ion Pro"/>
              </a:rPr>
              <a:t>North Access Building Acid Flushing and Power Failur</a:t>
            </a:r>
            <a:r>
              <a:rPr lang="en-US" dirty="0" smtClean="0"/>
              <a:t>e Events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2688FF"/>
                </a:solidFill>
              </a:rPr>
              <a:t>2 interacting </a:t>
            </a:r>
            <a:r>
              <a:rPr lang="en-US" sz="2400" dirty="0">
                <a:solidFill>
                  <a:srgbClr val="2688FF"/>
                </a:solidFill>
              </a:rPr>
              <a:t>events </a:t>
            </a:r>
            <a:r>
              <a:rPr lang="en-US" sz="2400" dirty="0" smtClean="0">
                <a:solidFill>
                  <a:srgbClr val="2688FF"/>
                </a:solidFill>
              </a:rPr>
              <a:t>in which the </a:t>
            </a:r>
            <a:r>
              <a:rPr lang="en-US" sz="2400" dirty="0">
                <a:solidFill>
                  <a:srgbClr val="2688FF"/>
                </a:solidFill>
              </a:rPr>
              <a:t>insufficiently planned/coordinated actions to restart from the first event caused the </a:t>
            </a:r>
            <a:r>
              <a:rPr lang="en-US" sz="2400" dirty="0" smtClean="0">
                <a:solidFill>
                  <a:srgbClr val="2688FF"/>
                </a:solidFill>
              </a:rPr>
              <a:t>second event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00B050"/>
                </a:solidFill>
              </a:rPr>
              <a:t>Lessons Learned/Toolbox Discussion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(Adapted from W. Oren’s ENG presentation, February 2017)</a:t>
            </a:r>
            <a:endParaRPr lang="en-US" sz="3600" dirty="0">
              <a:latin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06109"/>
            <a:ext cx="8729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See Notable Event report: https</a:t>
            </a:r>
            <a:r>
              <a:rPr lang="en-US" i="1" dirty="0"/>
              <a:t>://</a:t>
            </a:r>
            <a:r>
              <a:rPr lang="en-US" i="1" dirty="0" err="1"/>
              <a:t>www.jlab.org</a:t>
            </a:r>
            <a:r>
              <a:rPr lang="en-US" i="1" dirty="0"/>
              <a:t>/</a:t>
            </a:r>
            <a:r>
              <a:rPr lang="en-US" i="1" dirty="0" err="1"/>
              <a:t>div_dept</a:t>
            </a:r>
            <a:r>
              <a:rPr lang="en-US" i="1" dirty="0"/>
              <a:t>/</a:t>
            </a:r>
            <a:r>
              <a:rPr lang="en-US" i="1" dirty="0" err="1"/>
              <a:t>dir_off</a:t>
            </a:r>
            <a:r>
              <a:rPr lang="en-US" i="1" dirty="0"/>
              <a:t>/</a:t>
            </a:r>
            <a:r>
              <a:rPr lang="en-US" i="1" dirty="0" err="1"/>
              <a:t>oa</a:t>
            </a:r>
            <a:r>
              <a:rPr lang="en-US" i="1" dirty="0"/>
              <a:t>/notable/secure/NE%20Final%20ENG-17-0103.pdf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1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" y="1097781"/>
            <a:ext cx="4580467" cy="51723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During power supply maintenance in the North Access Building, spray from a leaking acid flushing line fitting caused a power outage and a visible flash</a:t>
            </a:r>
          </a:p>
          <a:p>
            <a:r>
              <a:rPr lang="en-US" sz="2400" dirty="0" smtClean="0"/>
              <a:t>The line was about 5’ from a 480V switchboard</a:t>
            </a:r>
          </a:p>
          <a:p>
            <a:r>
              <a:rPr lang="en-US" sz="2400" dirty="0" smtClean="0"/>
              <a:t>It was 6:45 a.m. on the first day back from the Holiday break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J:\NA chem-elec\DC Supply (Left) Breaker Panel (Right)_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40" y="997025"/>
            <a:ext cx="4052993" cy="5273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10667" y="3835400"/>
            <a:ext cx="1642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Power supplies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4297065"/>
            <a:ext cx="1464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Switchboard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3526" y="1631383"/>
            <a:ext cx="1685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LCW lines used during acid flushing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30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Factors- Event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896821"/>
            <a:ext cx="5560036" cy="5361103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 smtClean="0"/>
              <a:t>Lack of sufficient supervision enforcement/oversight and proper review</a:t>
            </a:r>
          </a:p>
          <a:p>
            <a:pPr lvl="1">
              <a:lnSpc>
                <a:spcPct val="120000"/>
              </a:lnSpc>
            </a:pPr>
            <a:r>
              <a:rPr lang="en-US" sz="4900" dirty="0" smtClean="0">
                <a:solidFill>
                  <a:srgbClr val="2688FF"/>
                </a:solidFill>
              </a:rPr>
              <a:t>THA </a:t>
            </a:r>
            <a:r>
              <a:rPr lang="en-US" sz="4900" dirty="0">
                <a:solidFill>
                  <a:srgbClr val="2688FF"/>
                </a:solidFill>
              </a:rPr>
              <a:t>did not recognize the potential for a hose leak or recognize what could happen if one </a:t>
            </a:r>
            <a:r>
              <a:rPr lang="en-US" sz="4900" dirty="0" smtClean="0">
                <a:solidFill>
                  <a:srgbClr val="2688FF"/>
                </a:solidFill>
              </a:rPr>
              <a:t>occurred.  This in spite of multiple reviews by SME’s, supervision and location specific staff – safety warden</a:t>
            </a:r>
            <a:endParaRPr lang="en-US" sz="4900" dirty="0">
              <a:solidFill>
                <a:srgbClr val="2688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4900" dirty="0" smtClean="0">
                <a:solidFill>
                  <a:srgbClr val="2688FF"/>
                </a:solidFill>
              </a:rPr>
              <a:t>There </a:t>
            </a:r>
            <a:r>
              <a:rPr lang="en-US" sz="4900" dirty="0">
                <a:solidFill>
                  <a:srgbClr val="2688FF"/>
                </a:solidFill>
              </a:rPr>
              <a:t>was no clear evidence that the OSP was being </a:t>
            </a:r>
            <a:r>
              <a:rPr lang="en-US" sz="4900" dirty="0" smtClean="0">
                <a:solidFill>
                  <a:srgbClr val="2688FF"/>
                </a:solidFill>
              </a:rPr>
              <a:t>followed with regard to </a:t>
            </a:r>
            <a:r>
              <a:rPr lang="en-US" sz="4900" dirty="0">
                <a:solidFill>
                  <a:srgbClr val="2688FF"/>
                </a:solidFill>
              </a:rPr>
              <a:t>checking for leaks in the </a:t>
            </a:r>
            <a:r>
              <a:rPr lang="en-US" sz="4900" dirty="0" smtClean="0">
                <a:solidFill>
                  <a:srgbClr val="2688FF"/>
                </a:solidFill>
              </a:rPr>
              <a:t>system</a:t>
            </a:r>
          </a:p>
          <a:p>
            <a:pPr lvl="1">
              <a:lnSpc>
                <a:spcPct val="120000"/>
              </a:lnSpc>
            </a:pPr>
            <a:r>
              <a:rPr lang="en-US" sz="4900" dirty="0" smtClean="0">
                <a:solidFill>
                  <a:srgbClr val="2688FF"/>
                </a:solidFill>
              </a:rPr>
              <a:t>Further </a:t>
            </a:r>
            <a:r>
              <a:rPr lang="en-US" sz="4900" dirty="0">
                <a:solidFill>
                  <a:srgbClr val="2688FF"/>
                </a:solidFill>
              </a:rPr>
              <a:t>observations suggested that other facets of the OSP were not being followed (lack of </a:t>
            </a:r>
            <a:r>
              <a:rPr lang="en-US" sz="4900" dirty="0" smtClean="0">
                <a:solidFill>
                  <a:srgbClr val="2688FF"/>
                </a:solidFill>
              </a:rPr>
              <a:t>PPE, roping off area)</a:t>
            </a:r>
            <a:endParaRPr lang="en-US" sz="4900" dirty="0">
              <a:solidFill>
                <a:srgbClr val="2688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4900" dirty="0">
                <a:solidFill>
                  <a:srgbClr val="2688FF"/>
                </a:solidFill>
              </a:rPr>
              <a:t>OSP had been signed but was not available on site as </a:t>
            </a:r>
            <a:r>
              <a:rPr lang="en-US" sz="4900" dirty="0" smtClean="0">
                <a:solidFill>
                  <a:srgbClr val="2688FF"/>
                </a:solidFill>
              </a:rPr>
              <a:t>required by ESH Manual</a:t>
            </a:r>
            <a:endParaRPr lang="en-US" sz="4900" dirty="0">
              <a:solidFill>
                <a:srgbClr val="2688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4900" dirty="0">
                <a:solidFill>
                  <a:srgbClr val="2688FF"/>
                </a:solidFill>
              </a:rPr>
              <a:t>There was no evidence that supervision was providing oversight or enforcing the use of the </a:t>
            </a:r>
            <a:r>
              <a:rPr lang="en-US" sz="4900" dirty="0" smtClean="0">
                <a:solidFill>
                  <a:srgbClr val="2688FF"/>
                </a:solidFill>
              </a:rPr>
              <a:t>OSP</a:t>
            </a:r>
          </a:p>
          <a:p>
            <a:pPr lvl="1"/>
            <a:endParaRPr lang="en-US" sz="3300" dirty="0">
              <a:solidFill>
                <a:srgbClr val="2688FF"/>
              </a:solidFill>
            </a:endParaRPr>
          </a:p>
          <a:p>
            <a:pPr lvl="1"/>
            <a:endParaRPr lang="en-US" dirty="0" smtClean="0"/>
          </a:p>
          <a:p>
            <a:pPr>
              <a:buFont typeface="AppleColorEmoji" charset="0"/>
              <a:buChar char="🌟"/>
            </a:pPr>
            <a:r>
              <a:rPr lang="en-US" sz="5500" dirty="0" smtClean="0"/>
              <a:t>Remember – this work involved a pre-mitigated risk code of 3, and work started at 4 am after 10 days off from work</a:t>
            </a:r>
          </a:p>
        </p:txBody>
      </p:sp>
      <p:pic>
        <p:nvPicPr>
          <p:cNvPr id="4" name="Picture 3" descr="J:\NA chem-elec\switchboard after second flas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100666"/>
            <a:ext cx="2792517" cy="3828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7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1 “Take Aways”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896822"/>
            <a:ext cx="8721969" cy="5503978"/>
          </a:xfrm>
        </p:spPr>
        <p:txBody>
          <a:bodyPr>
            <a:noAutofit/>
          </a:bodyPr>
          <a:lstStyle/>
          <a:p>
            <a:r>
              <a:rPr lang="en-US" sz="2000" dirty="0" smtClean="0"/>
              <a:t>THA’s must be appropriate &amp; thorough (both formal and informal ones)</a:t>
            </a:r>
            <a:endParaRPr lang="en-US" sz="2000" strike="sngStrike" dirty="0" smtClean="0">
              <a:solidFill>
                <a:srgbClr val="2688FF"/>
              </a:solidFill>
            </a:endParaRPr>
          </a:p>
          <a:p>
            <a:pPr lvl="1"/>
            <a:r>
              <a:rPr lang="en-US" sz="2000" dirty="0">
                <a:solidFill>
                  <a:srgbClr val="2688FF"/>
                </a:solidFill>
              </a:rPr>
              <a:t>Checklists </a:t>
            </a:r>
            <a:r>
              <a:rPr lang="en-US" sz="2000" dirty="0" smtClean="0">
                <a:solidFill>
                  <a:srgbClr val="2688FF"/>
                </a:solidFill>
              </a:rPr>
              <a:t>to formulate THA’s are </a:t>
            </a:r>
            <a:r>
              <a:rPr lang="en-US" sz="2000" dirty="0">
                <a:solidFill>
                  <a:srgbClr val="2688FF"/>
                </a:solidFill>
              </a:rPr>
              <a:t>great, but should be used as a “crutch” to remember what to look </a:t>
            </a:r>
            <a:r>
              <a:rPr lang="en-US" sz="2000" dirty="0" smtClean="0">
                <a:solidFill>
                  <a:srgbClr val="2688FF"/>
                </a:solidFill>
              </a:rPr>
              <a:t>for; </a:t>
            </a:r>
            <a:r>
              <a:rPr lang="en-US" sz="2000" dirty="0">
                <a:solidFill>
                  <a:srgbClr val="2688FF"/>
                </a:solidFill>
              </a:rPr>
              <a:t>not as a substitute for a thorough “what could happen if” </a:t>
            </a:r>
            <a:r>
              <a:rPr lang="en-US" sz="2000" dirty="0" smtClean="0">
                <a:solidFill>
                  <a:srgbClr val="2688FF"/>
                </a:solidFill>
              </a:rPr>
              <a:t>analysis</a:t>
            </a:r>
            <a:endParaRPr lang="en-US" sz="2000" dirty="0">
              <a:solidFill>
                <a:srgbClr val="2688FF"/>
              </a:solidFill>
            </a:endParaRPr>
          </a:p>
          <a:p>
            <a:r>
              <a:rPr lang="en-US" sz="2000" dirty="0" smtClean="0"/>
              <a:t>OSPs are required for tasks with pre-mitigated Risk Code 3 or 4 and must undergo a thorough review</a:t>
            </a:r>
          </a:p>
          <a:p>
            <a:pPr lvl="1"/>
            <a:r>
              <a:rPr lang="en-US" sz="2000" dirty="0" smtClean="0">
                <a:solidFill>
                  <a:srgbClr val="2688FF"/>
                </a:solidFill>
              </a:rPr>
              <a:t>It is the reviewers responsibility to do a thorough evaluation and work with author to address issues before signoff</a:t>
            </a:r>
          </a:p>
          <a:p>
            <a:pPr lvl="1"/>
            <a:r>
              <a:rPr lang="en-US" sz="2000" dirty="0" smtClean="0">
                <a:solidFill>
                  <a:srgbClr val="2688FF"/>
                </a:solidFill>
              </a:rPr>
              <a:t>It is the supervisors responsibility to assure workers have read, signed, and are using the OSP </a:t>
            </a:r>
          </a:p>
          <a:p>
            <a:r>
              <a:rPr lang="en-US" sz="2000" dirty="0" smtClean="0"/>
              <a:t>Work Control Documents are </a:t>
            </a:r>
            <a:r>
              <a:rPr lang="en-US" sz="2000" dirty="0"/>
              <a:t>not “</a:t>
            </a:r>
            <a:r>
              <a:rPr lang="en-US" sz="2000" u="sng" dirty="0"/>
              <a:t>suggestions</a:t>
            </a:r>
            <a:r>
              <a:rPr lang="en-US" sz="2000" dirty="0" smtClean="0"/>
              <a:t>”</a:t>
            </a:r>
            <a:endParaRPr lang="en-US" sz="2000" dirty="0">
              <a:solidFill>
                <a:srgbClr val="2688FF"/>
              </a:solidFill>
            </a:endParaRPr>
          </a:p>
          <a:p>
            <a:r>
              <a:rPr lang="en-US" sz="2000" dirty="0" smtClean="0"/>
              <a:t>Further, supervisors should carefully consider time of day and work week when scheduling/conducting OSP driven activities</a:t>
            </a:r>
          </a:p>
          <a:p>
            <a:pPr lvl="1"/>
            <a:r>
              <a:rPr lang="en-US" sz="2000" dirty="0" smtClean="0">
                <a:solidFill>
                  <a:srgbClr val="2688FF"/>
                </a:solidFill>
              </a:rPr>
              <a:t>Consider: worker attention/fatigue, skills sets, availability of incident response resources, etc. </a:t>
            </a:r>
          </a:p>
        </p:txBody>
      </p:sp>
    </p:spTree>
    <p:extLst>
      <p:ext uri="{BB962C8B-B14F-4D97-AF65-F5344CB8AC3E}">
        <p14:creationId xmlns:p14="http://schemas.microsoft.com/office/powerpoint/2010/main" val="691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" y="818381"/>
            <a:ext cx="5500582" cy="5565506"/>
          </a:xfrm>
        </p:spPr>
        <p:txBody>
          <a:bodyPr>
            <a:noAutofit/>
          </a:bodyPr>
          <a:lstStyle/>
          <a:p>
            <a:r>
              <a:rPr lang="en-US" sz="2000" dirty="0" smtClean="0"/>
              <a:t>An FM&amp;L Engineer responded to scene to investigate</a:t>
            </a:r>
          </a:p>
          <a:p>
            <a:r>
              <a:rPr lang="en-US" sz="2000" dirty="0" smtClean="0"/>
              <a:t>The engineer decided that electricians were needed to effect repairs</a:t>
            </a:r>
          </a:p>
          <a:p>
            <a:r>
              <a:rPr lang="en-US" sz="2000" dirty="0" smtClean="0"/>
              <a:t>After being informed that the ESR was down, and inferring that helium would be rapidly lost, the engineer changed the plan.</a:t>
            </a:r>
          </a:p>
          <a:p>
            <a:pPr lvl="1"/>
            <a:r>
              <a:rPr lang="en-US" sz="1600" dirty="0" smtClean="0">
                <a:solidFill>
                  <a:srgbClr val="2688FF"/>
                </a:solidFill>
              </a:rPr>
              <a:t>New plan was to re-energize main breaker and then re-energize breakers on affected panel one at a time</a:t>
            </a:r>
          </a:p>
          <a:p>
            <a:pPr lvl="1"/>
            <a:r>
              <a:rPr lang="en-US" sz="1600" dirty="0" smtClean="0">
                <a:solidFill>
                  <a:srgbClr val="2688FF"/>
                </a:solidFill>
              </a:rPr>
              <a:t>Decision not communicated to affected staff and access </a:t>
            </a:r>
            <a:r>
              <a:rPr lang="en-US" sz="1600" dirty="0">
                <a:solidFill>
                  <a:srgbClr val="2688FF"/>
                </a:solidFill>
              </a:rPr>
              <a:t>to the site of the original failure was not controlled / </a:t>
            </a:r>
            <a:r>
              <a:rPr lang="en-US" sz="1600" dirty="0" smtClean="0">
                <a:solidFill>
                  <a:srgbClr val="2688FF"/>
                </a:solidFill>
              </a:rPr>
              <a:t>secured</a:t>
            </a:r>
            <a:endParaRPr lang="en-US" sz="1600" dirty="0">
              <a:solidFill>
                <a:srgbClr val="2688FF"/>
              </a:solidFill>
            </a:endParaRPr>
          </a:p>
          <a:p>
            <a:pPr lvl="1"/>
            <a:r>
              <a:rPr lang="en-US" sz="1600" dirty="0">
                <a:solidFill>
                  <a:srgbClr val="2688FF"/>
                </a:solidFill>
              </a:rPr>
              <a:t>Dressed out and turned off the breakers on the affected panel; then checked the main breaker, which was in a remote </a:t>
            </a:r>
            <a:r>
              <a:rPr lang="en-US" sz="1600" dirty="0" smtClean="0">
                <a:solidFill>
                  <a:srgbClr val="2688FF"/>
                </a:solidFill>
              </a:rPr>
              <a:t>location</a:t>
            </a:r>
            <a:endParaRPr lang="en-US" sz="1600" dirty="0">
              <a:solidFill>
                <a:srgbClr val="2688FF"/>
              </a:solidFill>
            </a:endParaRPr>
          </a:p>
          <a:p>
            <a:r>
              <a:rPr lang="en-US" sz="2000" dirty="0" smtClean="0"/>
              <a:t>Another </a:t>
            </a:r>
            <a:r>
              <a:rPr lang="en-US" sz="2000" dirty="0"/>
              <a:t>unexpected “flash” occurred with other staff in the vicinity of the </a:t>
            </a:r>
            <a:r>
              <a:rPr lang="en-US" sz="2000" dirty="0" smtClean="0"/>
              <a:t>panel</a:t>
            </a:r>
            <a:endParaRPr lang="en-US" sz="2000" dirty="0"/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</p:txBody>
      </p:sp>
      <p:pic>
        <p:nvPicPr>
          <p:cNvPr id="4" name="Picture 3" descr="J:\NA chem-elec\Breaker located outside NA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/>
        </p:blipFill>
        <p:spPr bwMode="auto">
          <a:xfrm>
            <a:off x="5960552" y="3445957"/>
            <a:ext cx="3115735" cy="293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J:\NA chem-elec\switchboard post incide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15" y="1221309"/>
            <a:ext cx="3169285" cy="2446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7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Causal Factors – Event 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4" y="818381"/>
            <a:ext cx="8873066" cy="5172390"/>
          </a:xfrm>
        </p:spPr>
        <p:txBody>
          <a:bodyPr>
            <a:noAutofit/>
          </a:bodyPr>
          <a:lstStyle/>
          <a:p>
            <a:pPr lvl="1"/>
            <a:endParaRPr lang="en-US" sz="1800" i="1" u="sng" dirty="0">
              <a:solidFill>
                <a:srgbClr val="FF0000"/>
              </a:solidFill>
            </a:endParaRPr>
          </a:p>
          <a:p>
            <a:r>
              <a:rPr lang="en-US" sz="2800" dirty="0" smtClean="0"/>
              <a:t>Shifting </a:t>
            </a:r>
            <a:r>
              <a:rPr lang="en-US" sz="2800" dirty="0"/>
              <a:t>of priorities allowed schedule to take precedence over initial decision not to reenergize panel </a:t>
            </a:r>
            <a:r>
              <a:rPr lang="en-US" sz="2800" dirty="0" smtClean="0"/>
              <a:t>as initially planned</a:t>
            </a:r>
          </a:p>
          <a:p>
            <a:r>
              <a:rPr lang="en-US" sz="2800" dirty="0" smtClean="0"/>
              <a:t>Once the decision was made, planning for emergent work was insufficient</a:t>
            </a:r>
          </a:p>
          <a:p>
            <a:pPr lvl="1"/>
            <a:r>
              <a:rPr lang="en-US" sz="2400" dirty="0" smtClean="0">
                <a:solidFill>
                  <a:srgbClr val="2688FF"/>
                </a:solidFill>
              </a:rPr>
              <a:t>Building was left unsecured</a:t>
            </a:r>
          </a:p>
          <a:p>
            <a:pPr lvl="1"/>
            <a:r>
              <a:rPr lang="en-US" sz="2400" dirty="0" smtClean="0">
                <a:solidFill>
                  <a:srgbClr val="2688FF"/>
                </a:solidFill>
              </a:rPr>
              <a:t>New plan was not communicated to those affected</a:t>
            </a:r>
          </a:p>
          <a:p>
            <a:pPr lvl="1"/>
            <a:r>
              <a:rPr lang="en-US" sz="2400" dirty="0" smtClean="0">
                <a:solidFill>
                  <a:srgbClr val="2688FF"/>
                </a:solidFill>
              </a:rPr>
              <a:t>Effect of new hazard (acid spray) was not appreciated  </a:t>
            </a:r>
          </a:p>
          <a:p>
            <a:pPr lvl="1"/>
            <a:r>
              <a:rPr lang="en-US" sz="2400" dirty="0">
                <a:solidFill>
                  <a:srgbClr val="2688FF"/>
                </a:solidFill>
              </a:rPr>
              <a:t>Processes for breaker reset </a:t>
            </a:r>
            <a:r>
              <a:rPr lang="en-US" sz="2400" dirty="0" smtClean="0">
                <a:solidFill>
                  <a:srgbClr val="2688FF"/>
                </a:solidFill>
              </a:rPr>
              <a:t>was ambiguous</a:t>
            </a:r>
            <a:endParaRPr lang="en-US" sz="2400" dirty="0">
              <a:solidFill>
                <a:srgbClr val="2688FF"/>
              </a:solidFill>
            </a:endParaRPr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471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2 “Take Aways”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896821"/>
            <a:ext cx="8721969" cy="5418253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Planning for “emergent” work in some ways is more important than the highly anticipated job</a:t>
            </a:r>
          </a:p>
          <a:p>
            <a:pPr lvl="1"/>
            <a:r>
              <a:rPr lang="en-US" sz="3400" dirty="0" smtClean="0">
                <a:solidFill>
                  <a:srgbClr val="2688FF"/>
                </a:solidFill>
              </a:rPr>
              <a:t>A thorough “what could happen if” evaluation must be done before proceeding</a:t>
            </a:r>
          </a:p>
          <a:p>
            <a:pPr lvl="1"/>
            <a:r>
              <a:rPr lang="en-US" sz="3400" u="sng" dirty="0" smtClean="0">
                <a:solidFill>
                  <a:srgbClr val="2688FF"/>
                </a:solidFill>
              </a:rPr>
              <a:t>Use colleagues to check plans and associated hazards whenever possible</a:t>
            </a:r>
            <a:endParaRPr lang="en-US" sz="3400" dirty="0" smtClean="0">
              <a:solidFill>
                <a:srgbClr val="2688FF"/>
              </a:solidFill>
            </a:endParaRPr>
          </a:p>
          <a:p>
            <a:pPr lvl="1"/>
            <a:r>
              <a:rPr lang="en-US" sz="3400" dirty="0" smtClean="0">
                <a:solidFill>
                  <a:srgbClr val="2688FF"/>
                </a:solidFill>
              </a:rPr>
              <a:t>Talk and Walk it through!</a:t>
            </a:r>
          </a:p>
          <a:p>
            <a:r>
              <a:rPr lang="en-US" sz="3800" dirty="0" smtClean="0"/>
              <a:t>Communications are key between: responders, bystanders, those involve in incident, etc.</a:t>
            </a:r>
          </a:p>
          <a:p>
            <a:r>
              <a:rPr lang="en-US" sz="3800" dirty="0" smtClean="0"/>
              <a:t>Preservation of an incident scene is important</a:t>
            </a:r>
          </a:p>
          <a:p>
            <a:pPr lvl="1"/>
            <a:r>
              <a:rPr lang="en-US" sz="3400" dirty="0" smtClean="0">
                <a:solidFill>
                  <a:srgbClr val="2688FF"/>
                </a:solidFill>
              </a:rPr>
              <a:t>If </a:t>
            </a:r>
            <a:r>
              <a:rPr lang="en-US" sz="3400" dirty="0">
                <a:solidFill>
                  <a:srgbClr val="2688FF"/>
                </a:solidFill>
              </a:rPr>
              <a:t>startup is needed to prevent additional hazards from occurring, document the scene before </a:t>
            </a:r>
            <a:r>
              <a:rPr lang="en-US" sz="3400" dirty="0" smtClean="0">
                <a:solidFill>
                  <a:srgbClr val="2688FF"/>
                </a:solidFill>
              </a:rPr>
              <a:t>proceeding</a:t>
            </a:r>
          </a:p>
          <a:p>
            <a:pPr lvl="1"/>
            <a:r>
              <a:rPr lang="en-US" sz="3400" dirty="0" smtClean="0">
                <a:solidFill>
                  <a:srgbClr val="2688FF"/>
                </a:solidFill>
              </a:rPr>
              <a:t>Only </a:t>
            </a:r>
            <a:r>
              <a:rPr lang="en-US" sz="3400" dirty="0">
                <a:solidFill>
                  <a:srgbClr val="2688FF"/>
                </a:solidFill>
              </a:rPr>
              <a:t>clean up what will cause additional hazards upon restart and thoroughly evaluate the startup with all stakeholders ensuring all mitigations are in place before </a:t>
            </a:r>
            <a:r>
              <a:rPr lang="en-US" sz="3400" dirty="0" smtClean="0">
                <a:solidFill>
                  <a:srgbClr val="2688FF"/>
                </a:solidFill>
              </a:rPr>
              <a:t>commencement</a:t>
            </a:r>
          </a:p>
        </p:txBody>
      </p:sp>
    </p:spTree>
    <p:extLst>
      <p:ext uri="{BB962C8B-B14F-4D97-AF65-F5344CB8AC3E}">
        <p14:creationId xmlns:p14="http://schemas.microsoft.com/office/powerpoint/2010/main" val="11294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1479</TotalTime>
  <Words>680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JLabPowerpointMain</vt:lpstr>
      <vt:lpstr>North Access Building Acid Flushing and Power Failure Events  2 interacting events in which the insufficiently planned/coordinated actions to restart from the first event caused the second event   Lessons Learned/Toolbox Discussion (Adapted from W. Oren’s ENG presentation, February 2017)</vt:lpstr>
      <vt:lpstr>Event 1 Summary</vt:lpstr>
      <vt:lpstr>Causal Factors- Event 1</vt:lpstr>
      <vt:lpstr>Event 1 “Take Aways”</vt:lpstr>
      <vt:lpstr>Event 2 Summary</vt:lpstr>
      <vt:lpstr>Causal Factors – Event 2</vt:lpstr>
      <vt:lpstr>Event 2 “Take Aways”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 Departmental “All-Hands”</dc:title>
  <dc:creator>Gayle Sundeen</dc:creator>
  <cp:lastModifiedBy>Mathew Poelker</cp:lastModifiedBy>
  <cp:revision>56</cp:revision>
  <dcterms:created xsi:type="dcterms:W3CDTF">2016-08-01T14:10:00Z</dcterms:created>
  <dcterms:modified xsi:type="dcterms:W3CDTF">2017-04-11T15:34:28Z</dcterms:modified>
</cp:coreProperties>
</file>