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66" r:id="rId3"/>
    <p:sldId id="260" r:id="rId4"/>
    <p:sldId id="280" r:id="rId5"/>
    <p:sldId id="274" r:id="rId6"/>
    <p:sldId id="284" r:id="rId7"/>
    <p:sldId id="276" r:id="rId8"/>
    <p:sldId id="277" r:id="rId9"/>
    <p:sldId id="279" r:id="rId10"/>
    <p:sldId id="271" r:id="rId11"/>
    <p:sldId id="272" r:id="rId12"/>
    <p:sldId id="278" r:id="rId13"/>
    <p:sldId id="275" r:id="rId14"/>
    <p:sldId id="281" r:id="rId15"/>
    <p:sldId id="283" r:id="rId16"/>
    <p:sldId id="282" r:id="rId17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0"/>
    <p:restoredTop sz="95595"/>
  </p:normalViewPr>
  <p:slideViewPr>
    <p:cSldViewPr snapToGrid="0" snapToObjects="1">
      <p:cViewPr>
        <p:scale>
          <a:sx n="100" d="100"/>
          <a:sy n="100" d="100"/>
        </p:scale>
        <p:origin x="-96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95F05-D88E-449B-9B04-F21A763D36A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D7B33-455A-4D70-8507-DCEB9202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8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3800" y="3462754"/>
            <a:ext cx="344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Carlos Hernandez-Garcia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200525" y="1028700"/>
            <a:ext cx="4857750" cy="19812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0" dirty="0" smtClean="0">
                <a:latin typeface="Century Gothic" panose="020B0502020202020204" pitchFamily="34" charset="0"/>
              </a:rPr>
              <a:t>300 </a:t>
            </a:r>
            <a:r>
              <a:rPr lang="en-US" sz="3200" b="0" dirty="0" smtClean="0">
                <a:latin typeface="Century Gothic" panose="020B0502020202020204" pitchFamily="34" charset="0"/>
              </a:rPr>
              <a:t>kV DC </a:t>
            </a:r>
            <a:r>
              <a:rPr lang="en-US" sz="3200" b="0" dirty="0" smtClean="0">
                <a:latin typeface="Century Gothic" panose="020B0502020202020204" pitchFamily="34" charset="0"/>
              </a:rPr>
              <a:t>High Voltage </a:t>
            </a:r>
            <a:r>
              <a:rPr lang="en-US" sz="3200" b="0" dirty="0" err="1" smtClean="0">
                <a:latin typeface="Century Gothic" panose="020B0502020202020204" pitchFamily="34" charset="0"/>
              </a:rPr>
              <a:t>Photogun</a:t>
            </a:r>
            <a:r>
              <a:rPr lang="en-US" sz="3200" b="0" dirty="0" smtClean="0">
                <a:latin typeface="Century Gothic" panose="020B0502020202020204" pitchFamily="34" charset="0"/>
              </a:rPr>
              <a:t> with </a:t>
            </a:r>
            <a:r>
              <a:rPr lang="en-US" sz="3200" b="0" dirty="0" smtClean="0">
                <a:latin typeface="Century Gothic" panose="020B0502020202020204" pitchFamily="34" charset="0"/>
              </a:rPr>
              <a:t>Inverted Insulator Geometry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5" y="817252"/>
            <a:ext cx="3836010" cy="51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91025" y="4255462"/>
            <a:ext cx="4514850" cy="13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Jefferson Lab Accelerator Advisory Committee Mtg., September 13-15, 2017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 smtClean="0">
                <a:latin typeface="Minion Pro"/>
              </a:rPr>
              <a:t>The ultimate metric of success: </a:t>
            </a:r>
            <a:r>
              <a:rPr lang="en-US" b="0" dirty="0">
                <a:latin typeface="Minion Pro"/>
              </a:rPr>
              <a:t>H</a:t>
            </a:r>
            <a:r>
              <a:rPr lang="en-US" b="0" dirty="0" smtClean="0">
                <a:latin typeface="Minion Pro"/>
              </a:rPr>
              <a:t>igh </a:t>
            </a:r>
            <a:r>
              <a:rPr lang="en-US" b="0" dirty="0">
                <a:latin typeface="Minion Pro"/>
              </a:rPr>
              <a:t>V</a:t>
            </a:r>
            <a:r>
              <a:rPr lang="en-US" b="0" dirty="0" smtClean="0">
                <a:latin typeface="Minion Pro"/>
              </a:rPr>
              <a:t>oltage</a:t>
            </a:r>
            <a:endParaRPr lang="en-US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6" y="1244600"/>
            <a:ext cx="7437810" cy="4546600"/>
          </a:xfrm>
        </p:spPr>
      </p:pic>
      <p:sp>
        <p:nvSpPr>
          <p:cNvPr id="5" name="TextBox 4"/>
          <p:cNvSpPr txBox="1"/>
          <p:nvPr/>
        </p:nvSpPr>
        <p:spPr>
          <a:xfrm>
            <a:off x="7518400" y="132603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  <a:endParaRPr lang="en-US" sz="20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846544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</a:t>
            </a:r>
            <a:r>
              <a:rPr lang="en-US" sz="20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bkgd</a:t>
            </a:r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at 350kV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8400" y="457088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  <a:endParaRPr lang="en-US" sz="2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3 </a:t>
            </a:r>
            <a:r>
              <a:rPr lang="is-IS" b="0" dirty="0" smtClean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05" y="952499"/>
            <a:ext cx="2752995" cy="36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1" y="952499"/>
            <a:ext cx="2762250" cy="368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CEBAF 200 kV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Conditioned to </a:t>
            </a:r>
            <a:r>
              <a:rPr lang="en-US" sz="1600" dirty="0" smtClean="0">
                <a:latin typeface="Arial"/>
                <a:cs typeface="Arial"/>
              </a:rPr>
              <a:t>216 kV,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No FE at 200kV,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ready for installation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9900" y="4685248"/>
            <a:ext cx="287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UITF 350 kV</a:t>
            </a:r>
          </a:p>
          <a:p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Under </a:t>
            </a:r>
            <a:r>
              <a:rPr lang="en-US" sz="1600" dirty="0" smtClean="0">
                <a:latin typeface="Arial"/>
                <a:cs typeface="Arial"/>
              </a:rPr>
              <a:t>assembly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5325" y="4685248"/>
            <a:ext cx="33591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GTS 350 kV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In operation since Nov 2016 with </a:t>
            </a:r>
            <a:r>
              <a:rPr lang="en-US" sz="1600" dirty="0" smtClean="0">
                <a:latin typeface="Arial"/>
                <a:cs typeface="Arial"/>
              </a:rPr>
              <a:t>CsK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Sb </a:t>
            </a:r>
            <a:r>
              <a:rPr lang="en-US" sz="1600" dirty="0" smtClean="0">
                <a:latin typeface="Arial"/>
                <a:cs typeface="Arial"/>
              </a:rPr>
              <a:t>photocathode</a:t>
            </a:r>
            <a:r>
              <a:rPr lang="en-US" sz="1600" dirty="0" smtClean="0">
                <a:latin typeface="Arial"/>
                <a:cs typeface="Arial"/>
              </a:rPr>
              <a:t>:</a:t>
            </a:r>
            <a:endParaRPr lang="en-US" sz="1600" dirty="0" smtClean="0">
              <a:latin typeface="Arial"/>
              <a:cs typeface="Arial"/>
            </a:endParaRP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500 </a:t>
            </a:r>
            <a:r>
              <a:rPr lang="en-US" sz="1700" b="1" u="sng" dirty="0" err="1" smtClean="0">
                <a:latin typeface="Arial"/>
                <a:cs typeface="Arial"/>
              </a:rPr>
              <a:t>uA</a:t>
            </a:r>
            <a:r>
              <a:rPr lang="en-US" sz="1700" b="1" u="sng" dirty="0" smtClean="0">
                <a:latin typeface="Arial"/>
                <a:cs typeface="Arial"/>
              </a:rPr>
              <a:t> magnetized beam </a:t>
            </a:r>
            <a:endParaRPr lang="en-US" sz="1700" b="1" u="sng" dirty="0" smtClean="0">
              <a:latin typeface="Arial"/>
              <a:cs typeface="Arial"/>
            </a:endParaRP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4.5 </a:t>
            </a:r>
            <a:r>
              <a:rPr lang="en-US" sz="1700" b="1" u="sng" dirty="0" smtClean="0">
                <a:latin typeface="Arial"/>
                <a:cs typeface="Arial"/>
              </a:rPr>
              <a:t>mA non-magnetized </a:t>
            </a:r>
            <a:endParaRPr lang="en-US" sz="1700" b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7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F</a:t>
            </a:r>
            <a:r>
              <a:rPr lang="en-US" sz="3600" b="0" dirty="0" smtClean="0">
                <a:latin typeface="Minion Pro"/>
              </a:rPr>
              <a:t>ace </a:t>
            </a:r>
            <a:r>
              <a:rPr lang="en-US" sz="3600" b="0" dirty="0" smtClean="0">
                <a:latin typeface="Minion Pro"/>
              </a:rPr>
              <a:t>the </a:t>
            </a:r>
            <a:r>
              <a:rPr lang="en-US" sz="3600" b="0" dirty="0" smtClean="0">
                <a:latin typeface="Minion Pro"/>
              </a:rPr>
              <a:t>Realities </a:t>
            </a:r>
            <a:r>
              <a:rPr lang="en-US" sz="3600" b="0" dirty="0" smtClean="0">
                <a:latin typeface="Minion Pro"/>
              </a:rPr>
              <a:t>of </a:t>
            </a:r>
            <a:r>
              <a:rPr lang="en-US" sz="3600" b="0" dirty="0" smtClean="0">
                <a:latin typeface="Minion Pro"/>
              </a:rPr>
              <a:t>HV Breakdown</a:t>
            </a:r>
            <a:endParaRPr lang="en-US" sz="3600" b="0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</a:t>
            </a:r>
            <a:r>
              <a:rPr lang="en-US" sz="1200" dirty="0" smtClean="0">
                <a:latin typeface="Century Gothic" panose="020B0502020202020204" pitchFamily="34" charset="0"/>
              </a:rPr>
              <a:t>Suleiman, “</a:t>
            </a:r>
            <a:r>
              <a:rPr lang="en-US" sz="1200" i="1" dirty="0" smtClean="0">
                <a:latin typeface="Century Gothic" panose="020B0502020202020204" pitchFamily="34" charset="0"/>
              </a:rPr>
              <a:t>Improving </a:t>
            </a:r>
            <a:r>
              <a:rPr lang="en-US" sz="1200" i="1" dirty="0">
                <a:latin typeface="Century Gothic" panose="020B0502020202020204" pitchFamily="34" charset="0"/>
              </a:rPr>
              <a:t>the performance of stainless-steel DC high voltage photoelectron gun cathode electrodes via gas conditioning with helium or </a:t>
            </a:r>
            <a:r>
              <a:rPr lang="en-US" sz="1200" i="1" dirty="0" smtClean="0">
                <a:latin typeface="Century Gothic" panose="020B0502020202020204" pitchFamily="34" charset="0"/>
              </a:rPr>
              <a:t>krypton</a:t>
            </a:r>
            <a:r>
              <a:rPr lang="en-US" sz="1200" dirty="0" smtClean="0">
                <a:latin typeface="Century Gothic" panose="020B0502020202020204" pitchFamily="34" charset="0"/>
              </a:rPr>
              <a:t>,” </a:t>
            </a:r>
            <a:r>
              <a:rPr lang="en-US" sz="1200" dirty="0" err="1" smtClean="0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managed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krypton-processing*.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i.e., voltage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applied first 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7491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Optimizing the Electrode Design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7747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Pure alumina insulator replaced with doped alumina for higher voltage stand-off and robust operations</a:t>
            </a:r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864698"/>
            <a:ext cx="9144000" cy="4564255"/>
            <a:chOff x="0" y="1864698"/>
            <a:chExt cx="9144000" cy="456425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2854602" y="1864698"/>
              <a:ext cx="3079374" cy="3855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solidFill>
                    <a:srgbClr val="0000FF"/>
                  </a:solidFill>
                </a:rPr>
                <a:t>Electrode ‘shed’ (triple junction shield) re-designed by Yan Wang to lower gradient from 12 MV/m to 10 MV/m at 350kV</a:t>
              </a:r>
            </a:p>
          </p:txBody>
        </p:sp>
        <p:pic>
          <p:nvPicPr>
            <p:cNvPr id="7" name="Picture 6" descr="Electrode assembly on R30 white insulator side view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10310" r="14000" b="22573"/>
            <a:stretch/>
          </p:blipFill>
          <p:spPr>
            <a:xfrm rot="5400000">
              <a:off x="-820704" y="2708691"/>
              <a:ext cx="4540966" cy="289955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539452" y="3618642"/>
              <a:ext cx="1663311" cy="910279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9" name="Picture 8" descr="BlackR30 &amp; SS electrodes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7"/>
            <a:stretch/>
          </p:blipFill>
          <p:spPr>
            <a:xfrm rot="5400000">
              <a:off x="5400320" y="2515400"/>
              <a:ext cx="4378836" cy="31085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653247" y="3438834"/>
              <a:ext cx="1854367" cy="955232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0795" y="4596348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Pure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224" y="4546464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Doped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02763" y="3944544"/>
              <a:ext cx="719271" cy="12923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877784" y="3944544"/>
              <a:ext cx="76422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95739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with optimized triple point shields and mildly conductive insulators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Both designs, maximum field strength &lt;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1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Barrel polished electrodes</a:t>
            </a:r>
            <a:r>
              <a:rPr lang="is-IS" sz="3600" b="0" dirty="0" smtClean="0">
                <a:latin typeface="Minion Pro"/>
              </a:rPr>
              <a:t>…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7738"/>
            <a:ext cx="5473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" y="3540308"/>
            <a:ext cx="3048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972322"/>
            <a:ext cx="2788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From machine shop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747" r="13301" b="5803"/>
          <a:stretch/>
        </p:blipFill>
        <p:spPr bwMode="auto">
          <a:xfrm>
            <a:off x="3257390" y="3520858"/>
            <a:ext cx="2877018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43831" y="2883501"/>
            <a:ext cx="3104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30 minutes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in plastic cones 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1720" r="20974" b="11694"/>
          <a:stretch/>
        </p:blipFill>
        <p:spPr bwMode="auto">
          <a:xfrm>
            <a:off x="6228728" y="3521717"/>
            <a:ext cx="2790833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41774" y="2905284"/>
            <a:ext cx="2722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30 </a:t>
            </a: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minutes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with corncob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G:\my_pix\10161409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834679"/>
            <a:ext cx="2768600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5592" y="5852998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7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nverted </a:t>
            </a:r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nsulator </a:t>
            </a:r>
            <a:r>
              <a:rPr lang="en-US" sz="4000" b="0" dirty="0" err="1">
                <a:latin typeface="Minion Pro"/>
              </a:rPr>
              <a:t>P</a:t>
            </a:r>
            <a:r>
              <a:rPr lang="en-US" sz="4000" b="0" dirty="0" err="1" smtClean="0">
                <a:latin typeface="Minion Pro"/>
              </a:rPr>
              <a:t>hotoguns</a:t>
            </a:r>
            <a:endParaRPr lang="en-US" sz="40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5" name="Group 4"/>
            <p:cNvGrpSpPr/>
            <p:nvPr/>
          </p:nvGrpSpPr>
          <p:grpSpPr>
            <a:xfrm>
              <a:off x="483976" y="1375001"/>
              <a:ext cx="3992774" cy="4545147"/>
              <a:chOff x="483976" y="1613126"/>
              <a:chExt cx="3992774" cy="4545147"/>
            </a:xfrm>
          </p:grpSpPr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 bwMode="auto">
              <a:xfrm>
                <a:off x="986256" y="51676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CEBAF 130 kV, </a:t>
                </a:r>
                <a:r>
                  <a:rPr lang="en-US" sz="2400" kern="0" noProof="0" dirty="0">
                    <a:latin typeface="Arial" charset="0"/>
                    <a:ea typeface="Arial" charset="0"/>
                    <a:cs typeface="Arial" charset="0"/>
                  </a:rPr>
                  <a:t>u</a:t>
                </a:r>
                <a:r>
                  <a:rPr lang="en-US" sz="2400" kern="0" dirty="0" smtClean="0">
                    <a:latin typeface="Arial" charset="0"/>
                    <a:ea typeface="Arial" charset="0"/>
                    <a:cs typeface="Arial" charset="0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350 kV gun for GTS and UITF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Longer “R30” insulator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Spherical electrode</a:t>
                </a: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Building the 350 </a:t>
            </a:r>
            <a:r>
              <a:rPr lang="en-US" sz="4000" b="0" dirty="0">
                <a:latin typeface="Minion Pro"/>
                <a:cs typeface="Minion Pro"/>
              </a:rPr>
              <a:t>k</a:t>
            </a:r>
            <a:r>
              <a:rPr lang="en-US" sz="4000" b="0" cap="small" dirty="0">
                <a:latin typeface="Minion Pro"/>
                <a:cs typeface="Minion Pro"/>
              </a:rPr>
              <a:t>V Gun</a:t>
            </a:r>
            <a:endParaRPr lang="en-US" sz="4000" b="0" dirty="0">
              <a:latin typeface="Minion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122" y="1392767"/>
            <a:ext cx="8128000" cy="4368800"/>
            <a:chOff x="1983316" y="1964267"/>
            <a:chExt cx="8128000" cy="4368800"/>
          </a:xfrm>
        </p:grpSpPr>
        <p:sp>
          <p:nvSpPr>
            <p:cNvPr id="7" name="Rectangle 6"/>
            <p:cNvSpPr/>
            <p:nvPr/>
          </p:nvSpPr>
          <p:spPr>
            <a:xfrm>
              <a:off x="1983316" y="1964267"/>
              <a:ext cx="8128000" cy="436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Figure 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0412" y="2634389"/>
              <a:ext cx="8033808" cy="3028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335" y="5688346"/>
            <a:ext cx="90655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Hernandez-Garcia, M. Poelker, and J.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Voltage Studies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Inverted-geometry Ceramic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Insulators for a 350kV dc Polarized Electron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,” IEEE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Transactions on Dielectrics and Electrical Insulation, Vol. 23, No. 1; February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8223250" cy="774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Start with “dummy” electrode (no photocathode) and test different insulators and cathode screening electrodes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300 </a:t>
            </a:r>
            <a:r>
              <a:rPr lang="en-US" sz="3000" b="0" kern="0" dirty="0">
                <a:latin typeface="Minion Pro"/>
                <a:ea typeface="Arial" charset="0"/>
                <a:cs typeface="Arial" charset="0"/>
              </a:rPr>
              <a:t>k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V Inverted Gun and 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CsK</a:t>
            </a:r>
            <a:r>
              <a:rPr lang="en-US" sz="3000" b="0" kern="0" cap="small" baseline="-25000" dirty="0" smtClean="0">
                <a:latin typeface="Minion Pro"/>
                <a:ea typeface="Arial" charset="0"/>
                <a:cs typeface="Arial" charset="0"/>
              </a:rPr>
              <a:t>2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S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b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Photocathode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31836" y="5647786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kV, then rebuilt gun with optimized triple-junction shield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0" name="4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77931" y="1675641"/>
            <a:ext cx="1485247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mask and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7082118" y="1675641"/>
            <a:ext cx="495814" cy="1503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5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Careful design of </a:t>
            </a:r>
            <a:r>
              <a:rPr lang="en-US" sz="3600" b="0" dirty="0" smtClean="0">
                <a:latin typeface="Minion Pro"/>
              </a:rPr>
              <a:t>triple-junction-shield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199" y="1121708"/>
            <a:ext cx="148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  <a:endParaRPr lang="en-US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Ceramic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HV plug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Hand-Polishing Nightmare!</a:t>
            </a:r>
            <a:endParaRPr lang="en-US" sz="3600" b="0" dirty="0">
              <a:latin typeface="Minion Pr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1" y="5266098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 charset="0"/>
              </a:rPr>
              <a:t>New CEBAF 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 charset="0"/>
              </a:rPr>
              <a:t>200 kV Gun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80974" y="1630454"/>
            <a:ext cx="4272355" cy="37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39" y="939800"/>
            <a:ext cx="3946922" cy="5262563"/>
          </a:xfrm>
        </p:spPr>
      </p:pic>
      <p:sp>
        <p:nvSpPr>
          <p:cNvPr id="12" name="Notched Right Arrow 11"/>
          <p:cNvSpPr/>
          <p:nvPr/>
        </p:nvSpPr>
        <p:spPr>
          <a:xfrm rot="683877">
            <a:off x="3009899" y="2882900"/>
            <a:ext cx="2857500" cy="431800"/>
          </a:xfrm>
          <a:prstGeom prst="notchedRightArrow">
            <a:avLst>
              <a:gd name="adj1" fmla="val 50000"/>
              <a:gd name="adj2" fmla="val 1117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Centrifugal Barrel </a:t>
            </a:r>
            <a:r>
              <a:rPr lang="en-US" sz="3600" b="0" dirty="0"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olishing to Rescue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863601"/>
            <a:ext cx="4019550" cy="647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Months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to </a:t>
            </a:r>
            <a:r>
              <a:rPr lang="en-US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hours !!!</a:t>
            </a:r>
            <a:endParaRPr lang="en-US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G:\my_pix\101614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73" y="3552479"/>
            <a:ext cx="2866427" cy="21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r="16712" b="2466"/>
          <a:stretch/>
        </p:blipFill>
        <p:spPr>
          <a:xfrm>
            <a:off x="3324583" y="2253271"/>
            <a:ext cx="2542818" cy="34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7717" r="22161" b="19270"/>
          <a:stretch/>
        </p:blipFill>
        <p:spPr>
          <a:xfrm>
            <a:off x="241301" y="2216237"/>
            <a:ext cx="2646180" cy="34738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1" y="1798941"/>
            <a:ext cx="264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From machine shop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1" y="1533525"/>
            <a:ext cx="364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30 minutes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plastic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cones </a:t>
            </a:r>
            <a:endParaRPr lang="en-US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30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minutes in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crushed corncob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92" y="5775325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7915" b="15107"/>
          <a:stretch/>
        </p:blipFill>
        <p:spPr>
          <a:xfrm>
            <a:off x="6629400" y="1269999"/>
            <a:ext cx="2324100" cy="13462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543675" y="2005920"/>
            <a:ext cx="13335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8446" y="1732923"/>
            <a:ext cx="591454" cy="307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28446" y="2959622"/>
            <a:ext cx="2788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Barrel polishing machine at </a:t>
            </a:r>
            <a:r>
              <a:rPr lang="en-US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JLab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SRF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Excellent Surface Finish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8" b="48062"/>
          <a:stretch/>
        </p:blipFill>
        <p:spPr>
          <a:xfrm>
            <a:off x="0" y="974725"/>
            <a:ext cx="5369691" cy="452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9571" b="50926"/>
          <a:stretch/>
        </p:blipFill>
        <p:spPr>
          <a:xfrm>
            <a:off x="5424494" y="1965326"/>
            <a:ext cx="3719506" cy="279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6479" y="1482725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Diamond paste polishing    Ra 30 nm*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51" y="5372100"/>
            <a:ext cx="8991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S. Covert,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, L. Das, M. Kelley, P. </a:t>
            </a:r>
            <a:r>
              <a:rPr lang="en-US" sz="1200" dirty="0" smtClean="0">
                <a:latin typeface="Century Gothic" panose="020B0502020202020204" pitchFamily="34" charset="0"/>
              </a:rPr>
              <a:t>Williams, “</a:t>
            </a:r>
            <a:r>
              <a:rPr lang="en-US" sz="1200" i="1" dirty="0" smtClean="0">
                <a:latin typeface="Century Gothic" panose="020B0502020202020204" pitchFamily="34" charset="0"/>
              </a:rPr>
              <a:t>Evaluation </a:t>
            </a:r>
            <a:r>
              <a:rPr lang="en-US" sz="1200" i="1" dirty="0">
                <a:latin typeface="Century Gothic" panose="020B0502020202020204" pitchFamily="34" charset="0"/>
              </a:rPr>
              <a:t>of </a:t>
            </a:r>
            <a:r>
              <a:rPr lang="en-US" sz="1200" i="1" dirty="0" err="1">
                <a:latin typeface="Century Gothic" panose="020B0502020202020204" pitchFamily="34" charset="0"/>
              </a:rPr>
              <a:t>electropolished</a:t>
            </a:r>
            <a:r>
              <a:rPr lang="en-US" sz="1200" i="1" dirty="0">
                <a:latin typeface="Century Gothic" panose="020B0502020202020204" pitchFamily="34" charset="0"/>
              </a:rPr>
              <a:t> stainless steel electrodes for use in DC high voltage photoelectron </a:t>
            </a:r>
            <a:r>
              <a:rPr lang="en-US" sz="1200" i="1" dirty="0" smtClean="0">
                <a:latin typeface="Century Gothic" panose="020B0502020202020204" pitchFamily="34" charset="0"/>
              </a:rPr>
              <a:t>guns</a:t>
            </a:r>
            <a:r>
              <a:rPr lang="en-US" sz="1200" dirty="0" smtClean="0">
                <a:latin typeface="Century Gothic" panose="020B0502020202020204" pitchFamily="34" charset="0"/>
              </a:rPr>
              <a:t>,”</a:t>
            </a:r>
            <a:r>
              <a:rPr lang="en-US" sz="1200" b="1" dirty="0" smtClean="0">
                <a:latin typeface="Century Gothic" panose="020B0502020202020204" pitchFamily="34" charset="0"/>
              </a:rPr>
              <a:t> </a:t>
            </a:r>
            <a:r>
              <a:rPr lang="en-US" sz="1200" dirty="0" smtClean="0">
                <a:latin typeface="Century Gothic" panose="020B0502020202020204" pitchFamily="34" charset="0"/>
              </a:rPr>
              <a:t>J</a:t>
            </a:r>
            <a:r>
              <a:rPr lang="en-US" sz="1200" dirty="0">
                <a:latin typeface="Century Gothic" panose="020B0502020202020204" pitchFamily="34" charset="0"/>
              </a:rPr>
              <a:t>. Vac. Sci. Technol. A, Vol. 33, No. 4, Jul/Aug  </a:t>
            </a:r>
            <a:r>
              <a:rPr lang="en-US" sz="1200" dirty="0" smtClean="0">
                <a:latin typeface="Century Gothic" panose="020B0502020202020204" pitchFamily="34" charset="0"/>
              </a:rPr>
              <a:t>2015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734" y="863521"/>
            <a:ext cx="796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similar </a:t>
            </a:r>
            <a:r>
              <a:rPr lang="en-US" dirty="0">
                <a:latin typeface="Century Gothic" panose="020B0502020202020204" pitchFamily="34" charset="0"/>
              </a:rPr>
              <a:t>to </a:t>
            </a:r>
            <a:r>
              <a:rPr lang="en-US" dirty="0" smtClean="0">
                <a:latin typeface="Century Gothic" panose="020B0502020202020204" pitchFamily="34" charset="0"/>
              </a:rPr>
              <a:t>traditional </a:t>
            </a:r>
            <a:r>
              <a:rPr lang="en-US" dirty="0">
                <a:latin typeface="Century Gothic" panose="020B0502020202020204" pitchFamily="34" charset="0"/>
              </a:rPr>
              <a:t>hand </a:t>
            </a:r>
            <a:r>
              <a:rPr lang="en-US" dirty="0" smtClean="0">
                <a:latin typeface="Century Gothic" panose="020B0502020202020204" pitchFamily="34" charset="0"/>
              </a:rPr>
              <a:t>polishing with sand paper and diamond grit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623</TotalTime>
  <Words>776</Words>
  <Application>Microsoft Office PowerPoint</Application>
  <PresentationFormat>Overhead</PresentationFormat>
  <Paragraphs>88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JLab_presentation</vt:lpstr>
      <vt:lpstr>300 kV DC High Voltage Photogun with Inverted Insulator Geometry</vt:lpstr>
      <vt:lpstr>Inverted Insulator Photoguns</vt:lpstr>
      <vt:lpstr>Building the 350 kV Gun</vt:lpstr>
      <vt:lpstr>300 kV Inverted Gun and CsK2Sb Photocathode</vt:lpstr>
      <vt:lpstr>Careful design of triple-junction-shield</vt:lpstr>
      <vt:lpstr>500 kV Gun?</vt:lpstr>
      <vt:lpstr>Hand-Polishing Nightmare!</vt:lpstr>
      <vt:lpstr>Centrifugal Barrel Polishing to Rescue</vt:lpstr>
      <vt:lpstr>Excellent Surface Finish</vt:lpstr>
      <vt:lpstr>The ultimate metric of success: High Voltage</vt:lpstr>
      <vt:lpstr>3 photoguns with barrel polished electrodes</vt:lpstr>
      <vt:lpstr>Backup slides</vt:lpstr>
      <vt:lpstr>Face the Realities of HV Breakdown</vt:lpstr>
      <vt:lpstr>Optimizing the Electrode Design</vt:lpstr>
      <vt:lpstr>Inverted-Insulator Photoguns</vt:lpstr>
      <vt:lpstr>Barrel polished electrodes…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Mathew Poelker</cp:lastModifiedBy>
  <cp:revision>53</cp:revision>
  <dcterms:created xsi:type="dcterms:W3CDTF">2016-10-03T15:46:18Z</dcterms:created>
  <dcterms:modified xsi:type="dcterms:W3CDTF">2017-09-05T18:25:33Z</dcterms:modified>
</cp:coreProperties>
</file>