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8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5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7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5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9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4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5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2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8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9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5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1634-AF2A-4B2C-9F0F-39BADE88D4BC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C9F2-D122-4C2B-8232-59BC113F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3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UITF ODH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UITF Safety Review</a:t>
            </a:r>
          </a:p>
          <a:p>
            <a:r>
              <a:rPr lang="en-US" dirty="0" smtClean="0"/>
              <a:t>May 10,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5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763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/>
              <a:t>Percentage of Oxygen in ambient air = 21%</a:t>
            </a:r>
          </a:p>
          <a:p>
            <a:r>
              <a:rPr lang="en-US" sz="2400" dirty="0"/>
              <a:t>Oxygen level below which ODH exists = 19.5%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mbient </a:t>
            </a:r>
            <a:r>
              <a:rPr lang="en-US" sz="2400" dirty="0"/>
              <a:t>temperature = </a:t>
            </a:r>
            <a:r>
              <a:rPr lang="en-US" sz="2400" dirty="0" smtClean="0"/>
              <a:t>300K</a:t>
            </a:r>
          </a:p>
          <a:p>
            <a:r>
              <a:rPr lang="en-US" sz="2400" dirty="0" smtClean="0"/>
              <a:t>Cave 1 Volume = </a:t>
            </a:r>
            <a:r>
              <a:rPr lang="en-US" sz="2400" dirty="0"/>
              <a:t>259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r>
              <a:rPr lang="en-US" sz="2400" dirty="0" smtClean="0"/>
              <a:t>Cave 2 </a:t>
            </a:r>
            <a:r>
              <a:rPr lang="en-US" sz="2400" dirty="0"/>
              <a:t>Volume = 469m</a:t>
            </a:r>
            <a:r>
              <a:rPr lang="en-US" sz="2400" baseline="30000" dirty="0"/>
              <a:t>3</a:t>
            </a:r>
            <a:endParaRPr lang="en-US" sz="2400" dirty="0"/>
          </a:p>
          <a:p>
            <a:r>
              <a:rPr lang="en-US" sz="2400" dirty="0" smtClean="0"/>
              <a:t>Cave 2 ceiling </a:t>
            </a:r>
            <a:r>
              <a:rPr lang="en-US" sz="2400" dirty="0"/>
              <a:t>vent area = 5.6 m</a:t>
            </a:r>
            <a:r>
              <a:rPr lang="en-US" sz="2400" baseline="30000" dirty="0"/>
              <a:t>2 </a:t>
            </a:r>
            <a:endParaRPr lang="en-US" sz="2400" baseline="30000" dirty="0" smtClean="0"/>
          </a:p>
          <a:p>
            <a:endParaRPr lang="en-US" sz="2400" baseline="30000" dirty="0"/>
          </a:p>
          <a:p>
            <a:endParaRPr lang="en-US" sz="2400" dirty="0" smtClean="0"/>
          </a:p>
          <a:p>
            <a:r>
              <a:rPr lang="en-US" sz="2400" dirty="0" smtClean="0"/>
              <a:t>Rate of escape of Helium = 0.25kg/s/m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 (from Dana </a:t>
            </a:r>
            <a:r>
              <a:rPr lang="en-US" sz="2400" dirty="0" err="1" smtClean="0"/>
              <a:t>Arenius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Volume of Helium venting through 1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vent= 0.002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</a:t>
            </a:r>
          </a:p>
          <a:p>
            <a:r>
              <a:rPr lang="en-US" sz="2400" dirty="0" smtClean="0"/>
              <a:t>Volume Helium venting capacity of 5.6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vent = 0.0112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</a:t>
            </a:r>
          </a:p>
          <a:p>
            <a:endParaRPr lang="en-US" sz="24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6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2 - Cryogen Container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764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Pressure in liquid Helium </a:t>
            </a:r>
            <a:r>
              <a:rPr lang="en-US" sz="2400" dirty="0" err="1" smtClean="0"/>
              <a:t>dewars</a:t>
            </a:r>
            <a:r>
              <a:rPr lang="en-US" sz="2400" dirty="0" smtClean="0"/>
              <a:t> = 13.8 </a:t>
            </a:r>
            <a:r>
              <a:rPr lang="en-US" sz="2400" dirty="0" err="1" smtClean="0"/>
              <a:t>KPa</a:t>
            </a:r>
            <a:endParaRPr lang="en-US" sz="2400" dirty="0" smtClean="0"/>
          </a:p>
          <a:p>
            <a:r>
              <a:rPr lang="en-US" sz="2400" dirty="0" smtClean="0"/>
              <a:t>Mass of liquid Helium in 1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dewar = 125 kg</a:t>
            </a:r>
          </a:p>
          <a:p>
            <a:r>
              <a:rPr lang="en-US" sz="2400" dirty="0" smtClean="0"/>
              <a:t>Transfer pipe radius of 1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dewar  = 0.0064 m</a:t>
            </a:r>
          </a:p>
          <a:p>
            <a:r>
              <a:rPr lang="en-US" sz="2400" dirty="0" smtClean="0"/>
              <a:t>Mass of liquid Helium in 0.5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dewar = 62.5 kg</a:t>
            </a:r>
          </a:p>
          <a:p>
            <a:r>
              <a:rPr lang="en-US" sz="2400" dirty="0" smtClean="0"/>
              <a:t>Transfer pipe radius of 0.5m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dewar = 0.0032 m</a:t>
            </a:r>
          </a:p>
          <a:p>
            <a:r>
              <a:rPr lang="en-US" sz="2400" dirty="0" smtClean="0"/>
              <a:t>Expansion factor for 4K He = 750</a:t>
            </a:r>
          </a:p>
          <a:p>
            <a:r>
              <a:rPr lang="en-US" sz="2400" dirty="0" smtClean="0"/>
              <a:t>Expansion factor liquid N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 = 700</a:t>
            </a:r>
          </a:p>
          <a:p>
            <a:r>
              <a:rPr lang="en-US" sz="2400" dirty="0" smtClean="0"/>
              <a:t>Pressure in liquid Nitrogen dewar = 139 </a:t>
            </a:r>
            <a:r>
              <a:rPr lang="en-US" sz="2400" dirty="0" err="1" smtClean="0"/>
              <a:t>KPa</a:t>
            </a:r>
            <a:endParaRPr lang="en-US" sz="2400" dirty="0" smtClean="0"/>
          </a:p>
          <a:p>
            <a:r>
              <a:rPr lang="en-US" sz="2400" dirty="0" smtClean="0"/>
              <a:t>Mass of liquid Nitrogen in 100 L dewar = 81 kg</a:t>
            </a:r>
          </a:p>
          <a:p>
            <a:r>
              <a:rPr lang="en-US" sz="2400" dirty="0" smtClean="0"/>
              <a:t>Transfer Pipe radius of Nitrogen dewar = 0.0064 m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6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Equipment Failure in Cave 1 and Passive Vent Rates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30859"/>
              </p:ext>
            </p:extLst>
          </p:nvPr>
        </p:nvGraphicFramePr>
        <p:xfrm>
          <a:off x="685800" y="1219200"/>
          <a:ext cx="7848600" cy="5362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066800"/>
                <a:gridCol w="1981200"/>
                <a:gridCol w="1676400"/>
                <a:gridCol w="1600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 and Event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Spill Rate kg/sec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Passive Vent Rate kg/sec based on 5.6m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vent area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Ratio (Spill Rate)/(Vent Rate)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If &lt;1 “Ok”, If &gt;/=1 “Issue”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Rupture 4K Supply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Blocked 4K Return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Rupture Shield Supply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.015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Blocked Shield Return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.015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¼ CM </a:t>
                      </a:r>
                      <a:r>
                        <a:rPr lang="en-US" sz="1800" dirty="0" err="1">
                          <a:effectLst/>
                        </a:rPr>
                        <a:t>Insul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Vac</a:t>
                      </a:r>
                      <a:r>
                        <a:rPr lang="en-US" sz="1800" dirty="0">
                          <a:effectLst/>
                        </a:rPr>
                        <a:t> Loss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0.147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Concern</a:t>
                      </a:r>
                      <a:r>
                        <a:rPr lang="en-US" sz="1800" baseline="30000">
                          <a:effectLst/>
                        </a:rPr>
                        <a:t>+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¼ CM Beam Line Vac Loss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0.593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Concern</a:t>
                      </a:r>
                      <a:r>
                        <a:rPr lang="en-US" sz="1800" baseline="30000" dirty="0">
                          <a:effectLst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300K Helium Supply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5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There are  </a:t>
            </a:r>
            <a:r>
              <a:rPr lang="en-US" sz="2400" dirty="0"/>
              <a:t>two concerns </a:t>
            </a:r>
            <a:r>
              <a:rPr lang="en-US" sz="2400" dirty="0" smtClean="0"/>
              <a:t>to </a:t>
            </a:r>
            <a:r>
              <a:rPr lang="en-US" sz="2400" dirty="0"/>
              <a:t>be addressed.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venting of the entire helium inventory upon the loss of beam line vacuum in the ¼ cryomodule will take place in approximately 70secs with a large discharge plum.</a:t>
            </a:r>
          </a:p>
          <a:p>
            <a:r>
              <a:rPr lang="en-US" sz="2400" dirty="0" smtClean="0"/>
              <a:t>While </a:t>
            </a:r>
            <a:r>
              <a:rPr lang="en-US" sz="2400" dirty="0"/>
              <a:t>the passive venting </a:t>
            </a:r>
            <a:r>
              <a:rPr lang="en-US" sz="2400" dirty="0" smtClean="0"/>
              <a:t>can handle the volume, </a:t>
            </a:r>
            <a:r>
              <a:rPr lang="en-US" sz="2400" dirty="0"/>
              <a:t>the direction of flow from the reliefs (close to head height) and the </a:t>
            </a:r>
            <a:r>
              <a:rPr lang="en-US" sz="2400" dirty="0" smtClean="0"/>
              <a:t>distance </a:t>
            </a:r>
            <a:r>
              <a:rPr lang="en-US" sz="2400" dirty="0"/>
              <a:t>to </a:t>
            </a:r>
            <a:r>
              <a:rPr lang="en-US" sz="2400" dirty="0" smtClean="0"/>
              <a:t>the 5.6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vent is </a:t>
            </a:r>
            <a:r>
              <a:rPr lang="en-US" sz="2400" dirty="0"/>
              <a:t>a concern if an actual event were to occur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ensure clear egress and clear flow of the spill out of the cave, the primary relief, the secondary parallel plate relief and the burst disk on the new ¼ CM must be diverted to the outside of the cave. </a:t>
            </a:r>
          </a:p>
        </p:txBody>
      </p:sp>
    </p:spTree>
    <p:extLst>
      <p:ext uri="{BB962C8B-B14F-4D97-AF65-F5344CB8AC3E}">
        <p14:creationId xmlns:p14="http://schemas.microsoft.com/office/powerpoint/2010/main" val="97785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0999"/>
            <a:ext cx="4678436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50" y="2779711"/>
            <a:ext cx="4535750" cy="35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7" name="Straight Arrow Connector 1026"/>
          <p:cNvCxnSpPr/>
          <p:nvPr/>
        </p:nvCxnSpPr>
        <p:spPr>
          <a:xfrm>
            <a:off x="4038600" y="5715000"/>
            <a:ext cx="17526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181600" y="2362200"/>
            <a:ext cx="7620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/>
          <p:cNvSpPr txBox="1"/>
          <p:nvPr/>
        </p:nvSpPr>
        <p:spPr>
          <a:xfrm>
            <a:off x="5029200" y="2054423"/>
            <a:ext cx="1409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Roof over Cave 1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057400" y="5538652"/>
            <a:ext cx="198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¼ Cryomodule in Cave 1</a:t>
            </a:r>
            <a:endParaRPr lang="en-US" sz="1400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191000" y="533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ODH Concern Mitigation – Cave 1</a:t>
            </a:r>
            <a:endParaRPr lang="en-US" sz="2400" dirty="0"/>
          </a:p>
        </p:txBody>
      </p:sp>
      <p:sp>
        <p:nvSpPr>
          <p:cNvPr id="1031" name="TextBox 1030"/>
          <p:cNvSpPr txBox="1"/>
          <p:nvPr/>
        </p:nvSpPr>
        <p:spPr>
          <a:xfrm>
            <a:off x="6467248" y="2194654"/>
            <a:ext cx="2442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Vent stacks, 8’ high</a:t>
            </a:r>
          </a:p>
          <a:p>
            <a:r>
              <a:rPr lang="en-US" sz="1400" dirty="0" smtClean="0"/>
              <a:t>Using rectangular penetrations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705601" y="2669976"/>
            <a:ext cx="838199" cy="3347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5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Equipment Failure in Cave 2 and Passive Vent Rates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59567"/>
              </p:ext>
            </p:extLst>
          </p:nvPr>
        </p:nvGraphicFramePr>
        <p:xfrm>
          <a:off x="533400" y="1143000"/>
          <a:ext cx="7848600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990600"/>
                <a:gridCol w="1981200"/>
                <a:gridCol w="1447800"/>
                <a:gridCol w="14478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 and Event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Spill Rate kg/sec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Passive Vent Rate kg/sec based on 5.6m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vent area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Ratio (Spill Rate)/(Vent Rate)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If &lt;1 “Ok”, If &gt;/=1 “Issue”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Rupture </a:t>
                      </a:r>
                      <a:r>
                        <a:rPr lang="en-US" sz="1800" dirty="0" err="1">
                          <a:effectLst/>
                        </a:rPr>
                        <a:t>HDice</a:t>
                      </a:r>
                      <a:r>
                        <a:rPr lang="en-US" sz="1800" dirty="0">
                          <a:effectLst/>
                        </a:rPr>
                        <a:t> 50L IBC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transfer line 500L Buffer Dewar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transfer line Supply Dewar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500L Dewar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63kg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</a:rPr>
                        <a:t>Issue*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1000L Dewar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125kg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</a:rPr>
                        <a:t>Issue*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HDice boil off return line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&lt;&lt;1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Rupture 100L LN2 Dewar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81kg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1654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7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997839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Instantaneous failure of 50L IBC results in a 19.9% O</a:t>
            </a:r>
            <a:r>
              <a:rPr lang="en-US" sz="2400" baseline="-25000" dirty="0"/>
              <a:t>2</a:t>
            </a:r>
            <a:r>
              <a:rPr lang="en-US" sz="2400" dirty="0"/>
              <a:t> concentration in the cave with a fatality factor of 0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Instantaneous </a:t>
            </a:r>
            <a:r>
              <a:rPr lang="en-US" sz="2400" dirty="0"/>
              <a:t>failure of </a:t>
            </a:r>
            <a:r>
              <a:rPr lang="en-US" sz="2400" dirty="0" smtClean="0"/>
              <a:t>nitrogen dewar </a:t>
            </a:r>
            <a:r>
              <a:rPr lang="en-US" sz="2400" dirty="0"/>
              <a:t>dumping entire contests results in O</a:t>
            </a:r>
            <a:r>
              <a:rPr lang="en-US" sz="2400" baseline="-25000" dirty="0"/>
              <a:t>2</a:t>
            </a:r>
            <a:r>
              <a:rPr lang="en-US" sz="2400" dirty="0"/>
              <a:t> concentration of 18.8% resulting in a fatality factor of 0.</a:t>
            </a:r>
          </a:p>
        </p:txBody>
      </p:sp>
    </p:spTree>
    <p:extLst>
      <p:ext uri="{BB962C8B-B14F-4D97-AF65-F5344CB8AC3E}">
        <p14:creationId xmlns:p14="http://schemas.microsoft.com/office/powerpoint/2010/main" val="404066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3716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Instantaneous failure of dewar dumping entire contents results in O</a:t>
            </a:r>
            <a:r>
              <a:rPr lang="en-US" sz="2400" baseline="-25000" dirty="0"/>
              <a:t>2</a:t>
            </a:r>
            <a:r>
              <a:rPr lang="en-US" sz="2400" dirty="0"/>
              <a:t> concentration </a:t>
            </a:r>
            <a:r>
              <a:rPr lang="en-US" sz="2400" dirty="0" smtClean="0"/>
              <a:t>of 8.8% for 500L dewar and </a:t>
            </a:r>
            <a:r>
              <a:rPr lang="en-US" sz="2400" dirty="0" err="1" smtClean="0"/>
              <a:t>inerts</a:t>
            </a:r>
            <a:r>
              <a:rPr lang="en-US" sz="2400" dirty="0" smtClean="0"/>
              <a:t> the cave for 1000L dewar</a:t>
            </a:r>
          </a:p>
          <a:p>
            <a:endParaRPr lang="en-US" sz="2400" dirty="0"/>
          </a:p>
          <a:p>
            <a:r>
              <a:rPr lang="en-US" sz="2400" dirty="0"/>
              <a:t>The median failure rate for a dewar </a:t>
            </a:r>
            <a:r>
              <a:rPr lang="en-US" sz="2400" dirty="0" smtClean="0"/>
              <a:t>is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/</a:t>
            </a:r>
            <a:r>
              <a:rPr lang="en-US" sz="2400" dirty="0" err="1" smtClean="0"/>
              <a:t>hr</a:t>
            </a:r>
            <a:r>
              <a:rPr lang="en-US" sz="2400" dirty="0" smtClean="0"/>
              <a:t> with </a:t>
            </a:r>
            <a:r>
              <a:rPr lang="en-US" sz="2400" dirty="0"/>
              <a:t>a fatality factor of 1 </a:t>
            </a:r>
            <a:r>
              <a:rPr lang="en-US" sz="2400" dirty="0" smtClean="0"/>
              <a:t>(EH&amp;S manual )  </a:t>
            </a:r>
          </a:p>
          <a:p>
            <a:r>
              <a:rPr lang="en-US" sz="2400" dirty="0" smtClean="0"/>
              <a:t>The resulting Probability x Fatality =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which is ODH 1. </a:t>
            </a:r>
            <a:r>
              <a:rPr lang="en-US" sz="2400" dirty="0"/>
              <a:t>rating </a:t>
            </a:r>
            <a:r>
              <a:rPr lang="en-US" sz="2400" dirty="0" smtClean="0"/>
              <a:t>for a 500L or larger helium dewar  </a:t>
            </a:r>
          </a:p>
          <a:p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</a:t>
            </a:r>
            <a:r>
              <a:rPr lang="en-US" sz="2400" dirty="0" smtClean="0"/>
              <a:t>instantaneous </a:t>
            </a:r>
            <a:r>
              <a:rPr lang="en-US" sz="2400" dirty="0"/>
              <a:t>dumping of the entire dewar contents would </a:t>
            </a:r>
            <a:r>
              <a:rPr lang="en-US" sz="2400" dirty="0" smtClean="0"/>
              <a:t>occur during </a:t>
            </a:r>
            <a:r>
              <a:rPr lang="en-US" sz="2400" dirty="0"/>
              <a:t>the movement of such a </a:t>
            </a:r>
            <a:r>
              <a:rPr lang="en-US" sz="2400" dirty="0" smtClean="0"/>
              <a:t>dewar</a:t>
            </a:r>
            <a:r>
              <a:rPr lang="en-US" sz="2400" dirty="0"/>
              <a:t> </a:t>
            </a:r>
            <a:r>
              <a:rPr lang="en-US" sz="2400" dirty="0" smtClean="0"/>
              <a:t>and not when the dewar is stationary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0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u="sng" dirty="0" smtClean="0"/>
              <a:t>Standard UITF Configuration </a:t>
            </a:r>
          </a:p>
          <a:p>
            <a:pPr marL="0" indent="0">
              <a:buNone/>
            </a:pPr>
            <a:endParaRPr lang="en-US" sz="2800" b="1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UITF will have a chain link entry gate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UITF will have the </a:t>
            </a:r>
            <a:r>
              <a:rPr lang="en-US" sz="2400" dirty="0"/>
              <a:t>primary reliefs of the ¼ Cryomodule diverted outside the cave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passive vent areas </a:t>
            </a:r>
            <a:r>
              <a:rPr lang="en-US" sz="2400" dirty="0" smtClean="0"/>
              <a:t>will be kept free </a:t>
            </a:r>
            <a:r>
              <a:rPr lang="en-US" sz="2400" dirty="0"/>
              <a:t>and clear for the passage of helium </a:t>
            </a:r>
            <a:r>
              <a:rPr lang="en-US" sz="2400" dirty="0" smtClean="0"/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93795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ODH0 Conditions for UITF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the floor to an elevation of </a:t>
            </a:r>
            <a:r>
              <a:rPr lang="en-US" dirty="0" smtClean="0"/>
              <a:t>9’ whether the roof is fully installed or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the Cave 2 roof is partially removed for work on the </a:t>
            </a:r>
            <a:r>
              <a:rPr lang="en-US" dirty="0" err="1"/>
              <a:t>HDice</a:t>
            </a:r>
            <a:r>
              <a:rPr lang="en-US" dirty="0"/>
              <a:t> </a:t>
            </a:r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6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UITF Layout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446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4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ODH1 Conditions for UITF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 smtClean="0"/>
              <a:t>9’ </a:t>
            </a:r>
            <a:r>
              <a:rPr lang="en-US" dirty="0"/>
              <a:t>up to the </a:t>
            </a:r>
            <a:r>
              <a:rPr lang="en-US" dirty="0" smtClean="0"/>
              <a:t>ceiling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a 500L helium dewar or larger is being moved into/out of </a:t>
            </a:r>
            <a:r>
              <a:rPr lang="en-US" dirty="0" smtClean="0"/>
              <a:t>UITF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the cave roof is fully installed, during u-tube operations to connect or disconnect the ¼ </a:t>
            </a:r>
            <a:r>
              <a:rPr lang="en-US" dirty="0" smtClean="0"/>
              <a:t>Cryomodule</a:t>
            </a:r>
          </a:p>
          <a:p>
            <a:pPr marL="0" indent="0">
              <a:buNone/>
            </a:pPr>
            <a:r>
              <a:rPr lang="en-US" dirty="0" smtClean="0"/>
              <a:t>Signage will indicate the ODH0 and ODH 1 areas and an OSP will guide the mitigation during items 2 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3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ODH Hazards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124637"/>
              </p:ext>
            </p:extLst>
          </p:nvPr>
        </p:nvGraphicFramePr>
        <p:xfrm>
          <a:off x="1524000" y="1447800"/>
          <a:ext cx="5705475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681"/>
                <a:gridCol w="1787616"/>
                <a:gridCol w="1129178"/>
              </a:tblGrid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Source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Location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Gun Power Supply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SF6 Gas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¼ </a:t>
                      </a:r>
                      <a:r>
                        <a:rPr lang="en-US" sz="2000" dirty="0" smtClean="0">
                          <a:effectLst/>
                        </a:rPr>
                        <a:t>Cryomodule (400 L)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Helium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Nitrogen Supply Line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Nitrogen Gas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1000 L Dewar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Helium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500 L Dewar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Helium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L Dewar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Nitrogen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 Beam Cryostat (IBC)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Liquid Helium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04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Vents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34395"/>
              </p:ext>
            </p:extLst>
          </p:nvPr>
        </p:nvGraphicFramePr>
        <p:xfrm>
          <a:off x="1143000" y="1524000"/>
          <a:ext cx="7086601" cy="4312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1"/>
                <a:gridCol w="838199"/>
                <a:gridCol w="1219200"/>
                <a:gridCol w="1676401"/>
              </a:tblGrid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Vent size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No. of  Vents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Location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Credited for mitigation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0.25 </a:t>
                      </a:r>
                      <a:r>
                        <a:rPr lang="en-US" sz="2000" dirty="0" smtClean="0">
                          <a:effectLst/>
                        </a:rPr>
                        <a:t>m (10”) </a:t>
                      </a:r>
                      <a:r>
                        <a:rPr lang="en-US" sz="2000" dirty="0">
                          <a:effectLst/>
                        </a:rPr>
                        <a:t>diameter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 Ceiling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9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0.76 </a:t>
                      </a:r>
                      <a:r>
                        <a:rPr lang="en-US" sz="2000" dirty="0" smtClean="0">
                          <a:effectLst/>
                        </a:rPr>
                        <a:t>m (30”) </a:t>
                      </a:r>
                      <a:r>
                        <a:rPr lang="en-US" sz="2000" dirty="0">
                          <a:effectLst/>
                        </a:rPr>
                        <a:t>diameter, active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2.1 m</a:t>
                      </a:r>
                      <a:r>
                        <a:rPr lang="en-US" sz="2000" baseline="30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/s &amp; 3.5 m</a:t>
                      </a:r>
                      <a:r>
                        <a:rPr lang="en-US" sz="2000" baseline="30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/s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 East Wall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 m x 0.46 m </a:t>
                      </a:r>
                      <a:r>
                        <a:rPr lang="en-US" sz="2000" dirty="0" smtClean="0">
                          <a:effectLst/>
                        </a:rPr>
                        <a:t> (12” x 18”)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 Ceiling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 are used </a:t>
                      </a:r>
                      <a:r>
                        <a:rPr lang="en-US" sz="2000" dirty="0">
                          <a:effectLst/>
                        </a:rPr>
                        <a:t>for vent stack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0.15 m </a:t>
                      </a:r>
                      <a:r>
                        <a:rPr lang="en-US" sz="2000" dirty="0" smtClean="0">
                          <a:effectLst/>
                        </a:rPr>
                        <a:t>diameter (6”)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Cave 1 West Wall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5.6 </a:t>
                      </a:r>
                      <a:r>
                        <a:rPr lang="en-US" sz="2000" dirty="0" smtClean="0">
                          <a:effectLst/>
                        </a:rPr>
                        <a:t>m</a:t>
                      </a:r>
                      <a:r>
                        <a:rPr lang="en-US" sz="2000" baseline="30000" dirty="0" smtClean="0">
                          <a:effectLst/>
                        </a:rPr>
                        <a:t>2 </a:t>
                      </a:r>
                      <a:r>
                        <a:rPr lang="en-US" sz="2000" baseline="0" dirty="0" smtClean="0">
                          <a:effectLst/>
                        </a:rPr>
                        <a:t> (60 sq. </a:t>
                      </a:r>
                      <a:r>
                        <a:rPr lang="en-US" sz="2000" baseline="0" dirty="0" err="1" smtClean="0">
                          <a:effectLst/>
                        </a:rPr>
                        <a:t>ft</a:t>
                      </a:r>
                      <a:r>
                        <a:rPr lang="en-US" sz="2000" baseline="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Cave 2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6738" y="3187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3" y="938389"/>
            <a:ext cx="59499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IMG_20151124_1327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222885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96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8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4111" y="5843451"/>
            <a:ext cx="2025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6” Vents, West Wall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3446639"/>
            <a:ext cx="279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30” </a:t>
            </a:r>
            <a:r>
              <a:rPr lang="en-US" dirty="0"/>
              <a:t>Vents, </a:t>
            </a:r>
            <a:r>
              <a:rPr lang="en-US" dirty="0" smtClean="0"/>
              <a:t>East Wall (active)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3423134"/>
            <a:ext cx="119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Roof Vents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91118" y="152400"/>
            <a:ext cx="243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Vents in Cave 1</a:t>
            </a:r>
            <a:endParaRPr lang="en-US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92466"/>
            <a:ext cx="22510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4376" y="1330739"/>
            <a:ext cx="2512487" cy="17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7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ENTRY/EXIT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6002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main entry/exit to UITF is through a labyrinth with chain-link fence gate, </a:t>
            </a:r>
            <a:r>
              <a:rPr lang="en-US" sz="2400" dirty="0" smtClean="0"/>
              <a:t>approximately </a:t>
            </a:r>
            <a:r>
              <a:rPr lang="en-US" sz="2400" dirty="0"/>
              <a:t>1.8m (6’) wide and 2.4m (8’) tall, which also provides an escape path for helium gas and/or a path for makeup air.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vent tubes, penetrations and chain-link fence gate allow lighter than air mixtures of ODH gases to leave the enclosure to the high bay.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663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Bay –Equivalence to Outside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443840"/>
            <a:ext cx="7467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Test Lab high bay volume roughly 40220 m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(81.4m L x 40.5m W x 12.2m H) = 1.4 million cubic feet</a:t>
            </a:r>
            <a:r>
              <a:rPr lang="en-US" sz="2400" baseline="30000" dirty="0" smtClean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To justify the claim that the high bay volume is large enough to be considered equivalent to the outdoors, consider 1,900 L of </a:t>
            </a:r>
            <a:r>
              <a:rPr lang="en-US" sz="2400" dirty="0" err="1" smtClean="0"/>
              <a:t>LHe</a:t>
            </a:r>
            <a:r>
              <a:rPr lang="en-US" sz="2400" dirty="0" smtClean="0"/>
              <a:t> released simultaneously from the quarter cryomodule (400L) and from the </a:t>
            </a:r>
            <a:r>
              <a:rPr lang="en-US" sz="2400" dirty="0" err="1" smtClean="0"/>
              <a:t>HDIce</a:t>
            </a:r>
            <a:r>
              <a:rPr lang="en-US" sz="2400" dirty="0" smtClean="0"/>
              <a:t> target (500L buffer dewar and a 1000L fill dewar).  This amount of </a:t>
            </a:r>
            <a:r>
              <a:rPr lang="en-US" sz="2400" dirty="0" err="1" smtClean="0"/>
              <a:t>LHe</a:t>
            </a:r>
            <a:r>
              <a:rPr lang="en-US" sz="2400" dirty="0" smtClean="0"/>
              <a:t> would expand to 1481m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(52,315 ft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of gas) with a resulting O2 concentration of 20.2% in the Test Lab high bay.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5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46" y="904220"/>
            <a:ext cx="4248285" cy="359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381000"/>
            <a:ext cx="2245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Vent in Cave 2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86600" y="1752600"/>
            <a:ext cx="76200" cy="28956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poelker\AppData\Local\Temp\Vashek-2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" y="770865"/>
            <a:ext cx="3951129" cy="2888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371600" y="2215048"/>
            <a:ext cx="381000" cy="15949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3830768"/>
            <a:ext cx="329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Elevated roof section over Cave 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81600" y="4648200"/>
            <a:ext cx="3285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60 </a:t>
            </a:r>
            <a:r>
              <a:rPr lang="en-US" dirty="0" err="1" smtClean="0"/>
              <a:t>sq.ft</a:t>
            </a:r>
            <a:r>
              <a:rPr lang="en-US" dirty="0" smtClean="0"/>
              <a:t> (5.6 </a:t>
            </a:r>
            <a:r>
              <a:rPr lang="en-US" dirty="0" err="1" smtClean="0"/>
              <a:t>sq.m</a:t>
            </a:r>
            <a:r>
              <a:rPr lang="en-US" dirty="0" smtClean="0"/>
              <a:t>) vent. Roof tiles rest on the steel structure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06755"/>
            <a:ext cx="2741023" cy="223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3124200" y="4971366"/>
            <a:ext cx="1447800" cy="9433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53724" y="5912896"/>
            <a:ext cx="3780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oof tiles of elevated section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9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ODH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Used two independent methods for ODH analysis with respect to Helium</a:t>
            </a:r>
          </a:p>
          <a:p>
            <a:pPr lvl="1"/>
            <a:r>
              <a:rPr lang="en-US" sz="2000" dirty="0" smtClean="0"/>
              <a:t>Dana </a:t>
            </a:r>
            <a:r>
              <a:rPr lang="en-US" sz="2000" dirty="0" err="1" smtClean="0"/>
              <a:t>Arenius’s</a:t>
            </a:r>
            <a:r>
              <a:rPr lang="en-US" sz="2000" dirty="0" smtClean="0"/>
              <a:t> numbers for venting helium through a ceiling vent</a:t>
            </a:r>
          </a:p>
          <a:p>
            <a:pPr lvl="1"/>
            <a:r>
              <a:rPr lang="en-US" sz="2000" dirty="0" smtClean="0"/>
              <a:t>For Cave 2,  by calculating the release of helium and venting of helium using Bernoulli principle and gas laws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 algn="ctr">
              <a:buNone/>
            </a:pPr>
            <a:r>
              <a:rPr lang="en-US" sz="2400" i="1" u="sng" dirty="0" smtClean="0"/>
              <a:t>The conclusions from the two methods agree</a:t>
            </a:r>
          </a:p>
        </p:txBody>
      </p:sp>
    </p:spTree>
    <p:extLst>
      <p:ext uri="{BB962C8B-B14F-4D97-AF65-F5344CB8AC3E}">
        <p14:creationId xmlns:p14="http://schemas.microsoft.com/office/powerpoint/2010/main" val="28672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1249</Words>
  <Application>Microsoft Office PowerPoint</Application>
  <PresentationFormat>On-screen Show (4:3)</PresentationFormat>
  <Paragraphs>227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UITF ODH Assessment</vt:lpstr>
      <vt:lpstr>UITF Layout</vt:lpstr>
      <vt:lpstr>Sources of ODH Hazards</vt:lpstr>
      <vt:lpstr>Table of Vents</vt:lpstr>
      <vt:lpstr>PowerPoint Presentation</vt:lpstr>
      <vt:lpstr>ENTRY/EXIT</vt:lpstr>
      <vt:lpstr>High Bay –Equivalence to Outside</vt:lpstr>
      <vt:lpstr>PowerPoint Presentation</vt:lpstr>
      <vt:lpstr>ODH Assessment</vt:lpstr>
      <vt:lpstr>Relevant Data</vt:lpstr>
      <vt:lpstr>Cave 2 - Cryogen Container Data</vt:lpstr>
      <vt:lpstr>Equipment Failure in Cave 1 and Passive Vent Rates</vt:lpstr>
      <vt:lpstr>Concerns</vt:lpstr>
      <vt:lpstr>PowerPoint Presentation</vt:lpstr>
      <vt:lpstr>Equipment Failure in Cave 2 and Passive Vent Rates</vt:lpstr>
      <vt:lpstr>Things to note</vt:lpstr>
      <vt:lpstr>Issues</vt:lpstr>
      <vt:lpstr>ODH Assessment</vt:lpstr>
      <vt:lpstr>ODH0 Conditions for UITF</vt:lpstr>
      <vt:lpstr>ODH1 Conditions for UITF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ODH Assessment</dc:title>
  <dc:creator>Hari Areti</dc:creator>
  <cp:lastModifiedBy>Mathew Poelker</cp:lastModifiedBy>
  <cp:revision>24</cp:revision>
  <cp:lastPrinted>2016-05-06T19:42:51Z</cp:lastPrinted>
  <dcterms:created xsi:type="dcterms:W3CDTF">2016-05-05T20:25:42Z</dcterms:created>
  <dcterms:modified xsi:type="dcterms:W3CDTF">2016-05-09T13:44:39Z</dcterms:modified>
</cp:coreProperties>
</file>