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3"/>
  </p:normalViewPr>
  <p:slideViewPr>
    <p:cSldViewPr snapToGrid="0" snapToObjects="1">
      <p:cViewPr varScale="1">
        <p:scale>
          <a:sx n="116" d="100"/>
          <a:sy n="116" d="100"/>
        </p:scale>
        <p:origin x="216"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AF09-92AC-ED47-86F0-1394B5053B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48C734-5459-8A44-BB8D-1D83CC49B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5F267A-9375-F541-A005-99EE46D057C3}"/>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DC6C4F7B-0D42-2A40-AA10-2C878747E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34BD3-EF8A-034E-83CC-5E46AE3C6C36}"/>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402168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8D64-73B7-B24F-9820-3BCCB015EF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9564A7-DCE3-3145-956F-FB0352C41D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C5C27-1937-5A41-AF2E-1583EBE3E27A}"/>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4C9BE8D3-49F5-9347-B30A-DB7E89E37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DDE35-E424-8744-9344-70758489DDAD}"/>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310049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33A4C-0F1D-9042-A464-DFA2AC0B38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CFC851-5F04-994C-9C61-6223CDCCB0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034F2-BB45-5E49-8FC3-2C3D99114C00}"/>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B4A70ABE-EC79-2A43-A452-C1F2CEF86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79622B-FB36-DE47-9E59-0F2CD7523D31}"/>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89005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12B5-5DC8-8646-BB0A-92F27A682CC1}"/>
              </a:ext>
            </a:extLst>
          </p:cNvPr>
          <p:cNvSpPr>
            <a:spLocks noGrp="1"/>
          </p:cNvSpPr>
          <p:nvPr>
            <p:ph type="title"/>
          </p:nvPr>
        </p:nvSpPr>
        <p:spPr>
          <a:xfrm>
            <a:off x="838200" y="243939"/>
            <a:ext cx="10515600" cy="670461"/>
          </a:xfrm>
        </p:spPr>
        <p:txBody>
          <a:bodyPr>
            <a:normAutofit/>
          </a:bodyPr>
          <a:lstStyle>
            <a:lvl1pPr>
              <a:defRPr sz="2800" b="1" i="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AB8CFA4-EF19-C248-9184-2649E0B44D22}"/>
              </a:ext>
            </a:extLst>
          </p:cNvPr>
          <p:cNvSpPr>
            <a:spLocks noGrp="1"/>
          </p:cNvSpPr>
          <p:nvPr>
            <p:ph idx="1"/>
          </p:nvPr>
        </p:nvSpPr>
        <p:spPr>
          <a:xfrm>
            <a:off x="838200" y="1253331"/>
            <a:ext cx="10515600" cy="4351338"/>
          </a:xfrm>
        </p:spPr>
        <p:txBody>
          <a:bodyPr/>
          <a:lstStyle>
            <a:lvl1pPr>
              <a:defRPr b="0" i="0">
                <a:latin typeface="Times New Roman" panose="02020603050405020304" pitchFamily="18" charset="0"/>
                <a:cs typeface="Times New Roman" panose="02020603050405020304" pitchFamily="18" charset="0"/>
              </a:defRPr>
            </a:lvl1pPr>
            <a:lvl2pPr>
              <a:defRPr b="0" i="0">
                <a:latin typeface="Times New Roman" panose="02020603050405020304" pitchFamily="18" charset="0"/>
                <a:cs typeface="Times New Roman" panose="02020603050405020304" pitchFamily="18" charset="0"/>
              </a:defRPr>
            </a:lvl2pPr>
            <a:lvl3pPr>
              <a:defRPr b="0" i="0">
                <a:latin typeface="Times New Roman" panose="02020603050405020304" pitchFamily="18" charset="0"/>
                <a:cs typeface="Times New Roman" panose="02020603050405020304" pitchFamily="18" charset="0"/>
              </a:defRPr>
            </a:lvl3pPr>
            <a:lvl4pPr>
              <a:defRPr b="0" i="0">
                <a:latin typeface="Times New Roman" panose="02020603050405020304" pitchFamily="18" charset="0"/>
                <a:cs typeface="Times New Roman" panose="02020603050405020304" pitchFamily="18" charset="0"/>
              </a:defRPr>
            </a:lvl4pPr>
            <a:lvl5pPr>
              <a:defRPr b="0" i="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DAC006E-CA31-524D-960D-AD9F71D870FE}"/>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437FB215-2221-164A-883A-C2336BE8AC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057C0-0F0A-E74E-BAD9-BA66181CFAFF}"/>
              </a:ext>
            </a:extLst>
          </p:cNvPr>
          <p:cNvSpPr>
            <a:spLocks noGrp="1"/>
          </p:cNvSpPr>
          <p:nvPr>
            <p:ph type="sldNum" sz="quarter" idx="12"/>
          </p:nvPr>
        </p:nvSpPr>
        <p:spPr>
          <a:xfrm>
            <a:off x="8494004" y="6356350"/>
            <a:ext cx="1185231" cy="365125"/>
          </a:xfrm>
        </p:spPr>
        <p:txBody>
          <a:bodyPr/>
          <a:lstStyle/>
          <a:p>
            <a:fld id="{C83D581F-CCA5-5041-A5CC-72E43D5088C5}" type="slidenum">
              <a:rPr lang="en-US" smtClean="0"/>
              <a:t>‹#›</a:t>
            </a:fld>
            <a:endParaRPr lang="en-US"/>
          </a:p>
        </p:txBody>
      </p:sp>
      <p:cxnSp>
        <p:nvCxnSpPr>
          <p:cNvPr id="8" name="Straight Connector 7">
            <a:extLst>
              <a:ext uri="{FF2B5EF4-FFF2-40B4-BE49-F238E27FC236}">
                <a16:creationId xmlns:a16="http://schemas.microsoft.com/office/drawing/2014/main" id="{0101D7E4-9A7E-1C43-8EE6-B7F2AB481C2B}"/>
              </a:ext>
            </a:extLst>
          </p:cNvPr>
          <p:cNvCxnSpPr>
            <a:cxnSpLocks/>
          </p:cNvCxnSpPr>
          <p:nvPr userDrawn="1"/>
        </p:nvCxnSpPr>
        <p:spPr>
          <a:xfrm flipV="1">
            <a:off x="0" y="914400"/>
            <a:ext cx="12096520" cy="1989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65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BC86A-52A7-5F4D-B4A1-15D7F1C9D5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198182-8276-4041-8F58-326D4BEFBF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C082E8-0DF7-C243-AB1F-99B0A134F2A8}"/>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E376AC41-BD29-6741-B845-30F3078DA4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2041A-C96B-D944-9DEF-6CBD793B44A3}"/>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24123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3E4F-999F-1646-9C2F-0333BD8B3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FF790-A7DA-AF46-932E-E764626B8F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28C5E2-AEA4-6940-93C5-9E8D200C49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C609B2-7900-AE40-93E2-B7AB33AF0C3E}"/>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6" name="Footer Placeholder 5">
            <a:extLst>
              <a:ext uri="{FF2B5EF4-FFF2-40B4-BE49-F238E27FC236}">
                <a16:creationId xmlns:a16="http://schemas.microsoft.com/office/drawing/2014/main" id="{54D436CF-0BB8-E64D-8DA1-7740DA3D5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D339C-FC9E-4F4A-A148-E3DB4D9F62D3}"/>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273067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891C9-B044-7F4F-8D48-6300AA98EB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D8B284-F2E1-DB47-81BD-2E04FD029E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E54878-1183-C04E-B4A0-83B3B7CB8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9DCD07-9194-0340-A0FB-66C105D9B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EED61-7666-1441-BF7C-AF0FB15260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30ECA2-5FC6-6A4A-9AD5-FE7C46CD11F4}"/>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8" name="Footer Placeholder 7">
            <a:extLst>
              <a:ext uri="{FF2B5EF4-FFF2-40B4-BE49-F238E27FC236}">
                <a16:creationId xmlns:a16="http://schemas.microsoft.com/office/drawing/2014/main" id="{5FB0A637-B50C-694A-A740-B640494E8A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CD142E-D3B2-0E46-8B4B-49AC0E17DE83}"/>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353691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CDC3-181F-204C-B92F-B1A956B1B8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8C6628-F67D-2241-A3E9-4DCF627E6F16}"/>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4" name="Footer Placeholder 3">
            <a:extLst>
              <a:ext uri="{FF2B5EF4-FFF2-40B4-BE49-F238E27FC236}">
                <a16:creationId xmlns:a16="http://schemas.microsoft.com/office/drawing/2014/main" id="{6140EF8D-61F6-3C4F-A849-CBC0957A79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AB2C9A-5148-DA4B-9145-D1EE656856EB}"/>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334647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6B72CF-8F98-954F-8461-F351C6CAF8E7}"/>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3" name="Footer Placeholder 2">
            <a:extLst>
              <a:ext uri="{FF2B5EF4-FFF2-40B4-BE49-F238E27FC236}">
                <a16:creationId xmlns:a16="http://schemas.microsoft.com/office/drawing/2014/main" id="{BE2F4B5F-734F-344A-91DB-1FF4AF64D7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6F630-6CBD-3E4C-820A-825CFABFBBD6}"/>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244644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CEF39-7F51-EA4B-964A-F6B469751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28D22-2452-2541-B057-8C5071181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B72B02-273A-1F41-83D3-9439D36ED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65121C-1F46-874F-9B0E-6CC6942B9C03}"/>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6" name="Footer Placeholder 5">
            <a:extLst>
              <a:ext uri="{FF2B5EF4-FFF2-40B4-BE49-F238E27FC236}">
                <a16:creationId xmlns:a16="http://schemas.microsoft.com/office/drawing/2014/main" id="{45A2B7F3-3F07-8047-B19F-D2212ED14D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A66D2-D9A8-1047-BB55-79BA7E655257}"/>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186416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128AF-7D51-2F4D-A6F2-43DE3A577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27A73D-FE83-3248-956B-B10F74B904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C4D261-A54C-604D-BD0A-108E87BB8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4A0862-6C27-7442-99AE-E3549E41161A}"/>
              </a:ext>
            </a:extLst>
          </p:cNvPr>
          <p:cNvSpPr>
            <a:spLocks noGrp="1"/>
          </p:cNvSpPr>
          <p:nvPr>
            <p:ph type="dt" sz="half" idx="10"/>
          </p:nvPr>
        </p:nvSpPr>
        <p:spPr/>
        <p:txBody>
          <a:bodyPr/>
          <a:lstStyle/>
          <a:p>
            <a:fld id="{5BA8F8C1-8203-0A41-99C6-E80FBA692077}" type="datetimeFigureOut">
              <a:rPr lang="en-US" smtClean="0"/>
              <a:t>8/21/19</a:t>
            </a:fld>
            <a:endParaRPr lang="en-US"/>
          </a:p>
        </p:txBody>
      </p:sp>
      <p:sp>
        <p:nvSpPr>
          <p:cNvPr id="6" name="Footer Placeholder 5">
            <a:extLst>
              <a:ext uri="{FF2B5EF4-FFF2-40B4-BE49-F238E27FC236}">
                <a16:creationId xmlns:a16="http://schemas.microsoft.com/office/drawing/2014/main" id="{0C1C7AE1-03EA-7146-82A8-7A9016BBD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2E3BA1-8E60-554D-A872-D1B403F6B016}"/>
              </a:ext>
            </a:extLst>
          </p:cNvPr>
          <p:cNvSpPr>
            <a:spLocks noGrp="1"/>
          </p:cNvSpPr>
          <p:nvPr>
            <p:ph type="sldNum" sz="quarter" idx="12"/>
          </p:nvPr>
        </p:nvSpPr>
        <p:spPr/>
        <p:txBody>
          <a:bodyPr/>
          <a:lstStyle/>
          <a:p>
            <a:fld id="{C83D581F-CCA5-5041-A5CC-72E43D5088C5}" type="slidenum">
              <a:rPr lang="en-US" smtClean="0"/>
              <a:t>‹#›</a:t>
            </a:fld>
            <a:endParaRPr lang="en-US"/>
          </a:p>
        </p:txBody>
      </p:sp>
    </p:spTree>
    <p:extLst>
      <p:ext uri="{BB962C8B-B14F-4D97-AF65-F5344CB8AC3E}">
        <p14:creationId xmlns:p14="http://schemas.microsoft.com/office/powerpoint/2010/main" val="409454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729DEB-8EEE-744C-A0D6-2F0A1D1F04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25E4DE-6996-6D4D-A484-E20C79D5DA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C067B-B30B-B348-A978-EC0DC9CCC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8F8C1-8203-0A41-99C6-E80FBA692077}" type="datetimeFigureOut">
              <a:rPr lang="en-US" smtClean="0"/>
              <a:t>8/21/19</a:t>
            </a:fld>
            <a:endParaRPr lang="en-US"/>
          </a:p>
        </p:txBody>
      </p:sp>
      <p:sp>
        <p:nvSpPr>
          <p:cNvPr id="5" name="Footer Placeholder 4">
            <a:extLst>
              <a:ext uri="{FF2B5EF4-FFF2-40B4-BE49-F238E27FC236}">
                <a16:creationId xmlns:a16="http://schemas.microsoft.com/office/drawing/2014/main" id="{3A27DD99-2112-7741-9A73-D0915F9D7F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F5927F-F0C4-C64E-9FB6-275FAB9F2423}"/>
              </a:ext>
            </a:extLst>
          </p:cNvPr>
          <p:cNvSpPr>
            <a:spLocks noGrp="1"/>
          </p:cNvSpPr>
          <p:nvPr>
            <p:ph type="sldNum" sz="quarter" idx="4"/>
          </p:nvPr>
        </p:nvSpPr>
        <p:spPr>
          <a:xfrm>
            <a:off x="8516038" y="6356350"/>
            <a:ext cx="12843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D581F-CCA5-5041-A5CC-72E43D5088C5}" type="slidenum">
              <a:rPr lang="en-US" smtClean="0"/>
              <a:t>‹#›</a:t>
            </a:fld>
            <a:endParaRPr lang="en-US"/>
          </a:p>
        </p:txBody>
      </p:sp>
      <p:pic>
        <p:nvPicPr>
          <p:cNvPr id="7" name="Picture 6">
            <a:extLst>
              <a:ext uri="{FF2B5EF4-FFF2-40B4-BE49-F238E27FC236}">
                <a16:creationId xmlns:a16="http://schemas.microsoft.com/office/drawing/2014/main" id="{975CE7CA-BED4-1640-9CB6-005BEF13ED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39218" y="6356350"/>
            <a:ext cx="1329050" cy="430392"/>
          </a:xfrm>
          <a:prstGeom prst="rect">
            <a:avLst/>
          </a:prstGeom>
        </p:spPr>
      </p:pic>
    </p:spTree>
    <p:extLst>
      <p:ext uri="{BB962C8B-B14F-4D97-AF65-F5344CB8AC3E}">
        <p14:creationId xmlns:p14="http://schemas.microsoft.com/office/powerpoint/2010/main" val="254929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941E5-AC2B-F541-A64A-80E2E2764253}"/>
              </a:ext>
            </a:extLst>
          </p:cNvPr>
          <p:cNvSpPr>
            <a:spLocks noGrp="1"/>
          </p:cNvSpPr>
          <p:nvPr>
            <p:ph type="title"/>
          </p:nvPr>
        </p:nvSpPr>
        <p:spPr>
          <a:xfrm>
            <a:off x="577468" y="106389"/>
            <a:ext cx="10119911" cy="774959"/>
          </a:xfrm>
        </p:spPr>
        <p:txBody>
          <a:bodyPr>
            <a:normAutofit/>
          </a:bodyPr>
          <a:lstStyle/>
          <a:p>
            <a:r>
              <a:rPr lang="en-US" sz="3200" b="1" dirty="0">
                <a:latin typeface="Arial" panose="020B0604020202020204" pitchFamily="34" charset="0"/>
                <a:cs typeface="Arial" panose="020B0604020202020204" pitchFamily="34" charset="0"/>
              </a:rPr>
              <a:t>LERF Injector Upgrades</a:t>
            </a:r>
          </a:p>
        </p:txBody>
      </p:sp>
      <p:sp>
        <p:nvSpPr>
          <p:cNvPr id="3" name="Content Placeholder 2">
            <a:extLst>
              <a:ext uri="{FF2B5EF4-FFF2-40B4-BE49-F238E27FC236}">
                <a16:creationId xmlns:a16="http://schemas.microsoft.com/office/drawing/2014/main" id="{8505275C-4C3C-3749-85F0-281D4EB01DA3}"/>
              </a:ext>
            </a:extLst>
          </p:cNvPr>
          <p:cNvSpPr>
            <a:spLocks noGrp="1"/>
          </p:cNvSpPr>
          <p:nvPr>
            <p:ph idx="1"/>
          </p:nvPr>
        </p:nvSpPr>
        <p:spPr>
          <a:xfrm>
            <a:off x="683045" y="988927"/>
            <a:ext cx="11038901" cy="2029695"/>
          </a:xfrm>
        </p:spPr>
        <p:txBody>
          <a:bodyPr>
            <a:normAutofit/>
          </a:bodyPr>
          <a:lstStyle/>
          <a:p>
            <a:pPr>
              <a:spcBef>
                <a:spcPts val="400"/>
              </a:spcBef>
              <a:buNone/>
            </a:pPr>
            <a:r>
              <a:rPr lang="en-US" sz="1800" b="1" dirty="0"/>
              <a:t>Old capabilities </a:t>
            </a:r>
            <a:endParaRPr lang="en-US" sz="400" b="1" dirty="0"/>
          </a:p>
          <a:p>
            <a:pPr>
              <a:buNone/>
            </a:pPr>
            <a:endParaRPr lang="en-US" sz="200" b="1" dirty="0"/>
          </a:p>
          <a:p>
            <a:pPr lvl="0">
              <a:spcBef>
                <a:spcPts val="400"/>
              </a:spcBef>
            </a:pPr>
            <a:r>
              <a:rPr lang="en-US" sz="1600" dirty="0"/>
              <a:t>Mode-locked </a:t>
            </a:r>
            <a:r>
              <a:rPr lang="en-US" sz="1600" dirty="0" err="1"/>
              <a:t>Nd:YLF</a:t>
            </a:r>
            <a:r>
              <a:rPr lang="en-US" sz="1600" dirty="0"/>
              <a:t> oscillator with EO cell pulse selector, discreet component pre-amplifier, power amplifier, and harmonic conversion</a:t>
            </a:r>
            <a:endParaRPr lang="en-US" sz="1600" dirty="0">
              <a:solidFill>
                <a:srgbClr val="FF0000"/>
              </a:solidFill>
            </a:endParaRPr>
          </a:p>
          <a:p>
            <a:pPr lvl="0"/>
            <a:r>
              <a:rPr lang="en-US" sz="1600" dirty="0"/>
              <a:t>Custom RF controller and down-converter to lock oscillator to the accelerator and provide accelerator timing signals. </a:t>
            </a:r>
            <a:endParaRPr lang="en-US" sz="1600" dirty="0">
              <a:solidFill>
                <a:srgbClr val="FF0000"/>
              </a:solidFill>
            </a:endParaRPr>
          </a:p>
          <a:p>
            <a:pPr lvl="0"/>
            <a:r>
              <a:rPr lang="en-US" sz="1600" dirty="0"/>
              <a:t>Drive Laser Pulse Controller to control time structure (extremely flexible) and interface to the MPS through fiber links. GaAs cathode operated at 350 kV with no load-lock (cathode change takes a month)</a:t>
            </a:r>
            <a:endParaRPr lang="en-US" sz="1600" dirty="0">
              <a:solidFill>
                <a:srgbClr val="FF0000"/>
              </a:solidFill>
            </a:endParaRPr>
          </a:p>
        </p:txBody>
      </p:sp>
      <p:sp>
        <p:nvSpPr>
          <p:cNvPr id="6" name="TextBox 5">
            <a:extLst>
              <a:ext uri="{FF2B5EF4-FFF2-40B4-BE49-F238E27FC236}">
                <a16:creationId xmlns:a16="http://schemas.microsoft.com/office/drawing/2014/main" id="{7B9E44CF-DDA8-8A4F-9541-F889032350F0}"/>
              </a:ext>
            </a:extLst>
          </p:cNvPr>
          <p:cNvSpPr txBox="1"/>
          <p:nvPr/>
        </p:nvSpPr>
        <p:spPr>
          <a:xfrm>
            <a:off x="577468" y="2886419"/>
            <a:ext cx="11144478" cy="4059305"/>
          </a:xfrm>
          <a:prstGeom prst="rect">
            <a:avLst/>
          </a:prstGeom>
          <a:noFill/>
        </p:spPr>
        <p:txBody>
          <a:bodyPr wrap="square" rtlCol="0">
            <a:spAutoFit/>
          </a:bodyPr>
          <a:lstStyle/>
          <a:p>
            <a:pPr marL="457200" lvl="0" indent="-457200" fontAlgn="base">
              <a:spcBef>
                <a:spcPts val="1000"/>
              </a:spcBef>
              <a:spcAft>
                <a:spcPct val="0"/>
              </a:spcAft>
              <a:defRPr/>
            </a:pPr>
            <a:r>
              <a:rPr lang="en-US" b="1" kern="0" dirty="0">
                <a:solidFill>
                  <a:srgbClr val="000000"/>
                </a:solidFill>
                <a:latin typeface="Times New Roman" panose="02020603050405020304" pitchFamily="18" charset="0"/>
                <a:cs typeface="Times New Roman" panose="02020603050405020304" pitchFamily="18" charset="0"/>
              </a:rPr>
              <a:t>Proposed new system</a:t>
            </a: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Do we still need a phase feedback system (still need phase control but maybe not feedback)? Might do away with the custom RF control module and divide by 40 module and directly drive the pulser at 149.7 MHz?</a:t>
            </a:r>
          </a:p>
          <a:p>
            <a:pPr marL="228600" indent="-228600" fontAlgn="base">
              <a:lnSpc>
                <a:spcPct val="90000"/>
              </a:lnSpc>
              <a:spcBef>
                <a:spcPts val="400"/>
              </a:spcBef>
              <a:spcAft>
                <a:spcPct val="0"/>
              </a:spcAft>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No longer need high charge (10 pC or less is typical) and current needs of only ~mA</a:t>
            </a:r>
            <a:endParaRPr lang="en-US" dirty="0">
              <a:solidFill>
                <a:srgbClr val="FF0000"/>
              </a:solidFill>
              <a:latin typeface="Times New Roman" panose="02020603050405020304" pitchFamily="18" charset="0"/>
              <a:cs typeface="Times New Roman" panose="02020603050405020304" pitchFamily="18" charset="0"/>
            </a:endParaRP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Still must interface to MPS (shutters, attenuators, choppers, machine modes, etc.)  This drives specifications for any new DLPC.</a:t>
            </a:r>
            <a:endParaRPr lang="en-US" dirty="0">
              <a:solidFill>
                <a:srgbClr val="FF0000"/>
              </a:solidFill>
              <a:latin typeface="Times New Roman" panose="02020603050405020304" pitchFamily="18" charset="0"/>
              <a:cs typeface="Times New Roman" panose="02020603050405020304" pitchFamily="18" charset="0"/>
            </a:endParaRP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Would like to have some flexibility in the micro-pulse repetition rate. Can give up some flexibility in macropulse rep. rate and pulse length.  (Need to see if SCAM meets our needs).</a:t>
            </a: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If we could replace the DLPC it would be nice (this is at least a person year of effort)</a:t>
            </a:r>
            <a:endParaRPr lang="en-US" dirty="0">
              <a:solidFill>
                <a:srgbClr val="FF0000"/>
              </a:solidFill>
              <a:latin typeface="Times New Roman" panose="02020603050405020304" pitchFamily="18" charset="0"/>
              <a:cs typeface="Times New Roman" panose="02020603050405020304" pitchFamily="18" charset="0"/>
            </a:endParaRP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Transition to inverted cathode arrangement with </a:t>
            </a:r>
            <a:r>
              <a:rPr lang="en-US" dirty="0" err="1">
                <a:latin typeface="Times New Roman" panose="02020603050405020304" pitchFamily="18" charset="0"/>
                <a:cs typeface="Times New Roman" panose="02020603050405020304" pitchFamily="18" charset="0"/>
              </a:rPr>
              <a:t>CsKSb</a:t>
            </a:r>
            <a:r>
              <a:rPr lang="en-US" dirty="0">
                <a:latin typeface="Times New Roman" panose="02020603050405020304" pitchFamily="18" charset="0"/>
                <a:cs typeface="Times New Roman" panose="02020603050405020304" pitchFamily="18" charset="0"/>
              </a:rPr>
              <a:t> cathode. Use GTS spare or replacement. Should, at the minimum, study the estimated cost in 2020.</a:t>
            </a:r>
            <a:endParaRPr lang="en-US" dirty="0">
              <a:solidFill>
                <a:srgbClr val="FF0000"/>
              </a:solidFill>
              <a:latin typeface="Times New Roman" panose="02020603050405020304" pitchFamily="18" charset="0"/>
              <a:cs typeface="Times New Roman" panose="02020603050405020304" pitchFamily="18" charset="0"/>
            </a:endParaRP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Need to do some simulations to optimize for low charge operation.</a:t>
            </a:r>
          </a:p>
          <a:p>
            <a:pPr marL="228600" indent="-228600">
              <a:lnSpc>
                <a:spcPct val="90000"/>
              </a:lnSpc>
              <a:spcBef>
                <a:spcPts val="400"/>
              </a:spcBef>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Should do at least one temperature bump on the cryo-unit.</a:t>
            </a:r>
          </a:p>
          <a:p>
            <a:endParaRPr lang="en-US" dirty="0"/>
          </a:p>
        </p:txBody>
      </p:sp>
    </p:spTree>
    <p:extLst>
      <p:ext uri="{BB962C8B-B14F-4D97-AF65-F5344CB8AC3E}">
        <p14:creationId xmlns:p14="http://schemas.microsoft.com/office/powerpoint/2010/main" val="202677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277</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LERF Injector Upgrades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Benson</dc:creator>
  <cp:lastModifiedBy>Steve Benson</cp:lastModifiedBy>
  <cp:revision>2</cp:revision>
  <dcterms:created xsi:type="dcterms:W3CDTF">2019-08-21T14:12:16Z</dcterms:created>
  <dcterms:modified xsi:type="dcterms:W3CDTF">2019-08-21T14:24:52Z</dcterms:modified>
</cp:coreProperties>
</file>