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2" r:id="rId8"/>
    <p:sldMasterId id="2147483742" r:id="rId9"/>
    <p:sldMasterId id="2147483752" r:id="rId10"/>
    <p:sldMasterId id="2147483762" r:id="rId11"/>
    <p:sldMasterId id="2147483772" r:id="rId12"/>
    <p:sldMasterId id="2147483781" r:id="rId13"/>
    <p:sldMasterId id="2147483790" r:id="rId14"/>
    <p:sldMasterId id="2147483799" r:id="rId15"/>
    <p:sldMasterId id="2147483808" r:id="rId16"/>
    <p:sldMasterId id="2147483817" r:id="rId17"/>
    <p:sldMasterId id="2147483826" r:id="rId18"/>
    <p:sldMasterId id="2147483835" r:id="rId19"/>
    <p:sldMasterId id="2147483844" r:id="rId20"/>
  </p:sldMasterIdLst>
  <p:notesMasterIdLst>
    <p:notesMasterId r:id="rId25"/>
  </p:notesMasterIdLst>
  <p:handoutMasterIdLst>
    <p:handoutMasterId r:id="rId26"/>
  </p:handoutMasterIdLst>
  <p:sldIdLst>
    <p:sldId id="608" r:id="rId21"/>
    <p:sldId id="602" r:id="rId22"/>
    <p:sldId id="603" r:id="rId23"/>
    <p:sldId id="607" r:id="rId24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llas" initials="MD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0D565"/>
    <a:srgbClr val="0000FF"/>
    <a:srgbClr val="3399FF"/>
    <a:srgbClr val="F9907B"/>
    <a:srgbClr val="FDE6D9"/>
    <a:srgbClr val="F5E9D9"/>
    <a:srgbClr val="DDF1E2"/>
    <a:srgbClr val="FF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4" autoAdjust="0"/>
    <p:restoredTop sz="97761" autoAdjust="0"/>
  </p:normalViewPr>
  <p:slideViewPr>
    <p:cSldViewPr snapToGrid="0" snapToObjects="1">
      <p:cViewPr varScale="1">
        <p:scale>
          <a:sx n="183" d="100"/>
          <a:sy n="183" d="100"/>
        </p:scale>
        <p:origin x="-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F226278-2C6C-774D-8259-721EAA38D3B9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199538B4-289F-4F4E-BBCB-1CAD0E76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11/21/18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2150"/>
            <a:ext cx="460533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6" tIns="46172" rIns="92346" bIns="461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</p:spPr>
        <p:txBody>
          <a:bodyPr vert="horz" lIns="92346" tIns="46172" rIns="92346" bIns="461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emf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7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6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8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9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7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39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1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7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8815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7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8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6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7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8878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1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9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86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61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7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6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0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055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4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2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8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4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13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93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5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8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6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17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5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86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693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3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C57488-3539-8349-95E7-E0E3D7B2EDB0}" type="datetime2">
              <a:rPr lang="en-US" smtClean="0">
                <a:solidFill>
                  <a:srgbClr val="000000"/>
                </a:solidFill>
              </a:rPr>
              <a:pPr>
                <a:defRPr/>
              </a:pPr>
              <a:t>Wednesday, November 21, 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E1C93C-5050-FC42-8F10-D22D4F119D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9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98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870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432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8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450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3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7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2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2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0998" y="6448078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9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110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829" y="6448078"/>
            <a:ext cx="3518971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417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6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078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9" y="6448078"/>
            <a:ext cx="33096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8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8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33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4728" y="6448078"/>
            <a:ext cx="358507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1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5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5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theme" Target="../theme/theme10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theme" Target="../theme/theme1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theme" Target="../theme/theme1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theme" Target="../theme/theme13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theme" Target="../theme/theme14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theme" Target="../theme/theme15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theme" Target="../theme/theme16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47.xml"/><Relationship Id="rId9" Type="http://schemas.openxmlformats.org/officeDocument/2006/relationships/theme" Target="../theme/theme17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theme" Target="../theme/theme18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theme" Target="../theme/theme19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theme" Target="../theme/theme20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theme" Target="../theme/theme8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theme" Target="../theme/theme9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Wednesday, November 21, 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56" y="739943"/>
            <a:ext cx="8809427" cy="465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•   </a:t>
            </a:r>
            <a:r>
              <a:rPr lang="en-US" b="1" dirty="0" smtClean="0">
                <a:latin typeface="Arial"/>
                <a:cs typeface="Arial"/>
              </a:rPr>
              <a:t>Deliverables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r>
              <a:rPr lang="en-US" dirty="0" smtClean="0">
                <a:latin typeface="Arial"/>
                <a:cs typeface="Arial"/>
              </a:rPr>
              <a:t>    -  </a:t>
            </a:r>
            <a:r>
              <a:rPr lang="en-US" i="1" dirty="0" smtClean="0">
                <a:latin typeface="Arial"/>
                <a:cs typeface="Arial"/>
              </a:rPr>
              <a:t>few</a:t>
            </a:r>
            <a:r>
              <a:rPr lang="en-US" dirty="0" smtClean="0">
                <a:latin typeface="Arial"/>
                <a:cs typeface="Arial"/>
              </a:rPr>
              <a:t> ( ¼ -to- 5)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of 7.6 MeV (</a:t>
            </a:r>
            <a:r>
              <a:rPr lang="en-US" sz="1600" dirty="0" err="1" smtClean="0">
                <a:latin typeface="Arial"/>
                <a:cs typeface="Arial"/>
              </a:rPr>
              <a:t>Δp</a:t>
            </a:r>
            <a:r>
              <a:rPr lang="en-US" sz="1600" dirty="0" smtClean="0">
                <a:latin typeface="Arial"/>
                <a:cs typeface="Arial"/>
              </a:rPr>
              <a:t>/p &lt; 1%</a:t>
            </a:r>
            <a:r>
              <a:rPr lang="en-US" dirty="0" smtClean="0">
                <a:latin typeface="Arial"/>
                <a:cs typeface="Arial"/>
              </a:rPr>
              <a:t>) beams on polarized HD  (and HD)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•   </a:t>
            </a:r>
            <a:r>
              <a:rPr lang="en-US" b="1" dirty="0" smtClean="0">
                <a:latin typeface="Arial"/>
                <a:cs typeface="Arial"/>
              </a:rPr>
              <a:t>Milestones &amp; Dates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QMC conditioning with new Klystrons, 		Dec’18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(re) establish 200 </a:t>
            </a:r>
            <a:r>
              <a:rPr lang="en-US" dirty="0" err="1" smtClean="0">
                <a:latin typeface="Arial"/>
                <a:cs typeface="Arial"/>
              </a:rPr>
              <a:t>keV</a:t>
            </a:r>
            <a:r>
              <a:rPr lang="en-US" dirty="0" smtClean="0">
                <a:latin typeface="Arial"/>
                <a:cs typeface="Arial"/>
              </a:rPr>
              <a:t> beam with new gun, 	Dec’18 – Jan’19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Arial"/>
                <a:cs typeface="Arial"/>
              </a:rPr>
              <a:t>																</a:t>
            </a:r>
            <a:endParaRPr lang="en-US" b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complete &amp; instrument the MeV </a:t>
            </a:r>
            <a:r>
              <a:rPr lang="en-US" dirty="0" err="1" smtClean="0">
                <a:latin typeface="Arial"/>
                <a:cs typeface="Arial"/>
              </a:rPr>
              <a:t>beamline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	Dec’18 – Feb’</a:t>
            </a:r>
            <a:r>
              <a:rPr lang="en-US" dirty="0" smtClean="0">
                <a:latin typeface="Arial"/>
                <a:cs typeface="Arial"/>
              </a:rPr>
              <a:t>19		</a:t>
            </a:r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finish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UITF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complete shielding design &amp; construction,	Dec’18 – Feb’19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reviews and approvals for low-current OPS, 	Feb’19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    -  1</a:t>
            </a:r>
            <a:r>
              <a:rPr lang="en-US" baseline="30000" dirty="0" smtClean="0">
                <a:latin typeface="Arial"/>
                <a:cs typeface="Arial"/>
              </a:rPr>
              <a:t>st</a:t>
            </a:r>
            <a:r>
              <a:rPr lang="en-US" dirty="0" smtClean="0">
                <a:latin typeface="Arial"/>
                <a:cs typeface="Arial"/>
              </a:rPr>
              <a:t> MeV beam through IBC; Raster setup, 	Mar’19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beam on </a:t>
            </a:r>
            <a:r>
              <a:rPr lang="en-US" dirty="0" err="1" smtClean="0">
                <a:latin typeface="Arial"/>
                <a:cs typeface="Arial"/>
              </a:rPr>
              <a:t>unpolarized</a:t>
            </a:r>
            <a:r>
              <a:rPr lang="en-US" dirty="0" smtClean="0">
                <a:latin typeface="Arial"/>
                <a:cs typeface="Arial"/>
              </a:rPr>
              <a:t> HD, 					Apr – May’19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Arial"/>
                <a:cs typeface="Arial"/>
              </a:rPr>
              <a:t>																</a:t>
            </a:r>
            <a:r>
              <a:rPr lang="en-US" b="1" dirty="0" err="1" smtClean="0">
                <a:solidFill>
                  <a:srgbClr val="008000"/>
                </a:solidFill>
                <a:latin typeface="Arial"/>
                <a:cs typeface="Arial"/>
              </a:rPr>
              <a:t>e+HD</a:t>
            </a:r>
            <a:endParaRPr lang="en-US" b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1</a:t>
            </a:r>
            <a:r>
              <a:rPr lang="en-US" baseline="30000" dirty="0" smtClean="0">
                <a:latin typeface="Arial"/>
                <a:cs typeface="Arial"/>
              </a:rPr>
              <a:t>st</a:t>
            </a:r>
            <a:r>
              <a:rPr lang="en-US" dirty="0" smtClean="0">
                <a:latin typeface="Arial"/>
                <a:cs typeface="Arial"/>
              </a:rPr>
              <a:t> beam on polarized H, 					July – Aug’19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1</a:t>
            </a:r>
            <a:r>
              <a:rPr lang="en-US" baseline="30000" dirty="0" smtClean="0">
                <a:latin typeface="Arial"/>
                <a:cs typeface="Arial"/>
              </a:rPr>
              <a:t>st</a:t>
            </a:r>
            <a:r>
              <a:rPr lang="en-US" dirty="0" smtClean="0">
                <a:latin typeface="Arial"/>
                <a:cs typeface="Arial"/>
              </a:rPr>
              <a:t> beam on polarized D, 					Jan’20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•   </a:t>
            </a:r>
            <a:r>
              <a:rPr lang="en-US" b="1" dirty="0" smtClean="0">
                <a:latin typeface="Arial"/>
                <a:cs typeface="Arial"/>
              </a:rPr>
              <a:t>Staffing</a:t>
            </a:r>
            <a:r>
              <a:rPr lang="en-US" dirty="0" smtClean="0">
                <a:latin typeface="Arial"/>
                <a:cs typeface="Arial"/>
              </a:rPr>
              <a:t> – </a:t>
            </a:r>
            <a:r>
              <a:rPr lang="en-US" i="1" dirty="0" smtClean="0">
                <a:latin typeface="Arial"/>
                <a:cs typeface="Arial"/>
              </a:rPr>
              <a:t>what</a:t>
            </a:r>
            <a:r>
              <a:rPr lang="en-US" dirty="0" smtClean="0">
                <a:latin typeface="Arial"/>
                <a:cs typeface="Arial"/>
              </a:rPr>
              <a:t> skills are needed and </a:t>
            </a:r>
            <a:r>
              <a:rPr lang="en-US" i="1" dirty="0" smtClean="0">
                <a:latin typeface="Arial"/>
                <a:cs typeface="Arial"/>
              </a:rPr>
              <a:t>when</a:t>
            </a:r>
            <a:r>
              <a:rPr lang="en-US" dirty="0" smtClean="0">
                <a:latin typeface="Arial"/>
                <a:cs typeface="Arial"/>
              </a:rPr>
              <a:t>  </a:t>
            </a:r>
          </a:p>
          <a:p>
            <a:pPr>
              <a:lnSpc>
                <a:spcPct val="50000"/>
              </a:lnSpc>
            </a:pPr>
            <a:r>
              <a:rPr lang="en-US" dirty="0">
                <a:latin typeface="Arial"/>
                <a:cs typeface="Arial"/>
                <a:sym typeface="Wingdings"/>
              </a:rPr>
              <a:t>	</a:t>
            </a:r>
            <a:r>
              <a:rPr lang="en-US" dirty="0" smtClean="0">
                <a:latin typeface="Arial"/>
                <a:cs typeface="Arial"/>
                <a:sym typeface="Wingdings"/>
              </a:rPr>
              <a:t>										  Project Schedule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Arial"/>
                <a:cs typeface="Arial"/>
                <a:sym typeface="Wingdings"/>
              </a:rPr>
              <a:t>•  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Issues</a:t>
            </a:r>
            <a:r>
              <a:rPr lang="en-US" dirty="0" smtClean="0">
                <a:latin typeface="Arial"/>
                <a:cs typeface="Arial"/>
                <a:sym typeface="Wingdings"/>
              </a:rPr>
              <a:t>   – </a:t>
            </a:r>
            <a:r>
              <a:rPr lang="en-US" dirty="0" err="1" smtClean="0">
                <a:latin typeface="Arial"/>
                <a:cs typeface="Arial"/>
                <a:sym typeface="Wingdings"/>
              </a:rPr>
              <a:t>LHe</a:t>
            </a:r>
            <a:r>
              <a:rPr lang="en-US" dirty="0" smtClean="0">
                <a:latin typeface="Arial"/>
                <a:cs typeface="Arial"/>
                <a:sym typeface="Wingdings"/>
              </a:rPr>
              <a:t> from the </a:t>
            </a:r>
            <a:r>
              <a:rPr lang="en-US" dirty="0" smtClean="0">
                <a:latin typeface="Arial"/>
                <a:cs typeface="Arial"/>
                <a:sym typeface="Wingdings"/>
              </a:rPr>
              <a:t>CTF; N-wall shielding</a:t>
            </a:r>
            <a:endParaRPr lang="en-US" dirty="0" smtClean="0">
              <a:latin typeface="Arial"/>
              <a:cs typeface="Arial"/>
              <a:sym typeface="Wingding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21543" y="1069583"/>
            <a:ext cx="167719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46518" y="1069583"/>
            <a:ext cx="167719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04311" y="151109"/>
            <a:ext cx="8360335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 smtClean="0">
                <a:solidFill>
                  <a:srgbClr val="0000FF"/>
                </a:solidFill>
                <a:latin typeface="Arial" panose="020B0604020202020204" pitchFamily="34" charset="0"/>
              </a:rPr>
              <a:t>UITF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- 1</a:t>
            </a:r>
            <a:r>
              <a:rPr lang="en-US" b="0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st</a:t>
            </a:r>
            <a:r>
              <a:rPr lang="en-US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 application: testing frozen-spin </a:t>
            </a:r>
            <a:r>
              <a:rPr lang="en-US" b="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HDice</a:t>
            </a:r>
            <a:r>
              <a:rPr lang="en-US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 with electrons  </a:t>
            </a:r>
            <a:r>
              <a:rPr lang="en-US" sz="1500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–   Nov 26/18</a:t>
            </a:r>
            <a:endParaRPr lang="en-US" sz="1500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7017679" y="1944968"/>
            <a:ext cx="363704" cy="624733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17679" y="2569700"/>
            <a:ext cx="363704" cy="632065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017679" y="3535174"/>
            <a:ext cx="363703" cy="488898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17679" y="4024072"/>
            <a:ext cx="363703" cy="453127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86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  eHDice schedule-UITF, 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6"/>
            <a:ext cx="9144000" cy="68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7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  eHDice schedule-UITF,p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56" y="739943"/>
            <a:ext cx="8809427" cy="600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•   </a:t>
            </a:r>
            <a:r>
              <a:rPr lang="en-US" b="1" dirty="0" smtClean="0">
                <a:latin typeface="Arial"/>
                <a:cs typeface="Arial"/>
              </a:rPr>
              <a:t>Deliverables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r>
              <a:rPr lang="en-US" dirty="0" smtClean="0">
                <a:latin typeface="Arial"/>
                <a:cs typeface="Arial"/>
              </a:rPr>
              <a:t>    -  </a:t>
            </a:r>
            <a:r>
              <a:rPr lang="en-US" i="1" dirty="0" smtClean="0">
                <a:latin typeface="Arial"/>
                <a:cs typeface="Arial"/>
              </a:rPr>
              <a:t>few</a:t>
            </a:r>
            <a:r>
              <a:rPr lang="en-US" dirty="0" smtClean="0">
                <a:latin typeface="Arial"/>
                <a:cs typeface="Arial"/>
              </a:rPr>
              <a:t> ( ¼ -to- 5) </a:t>
            </a:r>
            <a:r>
              <a:rPr lang="en-US" dirty="0" err="1" smtClean="0">
                <a:latin typeface="Arial"/>
                <a:cs typeface="Arial"/>
              </a:rPr>
              <a:t>nA</a:t>
            </a:r>
            <a:r>
              <a:rPr lang="en-US" dirty="0" smtClean="0">
                <a:latin typeface="Arial"/>
                <a:cs typeface="Arial"/>
              </a:rPr>
              <a:t> of 7.6 MeV (</a:t>
            </a:r>
            <a:r>
              <a:rPr lang="en-US" sz="1600" dirty="0" err="1" smtClean="0">
                <a:latin typeface="Arial"/>
                <a:cs typeface="Arial"/>
              </a:rPr>
              <a:t>Δp</a:t>
            </a:r>
            <a:r>
              <a:rPr lang="en-US" sz="1600" dirty="0" smtClean="0">
                <a:latin typeface="Arial"/>
                <a:cs typeface="Arial"/>
              </a:rPr>
              <a:t>/p &lt; 1%</a:t>
            </a:r>
            <a:r>
              <a:rPr lang="en-US" dirty="0" smtClean="0">
                <a:latin typeface="Arial"/>
                <a:cs typeface="Arial"/>
              </a:rPr>
              <a:t>) beams on polarized HD  (and HD)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•   </a:t>
            </a:r>
            <a:r>
              <a:rPr lang="en-US" b="1" dirty="0" smtClean="0">
                <a:latin typeface="Arial"/>
                <a:cs typeface="Arial"/>
              </a:rPr>
              <a:t>Milestones &amp; Dates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QMC conditioning with new Klystrons, 		Dec’18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(re) establish 200 </a:t>
            </a:r>
            <a:r>
              <a:rPr lang="en-US" dirty="0" err="1" smtClean="0">
                <a:latin typeface="Arial"/>
                <a:cs typeface="Arial"/>
              </a:rPr>
              <a:t>keV</a:t>
            </a:r>
            <a:r>
              <a:rPr lang="en-US" dirty="0" smtClean="0">
                <a:latin typeface="Arial"/>
                <a:cs typeface="Arial"/>
              </a:rPr>
              <a:t> beam with new gun, 	Dec’18 – Jan’19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Arial"/>
                <a:cs typeface="Arial"/>
              </a:rPr>
              <a:t>																</a:t>
            </a:r>
            <a:endParaRPr lang="en-US" b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complete &amp; instrument the MeV </a:t>
            </a:r>
            <a:r>
              <a:rPr lang="en-US" dirty="0" err="1" smtClean="0">
                <a:latin typeface="Arial"/>
                <a:cs typeface="Arial"/>
              </a:rPr>
              <a:t>beamline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	Dec’18 – Feb’</a:t>
            </a:r>
            <a:r>
              <a:rPr lang="en-US" dirty="0" smtClean="0">
                <a:latin typeface="Arial"/>
                <a:cs typeface="Arial"/>
              </a:rPr>
              <a:t>19		</a:t>
            </a:r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finish </a:t>
            </a:r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UITF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complete shielding design &amp; construction,	Dec’18 – Feb’19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reviews and approvals for low-current OPS, 	Feb’19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    -  1</a:t>
            </a:r>
            <a:r>
              <a:rPr lang="en-US" baseline="30000" dirty="0" smtClean="0">
                <a:latin typeface="Arial"/>
                <a:cs typeface="Arial"/>
              </a:rPr>
              <a:t>st</a:t>
            </a:r>
            <a:r>
              <a:rPr lang="en-US" dirty="0" smtClean="0">
                <a:latin typeface="Arial"/>
                <a:cs typeface="Arial"/>
              </a:rPr>
              <a:t> MeV beam through IBC; Raster setup, 	Mar’19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beam on </a:t>
            </a:r>
            <a:r>
              <a:rPr lang="en-US" dirty="0" err="1" smtClean="0">
                <a:latin typeface="Arial"/>
                <a:cs typeface="Arial"/>
              </a:rPr>
              <a:t>unpolarized</a:t>
            </a:r>
            <a:r>
              <a:rPr lang="en-US" dirty="0" smtClean="0">
                <a:latin typeface="Arial"/>
                <a:cs typeface="Arial"/>
              </a:rPr>
              <a:t> HD, 					Apr – May’19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Arial"/>
                <a:cs typeface="Arial"/>
              </a:rPr>
              <a:t>																</a:t>
            </a:r>
            <a:r>
              <a:rPr lang="en-US" b="1" dirty="0" err="1" smtClean="0">
                <a:solidFill>
                  <a:srgbClr val="008000"/>
                </a:solidFill>
                <a:latin typeface="Arial"/>
                <a:cs typeface="Arial"/>
              </a:rPr>
              <a:t>e+HD</a:t>
            </a:r>
            <a:endParaRPr lang="en-US" b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1</a:t>
            </a:r>
            <a:r>
              <a:rPr lang="en-US" baseline="30000" dirty="0" smtClean="0">
                <a:latin typeface="Arial"/>
                <a:cs typeface="Arial"/>
              </a:rPr>
              <a:t>st</a:t>
            </a:r>
            <a:r>
              <a:rPr lang="en-US" dirty="0" smtClean="0">
                <a:latin typeface="Arial"/>
                <a:cs typeface="Arial"/>
              </a:rPr>
              <a:t> beam on polarized H, 					July – Aug’19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 -  1</a:t>
            </a:r>
            <a:r>
              <a:rPr lang="en-US" baseline="30000" dirty="0" smtClean="0">
                <a:latin typeface="Arial"/>
                <a:cs typeface="Arial"/>
              </a:rPr>
              <a:t>st</a:t>
            </a:r>
            <a:r>
              <a:rPr lang="en-US" dirty="0" smtClean="0">
                <a:latin typeface="Arial"/>
                <a:cs typeface="Arial"/>
              </a:rPr>
              <a:t> beam on polarized D, 					Jan’20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•   </a:t>
            </a:r>
            <a:r>
              <a:rPr lang="en-US" b="1" dirty="0" smtClean="0">
                <a:latin typeface="Arial"/>
                <a:cs typeface="Arial"/>
              </a:rPr>
              <a:t>Staffing</a:t>
            </a:r>
            <a:r>
              <a:rPr lang="en-US" dirty="0" smtClean="0">
                <a:latin typeface="Arial"/>
                <a:cs typeface="Arial"/>
              </a:rPr>
              <a:t> – </a:t>
            </a:r>
            <a:r>
              <a:rPr lang="en-US" i="1" dirty="0" smtClean="0">
                <a:latin typeface="Arial"/>
                <a:cs typeface="Arial"/>
              </a:rPr>
              <a:t>what</a:t>
            </a:r>
            <a:r>
              <a:rPr lang="en-US" dirty="0" smtClean="0">
                <a:latin typeface="Arial"/>
                <a:cs typeface="Arial"/>
              </a:rPr>
              <a:t> skills are needed and </a:t>
            </a:r>
            <a:r>
              <a:rPr lang="en-US" i="1" dirty="0" smtClean="0">
                <a:latin typeface="Arial"/>
                <a:cs typeface="Arial"/>
              </a:rPr>
              <a:t>when</a:t>
            </a:r>
            <a:r>
              <a:rPr lang="en-US" dirty="0" smtClean="0">
                <a:latin typeface="Arial"/>
                <a:cs typeface="Arial"/>
              </a:rPr>
              <a:t>  </a:t>
            </a:r>
          </a:p>
          <a:p>
            <a:pPr>
              <a:lnSpc>
                <a:spcPct val="50000"/>
              </a:lnSpc>
            </a:pPr>
            <a:r>
              <a:rPr lang="en-US" dirty="0">
                <a:latin typeface="Arial"/>
                <a:cs typeface="Arial"/>
                <a:sym typeface="Wingdings"/>
              </a:rPr>
              <a:t>	</a:t>
            </a:r>
            <a:r>
              <a:rPr lang="en-US" dirty="0" smtClean="0">
                <a:latin typeface="Arial"/>
                <a:cs typeface="Arial"/>
                <a:sym typeface="Wingdings"/>
              </a:rPr>
              <a:t>										  Project Schedule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Arial"/>
                <a:cs typeface="Arial"/>
                <a:sym typeface="Wingdings"/>
              </a:rPr>
              <a:t>•  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Issues</a:t>
            </a:r>
            <a:r>
              <a:rPr lang="en-US" dirty="0" smtClean="0">
                <a:latin typeface="Arial"/>
                <a:cs typeface="Arial"/>
                <a:sym typeface="Wingdings"/>
              </a:rPr>
              <a:t>   – </a:t>
            </a:r>
            <a:r>
              <a:rPr lang="en-US" dirty="0" err="1" smtClean="0">
                <a:latin typeface="Arial"/>
                <a:cs typeface="Arial"/>
                <a:sym typeface="Wingdings"/>
              </a:rPr>
              <a:t>LHe</a:t>
            </a:r>
            <a:r>
              <a:rPr lang="en-US" dirty="0" smtClean="0">
                <a:latin typeface="Arial"/>
                <a:cs typeface="Arial"/>
                <a:sym typeface="Wingdings"/>
              </a:rPr>
              <a:t> from the </a:t>
            </a:r>
            <a:r>
              <a:rPr lang="en-US" dirty="0" smtClean="0">
                <a:latin typeface="Arial"/>
                <a:cs typeface="Arial"/>
                <a:sym typeface="Wingdings"/>
              </a:rPr>
              <a:t>CTF; N-wall shielding</a:t>
            </a:r>
            <a:endParaRPr lang="en-US" dirty="0" smtClean="0">
              <a:latin typeface="Arial"/>
              <a:cs typeface="Arial"/>
              <a:sym typeface="Wingdings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"/>
                <a:cs typeface="Arial"/>
                <a:sym typeface="Wingdings"/>
              </a:rPr>
              <a:t>•  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Recommended Mitigation</a:t>
            </a:r>
            <a:r>
              <a:rPr lang="en-US" dirty="0" smtClean="0">
                <a:latin typeface="Arial"/>
                <a:cs typeface="Arial"/>
                <a:sym typeface="Wingdings"/>
              </a:rPr>
              <a:t>: 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  <a:sym typeface="Wingdings"/>
              </a:rPr>
              <a:t>    -  Hall B </a:t>
            </a:r>
            <a:r>
              <a:rPr lang="en-US" i="1" dirty="0" smtClean="0">
                <a:latin typeface="Arial"/>
                <a:cs typeface="Arial"/>
                <a:sym typeface="Wingdings"/>
              </a:rPr>
              <a:t>run-group H</a:t>
            </a:r>
            <a:r>
              <a:rPr lang="en-US" dirty="0" smtClean="0">
                <a:latin typeface="Arial"/>
                <a:cs typeface="Arial"/>
                <a:sym typeface="Wingdings"/>
              </a:rPr>
              <a:t>, designated </a:t>
            </a:r>
            <a:r>
              <a:rPr lang="en-US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Wingdings"/>
              </a:rPr>
              <a:t>highest Impact </a:t>
            </a:r>
            <a:r>
              <a:rPr lang="en-US" dirty="0" smtClean="0">
                <a:latin typeface="Arial"/>
                <a:cs typeface="Arial"/>
                <a:sym typeface="Wingdings"/>
              </a:rPr>
              <a:t>(PAC 41), remains unscheduled</a:t>
            </a:r>
          </a:p>
          <a:p>
            <a:pPr>
              <a:lnSpc>
                <a:spcPct val="120000"/>
              </a:lnSpc>
            </a:pPr>
            <a:r>
              <a:rPr lang="en-US" b="1" i="1" dirty="0" smtClean="0">
                <a:latin typeface="Arial"/>
                <a:cs typeface="Arial"/>
                <a:sym typeface="Wingdings"/>
              </a:rPr>
              <a:t>       </a:t>
            </a:r>
            <a:r>
              <a:rPr lang="en-US" dirty="0" smtClean="0">
                <a:latin typeface="Arial"/>
                <a:cs typeface="Arial"/>
                <a:sym typeface="Wingdings"/>
              </a:rPr>
              <a:t>awaiting UITF studies  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</a:t>
            </a:r>
            <a:r>
              <a:rPr lang="en-US" b="1" i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it’s time for the Lab to get behind this 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21543" y="1069583"/>
            <a:ext cx="167719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46518" y="1069583"/>
            <a:ext cx="167719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04311" y="151109"/>
            <a:ext cx="8360335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 smtClean="0">
                <a:solidFill>
                  <a:srgbClr val="0000FF"/>
                </a:solidFill>
                <a:latin typeface="Arial" panose="020B0604020202020204" pitchFamily="34" charset="0"/>
              </a:rPr>
              <a:t>UITF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- 1</a:t>
            </a:r>
            <a:r>
              <a:rPr lang="en-US" b="0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st</a:t>
            </a:r>
            <a:r>
              <a:rPr lang="en-US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 application: testing frozen-spin </a:t>
            </a:r>
            <a:r>
              <a:rPr lang="en-US" b="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HDice</a:t>
            </a:r>
            <a:r>
              <a:rPr lang="en-US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 with electrons  </a:t>
            </a:r>
            <a:r>
              <a:rPr lang="en-US" sz="1500" b="0" dirty="0" smtClean="0">
                <a:solidFill>
                  <a:srgbClr val="0000FF"/>
                </a:solidFill>
                <a:latin typeface="Arial" panose="020B0604020202020204" pitchFamily="34" charset="0"/>
              </a:rPr>
              <a:t>–   Nov 26/18</a:t>
            </a:r>
            <a:endParaRPr lang="en-US" sz="1500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7017679" y="1944968"/>
            <a:ext cx="363704" cy="624733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17679" y="2569700"/>
            <a:ext cx="363704" cy="632065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017679" y="3535174"/>
            <a:ext cx="363703" cy="488898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17679" y="4024072"/>
            <a:ext cx="363703" cy="453127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10036"/>
      </p:ext>
    </p:extLst>
  </p:cSld>
  <p:clrMapOvr>
    <a:masterClrMapping/>
  </p:clrMapOvr>
</p:sld>
</file>

<file path=ppt/theme/theme1.xml><?xml version="1.0" encoding="utf-8"?>
<a:theme xmlns:a="http://schemas.openxmlformats.org/drawingml/2006/main" name="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StandardPPTTemplate" id="{A76DDB89-9485-FD4D-98A9-DF1C06249F3D}" vid="{808B238C-84FF-B441-8654-84F07F73F6B9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Site Visit 2013-Hutton</Template>
  <TotalTime>25511</TotalTime>
  <Words>130</Words>
  <Application>Microsoft Macintosh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4</vt:i4>
      </vt:variant>
    </vt:vector>
  </HeadingPairs>
  <TitlesOfParts>
    <vt:vector size="24" baseType="lpstr">
      <vt:lpstr>DOE Site Visit 2013-Hutton</vt:lpstr>
      <vt:lpstr>1_DOE Site Visit 2013-Hutton</vt:lpstr>
      <vt:lpstr>2_DOE Site Visit 2013-Hutton</vt:lpstr>
      <vt:lpstr>3_DOE Site Visit 2013-Hutton</vt:lpstr>
      <vt:lpstr>4_DOE Site Visit 2013-Hutton</vt:lpstr>
      <vt:lpstr>5_DOE Site Visit 2013-Hutton</vt:lpstr>
      <vt:lpstr>6_DOE Site Visit 2013-Hutton</vt:lpstr>
      <vt:lpstr>7_DOE Site Visit 2013-Hutton</vt:lpstr>
      <vt:lpstr>8_DOE Site Visit 2013-Hutton</vt:lpstr>
      <vt:lpstr>9_DOE Site Visit 2013-Hutton</vt:lpstr>
      <vt:lpstr>10_DOE Site Visit 2013-Hutton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Overview</dc:title>
  <dc:creator>Erin Clifton</dc:creator>
  <cp:lastModifiedBy>A.M. Sandorfi</cp:lastModifiedBy>
  <cp:revision>768</cp:revision>
  <cp:lastPrinted>2014-10-24T18:30:21Z</cp:lastPrinted>
  <dcterms:created xsi:type="dcterms:W3CDTF">2013-07-05T14:18:22Z</dcterms:created>
  <dcterms:modified xsi:type="dcterms:W3CDTF">2018-11-21T16:23:34Z</dcterms:modified>
</cp:coreProperties>
</file>