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59" r:id="rId2"/>
    <p:sldId id="355" r:id="rId3"/>
    <p:sldId id="3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H.G." initials="CH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3495" autoAdjust="0"/>
  </p:normalViewPr>
  <p:slideViewPr>
    <p:cSldViewPr snapToGrid="0" snapToObjects="1" showGuides="1">
      <p:cViewPr varScale="1">
        <p:scale>
          <a:sx n="92" d="100"/>
          <a:sy n="92" d="100"/>
        </p:scale>
        <p:origin x="13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37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1B2A1-1432-4E4F-B47F-93DC10B271D5}" type="datetimeFigureOut">
              <a:rPr lang="en-US" smtClean="0"/>
              <a:t>2/11/19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AD5CD-F834-3449-B38F-B37392F9F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2/11/19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AAC Review, Feb. 17-18,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AAC Review, Feb. 17-18,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76015"/>
            <a:ext cx="4038600" cy="5415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76015"/>
            <a:ext cx="4038600" cy="5415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AAC Review, Feb. 17-18,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255" y="921729"/>
            <a:ext cx="4040188" cy="7630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255" y="1684769"/>
            <a:ext cx="4040188" cy="45989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3080" y="921729"/>
            <a:ext cx="4041775" cy="7630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3080" y="1684769"/>
            <a:ext cx="4041775" cy="45989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AAC Review, Feb. 17-18, 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AAC Review, Feb. 17-18,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AAC Review, Feb. 17-18,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679"/>
            <a:ext cx="3008313" cy="11087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5878"/>
            <a:ext cx="5111750" cy="55848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64664"/>
            <a:ext cx="3008313" cy="44760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AAC Review, Feb. 17-18,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0301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8102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6974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AAC Review, Feb. 17-18,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51206"/>
            <a:ext cx="8705088" cy="60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877824"/>
            <a:ext cx="8705088" cy="5248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222248" y="6456300"/>
            <a:ext cx="4101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PREx</a:t>
            </a:r>
            <a:r>
              <a:rPr lang="en-US" dirty="0"/>
              <a:t>-II Collaboration Meeting, February 26, 2016, Jefferson Lab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324246" y="64563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9A48C-97D7-4B40-96F2-F0841CEA16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4343C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60066"/>
        </a:buClr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8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5813" indent="-227013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ACAF32EE-4AC2-E64A-B1D5-EE2E4910C9B8}"/>
              </a:ext>
            </a:extLst>
          </p:cNvPr>
          <p:cNvGrpSpPr/>
          <p:nvPr/>
        </p:nvGrpSpPr>
        <p:grpSpPr>
          <a:xfrm>
            <a:off x="812134" y="3373861"/>
            <a:ext cx="7595599" cy="2859358"/>
            <a:chOff x="689080" y="542925"/>
            <a:chExt cx="7595599" cy="28593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F9C49C8-5F35-5446-B865-C880AD8621B0}"/>
                </a:ext>
              </a:extLst>
            </p:cNvPr>
            <p:cNvSpPr/>
            <p:nvPr/>
          </p:nvSpPr>
          <p:spPr>
            <a:xfrm>
              <a:off x="689080" y="1646635"/>
              <a:ext cx="938784" cy="17556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DAC</a:t>
              </a:r>
            </a:p>
            <a:p>
              <a:pPr algn="ctr"/>
              <a:r>
                <a:rPr lang="en-US" dirty="0"/>
                <a:t>16-bit</a:t>
              </a:r>
            </a:p>
            <a:p>
              <a:pPr algn="ctr"/>
              <a:r>
                <a:rPr lang="en-US" dirty="0"/>
                <a:t>10V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1D1EF5-B255-0F44-87D4-CDC1C83AC6C3}"/>
                </a:ext>
              </a:extLst>
            </p:cNvPr>
            <p:cNvSpPr/>
            <p:nvPr/>
          </p:nvSpPr>
          <p:spPr>
            <a:xfrm>
              <a:off x="2209979" y="1646635"/>
              <a:ext cx="1066800" cy="17556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Analog</a:t>
              </a:r>
            </a:p>
            <a:p>
              <a:pPr algn="ctr"/>
              <a:r>
                <a:rPr lang="en-US" dirty="0"/>
                <a:t>Isolation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31E399-1DEA-9A4B-9BDA-BB8CD9132302}"/>
                </a:ext>
              </a:extLst>
            </p:cNvPr>
            <p:cNvSpPr/>
            <p:nvPr/>
          </p:nvSpPr>
          <p:spPr>
            <a:xfrm>
              <a:off x="3922955" y="1646635"/>
              <a:ext cx="1066800" cy="17556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HVPS</a:t>
              </a:r>
            </a:p>
            <a:p>
              <a:pPr algn="ctr"/>
              <a:r>
                <a:rPr lang="en-US" dirty="0"/>
                <a:t>(x8)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16D96B-66BC-7646-9256-F0C2CB5E1BFD}"/>
                </a:ext>
              </a:extLst>
            </p:cNvPr>
            <p:cNvSpPr/>
            <p:nvPr/>
          </p:nvSpPr>
          <p:spPr>
            <a:xfrm>
              <a:off x="5543881" y="1646635"/>
              <a:ext cx="1066800" cy="17556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HV</a:t>
              </a:r>
            </a:p>
            <a:p>
              <a:pPr algn="ctr"/>
              <a:r>
                <a:rPr lang="en-US" dirty="0" err="1"/>
                <a:t>Opto</a:t>
              </a:r>
              <a:r>
                <a:rPr lang="en-US" dirty="0"/>
                <a:t> Switches</a:t>
              </a:r>
            </a:p>
            <a:p>
              <a:pPr algn="ctr"/>
              <a:r>
                <a:rPr lang="en-US" dirty="0"/>
                <a:t>(x4)</a:t>
              </a:r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E4AAB2F6-C3DB-9C46-B6E1-822E06B63545}"/>
                </a:ext>
              </a:extLst>
            </p:cNvPr>
            <p:cNvSpPr/>
            <p:nvPr/>
          </p:nvSpPr>
          <p:spPr>
            <a:xfrm>
              <a:off x="3221305" y="2268427"/>
              <a:ext cx="830742" cy="59740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x8</a:t>
              </a: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C72B643A-7F1F-8247-9DD1-FB6CA17F5519}"/>
                </a:ext>
              </a:extLst>
            </p:cNvPr>
            <p:cNvSpPr/>
            <p:nvPr/>
          </p:nvSpPr>
          <p:spPr>
            <a:xfrm>
              <a:off x="4805189" y="2268427"/>
              <a:ext cx="830742" cy="59740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9E02B7-CBA4-EC40-AD79-5CFD2B96813E}"/>
                </a:ext>
              </a:extLst>
            </p:cNvPr>
            <p:cNvSpPr/>
            <p:nvPr/>
          </p:nvSpPr>
          <p:spPr>
            <a:xfrm>
              <a:off x="7217879" y="1646635"/>
              <a:ext cx="1066800" cy="17556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Electro-Optic</a:t>
              </a:r>
            </a:p>
            <a:p>
              <a:pPr algn="ctr"/>
              <a:r>
                <a:rPr lang="en-US" dirty="0"/>
                <a:t>RTP</a:t>
              </a:r>
            </a:p>
            <a:p>
              <a:pPr algn="ctr"/>
              <a:r>
                <a:rPr lang="en-US" dirty="0"/>
                <a:t>Cell</a:t>
              </a:r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46458B91-196A-5849-A8DE-7C0999D29F00}"/>
                </a:ext>
              </a:extLst>
            </p:cNvPr>
            <p:cNvSpPr/>
            <p:nvPr/>
          </p:nvSpPr>
          <p:spPr>
            <a:xfrm>
              <a:off x="6544934" y="2268427"/>
              <a:ext cx="830742" cy="59740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x4</a:t>
              </a:r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9859CBF5-2CDC-F44C-B3CF-FF6E6EAC436E}"/>
                </a:ext>
              </a:extLst>
            </p:cNvPr>
            <p:cNvSpPr/>
            <p:nvPr/>
          </p:nvSpPr>
          <p:spPr>
            <a:xfrm>
              <a:off x="1481560" y="2268427"/>
              <a:ext cx="830742" cy="59740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x8</a:t>
              </a:r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521E8D25-3CB8-1C44-9BAA-1EDC58043415}"/>
                </a:ext>
              </a:extLst>
            </p:cNvPr>
            <p:cNvSpPr/>
            <p:nvPr/>
          </p:nvSpPr>
          <p:spPr>
            <a:xfrm rot="5400000">
              <a:off x="5482754" y="456781"/>
              <a:ext cx="1189054" cy="136134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Helicity</a:t>
              </a:r>
            </a:p>
            <a:p>
              <a:pPr algn="ctr"/>
              <a:r>
                <a:rPr lang="en-US" dirty="0"/>
                <a:t>Pattern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3910F5B-FC4C-874A-B6A5-36139B6B319B}"/>
              </a:ext>
            </a:extLst>
          </p:cNvPr>
          <p:cNvGrpSpPr/>
          <p:nvPr/>
        </p:nvGrpSpPr>
        <p:grpSpPr>
          <a:xfrm>
            <a:off x="56290" y="1001154"/>
            <a:ext cx="3343543" cy="2034798"/>
            <a:chOff x="615976" y="4065965"/>
            <a:chExt cx="3343543" cy="2034798"/>
          </a:xfrm>
        </p:grpSpPr>
        <p:sp>
          <p:nvSpPr>
            <p:cNvPr id="18" name="Can 17">
              <a:extLst>
                <a:ext uri="{FF2B5EF4-FFF2-40B4-BE49-F238E27FC236}">
                  <a16:creationId xmlns:a16="http://schemas.microsoft.com/office/drawing/2014/main" id="{AF90E7EC-9FDC-FD45-8F22-9309FAB3E5B7}"/>
                </a:ext>
              </a:extLst>
            </p:cNvPr>
            <p:cNvSpPr/>
            <p:nvPr/>
          </p:nvSpPr>
          <p:spPr>
            <a:xfrm rot="16200000">
              <a:off x="1604770" y="5027967"/>
              <a:ext cx="735807" cy="1367271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RTP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37D3ED3-CC9E-3C43-A829-A8630C941528}"/>
                </a:ext>
              </a:extLst>
            </p:cNvPr>
            <p:cNvCxnSpPr/>
            <p:nvPr/>
          </p:nvCxnSpPr>
          <p:spPr>
            <a:xfrm>
              <a:off x="814388" y="5322444"/>
              <a:ext cx="0" cy="77831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9E4A678-EF00-C442-959A-63D9F2AC2CC2}"/>
                </a:ext>
              </a:extLst>
            </p:cNvPr>
            <p:cNvCxnSpPr/>
            <p:nvPr/>
          </p:nvCxnSpPr>
          <p:spPr>
            <a:xfrm>
              <a:off x="1642152" y="4986338"/>
              <a:ext cx="0" cy="3573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AC68FF8-0F32-944B-8CF3-380BDC2CCDFF}"/>
                </a:ext>
              </a:extLst>
            </p:cNvPr>
            <p:cNvCxnSpPr/>
            <p:nvPr/>
          </p:nvCxnSpPr>
          <p:spPr>
            <a:xfrm>
              <a:off x="1865992" y="4986338"/>
              <a:ext cx="0" cy="3573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8DAB9AD-9945-DB45-9FE0-41A8376082A6}"/>
                </a:ext>
              </a:extLst>
            </p:cNvPr>
            <p:cNvCxnSpPr/>
            <p:nvPr/>
          </p:nvCxnSpPr>
          <p:spPr>
            <a:xfrm>
              <a:off x="2103203" y="4988957"/>
              <a:ext cx="0" cy="3573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0BA42E-35D2-724E-B8F7-68DD8B48F152}"/>
                </a:ext>
              </a:extLst>
            </p:cNvPr>
            <p:cNvCxnSpPr/>
            <p:nvPr/>
          </p:nvCxnSpPr>
          <p:spPr>
            <a:xfrm>
              <a:off x="2294795" y="4986338"/>
              <a:ext cx="0" cy="3573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9D32E926-7DCC-C34E-8A7A-7DC3DA58CAF5}"/>
                </a:ext>
              </a:extLst>
            </p:cNvPr>
            <p:cNvSpPr/>
            <p:nvPr/>
          </p:nvSpPr>
          <p:spPr>
            <a:xfrm rot="16200000">
              <a:off x="1846564" y="4436768"/>
              <a:ext cx="184566" cy="91457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B1D4C47-770B-2E40-8D33-8701FBDEF932}"/>
                </a:ext>
              </a:extLst>
            </p:cNvPr>
            <p:cNvSpPr txBox="1"/>
            <p:nvPr/>
          </p:nvSpPr>
          <p:spPr>
            <a:xfrm>
              <a:off x="615976" y="4065965"/>
              <a:ext cx="33435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HV (x4) toggles laser between two helicity states (</a:t>
              </a:r>
              <a:r>
                <a:rPr lang="en-US" sz="2000" dirty="0">
                  <a:solidFill>
                    <a:srgbClr val="FF0000"/>
                  </a:solidFill>
                </a:rPr>
                <a:t>+</a:t>
              </a:r>
              <a:r>
                <a:rPr lang="en-US" sz="2000" dirty="0"/>
                <a:t>,</a:t>
              </a:r>
              <a:r>
                <a:rPr lang="en-US" sz="2000" dirty="0">
                  <a:solidFill>
                    <a:srgbClr val="0070C0"/>
                  </a:solidFill>
                </a:rPr>
                <a:t>-</a:t>
              </a:r>
              <a:r>
                <a:rPr lang="en-US" sz="2000" dirty="0"/>
                <a:t>)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BFCFC29-6B0A-AF48-9CA2-9E8C0BD8E126}"/>
              </a:ext>
            </a:extLst>
          </p:cNvPr>
          <p:cNvGrpSpPr/>
          <p:nvPr/>
        </p:nvGrpSpPr>
        <p:grpSpPr>
          <a:xfrm>
            <a:off x="4729190" y="1205588"/>
            <a:ext cx="3571878" cy="2104090"/>
            <a:chOff x="5029164" y="4153835"/>
            <a:chExt cx="3571878" cy="210409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B213C32-24BF-374D-92F0-A4AFC915F18C}"/>
                </a:ext>
              </a:extLst>
            </p:cNvPr>
            <p:cNvGrpSpPr/>
            <p:nvPr/>
          </p:nvGrpSpPr>
          <p:grpSpPr>
            <a:xfrm>
              <a:off x="5029164" y="4766508"/>
              <a:ext cx="3457575" cy="1154381"/>
              <a:chOff x="3443288" y="4642944"/>
              <a:chExt cx="2714365" cy="679500"/>
            </a:xfrm>
          </p:grpSpPr>
          <p:cxnSp>
            <p:nvCxnSpPr>
              <p:cNvPr id="31" name="Elbow Connector 30">
                <a:extLst>
                  <a:ext uri="{FF2B5EF4-FFF2-40B4-BE49-F238E27FC236}">
                    <a16:creationId xmlns:a16="http://schemas.microsoft.com/office/drawing/2014/main" id="{806297A9-2924-1A4F-B8F8-45D1E61997F1}"/>
                  </a:ext>
                </a:extLst>
              </p:cNvPr>
              <p:cNvCxnSpPr/>
              <p:nvPr/>
            </p:nvCxnSpPr>
            <p:spPr>
              <a:xfrm>
                <a:off x="3443288" y="4643438"/>
                <a:ext cx="1361901" cy="679006"/>
              </a:xfrm>
              <a:prstGeom prst="bentConnector3">
                <a:avLst/>
              </a:prstGeom>
              <a:ln w="9525"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lbow Connector 36">
                <a:extLst>
                  <a:ext uri="{FF2B5EF4-FFF2-40B4-BE49-F238E27FC236}">
                    <a16:creationId xmlns:a16="http://schemas.microsoft.com/office/drawing/2014/main" id="{84D56C6A-B57B-7940-8D44-F3941E0E51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95752" y="4642944"/>
                <a:ext cx="1361901" cy="679006"/>
              </a:xfrm>
              <a:prstGeom prst="bentConnector3">
                <a:avLst/>
              </a:prstGeom>
              <a:ln w="9525"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EB3F45A-223C-1347-8393-FFF4A5F6BD81}"/>
                </a:ext>
              </a:extLst>
            </p:cNvPr>
            <p:cNvCxnSpPr/>
            <p:nvPr/>
          </p:nvCxnSpPr>
          <p:spPr>
            <a:xfrm>
              <a:off x="5029164" y="4168063"/>
              <a:ext cx="0" cy="208986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65E20F6-A75A-E447-9C9C-6492B1FFE2EB}"/>
                </a:ext>
              </a:extLst>
            </p:cNvPr>
            <p:cNvCxnSpPr/>
            <p:nvPr/>
          </p:nvCxnSpPr>
          <p:spPr>
            <a:xfrm>
              <a:off x="5896563" y="4168063"/>
              <a:ext cx="0" cy="208986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AEE4653-36A8-B04F-B310-54DE9BC33E8B}"/>
                </a:ext>
              </a:extLst>
            </p:cNvPr>
            <p:cNvCxnSpPr/>
            <p:nvPr/>
          </p:nvCxnSpPr>
          <p:spPr>
            <a:xfrm>
              <a:off x="6763962" y="4168063"/>
              <a:ext cx="0" cy="208986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20BBEA3-D549-8847-A990-2CC12D038DD0}"/>
                </a:ext>
              </a:extLst>
            </p:cNvPr>
            <p:cNvCxnSpPr/>
            <p:nvPr/>
          </p:nvCxnSpPr>
          <p:spPr>
            <a:xfrm>
              <a:off x="7622687" y="4168063"/>
              <a:ext cx="0" cy="208986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EEBE0E6-0A42-574B-B40C-3573420E750A}"/>
                </a:ext>
              </a:extLst>
            </p:cNvPr>
            <p:cNvCxnSpPr/>
            <p:nvPr/>
          </p:nvCxnSpPr>
          <p:spPr>
            <a:xfrm>
              <a:off x="8486739" y="4168063"/>
              <a:ext cx="0" cy="208986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9963A83-79D6-4E46-A3DF-26B8EC679E84}"/>
                </a:ext>
              </a:extLst>
            </p:cNvPr>
            <p:cNvSpPr/>
            <p:nvPr/>
          </p:nvSpPr>
          <p:spPr>
            <a:xfrm>
              <a:off x="5043452" y="4168063"/>
              <a:ext cx="101338" cy="208986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07E7B9-217E-5443-ADE8-5AE4F24E9E78}"/>
                </a:ext>
              </a:extLst>
            </p:cNvPr>
            <p:cNvSpPr/>
            <p:nvPr/>
          </p:nvSpPr>
          <p:spPr>
            <a:xfrm>
              <a:off x="5908585" y="4168063"/>
              <a:ext cx="101338" cy="208986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A768E99-B9BD-DE4D-8B10-16B4AA48BBAE}"/>
                </a:ext>
              </a:extLst>
            </p:cNvPr>
            <p:cNvSpPr/>
            <p:nvPr/>
          </p:nvSpPr>
          <p:spPr>
            <a:xfrm>
              <a:off x="6775983" y="4168063"/>
              <a:ext cx="101338" cy="208986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C68B33A-277B-544F-937C-2A3E3955C5D9}"/>
                </a:ext>
              </a:extLst>
            </p:cNvPr>
            <p:cNvSpPr/>
            <p:nvPr/>
          </p:nvSpPr>
          <p:spPr>
            <a:xfrm>
              <a:off x="7649941" y="4168063"/>
              <a:ext cx="101338" cy="208986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A49020B-5076-9343-B31B-5A05D8DC3F2C}"/>
                </a:ext>
              </a:extLst>
            </p:cNvPr>
            <p:cNvSpPr/>
            <p:nvPr/>
          </p:nvSpPr>
          <p:spPr>
            <a:xfrm>
              <a:off x="8499704" y="4168063"/>
              <a:ext cx="101338" cy="208986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61B56D6-4725-5E48-92DB-ED3EE59523FA}"/>
                </a:ext>
              </a:extLst>
            </p:cNvPr>
            <p:cNvSpPr txBox="1"/>
            <p:nvPr/>
          </p:nvSpPr>
          <p:spPr>
            <a:xfrm>
              <a:off x="5290374" y="4186583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4042D71-63F5-2541-B021-CA27DF028326}"/>
                </a:ext>
              </a:extLst>
            </p:cNvPr>
            <p:cNvSpPr txBox="1"/>
            <p:nvPr/>
          </p:nvSpPr>
          <p:spPr>
            <a:xfrm>
              <a:off x="7922386" y="4171454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E22EFD5-E14C-AD42-87B3-C015EFB314A3}"/>
                </a:ext>
              </a:extLst>
            </p:cNvPr>
            <p:cNvSpPr txBox="1"/>
            <p:nvPr/>
          </p:nvSpPr>
          <p:spPr>
            <a:xfrm>
              <a:off x="6199179" y="4153836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-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9BBC624-043F-764C-8062-55487E57D97B}"/>
                </a:ext>
              </a:extLst>
            </p:cNvPr>
            <p:cNvSpPr txBox="1"/>
            <p:nvPr/>
          </p:nvSpPr>
          <p:spPr>
            <a:xfrm>
              <a:off x="7015471" y="4153835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-</a:t>
              </a:r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B3820B61-E44F-AC48-86EA-FCA7096B1A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172"/>
          <a:stretch/>
        </p:blipFill>
        <p:spPr>
          <a:xfrm rot="20698172">
            <a:off x="2332311" y="1859152"/>
            <a:ext cx="1685723" cy="1575277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EEDD0666-9BE7-EB4E-961B-E860F4A1D1A0}"/>
              </a:ext>
            </a:extLst>
          </p:cNvPr>
          <p:cNvSpPr txBox="1"/>
          <p:nvPr/>
        </p:nvSpPr>
        <p:spPr>
          <a:xfrm>
            <a:off x="1291443" y="182358"/>
            <a:ext cx="690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Level Description of HV Driver and RTP Electro-Optic Cell at CEBAF </a:t>
            </a:r>
          </a:p>
        </p:txBody>
      </p:sp>
    </p:spTree>
    <p:extLst>
      <p:ext uri="{BB962C8B-B14F-4D97-AF65-F5344CB8AC3E}">
        <p14:creationId xmlns:p14="http://schemas.microsoft.com/office/powerpoint/2010/main" val="368765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5741D1D-6724-B74A-BCC3-84186E1B8FB1}"/>
              </a:ext>
            </a:extLst>
          </p:cNvPr>
          <p:cNvSpPr txBox="1"/>
          <p:nvPr/>
        </p:nvSpPr>
        <p:spPr>
          <a:xfrm>
            <a:off x="3108051" y="157974"/>
            <a:ext cx="341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January 2019 Installation at CEBAF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E66C8-482B-9B40-AB3B-7EF51EE2A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99"/>
          <a:stretch/>
        </p:blipFill>
        <p:spPr>
          <a:xfrm>
            <a:off x="107056" y="1123040"/>
            <a:ext cx="4387671" cy="49493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6628C9-971A-7A46-AE0D-0DE03264A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434" y="1123040"/>
            <a:ext cx="3700109" cy="493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6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C477C56-44F5-CB47-AA61-1AEC86C78BFD}"/>
              </a:ext>
            </a:extLst>
          </p:cNvPr>
          <p:cNvGrpSpPr/>
          <p:nvPr/>
        </p:nvGrpSpPr>
        <p:grpSpPr>
          <a:xfrm>
            <a:off x="499452" y="123050"/>
            <a:ext cx="8148832" cy="2784408"/>
            <a:chOff x="689080" y="617875"/>
            <a:chExt cx="8148832" cy="278440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A24140A-72A0-134C-BE9B-BBC7333240F1}"/>
                </a:ext>
              </a:extLst>
            </p:cNvPr>
            <p:cNvSpPr/>
            <p:nvPr/>
          </p:nvSpPr>
          <p:spPr>
            <a:xfrm>
              <a:off x="689080" y="1646635"/>
              <a:ext cx="938784" cy="17556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DAC</a:t>
              </a:r>
            </a:p>
            <a:p>
              <a:pPr algn="ctr"/>
              <a:r>
                <a:rPr lang="en-US" dirty="0"/>
                <a:t>16-bit</a:t>
              </a:r>
            </a:p>
            <a:p>
              <a:pPr algn="ctr"/>
              <a:r>
                <a:rPr lang="en-US" dirty="0"/>
                <a:t>10V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AB0F55-254B-8A48-BE20-ADF978BB2D18}"/>
                </a:ext>
              </a:extLst>
            </p:cNvPr>
            <p:cNvSpPr/>
            <p:nvPr/>
          </p:nvSpPr>
          <p:spPr>
            <a:xfrm>
              <a:off x="2209979" y="1646635"/>
              <a:ext cx="1066800" cy="17556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Analog</a:t>
              </a:r>
            </a:p>
            <a:p>
              <a:pPr algn="ctr"/>
              <a:r>
                <a:rPr lang="en-US" dirty="0"/>
                <a:t>Isolation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AC23DCB-089B-6E43-81FE-A4ACFDEDABCD}"/>
                </a:ext>
              </a:extLst>
            </p:cNvPr>
            <p:cNvSpPr/>
            <p:nvPr/>
          </p:nvSpPr>
          <p:spPr>
            <a:xfrm>
              <a:off x="3922955" y="1646635"/>
              <a:ext cx="1066800" cy="17556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HVPS</a:t>
              </a:r>
            </a:p>
            <a:p>
              <a:pPr algn="ctr"/>
              <a:r>
                <a:rPr lang="en-US" dirty="0"/>
                <a:t>(x8)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077223-DD18-DA4D-9252-ED62964D0234}"/>
                </a:ext>
              </a:extLst>
            </p:cNvPr>
            <p:cNvSpPr/>
            <p:nvPr/>
          </p:nvSpPr>
          <p:spPr>
            <a:xfrm>
              <a:off x="5977480" y="1646635"/>
              <a:ext cx="1066800" cy="17556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HV</a:t>
              </a:r>
            </a:p>
            <a:p>
              <a:pPr algn="ctr"/>
              <a:r>
                <a:rPr lang="en-US" dirty="0" err="1"/>
                <a:t>Opto</a:t>
              </a:r>
              <a:r>
                <a:rPr lang="en-US" dirty="0"/>
                <a:t> Switches</a:t>
              </a:r>
            </a:p>
            <a:p>
              <a:pPr algn="ctr"/>
              <a:r>
                <a:rPr lang="en-US" dirty="0"/>
                <a:t>(x4)</a:t>
              </a:r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874FF628-1317-0D49-885D-6158D99811E9}"/>
                </a:ext>
              </a:extLst>
            </p:cNvPr>
            <p:cNvSpPr/>
            <p:nvPr/>
          </p:nvSpPr>
          <p:spPr>
            <a:xfrm>
              <a:off x="3221305" y="2268427"/>
              <a:ext cx="830742" cy="59740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x8</a:t>
              </a: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93CB7229-27AE-7B4D-8791-1752B1892C33}"/>
                </a:ext>
              </a:extLst>
            </p:cNvPr>
            <p:cNvSpPr/>
            <p:nvPr/>
          </p:nvSpPr>
          <p:spPr>
            <a:xfrm>
              <a:off x="4850158" y="2268427"/>
              <a:ext cx="1217262" cy="59740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x8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67D3D6-8B20-954D-AAD2-428FF68E08F3}"/>
                </a:ext>
              </a:extLst>
            </p:cNvPr>
            <p:cNvSpPr/>
            <p:nvPr/>
          </p:nvSpPr>
          <p:spPr>
            <a:xfrm>
              <a:off x="7771112" y="1646635"/>
              <a:ext cx="1066800" cy="17556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Electro-Optic</a:t>
              </a:r>
            </a:p>
            <a:p>
              <a:pPr algn="ctr"/>
              <a:r>
                <a:rPr lang="en-US" dirty="0"/>
                <a:t>RTP</a:t>
              </a:r>
            </a:p>
            <a:p>
              <a:pPr algn="ctr"/>
              <a:r>
                <a:rPr lang="en-US" dirty="0"/>
                <a:t>Cell</a:t>
              </a:r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7AF605A5-64A3-0A45-B833-BE389A0E102C}"/>
                </a:ext>
              </a:extLst>
            </p:cNvPr>
            <p:cNvSpPr/>
            <p:nvPr/>
          </p:nvSpPr>
          <p:spPr>
            <a:xfrm>
              <a:off x="7014300" y="2268427"/>
              <a:ext cx="895266" cy="59740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x4</a:t>
              </a: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4B3FC6AF-16E7-6940-88C2-146CC07D4BED}"/>
                </a:ext>
              </a:extLst>
            </p:cNvPr>
            <p:cNvSpPr/>
            <p:nvPr/>
          </p:nvSpPr>
          <p:spPr>
            <a:xfrm>
              <a:off x="1481560" y="2268427"/>
              <a:ext cx="830742" cy="59740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x8</a:t>
              </a: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2E97F634-F152-AF42-A7AF-341BF0AD177E}"/>
                </a:ext>
              </a:extLst>
            </p:cNvPr>
            <p:cNvSpPr/>
            <p:nvPr/>
          </p:nvSpPr>
          <p:spPr>
            <a:xfrm rot="5400000">
              <a:off x="5917468" y="531731"/>
              <a:ext cx="1189054" cy="136134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Helicity</a:t>
              </a:r>
            </a:p>
            <a:p>
              <a:pPr algn="ctr"/>
              <a:r>
                <a:rPr lang="en-US" dirty="0"/>
                <a:t>Pattern</a:t>
              </a:r>
            </a:p>
          </p:txBody>
        </p:sp>
      </p:grpSp>
      <p:sp>
        <p:nvSpPr>
          <p:cNvPr id="15" name="Right Brace 14">
            <a:extLst>
              <a:ext uri="{FF2B5EF4-FFF2-40B4-BE49-F238E27FC236}">
                <a16:creationId xmlns:a16="http://schemas.microsoft.com/office/drawing/2014/main" id="{47321940-12C5-9144-A485-72358CB26839}"/>
              </a:ext>
            </a:extLst>
          </p:cNvPr>
          <p:cNvSpPr/>
          <p:nvPr/>
        </p:nvSpPr>
        <p:spPr>
          <a:xfrm rot="5400000">
            <a:off x="747657" y="2725536"/>
            <a:ext cx="442373" cy="108530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A1458B02-E0EB-134D-B42E-03C74C4E3691}"/>
              </a:ext>
            </a:extLst>
          </p:cNvPr>
          <p:cNvSpPr/>
          <p:nvPr/>
        </p:nvSpPr>
        <p:spPr>
          <a:xfrm rot="5400000">
            <a:off x="3219620" y="1735304"/>
            <a:ext cx="442374" cy="306577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0730E3A2-8711-644E-B324-3CAA50253019}"/>
              </a:ext>
            </a:extLst>
          </p:cNvPr>
          <p:cNvSpPr/>
          <p:nvPr/>
        </p:nvSpPr>
        <p:spPr>
          <a:xfrm rot="5400000">
            <a:off x="6154289" y="2737145"/>
            <a:ext cx="442373" cy="108530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A9F19E6B-2DF5-7D41-807D-30F361442AE9}"/>
              </a:ext>
            </a:extLst>
          </p:cNvPr>
          <p:cNvSpPr/>
          <p:nvPr/>
        </p:nvSpPr>
        <p:spPr>
          <a:xfrm rot="5400000">
            <a:off x="7848808" y="2725535"/>
            <a:ext cx="442373" cy="108530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801FD4-0F7A-944D-86BE-E778AF734C82}"/>
              </a:ext>
            </a:extLst>
          </p:cNvPr>
          <p:cNvSpPr txBox="1"/>
          <p:nvPr/>
        </p:nvSpPr>
        <p:spPr>
          <a:xfrm>
            <a:off x="109101" y="3582148"/>
            <a:ext cx="1798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/>
              <a:t>Configure 0-5V; April SAD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755D4A-212E-8A4A-8FB8-B44BFE5CEC3B}"/>
              </a:ext>
            </a:extLst>
          </p:cNvPr>
          <p:cNvSpPr txBox="1"/>
          <p:nvPr/>
        </p:nvSpPr>
        <p:spPr>
          <a:xfrm>
            <a:off x="1907921" y="3582150"/>
            <a:ext cx="27526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Design new rack mounted chassis for grounded rack, but w/ internal isolation.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Re-use same DACs, but move analog isolation from ISB to chassis.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Re-use same HV blocks in design.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Need HV cables dressed from rack to laser table.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475F8-6131-4F4C-B6FC-552E9674933A}"/>
              </a:ext>
            </a:extLst>
          </p:cNvPr>
          <p:cNvSpPr txBox="1"/>
          <p:nvPr/>
        </p:nvSpPr>
        <p:spPr>
          <a:xfrm>
            <a:off x="4890600" y="3582153"/>
            <a:ext cx="28293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Design new HV switch board, sits beside RTP inside laser box.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Include x4 dragon drivers + controller (receives helicity).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Each dragon gets 2 LED’s w/ voltage POT adjust.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Window or photodiode to monitor LED’s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Incorporate RC circuit to control HV rise time.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Quick connects from between driver and cell (x4) + ground; (HV banana plugs?)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1FD3A3-FE6C-2A4C-8EDD-5945E6D7A7EC}"/>
              </a:ext>
            </a:extLst>
          </p:cNvPr>
          <p:cNvSpPr txBox="1"/>
          <p:nvPr/>
        </p:nvSpPr>
        <p:spPr>
          <a:xfrm>
            <a:off x="7719938" y="3582150"/>
            <a:ext cx="1424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Adapt to receive quick connects.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DE8720-8EF8-654C-B40C-9CB14DFE9258}"/>
              </a:ext>
            </a:extLst>
          </p:cNvPr>
          <p:cNvSpPr txBox="1"/>
          <p:nvPr/>
        </p:nvSpPr>
        <p:spPr>
          <a:xfrm>
            <a:off x="3723930" y="148043"/>
            <a:ext cx="1545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Scope of Work</a:t>
            </a:r>
          </a:p>
        </p:txBody>
      </p:sp>
    </p:spTree>
    <p:extLst>
      <p:ext uri="{BB962C8B-B14F-4D97-AF65-F5344CB8AC3E}">
        <p14:creationId xmlns:p14="http://schemas.microsoft.com/office/powerpoint/2010/main" val="159349522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11465</TotalTime>
  <Words>209</Words>
  <Application>Microsoft Macintosh PowerPoint</Application>
  <PresentationFormat>On-screen Show (4:3)</PresentationFormat>
  <Paragraphs>59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JLabPowerPointMain-3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Erin Clifton</dc:creator>
  <cp:lastModifiedBy>Microsoft Office User</cp:lastModifiedBy>
  <cp:revision>369</cp:revision>
  <dcterms:created xsi:type="dcterms:W3CDTF">2016-01-11T21:08:07Z</dcterms:created>
  <dcterms:modified xsi:type="dcterms:W3CDTF">2019-02-12T14:05:35Z</dcterms:modified>
</cp:coreProperties>
</file>