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309" r:id="rId2"/>
    <p:sldId id="356" r:id="rId3"/>
    <p:sldId id="346" r:id="rId4"/>
    <p:sldId id="347" r:id="rId5"/>
    <p:sldId id="348" r:id="rId6"/>
    <p:sldId id="349" r:id="rId7"/>
    <p:sldId id="351" r:id="rId8"/>
    <p:sldId id="352" r:id="rId9"/>
    <p:sldId id="353" r:id="rId10"/>
    <p:sldId id="350" r:id="rId11"/>
    <p:sldId id="355" r:id="rId12"/>
    <p:sldId id="35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CCFF33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359" autoAdjust="0"/>
    <p:restoredTop sz="95741" autoAdjust="0"/>
  </p:normalViewPr>
  <p:slideViewPr>
    <p:cSldViewPr snapToGrid="0" snapToObjects="1">
      <p:cViewPr varScale="1">
        <p:scale>
          <a:sx n="109" d="100"/>
          <a:sy n="109" d="100"/>
        </p:scale>
        <p:origin x="1480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September 29,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September 29, 2021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Positron Source for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September 29,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556054"/>
            <a:ext cx="10800075" cy="567379"/>
          </a:xfrm>
        </p:spPr>
        <p:txBody>
          <a:bodyPr/>
          <a:lstStyle/>
          <a:p>
            <a:r>
              <a:rPr lang="en-US" sz="3200" dirty="0"/>
              <a:t>LD #2104 - A polarized positron source for our future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Wednesday, September 29, 2021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Joe </a:t>
            </a:r>
            <a:r>
              <a:rPr lang="en-US" dirty="0" err="1"/>
              <a:t>Grames</a:t>
            </a:r>
            <a:endParaRPr lang="en-US" dirty="0"/>
          </a:p>
        </p:txBody>
      </p:sp>
      <p:pic>
        <p:nvPicPr>
          <p:cNvPr id="9" name="Picture 10" descr="PRLMay2016illustration_F2b-01.jpg">
            <a:extLst>
              <a:ext uri="{FF2B5EF4-FFF2-40B4-BE49-F238E27FC236}">
                <a16:creationId xmlns:a16="http://schemas.microsoft.com/office/drawing/2014/main" id="{9A972389-77D7-AC4B-A377-872BE8B20CD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6745245" y="1739718"/>
            <a:ext cx="4956603" cy="33870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5F1730-8D0A-9F41-9718-960AFCD81838}"/>
              </a:ext>
            </a:extLst>
          </p:cNvPr>
          <p:cNvSpPr/>
          <p:nvPr/>
        </p:nvSpPr>
        <p:spPr>
          <a:xfrm>
            <a:off x="515280" y="2027120"/>
            <a:ext cx="53063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latin typeface="Palatino Linotype" panose="02040502050505030304" pitchFamily="18" charset="0"/>
              </a:rPr>
              <a:t>This LDRD proposal addresses the most critical aspect of positron beams at CEBAF, the positron source. </a:t>
            </a:r>
            <a:endParaRPr lang="en-US" sz="3200" i="1" dirty="0">
              <a:effectLst/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06EF-961C-E846-8DF0-B10F7318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e+ acceleration scheme – work of Ryan </a:t>
            </a:r>
            <a:r>
              <a:rPr lang="en-US" dirty="0" err="1"/>
              <a:t>Bodenstein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B27164-736E-9245-875E-9704EAEB7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6C98C-3B6E-3B4D-84E8-4CB4730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5993DF-3C16-4E4F-999F-36CDC1D4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78" y="1010150"/>
            <a:ext cx="5824455" cy="51750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Arial"/>
                <a:cs typeface="Arial"/>
              </a:rPr>
              <a:t>Traditional e+ acceleration requires protecting many SRF cavities from unintentional beam losses</a:t>
            </a:r>
          </a:p>
          <a:p>
            <a:pPr lvl="1"/>
            <a:r>
              <a:rPr lang="en-US" dirty="0">
                <a:latin typeface="Arial"/>
                <a:cs typeface="Arial"/>
              </a:rPr>
              <a:t>Can be expensive and limits collection.</a:t>
            </a:r>
          </a:p>
          <a:p>
            <a:r>
              <a:rPr lang="en-US" dirty="0">
                <a:latin typeface="Arial"/>
                <a:cs typeface="Arial"/>
              </a:rPr>
              <a:t>An alternative recirculates e+ through a single protected SRF cavity several times.</a:t>
            </a:r>
          </a:p>
          <a:p>
            <a:pPr lvl="1"/>
            <a:r>
              <a:rPr lang="en-US" b="1" dirty="0">
                <a:latin typeface="Arial"/>
                <a:cs typeface="Arial"/>
              </a:rPr>
              <a:t>Fixed Field Alternating Gradient (FFA) </a:t>
            </a:r>
            <a:r>
              <a:rPr lang="en-US" dirty="0">
                <a:latin typeface="Arial"/>
                <a:cs typeface="Arial"/>
              </a:rPr>
              <a:t>technology uses fixed-field, multipurpose magnets to </a:t>
            </a:r>
            <a:r>
              <a:rPr lang="en-US" b="1" dirty="0">
                <a:latin typeface="Arial"/>
                <a:cs typeface="Arial"/>
              </a:rPr>
              <a:t>transport a wide range of energies</a:t>
            </a:r>
            <a:r>
              <a:rPr lang="en-US" dirty="0">
                <a:latin typeface="Arial"/>
                <a:cs typeface="Arial"/>
              </a:rPr>
              <a:t> through the same transport line.</a:t>
            </a:r>
          </a:p>
          <a:p>
            <a:pPr lvl="2">
              <a:buFont typeface="Arial" charset="-122"/>
            </a:pPr>
            <a:r>
              <a:rPr lang="en-US" dirty="0">
                <a:latin typeface="Arial"/>
                <a:cs typeface="Arial"/>
              </a:rPr>
              <a:t>Can also use permanent magnets.</a:t>
            </a:r>
          </a:p>
          <a:p>
            <a:r>
              <a:rPr lang="en-US" dirty="0">
                <a:latin typeface="Arial"/>
                <a:cs typeface="Arial"/>
              </a:rPr>
              <a:t>In Year 2 we will evaluate FFA against traditional single-pass injection.</a:t>
            </a:r>
          </a:p>
          <a:p>
            <a:endParaRPr lang="en-US" sz="7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Currently looking into the ability to </a:t>
            </a:r>
            <a:r>
              <a:rPr lang="en-US" b="1" dirty="0">
                <a:latin typeface="Arial"/>
                <a:cs typeface="Arial"/>
              </a:rPr>
              <a:t>cool the positron beam</a:t>
            </a:r>
            <a:r>
              <a:rPr lang="en-US" dirty="0">
                <a:latin typeface="Arial"/>
                <a:cs typeface="Arial"/>
              </a:rPr>
              <a:t> during recirculation.</a:t>
            </a: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046ED-BF61-7C45-A365-65E94D1E5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38" t="15902" r="80389" b="-1937"/>
          <a:stretch/>
        </p:blipFill>
        <p:spPr>
          <a:xfrm>
            <a:off x="5710051" y="1078094"/>
            <a:ext cx="1470131" cy="517465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1337879-D561-5247-ABC1-36C0F2C74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7" t="-561" r="2612" b="421"/>
          <a:stretch/>
        </p:blipFill>
        <p:spPr>
          <a:xfrm>
            <a:off x="7052313" y="1356026"/>
            <a:ext cx="5013188" cy="4217854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BC1B8CAD-6820-9C42-A9D1-9338669F5CC5}"/>
              </a:ext>
            </a:extLst>
          </p:cNvPr>
          <p:cNvSpPr/>
          <p:nvPr/>
        </p:nvSpPr>
        <p:spPr>
          <a:xfrm>
            <a:off x="6853549" y="3665421"/>
            <a:ext cx="1057909" cy="913356"/>
          </a:xfrm>
          <a:prstGeom prst="rightBrace">
            <a:avLst>
              <a:gd name="adj1" fmla="val 8382"/>
              <a:gd name="adj2" fmla="val 35539"/>
            </a:avLst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803A1-FE1E-0143-ABC2-68FE2A5F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R&amp;D – Year 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03EE9-A768-FA40-993B-6E111238B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2C4FF-9456-324A-ADE6-B3349793D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BA6A3-42D2-D648-97DE-E3CD3CE845A5}"/>
              </a:ext>
            </a:extLst>
          </p:cNvPr>
          <p:cNvSpPr/>
          <p:nvPr/>
        </p:nvSpPr>
        <p:spPr>
          <a:xfrm>
            <a:off x="133151" y="1093955"/>
            <a:ext cx="117200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first year of the LDRD proved so successful we’re wrapping up early!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Starting Oct 1 2021 the projected transitioned to a full research and development project in the lab’s accelerator division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will open up the project to more collaborators, both at the lab and internationally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BBCD5F-442F-5446-BE97-DE7DBDD7CEB7}"/>
              </a:ext>
            </a:extLst>
          </p:cNvPr>
          <p:cNvSpPr/>
          <p:nvPr/>
        </p:nvSpPr>
        <p:spPr>
          <a:xfrm>
            <a:off x="116340" y="3022316"/>
            <a:ext cx="1207566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Growing our Jefferson Lab e+ collaboration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Team up with CASA and BNL colleagues to explore FFA and e+ w/ CEBAF energy upgrade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Evaluate with SRF Institute options for compact 10 mA + 100 MeV SRF electron booster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Strengthen collaboration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IJCLab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(France) scientists to evaluate high power radiator targets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Foster SBIR proposals to build and test fundamental concepts for CW positron converter target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Invite new e+ accelerator physics collaboration with Mexican Universities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Grow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JLab’s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potential partnership with the ILC Positron working group</a:t>
            </a:r>
          </a:p>
        </p:txBody>
      </p:sp>
    </p:spTree>
    <p:extLst>
      <p:ext uri="{BB962C8B-B14F-4D97-AF65-F5344CB8AC3E}">
        <p14:creationId xmlns:p14="http://schemas.microsoft.com/office/powerpoint/2010/main" val="3864531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04C80-0179-9E42-A9E6-BBCB1D4D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Bird’s eye view of a </a:t>
            </a:r>
            <a:r>
              <a:rPr lang="en-US" dirty="0" err="1"/>
              <a:t>cw</a:t>
            </a:r>
            <a:r>
              <a:rPr lang="en-US" dirty="0"/>
              <a:t> polarized positron accelerator at </a:t>
            </a:r>
            <a:r>
              <a:rPr lang="en-US" dirty="0" err="1"/>
              <a:t>JLab</a:t>
            </a:r>
            <a:r>
              <a:rPr lang="en-US" dirty="0"/>
              <a:t> – 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9AC4E-55FD-4342-8764-57489537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809C28-129F-6643-A010-DFADAF73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AC932E6-987D-434A-9DAD-FD7C343AF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591" y="827665"/>
            <a:ext cx="11553366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923E00-69BA-2544-B15E-EF537DCBF045}"/>
              </a:ext>
            </a:extLst>
          </p:cNvPr>
          <p:cNvSpPr txBox="1"/>
          <p:nvPr/>
        </p:nvSpPr>
        <p:spPr>
          <a:xfrm>
            <a:off x="516616" y="1025911"/>
            <a:ext cx="5349541" cy="2308324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11 GeV (ABC) + D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Unpolarized </a:t>
            </a:r>
            <a:r>
              <a:rPr lang="en-US" sz="24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e+ Beams</a:t>
            </a:r>
            <a:r>
              <a:rPr lang="en-US" sz="2400" dirty="0">
                <a:latin typeface="Avenir Roman" panose="02000503020000020003" pitchFamily="2" charset="0"/>
                <a:cs typeface="Arial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 1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uA</a:t>
            </a:r>
            <a:endParaRPr lang="en-US" sz="2400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Polarized </a:t>
            </a:r>
            <a:r>
              <a:rPr lang="en-US" sz="2400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e+ Beams</a:t>
            </a:r>
            <a:r>
              <a:rPr lang="en-US" sz="2400" dirty="0">
                <a:latin typeface="Avenir Roman" panose="02000503020000020003" pitchFamily="2" charset="0"/>
                <a:cs typeface="Arial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 50 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  (&gt;60%)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Duty Factor: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100% (</a:t>
            </a:r>
            <a:r>
              <a:rPr lang="en-US" sz="2400" dirty="0" err="1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cw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Fast/Slow Helicity Reversal: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Yes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6d emittance: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Optimized vs. Yield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453D0-C7C3-D74C-AE61-20B1A65852D6}"/>
              </a:ext>
            </a:extLst>
          </p:cNvPr>
          <p:cNvSpPr txBox="1"/>
          <p:nvPr/>
        </p:nvSpPr>
        <p:spPr>
          <a:xfrm>
            <a:off x="6236320" y="1023122"/>
            <a:ext cx="5531455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4-Halls: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Yes (ABCD)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Radiological: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Minimized footprint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Operations: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“Drives like CEBAF”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Beams: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e+ or e- (primary or secondary)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Magnets: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Switched power supplies</a:t>
            </a:r>
          </a:p>
          <a:p>
            <a:r>
              <a:rPr lang="en-US" sz="2400" dirty="0">
                <a:latin typeface="Avenir Roman" panose="02000503020000020003" pitchFamily="2" charset="0"/>
                <a:cs typeface="Arial"/>
              </a:rPr>
              <a:t>Reliability: </a:t>
            </a:r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Similar to e- beam</a:t>
            </a:r>
          </a:p>
        </p:txBody>
      </p:sp>
    </p:spTree>
    <p:extLst>
      <p:ext uri="{BB962C8B-B14F-4D97-AF65-F5344CB8AC3E}">
        <p14:creationId xmlns:p14="http://schemas.microsoft.com/office/powerpoint/2010/main" val="365705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60AAB-DD30-9241-BBA9-243D54079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benefit to Jefferson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DE3E3-81B4-8247-81DF-DA39E78E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EA150-300E-4844-99B5-F181635B5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94F34C-0C6A-CA46-B45B-35A9840B42DF}"/>
              </a:ext>
            </a:extLst>
          </p:cNvPr>
          <p:cNvSpPr/>
          <p:nvPr/>
        </p:nvSpPr>
        <p:spPr>
          <a:xfrm>
            <a:off x="219577" y="758708"/>
            <a:ext cx="7954605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Our Users have made a strong case for positron beams at CEBAF 12 GeV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complementary charge and spin of e+ would provide a new and unique probes for Jefferson Lab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Jefferson Lab Users Positron Working Group (now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250 members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75 institutions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is asking Jefferson Lab to consider experiments with both polarized and unpolarized positrons beams: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2018 – 7 letters of intent to PAC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2020 – 2 conditionally approved proposals Halls B &amp; 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2021 – community has described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many years of floor-time experiments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summarized in soon to appear “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e+ @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” White Paper in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EPJ 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E37B90-5A76-5547-80E3-3FDAB6CFD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429" y="1481960"/>
            <a:ext cx="3632979" cy="459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39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7084D-F466-9B44-A2EF-21F0BA96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pivotal experiment – </a:t>
            </a:r>
            <a:r>
              <a:rPr lang="en-US" dirty="0" err="1"/>
              <a:t>PEPPo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3CCAE-AD2F-C745-9B06-1343EB3B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9E7D2-2AAE-8E4C-B4A0-5E18804C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B1C8A-CB8C-D546-A3D7-FB3B3FA962A9}"/>
              </a:ext>
            </a:extLst>
          </p:cNvPr>
          <p:cNvSpPr/>
          <p:nvPr/>
        </p:nvSpPr>
        <p:spPr>
          <a:xfrm>
            <a:off x="116341" y="884411"/>
            <a:ext cx="11720059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Generating polarized positrons is very challenging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presently accepted best method in the world imagines building a 150 GeV beam and passing it through nearly a mile of soda-straw helical undulators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recognized we can “squeeze” the polarization out of CEBAF polarized e- beam, not unlike selecting light from a prism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B27ED6-7A3E-0241-9D90-86F6F8221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8" t="7424" r="9801" b="12211"/>
          <a:stretch/>
        </p:blipFill>
        <p:spPr>
          <a:xfrm>
            <a:off x="1485900" y="2918230"/>
            <a:ext cx="3136899" cy="323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17A9A7-5CA2-8B4B-835D-BE3B1201E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27"/>
          <a:stretch/>
        </p:blipFill>
        <p:spPr>
          <a:xfrm>
            <a:off x="5993181" y="2918230"/>
            <a:ext cx="4559301" cy="37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09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62B7-404D-3E41-9D4C-4D6A6D25F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Mother Nature is on our side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91F23-E823-6048-896F-D082D8F6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7DEB3-1B52-AD42-A041-214D24E2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BBAAC4-D688-084D-9714-13784E11DF6B}"/>
              </a:ext>
            </a:extLst>
          </p:cNvPr>
          <p:cNvSpPr/>
          <p:nvPr/>
        </p:nvSpPr>
        <p:spPr>
          <a:xfrm>
            <a:off x="116341" y="884411"/>
            <a:ext cx="1172005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 works with any electron beam energy (&gt;1 MeV)</a:t>
            </a:r>
          </a:p>
          <a:p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Flexibility allows us to be imaginative, and to exploit the best integration at CEBAF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Yield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(e+/e-) depends on beam power, a compromise in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Beam Current x Beam Energy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51652-FDED-824F-87DF-EA3BD85B733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2566843"/>
            <a:ext cx="6108700" cy="37590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64533-A962-9D4D-8BFE-8E519F5DE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02" y="2566843"/>
            <a:ext cx="3376412" cy="361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5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D32B-1061-FC46-846C-23CE0DD0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 #2104 deliverables (2 year)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17FB5-C1D7-6A4F-85CC-B9E4B50C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A0C23-A49F-B840-B18F-599D202C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09DEBD-1E08-B646-BAE0-8B2CDF60E4DC}"/>
              </a:ext>
            </a:extLst>
          </p:cNvPr>
          <p:cNvSpPr/>
          <p:nvPr/>
        </p:nvSpPr>
        <p:spPr>
          <a:xfrm>
            <a:off x="142158" y="1030268"/>
            <a:ext cx="46471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Our Year 1 objectives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Build a team!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production for CEBAF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 sophisticated spin-optimization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Prove a conceptual layout “holds water”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51D5A8-3176-9949-BABA-F0E5049D55AC}"/>
              </a:ext>
            </a:extLst>
          </p:cNvPr>
          <p:cNvGrpSpPr/>
          <p:nvPr/>
        </p:nvGrpSpPr>
        <p:grpSpPr>
          <a:xfrm>
            <a:off x="9965158" y="1159477"/>
            <a:ext cx="2098582" cy="2438205"/>
            <a:chOff x="7847544" y="1484108"/>
            <a:chExt cx="2098582" cy="243820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A7CA0E-2EAF-9E42-B376-046AC9A5F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061" t="9271" r="24391" b="15064"/>
            <a:stretch/>
          </p:blipFill>
          <p:spPr>
            <a:xfrm rot="5400000">
              <a:off x="7832759" y="1498893"/>
              <a:ext cx="2128152" cy="209858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FB6FA3-F904-AF45-80A8-3AB65B313DD3}"/>
                </a:ext>
              </a:extLst>
            </p:cNvPr>
            <p:cNvSpPr txBox="1"/>
            <p:nvPr/>
          </p:nvSpPr>
          <p:spPr>
            <a:xfrm>
              <a:off x="7904224" y="3337538"/>
              <a:ext cx="1251818" cy="5847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Alicia </a:t>
              </a:r>
              <a:r>
                <a:rPr lang="en-US" sz="1600" dirty="0" err="1"/>
                <a:t>Hofler</a:t>
              </a:r>
              <a:endParaRPr lang="en-US" sz="1600" dirty="0"/>
            </a:p>
            <a:p>
              <a:pPr algn="ctr"/>
              <a:r>
                <a:rPr lang="en-US" sz="1600" dirty="0"/>
                <a:t>Ops Scientist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DCB3B-D208-AC48-95F9-5A9572351B4E}"/>
              </a:ext>
            </a:extLst>
          </p:cNvPr>
          <p:cNvGrpSpPr/>
          <p:nvPr/>
        </p:nvGrpSpPr>
        <p:grpSpPr>
          <a:xfrm>
            <a:off x="4673252" y="1640782"/>
            <a:ext cx="1924982" cy="2662267"/>
            <a:chOff x="5551021" y="1030268"/>
            <a:chExt cx="1924982" cy="26622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1FF99F-717E-3042-BDF0-FDE5408B6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056" t="16482" r="18889" b="29630"/>
            <a:stretch/>
          </p:blipFill>
          <p:spPr>
            <a:xfrm>
              <a:off x="5635743" y="1030268"/>
              <a:ext cx="1840260" cy="23591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8FDA8C-8BC5-F24A-BAE5-46427DCA59F0}"/>
                </a:ext>
              </a:extLst>
            </p:cNvPr>
            <p:cNvSpPr txBox="1"/>
            <p:nvPr/>
          </p:nvSpPr>
          <p:spPr>
            <a:xfrm>
              <a:off x="5551021" y="3107760"/>
              <a:ext cx="1274836" cy="5847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Mark Stefani</a:t>
              </a:r>
            </a:p>
            <a:p>
              <a:pPr algn="ctr"/>
              <a:r>
                <a:rPr lang="en-US" sz="1600" dirty="0"/>
                <a:t>CIS Post-doc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BD2B5A-3523-FA4E-A576-E29019232F82}"/>
              </a:ext>
            </a:extLst>
          </p:cNvPr>
          <p:cNvGrpSpPr/>
          <p:nvPr/>
        </p:nvGrpSpPr>
        <p:grpSpPr>
          <a:xfrm>
            <a:off x="6251508" y="4226519"/>
            <a:ext cx="2305577" cy="2317347"/>
            <a:chOff x="6686792" y="4368340"/>
            <a:chExt cx="2305577" cy="23173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58E49E-2FE7-554A-82B2-8B445A5B2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279" t="23333" r="51631" b="37037"/>
            <a:stretch/>
          </p:blipFill>
          <p:spPr>
            <a:xfrm>
              <a:off x="6973069" y="4368340"/>
              <a:ext cx="2019300" cy="225067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B6232F-0468-1046-9BD1-79F94AA2EE19}"/>
                </a:ext>
              </a:extLst>
            </p:cNvPr>
            <p:cNvSpPr txBox="1"/>
            <p:nvPr/>
          </p:nvSpPr>
          <p:spPr>
            <a:xfrm>
              <a:off x="6686792" y="6100912"/>
              <a:ext cx="1574791" cy="5847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Ryan </a:t>
              </a:r>
              <a:r>
                <a:rPr lang="en-US" sz="1600" dirty="0" err="1"/>
                <a:t>Bodenstein</a:t>
              </a:r>
              <a:endParaRPr lang="en-US" sz="1600" dirty="0"/>
            </a:p>
            <a:p>
              <a:pPr algn="ctr"/>
              <a:r>
                <a:rPr lang="en-US" sz="1600" dirty="0"/>
                <a:t>CASA Scientist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783D1A4-2FD0-EC49-B0C0-9E3A216C5753}"/>
              </a:ext>
            </a:extLst>
          </p:cNvPr>
          <p:cNvGrpSpPr/>
          <p:nvPr/>
        </p:nvGrpSpPr>
        <p:grpSpPr>
          <a:xfrm>
            <a:off x="9379554" y="3957851"/>
            <a:ext cx="2466703" cy="2438204"/>
            <a:chOff x="9379554" y="3957851"/>
            <a:chExt cx="2466703" cy="243820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650B2E-9ACB-C341-AEF6-EA7BB19C1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946" t="27661" r="33234" b="39553"/>
            <a:stretch/>
          </p:blipFill>
          <p:spPr>
            <a:xfrm>
              <a:off x="9485194" y="3957851"/>
              <a:ext cx="2361063" cy="224841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631767-44FF-4341-BB28-B0B9186DA774}"/>
                </a:ext>
              </a:extLst>
            </p:cNvPr>
            <p:cNvSpPr txBox="1"/>
            <p:nvPr/>
          </p:nvSpPr>
          <p:spPr>
            <a:xfrm>
              <a:off x="9379554" y="5811280"/>
              <a:ext cx="1368387" cy="5847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/>
                <a:t>Riad</a:t>
              </a:r>
              <a:r>
                <a:rPr lang="en-US" sz="1600" dirty="0"/>
                <a:t> Suleiman</a:t>
              </a:r>
            </a:p>
            <a:p>
              <a:pPr algn="ctr"/>
              <a:r>
                <a:rPr lang="en-US" sz="1600" dirty="0"/>
                <a:t>CIS Scientist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FB5D190-581F-2341-BB74-F4982CA44A76}"/>
              </a:ext>
            </a:extLst>
          </p:cNvPr>
          <p:cNvGrpSpPr/>
          <p:nvPr/>
        </p:nvGrpSpPr>
        <p:grpSpPr>
          <a:xfrm>
            <a:off x="6988467" y="1159477"/>
            <a:ext cx="2221803" cy="2638604"/>
            <a:chOff x="7302305" y="1129520"/>
            <a:chExt cx="2221803" cy="26386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6EDBBA-9D1D-E646-8F9F-5B5B867C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30268" y="1129520"/>
              <a:ext cx="2093840" cy="23016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1BCAE7-589A-1540-A801-DB3221EBF4D2}"/>
                </a:ext>
              </a:extLst>
            </p:cNvPr>
            <p:cNvSpPr txBox="1"/>
            <p:nvPr/>
          </p:nvSpPr>
          <p:spPr>
            <a:xfrm>
              <a:off x="7302305" y="3183349"/>
              <a:ext cx="1790555" cy="58477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Sami </a:t>
              </a:r>
              <a:r>
                <a:rPr lang="en-US" sz="1600" dirty="0" err="1"/>
                <a:t>Habet</a:t>
              </a:r>
              <a:endParaRPr lang="en-US" sz="1600" dirty="0"/>
            </a:p>
            <a:p>
              <a:pPr algn="ctr"/>
              <a:r>
                <a:rPr lang="en-US" sz="1600" dirty="0" err="1"/>
                <a:t>IJCLab</a:t>
              </a:r>
              <a:r>
                <a:rPr lang="en-US" sz="1600" dirty="0"/>
                <a:t> PhD Student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710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DF058-2798-8541-A1D8-693754970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Geant4 optimization of positron production – work of Sami </a:t>
            </a:r>
            <a:r>
              <a:rPr lang="en-US" dirty="0" err="1"/>
              <a:t>Habet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99A415-05E3-664A-9E3F-2464F1E8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B18CD-0AC5-AA41-97A7-6B36E149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8DA614-2B95-3F48-A218-628D7F1D50C4}"/>
              </a:ext>
            </a:extLst>
          </p:cNvPr>
          <p:cNvSpPr/>
          <p:nvPr/>
        </p:nvSpPr>
        <p:spPr>
          <a:xfrm>
            <a:off x="127687" y="860885"/>
            <a:ext cx="120643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positron flux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produced by an electron beam was evaluated extensively with CEBAF range of energies within various thicknesses of a prototype tungsten target with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focus on 123 MeV scheme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Unpolarized positron beams (like all previous accelerators) optimize on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(e+/e-)</a:t>
            </a:r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we also optimize on polarized Figure of Merit (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efficiency X polarization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6B77CBE-1DB9-4149-AFD5-E528B284FC02}"/>
              </a:ext>
            </a:extLst>
          </p:cNvPr>
          <p:cNvGrpSpPr/>
          <p:nvPr/>
        </p:nvGrpSpPr>
        <p:grpSpPr>
          <a:xfrm>
            <a:off x="923014" y="2922541"/>
            <a:ext cx="9855822" cy="3444303"/>
            <a:chOff x="893871" y="2003696"/>
            <a:chExt cx="7329080" cy="2302595"/>
          </a:xfrm>
        </p:grpSpPr>
        <p:pic>
          <p:nvPicPr>
            <p:cNvPr id="32" name="Image 4">
              <a:extLst>
                <a:ext uri="{FF2B5EF4-FFF2-40B4-BE49-F238E27FC236}">
                  <a16:creationId xmlns:a16="http://schemas.microsoft.com/office/drawing/2014/main" id="{6983A511-50AA-5F43-B9C0-319B45F57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3871" y="2003696"/>
              <a:ext cx="7329080" cy="2302595"/>
            </a:xfrm>
            <a:prstGeom prst="rect">
              <a:avLst/>
            </a:prstGeom>
          </p:spPr>
        </p:pic>
        <p:sp>
          <p:nvSpPr>
            <p:cNvPr id="33" name="ZoneTexte 5">
              <a:extLst>
                <a:ext uri="{FF2B5EF4-FFF2-40B4-BE49-F238E27FC236}">
                  <a16:creationId xmlns:a16="http://schemas.microsoft.com/office/drawing/2014/main" id="{73F7DE94-AE11-DC4B-8A77-9E1287F06336}"/>
                </a:ext>
              </a:extLst>
            </p:cNvPr>
            <p:cNvSpPr txBox="1"/>
            <p:nvPr/>
          </p:nvSpPr>
          <p:spPr>
            <a:xfrm>
              <a:off x="4489601" y="3373861"/>
              <a:ext cx="10081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/>
                <a:t>E = 120 MeV</a:t>
              </a:r>
            </a:p>
            <a:p>
              <a:pPr algn="ctr"/>
              <a:r>
                <a:rPr lang="fr-FR" sz="1000" dirty="0" err="1"/>
                <a:t>t</a:t>
              </a:r>
              <a:r>
                <a:rPr lang="fr-FR" sz="1000" dirty="0"/>
                <a:t> = 4 mm</a:t>
              </a:r>
            </a:p>
            <a:p>
              <a:pPr algn="ctr"/>
              <a:r>
                <a:rPr lang="fr-FR" sz="1000" dirty="0" err="1">
                  <a:latin typeface="Symbol" pitchFamily="2" charset="2"/>
                  <a:cs typeface="Microsoft Sans Serif" panose="020B0604020202020204" pitchFamily="34" charset="0"/>
                </a:rPr>
                <a:t>D</a:t>
              </a:r>
              <a:r>
                <a:rPr lang="fr-FR" sz="1000" dirty="0" err="1"/>
                <a:t>p</a:t>
              </a:r>
              <a:r>
                <a:rPr lang="fr-FR" sz="1000" dirty="0"/>
                <a:t>/p = ±10%</a:t>
              </a:r>
            </a:p>
          </p:txBody>
        </p:sp>
        <p:cxnSp>
          <p:nvCxnSpPr>
            <p:cNvPr id="34" name="Connecteur droit 7">
              <a:extLst>
                <a:ext uri="{FF2B5EF4-FFF2-40B4-BE49-F238E27FC236}">
                  <a16:creationId xmlns:a16="http://schemas.microsoft.com/office/drawing/2014/main" id="{DE1D1E23-3A71-C84A-A153-F117944F1E37}"/>
                </a:ext>
              </a:extLst>
            </p:cNvPr>
            <p:cNvCxnSpPr>
              <a:cxnSpLocks/>
            </p:cNvCxnSpPr>
            <p:nvPr/>
          </p:nvCxnSpPr>
          <p:spPr>
            <a:xfrm>
              <a:off x="1550462" y="3443856"/>
              <a:ext cx="0" cy="645630"/>
            </a:xfrm>
            <a:prstGeom prst="line">
              <a:avLst/>
            </a:prstGeom>
            <a:ln w="9525">
              <a:solidFill>
                <a:srgbClr val="0000FF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3">
              <a:extLst>
                <a:ext uri="{FF2B5EF4-FFF2-40B4-BE49-F238E27FC236}">
                  <a16:creationId xmlns:a16="http://schemas.microsoft.com/office/drawing/2014/main" id="{E2E70E4D-F276-EB44-B258-AAB9EAE6E4EE}"/>
                </a:ext>
              </a:extLst>
            </p:cNvPr>
            <p:cNvCxnSpPr>
              <a:cxnSpLocks/>
            </p:cNvCxnSpPr>
            <p:nvPr/>
          </p:nvCxnSpPr>
          <p:spPr>
            <a:xfrm>
              <a:off x="7052022" y="2866775"/>
              <a:ext cx="0" cy="1224000"/>
            </a:xfrm>
            <a:prstGeom prst="line">
              <a:avLst/>
            </a:prstGeom>
            <a:ln w="9525">
              <a:solidFill>
                <a:srgbClr val="FF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4">
              <a:extLst>
                <a:ext uri="{FF2B5EF4-FFF2-40B4-BE49-F238E27FC236}">
                  <a16:creationId xmlns:a16="http://schemas.microsoft.com/office/drawing/2014/main" id="{622D39FA-7DC5-AD48-B5E5-D9CE246017F8}"/>
                </a:ext>
              </a:extLst>
            </p:cNvPr>
            <p:cNvCxnSpPr>
              <a:cxnSpLocks/>
            </p:cNvCxnSpPr>
            <p:nvPr/>
          </p:nvCxnSpPr>
          <p:spPr>
            <a:xfrm>
              <a:off x="4111744" y="2866775"/>
              <a:ext cx="0" cy="1225153"/>
            </a:xfrm>
            <a:prstGeom prst="line">
              <a:avLst/>
            </a:prstGeom>
            <a:ln w="9525">
              <a:solidFill>
                <a:srgbClr val="0000FF"/>
              </a:solidFill>
              <a:prstDash val="sysDash"/>
              <a:tailEnd type="stealth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D4C7F862-1492-1241-9756-ECD75EC0FB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53771" y="3146950"/>
              <a:ext cx="802205" cy="0"/>
            </a:xfrm>
            <a:prstGeom prst="line">
              <a:avLst/>
            </a:prstGeom>
            <a:ln w="9525">
              <a:solidFill>
                <a:srgbClr val="0000FF"/>
              </a:solidFill>
              <a:prstDash val="sysDash"/>
              <a:tailEnd type="stealth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8">
              <a:extLst>
                <a:ext uri="{FF2B5EF4-FFF2-40B4-BE49-F238E27FC236}">
                  <a16:creationId xmlns:a16="http://schemas.microsoft.com/office/drawing/2014/main" id="{504E34FE-F770-7F42-AE33-05D2FCBD9D5A}"/>
                </a:ext>
              </a:extLst>
            </p:cNvPr>
            <p:cNvCxnSpPr>
              <a:cxnSpLocks/>
            </p:cNvCxnSpPr>
            <p:nvPr/>
          </p:nvCxnSpPr>
          <p:spPr>
            <a:xfrm>
              <a:off x="4488209" y="2435744"/>
              <a:ext cx="0" cy="1656048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  <a:tailEnd type="stealth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47">
              <a:extLst>
                <a:ext uri="{FF2B5EF4-FFF2-40B4-BE49-F238E27FC236}">
                  <a16:creationId xmlns:a16="http://schemas.microsoft.com/office/drawing/2014/main" id="{F0B2121B-A0F6-894A-95F8-B7819A9808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44482" y="2664794"/>
              <a:ext cx="1243542" cy="0"/>
            </a:xfrm>
            <a:prstGeom prst="line">
              <a:avLst/>
            </a:prstGeom>
            <a:ln w="9525">
              <a:solidFill>
                <a:srgbClr val="FF0000"/>
              </a:solidFill>
              <a:prstDash val="sysDash"/>
              <a:tailEnd type="stealth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924E68-2FF6-0B44-9ABF-ED7586D331DA}"/>
              </a:ext>
            </a:extLst>
          </p:cNvPr>
          <p:cNvSpPr txBox="1"/>
          <p:nvPr/>
        </p:nvSpPr>
        <p:spPr>
          <a:xfrm>
            <a:off x="1856509" y="2624957"/>
            <a:ext cx="88434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Yield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9AAEDF-3083-D74A-99A0-54C7FB2E0555}"/>
              </a:ext>
            </a:extLst>
          </p:cNvPr>
          <p:cNvSpPr txBox="1"/>
          <p:nvPr/>
        </p:nvSpPr>
        <p:spPr>
          <a:xfrm>
            <a:off x="4902812" y="2624957"/>
            <a:ext cx="189622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Polarization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3CD52B-94F0-0046-B70C-865AD3A72759}"/>
              </a:ext>
            </a:extLst>
          </p:cNvPr>
          <p:cNvSpPr txBox="1"/>
          <p:nvPr/>
        </p:nvSpPr>
        <p:spPr>
          <a:xfrm>
            <a:off x="8207324" y="2636869"/>
            <a:ext cx="2361609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Figure of Merit</a:t>
            </a:r>
          </a:p>
        </p:txBody>
      </p:sp>
    </p:spTree>
    <p:extLst>
      <p:ext uri="{BB962C8B-B14F-4D97-AF65-F5344CB8AC3E}">
        <p14:creationId xmlns:p14="http://schemas.microsoft.com/office/powerpoint/2010/main" val="184623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1ED9A-7100-F34E-B09B-FE6F06BD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Geant</a:t>
            </a:r>
            <a:r>
              <a:rPr lang="en-US" dirty="0"/>
              <a:t> 4 optimization of positron production – work of Sami </a:t>
            </a:r>
            <a:r>
              <a:rPr lang="en-US" dirty="0" err="1"/>
              <a:t>Habet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9AE7F8-9161-084C-AA73-5FB028D4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51F19-8607-0445-AAFF-625CD66B9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54016E-D68E-8A43-96C8-F269F2A0E660}"/>
              </a:ext>
            </a:extLst>
          </p:cNvPr>
          <p:cNvSpPr/>
          <p:nvPr/>
        </p:nvSpPr>
        <p:spPr>
          <a:xfrm>
            <a:off x="127687" y="1003361"/>
            <a:ext cx="120643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optimum target thickness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beam spot size is critical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thin and the electron energy is not well spent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 thick and positrons are absorbed</a:t>
            </a:r>
          </a:p>
          <a:p>
            <a:pPr algn="just"/>
            <a:endParaRPr 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5E354308-C050-6F47-A534-2F7921ACD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2812377"/>
            <a:ext cx="7169051" cy="37007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49D2F7-F5FC-7E4A-BD9C-C65C2B6B01FB}"/>
              </a:ext>
            </a:extLst>
          </p:cNvPr>
          <p:cNvSpPr/>
          <p:nvPr/>
        </p:nvSpPr>
        <p:spPr>
          <a:xfrm>
            <a:off x="8269416" y="3077717"/>
            <a:ext cx="342831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demo experiment we focused on polarization transfer of a single target.</a:t>
            </a:r>
          </a:p>
          <a:p>
            <a:pPr algn="just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this LDRD we learned to appreciate how closely our target parameters are tied to the optimum target thickness.</a:t>
            </a:r>
          </a:p>
        </p:txBody>
      </p:sp>
      <p:pic>
        <p:nvPicPr>
          <p:cNvPr id="13" name="Picture 4" descr="cASCADE SCHEME">
            <a:extLst>
              <a:ext uri="{FF2B5EF4-FFF2-40B4-BE49-F238E27FC236}">
                <a16:creationId xmlns:a16="http://schemas.microsoft.com/office/drawing/2014/main" id="{2128BD02-2268-E242-9361-A37D9B55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0245" y="881501"/>
            <a:ext cx="3482252" cy="1874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74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10FE-8299-9046-9047-AD54109F1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“GPT –s” – work of Mark Stefani and </a:t>
            </a:r>
            <a:r>
              <a:rPr lang="en-US" dirty="0" err="1"/>
              <a:t>Riad</a:t>
            </a:r>
            <a:r>
              <a:rPr lang="en-US" dirty="0"/>
              <a:t> Suleiman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97129-BC43-C74F-937D-84E537650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FD062D-64E3-754D-96AE-2D6D1966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2F338-1E1F-4045-B330-9279364151F1}"/>
              </a:ext>
            </a:extLst>
          </p:cNvPr>
          <p:cNvSpPr/>
          <p:nvPr/>
        </p:nvSpPr>
        <p:spPr>
          <a:xfrm>
            <a:off x="115538" y="798249"/>
            <a:ext cx="1173604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Sophisticated commercial software GPT is used to track the swarm of positrons</a:t>
            </a:r>
          </a:p>
          <a:p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genetic algorithm negotiates the non-linear parameters to optimize collecting particle orbits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“follow the spin” trajectories the Thomas-BMT equation was implemented to the code and tested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3B3151-8013-DC43-8FAA-1B4177FA136A}"/>
                  </a:ext>
                </a:extLst>
              </p:cNvPr>
              <p:cNvSpPr txBox="1"/>
              <p:nvPr/>
            </p:nvSpPr>
            <p:spPr>
              <a:xfrm>
                <a:off x="3393204" y="1996069"/>
                <a:ext cx="6423896" cy="7184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73B3151-8013-DC43-8FAA-1B4177FA13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204" y="1996069"/>
                <a:ext cx="6423896" cy="718402"/>
              </a:xfrm>
              <a:prstGeom prst="rect">
                <a:avLst/>
              </a:prstGeom>
              <a:blipFill>
                <a:blip r:embed="rId2"/>
                <a:stretch>
                  <a:fillRect t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A45501-0CC9-674E-BE50-60F4EEA20C85}"/>
                  </a:ext>
                </a:extLst>
              </p:cNvPr>
              <p:cNvSpPr txBox="1"/>
              <p:nvPr/>
            </p:nvSpPr>
            <p:spPr>
              <a:xfrm>
                <a:off x="1872392" y="2046869"/>
                <a:ext cx="1658491" cy="5920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A45501-0CC9-674E-BE50-60F4EEA20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392" y="2046869"/>
                <a:ext cx="1658491" cy="592085"/>
              </a:xfrm>
              <a:prstGeom prst="rect">
                <a:avLst/>
              </a:prstGeom>
              <a:blipFill>
                <a:blip r:embed="rId3"/>
                <a:stretch>
                  <a:fillRect t="-1458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C5C00BB1-712C-E247-8547-509A471273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4" t="31048" r="7515" b="3790"/>
          <a:stretch/>
        </p:blipFill>
        <p:spPr>
          <a:xfrm>
            <a:off x="698219" y="3111628"/>
            <a:ext cx="4184636" cy="22493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7C7E49-FD18-C048-8820-CAE5D02DC7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44"/>
          <a:stretch/>
        </p:blipFill>
        <p:spPr>
          <a:xfrm>
            <a:off x="5813543" y="2906836"/>
            <a:ext cx="5273834" cy="26588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6E506D1-5493-3942-9905-31555DCA5E17}"/>
              </a:ext>
            </a:extLst>
          </p:cNvPr>
          <p:cNvSpPr/>
          <p:nvPr/>
        </p:nvSpPr>
        <p:spPr>
          <a:xfrm>
            <a:off x="115538" y="5797609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“GPT –s” fully developed for Windows and will be launched very soon on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lab’s Scientific Computing platform</a:t>
            </a:r>
          </a:p>
        </p:txBody>
      </p:sp>
    </p:spTree>
    <p:extLst>
      <p:ext uri="{BB962C8B-B14F-4D97-AF65-F5344CB8AC3E}">
        <p14:creationId xmlns:p14="http://schemas.microsoft.com/office/powerpoint/2010/main" val="684851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87A4C-1AB2-5C43-8F83-FBCF2678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 Capture for CEBAF – work of Mark Stefani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AA38F-396E-1949-BCAA-7127A647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Year 1 Report - LDRD-2104 : Positron Beams for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71754-CAFE-3E4A-9116-311C677C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006EDB-9248-7446-BF29-F2D67D1BF5D2}"/>
              </a:ext>
            </a:extLst>
          </p:cNvPr>
          <p:cNvGrpSpPr/>
          <p:nvPr/>
        </p:nvGrpSpPr>
        <p:grpSpPr>
          <a:xfrm>
            <a:off x="1175180" y="4246613"/>
            <a:ext cx="8078999" cy="2220723"/>
            <a:chOff x="453081" y="977769"/>
            <a:chExt cx="11026560" cy="21427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CF1BD2-3EED-8747-B209-309B1B12A788}"/>
                </a:ext>
              </a:extLst>
            </p:cNvPr>
            <p:cNvSpPr/>
            <p:nvPr/>
          </p:nvSpPr>
          <p:spPr>
            <a:xfrm flipV="1">
              <a:off x="8555238" y="2005311"/>
              <a:ext cx="46351" cy="1901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56FE70-66B9-334A-A5DB-60A65E812665}"/>
                </a:ext>
              </a:extLst>
            </p:cNvPr>
            <p:cNvGrpSpPr/>
            <p:nvPr/>
          </p:nvGrpSpPr>
          <p:grpSpPr>
            <a:xfrm>
              <a:off x="453081" y="977769"/>
              <a:ext cx="11026560" cy="2142755"/>
              <a:chOff x="453081" y="977769"/>
              <a:chExt cx="11026560" cy="2142755"/>
            </a:xfrm>
          </p:grpSpPr>
          <p:sp>
            <p:nvSpPr>
              <p:cNvPr id="9" name="Rounded Rectangle 67">
                <a:extLst>
                  <a:ext uri="{FF2B5EF4-FFF2-40B4-BE49-F238E27FC236}">
                    <a16:creationId xmlns:a16="http://schemas.microsoft.com/office/drawing/2014/main" id="{FD0B4EDC-A886-094F-B025-F3BD1DA1A5FE}"/>
                  </a:ext>
                </a:extLst>
              </p:cNvPr>
              <p:cNvSpPr/>
              <p:nvPr/>
            </p:nvSpPr>
            <p:spPr>
              <a:xfrm flipH="1" flipV="1">
                <a:off x="8276150" y="1970574"/>
                <a:ext cx="208580" cy="631932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B959040-190C-134E-B353-44AA6D7D89F8}"/>
                  </a:ext>
                </a:extLst>
              </p:cNvPr>
              <p:cNvGrpSpPr/>
              <p:nvPr/>
            </p:nvGrpSpPr>
            <p:grpSpPr>
              <a:xfrm>
                <a:off x="453081" y="977769"/>
                <a:ext cx="11026560" cy="2142755"/>
                <a:chOff x="453081" y="977769"/>
                <a:chExt cx="11026560" cy="2142755"/>
              </a:xfrm>
            </p:grpSpPr>
            <p:sp>
              <p:nvSpPr>
                <p:cNvPr id="11" name="Rounded Rectangle 67">
                  <a:extLst>
                    <a:ext uri="{FF2B5EF4-FFF2-40B4-BE49-F238E27FC236}">
                      <a16:creationId xmlns:a16="http://schemas.microsoft.com/office/drawing/2014/main" id="{05939CEF-67C4-5F43-BC85-3BE3534F4B66}"/>
                    </a:ext>
                  </a:extLst>
                </p:cNvPr>
                <p:cNvSpPr/>
                <p:nvPr/>
              </p:nvSpPr>
              <p:spPr>
                <a:xfrm rot="2650555" flipH="1" flipV="1">
                  <a:off x="7099001" y="1488084"/>
                  <a:ext cx="243375" cy="63193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ounded Rectangle 67">
                  <a:extLst>
                    <a:ext uri="{FF2B5EF4-FFF2-40B4-BE49-F238E27FC236}">
                      <a16:creationId xmlns:a16="http://schemas.microsoft.com/office/drawing/2014/main" id="{A5D00A6B-C326-9F41-B205-FFA633AB7CB1}"/>
                    </a:ext>
                  </a:extLst>
                </p:cNvPr>
                <p:cNvSpPr/>
                <p:nvPr/>
              </p:nvSpPr>
              <p:spPr>
                <a:xfrm flipH="1" flipV="1">
                  <a:off x="1699508" y="1953122"/>
                  <a:ext cx="208580" cy="63193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ounded Rectangle 67">
                  <a:extLst>
                    <a:ext uri="{FF2B5EF4-FFF2-40B4-BE49-F238E27FC236}">
                      <a16:creationId xmlns:a16="http://schemas.microsoft.com/office/drawing/2014/main" id="{164FD3E1-F67D-B447-B3EE-EE30657FEACB}"/>
                    </a:ext>
                  </a:extLst>
                </p:cNvPr>
                <p:cNvSpPr/>
                <p:nvPr/>
              </p:nvSpPr>
              <p:spPr>
                <a:xfrm flipH="1" flipV="1">
                  <a:off x="2292628" y="1953122"/>
                  <a:ext cx="208580" cy="63193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ounded Rectangle 67">
                  <a:extLst>
                    <a:ext uri="{FF2B5EF4-FFF2-40B4-BE49-F238E27FC236}">
                      <a16:creationId xmlns:a16="http://schemas.microsoft.com/office/drawing/2014/main" id="{29FA60B5-0726-6447-B8B5-DE0F382E9DAC}"/>
                    </a:ext>
                  </a:extLst>
                </p:cNvPr>
                <p:cNvSpPr/>
                <p:nvPr/>
              </p:nvSpPr>
              <p:spPr>
                <a:xfrm rot="19775951" flipH="1" flipV="1">
                  <a:off x="3831157" y="1566647"/>
                  <a:ext cx="208581" cy="631932"/>
                </a:xfrm>
                <a:prstGeom prst="roundRect">
                  <a:avLst/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7428E48-8200-B74C-B577-9555E36B98F9}"/>
                    </a:ext>
                  </a:extLst>
                </p:cNvPr>
                <p:cNvGrpSpPr/>
                <p:nvPr/>
              </p:nvGrpSpPr>
              <p:grpSpPr>
                <a:xfrm>
                  <a:off x="453081" y="977769"/>
                  <a:ext cx="11026560" cy="2142755"/>
                  <a:chOff x="507406" y="905634"/>
                  <a:chExt cx="11026560" cy="2142755"/>
                </a:xfrm>
              </p:grpSpPr>
              <p:sp>
                <p:nvSpPr>
                  <p:cNvPr id="17" name="Can 79">
                    <a:extLst>
                      <a:ext uri="{FF2B5EF4-FFF2-40B4-BE49-F238E27FC236}">
                        <a16:creationId xmlns:a16="http://schemas.microsoft.com/office/drawing/2014/main" id="{EA57D742-811C-3045-8152-123D3BD88822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9484627" y="1967444"/>
                    <a:ext cx="1127748" cy="477176"/>
                  </a:xfrm>
                  <a:prstGeom prst="can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Can 80">
                    <a:extLst>
                      <a:ext uri="{FF2B5EF4-FFF2-40B4-BE49-F238E27FC236}">
                        <a16:creationId xmlns:a16="http://schemas.microsoft.com/office/drawing/2014/main" id="{5BC3E497-9DA2-DA49-8466-DA8075069727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10059311" y="1989101"/>
                    <a:ext cx="1127748" cy="477176"/>
                  </a:xfrm>
                  <a:prstGeom prst="can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Can 80">
                    <a:extLst>
                      <a:ext uri="{FF2B5EF4-FFF2-40B4-BE49-F238E27FC236}">
                        <a16:creationId xmlns:a16="http://schemas.microsoft.com/office/drawing/2014/main" id="{B693765B-8DF0-3C46-8137-D33076B8BDCD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10633996" y="2009366"/>
                    <a:ext cx="1127748" cy="477176"/>
                  </a:xfrm>
                  <a:prstGeom prst="can">
                    <a:avLst/>
                  </a:prstGeom>
                  <a:solidFill>
                    <a:srgbClr val="00B05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651899D5-C23B-0C49-80C7-BB8398064603}"/>
                      </a:ext>
                    </a:extLst>
                  </p:cNvPr>
                  <p:cNvGrpSpPr/>
                  <p:nvPr/>
                </p:nvGrpSpPr>
                <p:grpSpPr>
                  <a:xfrm flipV="1">
                    <a:off x="507406" y="905634"/>
                    <a:ext cx="11026560" cy="2142755"/>
                    <a:chOff x="875359" y="2219660"/>
                    <a:chExt cx="11014146" cy="2048153"/>
                  </a:xfrm>
                </p:grpSpPr>
                <p:sp>
                  <p:nvSpPr>
                    <p:cNvPr id="21" name="Rounded Rectangle 90">
                      <a:extLst>
                        <a:ext uri="{FF2B5EF4-FFF2-40B4-BE49-F238E27FC236}">
                          <a16:creationId xmlns:a16="http://schemas.microsoft.com/office/drawing/2014/main" id="{697172EC-2C3D-F14E-A777-5379DD72077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700016" y="3652584"/>
                      <a:ext cx="269086" cy="604032"/>
                    </a:xfrm>
                    <a:prstGeom prst="roundRect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22" name="Rounded Rectangle 91">
                      <a:extLst>
                        <a:ext uri="{FF2B5EF4-FFF2-40B4-BE49-F238E27FC236}">
                          <a16:creationId xmlns:a16="http://schemas.microsoft.com/office/drawing/2014/main" id="{4729A1E5-CCD0-8E43-987F-4B3CE58FC37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6272862" y="3663781"/>
                      <a:ext cx="269086" cy="604032"/>
                    </a:xfrm>
                    <a:prstGeom prst="roundRect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0671A716-F6C8-B647-87C9-9C9185C7F0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44601" y="2732284"/>
                      <a:ext cx="474562" cy="604031"/>
                      <a:chOff x="1608881" y="2092870"/>
                      <a:chExt cx="474562" cy="604031"/>
                    </a:xfrm>
                  </p:grpSpPr>
                  <p:sp>
                    <p:nvSpPr>
                      <p:cNvPr id="57" name="Right Triangle 56">
                        <a:extLst>
                          <a:ext uri="{FF2B5EF4-FFF2-40B4-BE49-F238E27FC236}">
                            <a16:creationId xmlns:a16="http://schemas.microsoft.com/office/drawing/2014/main" id="{6A3DBCCE-B961-1142-9DE7-51B206E1F8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08881" y="2465408"/>
                        <a:ext cx="474562" cy="231493"/>
                      </a:xfrm>
                      <a:prstGeom prst="rtTriangl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8" name="Right Triangle 57">
                        <a:extLst>
                          <a:ext uri="{FF2B5EF4-FFF2-40B4-BE49-F238E27FC236}">
                            <a16:creationId xmlns:a16="http://schemas.microsoft.com/office/drawing/2014/main" id="{1DD039E2-98A8-F64C-9644-8D90C7B89A65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1608881" y="2092870"/>
                        <a:ext cx="474562" cy="233423"/>
                      </a:xfrm>
                      <a:prstGeom prst="rtTriangl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</p:grp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3AB03AEE-A205-9645-964F-5C4B0A1462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5359" y="2914096"/>
                      <a:ext cx="85821" cy="21700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" name="Rounded Rectangle 67">
                      <a:extLst>
                        <a:ext uri="{FF2B5EF4-FFF2-40B4-BE49-F238E27FC236}">
                          <a16:creationId xmlns:a16="http://schemas.microsoft.com/office/drawing/2014/main" id="{AE7B884A-19EE-7440-8089-F6A20066E77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732304" y="2732284"/>
                      <a:ext cx="208345" cy="604032"/>
                    </a:xfrm>
                    <a:prstGeom prst="roundRect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C099EAD6-F91C-F446-B0F8-D36AC91D82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19163" y="2762440"/>
                      <a:ext cx="46299" cy="530979"/>
                      <a:chOff x="2210765" y="3014732"/>
                      <a:chExt cx="46299" cy="414268"/>
                    </a:xfrm>
                  </p:grpSpPr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1B74515F-1E80-E045-8EC2-3FAF8D4D88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0765" y="3287210"/>
                        <a:ext cx="46299" cy="1417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FF989EFE-66A3-F747-AD43-870E2C0B8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0765" y="3014732"/>
                        <a:ext cx="46299" cy="1417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D71A3B66-E225-DA4F-9956-A772081403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97120" y="2775945"/>
                      <a:ext cx="46299" cy="530979"/>
                      <a:chOff x="2210765" y="3014732"/>
                      <a:chExt cx="46299" cy="414268"/>
                    </a:xfrm>
                  </p:grpSpPr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53FD0DED-29CE-9543-9DCB-4061026497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0765" y="3287210"/>
                        <a:ext cx="46299" cy="1417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D1E95A12-1324-5F44-B525-37C02EFDFA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0765" y="3014732"/>
                        <a:ext cx="46299" cy="1417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28" name="Group 27">
                      <a:extLst>
                        <a:ext uri="{FF2B5EF4-FFF2-40B4-BE49-F238E27FC236}">
                          <a16:creationId xmlns:a16="http://schemas.microsoft.com/office/drawing/2014/main" id="{556447E5-6E16-0D4C-9ADD-EFFD1B6FD7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97177" y="2784834"/>
                      <a:ext cx="46299" cy="530979"/>
                      <a:chOff x="2210765" y="3014732"/>
                      <a:chExt cx="46299" cy="414268"/>
                    </a:xfrm>
                  </p:grpSpPr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CB9989C8-CCCD-2B43-B439-E8665D358D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0765" y="3287210"/>
                        <a:ext cx="46299" cy="1417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60275A0F-D4CC-FD4D-A125-488C3FD173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0765" y="3014732"/>
                        <a:ext cx="46299" cy="1417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E2E762D5-33E7-4B42-BAD0-345467467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9538" y="2784834"/>
                      <a:ext cx="682906" cy="50858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0" name="Group 29">
                      <a:extLst>
                        <a:ext uri="{FF2B5EF4-FFF2-40B4-BE49-F238E27FC236}">
                          <a16:creationId xmlns:a16="http://schemas.microsoft.com/office/drawing/2014/main" id="{319CC2C8-21B8-4B4B-8071-09FD8AAADF8B}"/>
                        </a:ext>
                      </a:extLst>
                    </p:cNvPr>
                    <p:cNvGrpSpPr/>
                    <p:nvPr/>
                  </p:nvGrpSpPr>
                  <p:grpSpPr>
                    <a:xfrm rot="1190945">
                      <a:off x="4544807" y="3317174"/>
                      <a:ext cx="115203" cy="496579"/>
                      <a:chOff x="2504664" y="3079137"/>
                      <a:chExt cx="115203" cy="387429"/>
                    </a:xfrm>
                  </p:grpSpPr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4116D37A-380B-7F41-81C4-7A9BD32B5C97}"/>
                          </a:ext>
                        </a:extLst>
                      </p:cNvPr>
                      <p:cNvSpPr/>
                      <p:nvPr/>
                    </p:nvSpPr>
                    <p:spPr>
                      <a:xfrm rot="594633" flipH="1">
                        <a:off x="2504664" y="3331688"/>
                        <a:ext cx="45667" cy="13487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9CEC4921-8674-0343-8CA9-B986A45D905E}"/>
                          </a:ext>
                        </a:extLst>
                      </p:cNvPr>
                      <p:cNvSpPr/>
                      <p:nvPr/>
                    </p:nvSpPr>
                    <p:spPr>
                      <a:xfrm rot="732261" flipH="1">
                        <a:off x="2574199" y="3079137"/>
                        <a:ext cx="45668" cy="13487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CE2B04F8-CB6A-4442-A9BA-1848C09A9D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8814" y="3627687"/>
                      <a:ext cx="682906" cy="50858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32" name="Group 31">
                      <a:extLst>
                        <a:ext uri="{FF2B5EF4-FFF2-40B4-BE49-F238E27FC236}">
                          <a16:creationId xmlns:a16="http://schemas.microsoft.com/office/drawing/2014/main" id="{73D454A1-559C-7445-9B2C-18094297F2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112113" y="3666062"/>
                      <a:ext cx="46299" cy="530979"/>
                      <a:chOff x="2210765" y="3014732"/>
                      <a:chExt cx="46299" cy="414268"/>
                    </a:xfrm>
                  </p:grpSpPr>
                  <p:sp>
                    <p:nvSpPr>
                      <p:cNvPr id="47" name="Rectangle 46">
                        <a:extLst>
                          <a:ext uri="{FF2B5EF4-FFF2-40B4-BE49-F238E27FC236}">
                            <a16:creationId xmlns:a16="http://schemas.microsoft.com/office/drawing/2014/main" id="{DE3E92DD-C02B-A041-8909-7F53C924E5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0765" y="3287210"/>
                        <a:ext cx="46299" cy="1417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5B3277F9-593C-7D49-A6C5-D252323721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10765" y="3014732"/>
                        <a:ext cx="46299" cy="14179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95D86CE7-0F88-504F-8580-5AB070ABF5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24504" y="3650081"/>
                      <a:ext cx="682906" cy="50858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C60A2F49-B675-2644-A131-D8E0EB5CA9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78587" y="2754986"/>
                      <a:ext cx="682906" cy="508585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Can 79">
                      <a:extLst>
                        <a:ext uri="{FF2B5EF4-FFF2-40B4-BE49-F238E27FC236}">
                          <a16:creationId xmlns:a16="http://schemas.microsoft.com/office/drawing/2014/main" id="{A872DE8F-4282-1246-A8ED-8F793701FD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8777039" y="2792329"/>
                      <a:ext cx="1077958" cy="476639"/>
                    </a:xfrm>
                    <a:prstGeom prst="can">
                      <a:avLst/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36" name="Can 80">
                      <a:extLst>
                        <a:ext uri="{FF2B5EF4-FFF2-40B4-BE49-F238E27FC236}">
                          <a16:creationId xmlns:a16="http://schemas.microsoft.com/office/drawing/2014/main" id="{A8F37C7A-4252-DA46-BF75-125C71E248C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9321922" y="2783152"/>
                      <a:ext cx="1077958" cy="476639"/>
                    </a:xfrm>
                    <a:prstGeom prst="can">
                      <a:avLst/>
                    </a:prstGeom>
                    <a:solidFill>
                      <a:srgbClr val="00B05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55295F26-2F1E-B043-B575-EAF5AE0617E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44601" y="3034300"/>
                      <a:ext cx="265639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40C5D367-E1BB-6642-A45A-EA4BCA4C02F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44601" y="3059195"/>
                      <a:ext cx="2656390" cy="0"/>
                    </a:xfrm>
                    <a:prstGeom prst="line">
                      <a:avLst/>
                    </a:prstGeom>
                    <a:ln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18165791-FE28-9146-B127-A0C0672A8B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700991" y="3034300"/>
                      <a:ext cx="1489276" cy="866044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9A153044-095A-F04B-81E1-0E527A6BC1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184480" y="3896268"/>
                      <a:ext cx="1930451" cy="2343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C6C2351B-CCB6-D34C-A0D1-06D897D262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109734" y="3034300"/>
                      <a:ext cx="1083981" cy="88540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9835B0F5-88B6-814E-BFD2-C6F6C8E665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700991" y="2614320"/>
                      <a:ext cx="674055" cy="444875"/>
                    </a:xfrm>
                    <a:prstGeom prst="line">
                      <a:avLst/>
                    </a:prstGeom>
                    <a:ln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Rounded Rectangle 87">
                      <a:extLst>
                        <a:ext uri="{FF2B5EF4-FFF2-40B4-BE49-F238E27FC236}">
                          <a16:creationId xmlns:a16="http://schemas.microsoft.com/office/drawing/2014/main" id="{81256FC2-79BB-ED4F-9989-FDFCD7306AAF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0315162" y="815640"/>
                      <a:ext cx="100724" cy="2908764"/>
                    </a:xfrm>
                    <a:prstGeom prst="roundRect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" name="Hexagon 43">
                      <a:extLst>
                        <a:ext uri="{FF2B5EF4-FFF2-40B4-BE49-F238E27FC236}">
                          <a16:creationId xmlns:a16="http://schemas.microsoft.com/office/drawing/2014/main" id="{97A31573-4176-FC4F-B45C-160195BB1692}"/>
                        </a:ext>
                      </a:extLst>
                    </p:cNvPr>
                    <p:cNvSpPr/>
                    <p:nvPr/>
                  </p:nvSpPr>
                  <p:spPr>
                    <a:xfrm rot="19877968">
                      <a:off x="4283197" y="2367929"/>
                      <a:ext cx="350253" cy="380150"/>
                    </a:xfrm>
                    <a:prstGeom prst="hexagon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ADB19815-3927-EC4D-895F-DA31F3FCEB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193715" y="3039126"/>
                      <a:ext cx="3695790" cy="1119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6" name="Rounded Rectangle 93">
                      <a:extLst>
                        <a:ext uri="{FF2B5EF4-FFF2-40B4-BE49-F238E27FC236}">
                          <a16:creationId xmlns:a16="http://schemas.microsoft.com/office/drawing/2014/main" id="{CEB92D03-AD9B-4442-959D-AA821933DBC0}"/>
                        </a:ext>
                      </a:extLst>
                    </p:cNvPr>
                    <p:cNvSpPr/>
                    <p:nvPr/>
                  </p:nvSpPr>
                  <p:spPr>
                    <a:xfrm rot="5400000" flipH="1">
                      <a:off x="10315161" y="2239355"/>
                      <a:ext cx="100724" cy="2908764"/>
                    </a:xfrm>
                    <a:prstGeom prst="roundRect">
                      <a:avLst/>
                    </a:prstGeom>
                    <a:solidFill>
                      <a:srgbClr val="0070C0"/>
                    </a:solidFill>
                    <a:ln>
                      <a:solidFill>
                        <a:srgbClr val="0070C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2683717A-5E61-654A-ACD3-BDA5686C5F08}"/>
                    </a:ext>
                  </a:extLst>
                </p:cNvPr>
                <p:cNvSpPr/>
                <p:nvPr/>
              </p:nvSpPr>
              <p:spPr>
                <a:xfrm flipV="1">
                  <a:off x="8555238" y="2370685"/>
                  <a:ext cx="46351" cy="19013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6551291-1676-9348-8D9F-7600BA91732C}"/>
                  </a:ext>
                </a:extLst>
              </p:cNvPr>
              <p:cNvSpPr txBox="1"/>
              <p:nvPr/>
            </p:nvSpPr>
            <p:spPr>
              <a:xfrm>
                <a:off x="190275" y="983861"/>
                <a:ext cx="406249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Collimation used to reduce normalized emittance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Multiple1497 MHz 5 cell cavities gives 123 MeV beam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Dipoles separate particle species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Acceptable momentum, bunch length, transverse size and energy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Emittance is still larger and efficiency is below desired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Optimization of target geometry and beam size may help emittance.</a:t>
                </a:r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6551291-1676-9348-8D9F-7600BA917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75" y="983861"/>
                <a:ext cx="4062492" cy="3785652"/>
              </a:xfrm>
              <a:prstGeom prst="rect">
                <a:avLst/>
              </a:prstGeom>
              <a:blipFill>
                <a:blip r:embed="rId2"/>
                <a:stretch>
                  <a:fillRect l="-935" t="-667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83937F11-FDFD-C84A-95AB-2C3503270D35}"/>
              </a:ext>
            </a:extLst>
          </p:cNvPr>
          <p:cNvGrpSpPr/>
          <p:nvPr/>
        </p:nvGrpSpPr>
        <p:grpSpPr>
          <a:xfrm>
            <a:off x="10004870" y="3713978"/>
            <a:ext cx="1958749" cy="2347048"/>
            <a:chOff x="6385038" y="4153568"/>
            <a:chExt cx="1958749" cy="2347048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7782F55-3234-2244-BD28-2CA7E7914E5F}"/>
                </a:ext>
              </a:extLst>
            </p:cNvPr>
            <p:cNvSpPr txBox="1"/>
            <p:nvPr/>
          </p:nvSpPr>
          <p:spPr>
            <a:xfrm>
              <a:off x="6532938" y="4153568"/>
              <a:ext cx="864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/>
                <a:t>Legend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57B0ADB2-A226-DD47-B750-E71D9C505589}"/>
                </a:ext>
              </a:extLst>
            </p:cNvPr>
            <p:cNvSpPr/>
            <p:nvPr/>
          </p:nvSpPr>
          <p:spPr>
            <a:xfrm>
              <a:off x="6385039" y="4587633"/>
              <a:ext cx="167603" cy="1467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1040F89-A141-8B40-83B7-68C0092E3616}"/>
                </a:ext>
              </a:extLst>
            </p:cNvPr>
            <p:cNvSpPr/>
            <p:nvPr/>
          </p:nvSpPr>
          <p:spPr>
            <a:xfrm>
              <a:off x="6393966" y="4860379"/>
              <a:ext cx="167603" cy="1467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8A129FE-20BC-B64F-A1BD-6FE1C2ECD8D1}"/>
                </a:ext>
              </a:extLst>
            </p:cNvPr>
            <p:cNvSpPr/>
            <p:nvPr/>
          </p:nvSpPr>
          <p:spPr>
            <a:xfrm>
              <a:off x="6385038" y="5153720"/>
              <a:ext cx="167603" cy="14679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85E0016-4E97-0746-BE7F-3893C3787EFC}"/>
                </a:ext>
              </a:extLst>
            </p:cNvPr>
            <p:cNvSpPr/>
            <p:nvPr/>
          </p:nvSpPr>
          <p:spPr>
            <a:xfrm>
              <a:off x="6394675" y="5420070"/>
              <a:ext cx="167603" cy="146793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4B26E97-CEC3-084E-8F64-466A6550B205}"/>
                </a:ext>
              </a:extLst>
            </p:cNvPr>
            <p:cNvSpPr/>
            <p:nvPr/>
          </p:nvSpPr>
          <p:spPr>
            <a:xfrm>
              <a:off x="6398023" y="5703597"/>
              <a:ext cx="167603" cy="14679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ED55A10-915C-8C4E-A9FB-D0565761E211}"/>
                </a:ext>
              </a:extLst>
            </p:cNvPr>
            <p:cNvSpPr/>
            <p:nvPr/>
          </p:nvSpPr>
          <p:spPr>
            <a:xfrm>
              <a:off x="6393966" y="5972870"/>
              <a:ext cx="167603" cy="14679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948B6B6-1E6A-E444-B7B2-6899102C5380}"/>
                </a:ext>
              </a:extLst>
            </p:cNvPr>
            <p:cNvSpPr/>
            <p:nvPr/>
          </p:nvSpPr>
          <p:spPr>
            <a:xfrm>
              <a:off x="6393966" y="6257454"/>
              <a:ext cx="167603" cy="1467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96BCC8E-8A5E-754C-941C-CEFC7D09ECCD}"/>
                </a:ext>
              </a:extLst>
            </p:cNvPr>
            <p:cNvSpPr txBox="1"/>
            <p:nvPr/>
          </p:nvSpPr>
          <p:spPr>
            <a:xfrm>
              <a:off x="6546051" y="4469291"/>
              <a:ext cx="1797736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Target</a:t>
              </a:r>
            </a:p>
            <a:p>
              <a:r>
                <a:rPr lang="en-US" dirty="0"/>
                <a:t>Conical Solenoid</a:t>
              </a:r>
            </a:p>
            <a:p>
              <a:r>
                <a:rPr lang="en-US" dirty="0"/>
                <a:t>Solenoid</a:t>
              </a:r>
            </a:p>
            <a:p>
              <a:r>
                <a:rPr lang="en-US" dirty="0"/>
                <a:t>Quadrupole</a:t>
              </a:r>
            </a:p>
            <a:p>
              <a:r>
                <a:rPr lang="en-US" dirty="0"/>
                <a:t>Dipole</a:t>
              </a:r>
            </a:p>
            <a:p>
              <a:r>
                <a:rPr lang="en-US" dirty="0"/>
                <a:t>Collimator/dump</a:t>
              </a:r>
            </a:p>
            <a:p>
              <a:r>
                <a:rPr lang="en-US" dirty="0"/>
                <a:t>RF Cavity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F49B9157-B7B5-024C-B32F-47B88C380048}"/>
              </a:ext>
            </a:extLst>
          </p:cNvPr>
          <p:cNvSpPr/>
          <p:nvPr/>
        </p:nvSpPr>
        <p:spPr>
          <a:xfrm flipV="1">
            <a:off x="7572479" y="5301404"/>
            <a:ext cx="33961" cy="19704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21C9488-F38D-7D4B-AE8B-096D651093C1}"/>
              </a:ext>
            </a:extLst>
          </p:cNvPr>
          <p:cNvSpPr/>
          <p:nvPr/>
        </p:nvSpPr>
        <p:spPr>
          <a:xfrm flipV="1">
            <a:off x="7572479" y="5680073"/>
            <a:ext cx="33961" cy="19704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B407F6D-55F8-5748-9D5D-BC9472516017}"/>
              </a:ext>
            </a:extLst>
          </p:cNvPr>
          <p:cNvSpPr/>
          <p:nvPr/>
        </p:nvSpPr>
        <p:spPr>
          <a:xfrm flipV="1">
            <a:off x="7969269" y="5297765"/>
            <a:ext cx="33961" cy="19704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E8E0EC1-DA2A-3A4C-83D3-6D8F554FEF25}"/>
              </a:ext>
            </a:extLst>
          </p:cNvPr>
          <p:cNvSpPr/>
          <p:nvPr/>
        </p:nvSpPr>
        <p:spPr>
          <a:xfrm flipV="1">
            <a:off x="7969269" y="5676434"/>
            <a:ext cx="33961" cy="19704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DACEC9-383C-4E45-A78A-3766E1D33E3C}"/>
              </a:ext>
            </a:extLst>
          </p:cNvPr>
          <p:cNvSpPr/>
          <p:nvPr/>
        </p:nvSpPr>
        <p:spPr>
          <a:xfrm flipV="1">
            <a:off x="8363800" y="5288463"/>
            <a:ext cx="33961" cy="19704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BB9B7BF-5DA7-294E-9E3D-0F6C931DC90F}"/>
              </a:ext>
            </a:extLst>
          </p:cNvPr>
          <p:cNvSpPr/>
          <p:nvPr/>
        </p:nvSpPr>
        <p:spPr>
          <a:xfrm flipV="1">
            <a:off x="8363800" y="5667132"/>
            <a:ext cx="33961" cy="19704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48A5E74-0F77-CC4F-8185-CDFE6972D924}"/>
              </a:ext>
            </a:extLst>
          </p:cNvPr>
          <p:cNvSpPr/>
          <p:nvPr/>
        </p:nvSpPr>
        <p:spPr>
          <a:xfrm flipV="1">
            <a:off x="8796665" y="5311189"/>
            <a:ext cx="33961" cy="19704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7D0257-8043-424B-BF28-83B528E24DB8}"/>
              </a:ext>
            </a:extLst>
          </p:cNvPr>
          <p:cNvSpPr/>
          <p:nvPr/>
        </p:nvSpPr>
        <p:spPr>
          <a:xfrm flipV="1">
            <a:off x="8796665" y="5689858"/>
            <a:ext cx="33961" cy="197048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826522C-456D-9C4A-A1AA-02232BDAF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331" y="927740"/>
            <a:ext cx="8101517" cy="282799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F61C913-B9DA-7845-BBE5-6F938DFCDABD}"/>
              </a:ext>
            </a:extLst>
          </p:cNvPr>
          <p:cNvSpPr/>
          <p:nvPr/>
        </p:nvSpPr>
        <p:spPr>
          <a:xfrm>
            <a:off x="7541308" y="600166"/>
            <a:ext cx="4422311" cy="317728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41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5608</TotalTime>
  <Words>1148</Words>
  <Application>Microsoft Macintosh PowerPoint</Application>
  <PresentationFormat>Widescreen</PresentationFormat>
  <Paragraphs>151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PingFangSC-Regular</vt:lpstr>
      <vt:lpstr>.PingFangSC-Regular</vt:lpstr>
      <vt:lpstr>Arial</vt:lpstr>
      <vt:lpstr>Avenir Roman</vt:lpstr>
      <vt:lpstr>Calibri</vt:lpstr>
      <vt:lpstr>Cambria Math</vt:lpstr>
      <vt:lpstr>Microsoft Sans Serif</vt:lpstr>
      <vt:lpstr>Palatino Linotype</vt:lpstr>
      <vt:lpstr>Symbol</vt:lpstr>
      <vt:lpstr>Office Theme</vt:lpstr>
      <vt:lpstr>LD #2104 - A polarized positron source for our future</vt:lpstr>
      <vt:lpstr>Motivation and benefit to Jefferson Lab</vt:lpstr>
      <vt:lpstr>A pivotal experiment – PEPPo</vt:lpstr>
      <vt:lpstr>Mother Nature is on our side</vt:lpstr>
      <vt:lpstr>LDRD #2104 deliverables (2 year)</vt:lpstr>
      <vt:lpstr>Geant4 optimization of positron production – work of Sami Habet</vt:lpstr>
      <vt:lpstr>Geant 4 optimization of positron production – work of Sami Habet</vt:lpstr>
      <vt:lpstr>“GPT –s” – work of Mark Stefani and Riad Suleiman</vt:lpstr>
      <vt:lpstr>Polarized Positron Capture for CEBAF – work of Mark Stefani</vt:lpstr>
      <vt:lpstr>Alternative e+ acceleration scheme – work of Ryan Bodenstein</vt:lpstr>
      <vt:lpstr>Positron R&amp;D – Year 2</vt:lpstr>
      <vt:lpstr>Bird’s eye view of a cw polarized positron accelerator at JLab – thank you!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Riad Suleiman</dc:creator>
  <cp:lastModifiedBy>Microsoft Office User</cp:lastModifiedBy>
  <cp:revision>498</cp:revision>
  <dcterms:created xsi:type="dcterms:W3CDTF">2018-12-03T14:46:28Z</dcterms:created>
  <dcterms:modified xsi:type="dcterms:W3CDTF">2021-09-29T15:04:02Z</dcterms:modified>
</cp:coreProperties>
</file>