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335" r:id="rId3"/>
    <p:sldId id="334" r:id="rId4"/>
    <p:sldId id="269" r:id="rId5"/>
    <p:sldId id="336" r:id="rId6"/>
    <p:sldId id="337" r:id="rId7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69818-A3ED-4307-B48C-49FF12D278F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D0B3-CF14-4ED1-885B-D86ED726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6308" y="6515125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4" y="6571221"/>
            <a:ext cx="3243793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PSTP2017, </a:t>
            </a:r>
            <a:r>
              <a:rPr lang="en-US" dirty="0" smtClean="0"/>
              <a:t>Daejeon, South Korea, Oct. 16-20,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110953"/>
            <a:ext cx="7772400" cy="249537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Century Gothic" panose="020B0502020202020204" pitchFamily="34" charset="0"/>
              </a:rPr>
              <a:t>Welcome +</a:t>
            </a:r>
            <a:br>
              <a:rPr lang="en-US" b="0" dirty="0" smtClean="0">
                <a:latin typeface="Century Gothic" panose="020B0502020202020204" pitchFamily="34" charset="0"/>
              </a:rPr>
            </a:br>
            <a:r>
              <a:rPr lang="en-US" b="0" dirty="0" smtClean="0">
                <a:latin typeface="Century Gothic" panose="020B0502020202020204" pitchFamily="34" charset="0"/>
              </a:rPr>
              <a:t>Thoughts on Past  and Future Workshops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1671" y="4224308"/>
            <a:ext cx="7526708" cy="84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M. </a:t>
            </a:r>
            <a:r>
              <a:rPr lang="en-US" sz="2400" dirty="0" err="1" smtClean="0">
                <a:latin typeface="Calibri" panose="020F0502020204030204" pitchFamily="34" charset="0"/>
              </a:rPr>
              <a:t>Poelker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049606"/>
            <a:ext cx="7772400" cy="872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International </a:t>
            </a:r>
            <a:r>
              <a:rPr lang="en-US" sz="1600" dirty="0">
                <a:latin typeface="Calibri" panose="020F0502020204030204" pitchFamily="34" charset="0"/>
              </a:rPr>
              <a:t>Workshop on Polarized Sources, Targets &amp; Polarimetry, Oct 16-20, </a:t>
            </a:r>
            <a:r>
              <a:rPr lang="en-US" sz="1600" dirty="0" smtClean="0">
                <a:latin typeface="Calibri" panose="020F0502020204030204" pitchFamily="34" charset="0"/>
              </a:rPr>
              <a:t>2017</a:t>
            </a:r>
          </a:p>
          <a:p>
            <a:r>
              <a:rPr lang="en-US" sz="1600" dirty="0">
                <a:latin typeface="Calibri" panose="020F0502020204030204" pitchFamily="34" charset="0"/>
              </a:rPr>
              <a:t>Korea Advanced Institute of Science and Technology (KAIST), </a:t>
            </a:r>
            <a:r>
              <a:rPr lang="en-US" sz="1600" dirty="0" smtClean="0">
                <a:latin typeface="Calibri" panose="020F0502020204030204" pitchFamily="34" charset="0"/>
              </a:rPr>
              <a:t>Daejeon, </a:t>
            </a:r>
            <a:r>
              <a:rPr lang="en-US" sz="1600" dirty="0">
                <a:latin typeface="Calibri" panose="020F0502020204030204" pitchFamily="34" charset="0"/>
              </a:rPr>
              <a:t>Republic of Korea</a:t>
            </a: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PSTP and PESP– the best workshops ever!</a:t>
            </a:r>
            <a:endParaRPr lang="en-US" sz="3600" b="0" dirty="0">
              <a:latin typeface="Minio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9" y="927219"/>
            <a:ext cx="6973368" cy="52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61" y="1040140"/>
            <a:ext cx="3590476" cy="44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576" y="5576529"/>
            <a:ext cx="745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Wilmer Anderson and Thad Walker explained our results as being related to </a:t>
            </a:r>
            <a:r>
              <a:rPr lang="en-US" dirty="0" smtClean="0">
                <a:latin typeface="Calibri" panose="020F0502020204030204" pitchFamily="34" charset="0"/>
              </a:rPr>
              <a:t>“spin </a:t>
            </a:r>
            <a:r>
              <a:rPr lang="en-US" dirty="0" smtClean="0">
                <a:latin typeface="Calibri" panose="020F0502020204030204" pitchFamily="34" charset="0"/>
              </a:rPr>
              <a:t>temperature </a:t>
            </a:r>
            <a:r>
              <a:rPr lang="en-US" dirty="0" smtClean="0">
                <a:latin typeface="Calibri" panose="020F0502020204030204" pitchFamily="34" charset="0"/>
              </a:rPr>
              <a:t>populations”, </a:t>
            </a:r>
            <a:r>
              <a:rPr lang="en-US" dirty="0" smtClean="0">
                <a:latin typeface="Calibri" panose="020F0502020204030204" pitchFamily="34" charset="0"/>
              </a:rPr>
              <a:t>direct polarization of H and D nuclei…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" y="1031592"/>
            <a:ext cx="53149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latin typeface="Minion Pro"/>
              </a:rPr>
              <a:t>a</a:t>
            </a:r>
            <a:r>
              <a:rPr lang="en-US" sz="4400" b="0" dirty="0" smtClean="0">
                <a:latin typeface="Minion Pro"/>
              </a:rPr>
              <a:t>n opportunity to…</a:t>
            </a:r>
            <a:endParaRPr lang="en-US" sz="44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28" y="991314"/>
            <a:ext cx="8750893" cy="545812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Broaden our horizons, learn about exciting new challenges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Meet others who like working with hardware, get advice and give advice, solve problems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Enable new physics with our </a:t>
            </a:r>
            <a:r>
              <a:rPr lang="en-US" sz="4000" dirty="0" smtClean="0">
                <a:latin typeface="Century Gothic" panose="020B0502020202020204" pitchFamily="34" charset="0"/>
              </a:rPr>
              <a:t>breakthroughs</a:t>
            </a:r>
            <a:endParaRPr lang="en-US" sz="4000" dirty="0" smtClean="0">
              <a:latin typeface="Century Gothic" panose="020B0502020202020204" pitchFamily="34" charset="0"/>
            </a:endParaRPr>
          </a:p>
          <a:p>
            <a:pPr marL="571500" lvl="1" indent="0">
              <a:buNone/>
            </a:pPr>
            <a:endParaRPr lang="en-US" sz="4000" u="sng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Barrel polished electrodes</a:t>
            </a:r>
            <a:r>
              <a:rPr lang="is-IS" sz="3600" b="0" dirty="0" smtClean="0">
                <a:latin typeface="Minion Pro"/>
              </a:rPr>
              <a:t>…</a:t>
            </a:r>
            <a:endParaRPr lang="en-US" sz="3600" b="0" dirty="0">
              <a:latin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226" y="974718"/>
            <a:ext cx="547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Gun electrodes traditionally polished using sand paper and diamond paste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Tedious process, takes about 30 days to complete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Now performed in 1 day using SRF barrel polishing machine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8" y="3540308"/>
            <a:ext cx="3048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0226" y="3151526"/>
            <a:ext cx="249759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From machine shop</a:t>
            </a:r>
            <a:endParaRPr 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1747" r="13301" b="5803"/>
          <a:stretch/>
        </p:blipFill>
        <p:spPr bwMode="auto">
          <a:xfrm>
            <a:off x="3257390" y="3520858"/>
            <a:ext cx="2877018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84905" y="3151526"/>
            <a:ext cx="298729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30 minutes </a:t>
            </a: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 plastic cones </a:t>
            </a:r>
            <a:endParaRPr 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11720" r="20974" b="11694"/>
          <a:stretch/>
        </p:blipFill>
        <p:spPr bwMode="auto">
          <a:xfrm>
            <a:off x="6228728" y="3521717"/>
            <a:ext cx="2790833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08449" y="3151526"/>
            <a:ext cx="281172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30 </a:t>
            </a:r>
            <a:r>
              <a:rPr lang="en-US" sz="1700" dirty="0">
                <a:latin typeface="Century Gothic" panose="020B0502020202020204" pitchFamily="34" charset="0"/>
                <a:cs typeface="Arial" panose="020B0604020202020204" pitchFamily="34" charset="0"/>
              </a:rPr>
              <a:t>minutes </a:t>
            </a:r>
            <a:r>
              <a:rPr lang="en-US" sz="17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with corncob</a:t>
            </a:r>
            <a:endParaRPr lang="en-US" sz="1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G:\my_pix\1016140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834679"/>
            <a:ext cx="276860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592" y="5852998"/>
            <a:ext cx="8890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C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smtClean="0">
                <a:latin typeface="Century Gothic" panose="020B0502020202020204" pitchFamily="34" charset="0"/>
              </a:rPr>
              <a:t>Hernandez-Garcia</a:t>
            </a:r>
            <a:r>
              <a:rPr lang="en-US" sz="1200" dirty="0">
                <a:latin typeface="Century Gothic" panose="020B0502020202020204" pitchFamily="34" charset="0"/>
              </a:rPr>
              <a:t>, </a:t>
            </a:r>
            <a:r>
              <a:rPr lang="en-US" sz="1200" b="1" u="sng" dirty="0">
                <a:latin typeface="Century Gothic" panose="020B0502020202020204" pitchFamily="34" charset="0"/>
              </a:rPr>
              <a:t>D. Bullard</a:t>
            </a:r>
            <a:r>
              <a:rPr lang="en-US" sz="1200" dirty="0">
                <a:latin typeface="Century Gothic" panose="020B0502020202020204" pitchFamily="34" charset="0"/>
              </a:rPr>
              <a:t>, F. Hannon, Y. Wang, and M. </a:t>
            </a:r>
            <a:r>
              <a:rPr lang="en-US" sz="1200" dirty="0" err="1" smtClean="0">
                <a:latin typeface="Century Gothic" panose="020B0502020202020204" pitchFamily="34" charset="0"/>
              </a:rPr>
              <a:t>Poelker</a:t>
            </a:r>
            <a:r>
              <a:rPr lang="en-US" sz="1200" dirty="0" smtClean="0">
                <a:latin typeface="Century Gothic" panose="020B0502020202020204" pitchFamily="34" charset="0"/>
              </a:rPr>
              <a:t>, “</a:t>
            </a:r>
            <a:r>
              <a:rPr lang="en-US" sz="1200" i="1" dirty="0" smtClean="0">
                <a:latin typeface="Century Gothic" panose="020B0502020202020204" pitchFamily="34" charset="0"/>
              </a:rPr>
              <a:t>High </a:t>
            </a:r>
            <a:r>
              <a:rPr lang="en-US" sz="1200" i="1" dirty="0">
                <a:latin typeface="Century Gothic" panose="020B0502020202020204" pitchFamily="34" charset="0"/>
              </a:rPr>
              <a:t>voltage performance of a dc photoemission electron gun with centrifugal barrel-polished </a:t>
            </a:r>
            <a:r>
              <a:rPr lang="en-US" sz="1200" i="1" dirty="0" smtClean="0">
                <a:latin typeface="Century Gothic" panose="020B0502020202020204" pitchFamily="34" charset="0"/>
              </a:rPr>
              <a:t>electrodes</a:t>
            </a:r>
            <a:r>
              <a:rPr lang="en-US" sz="1200" dirty="0" smtClean="0">
                <a:latin typeface="Century Gothic" panose="020B0502020202020204" pitchFamily="34" charset="0"/>
              </a:rPr>
              <a:t>,” accepted Rev. Sci. </a:t>
            </a:r>
            <a:r>
              <a:rPr lang="en-US" sz="1200" dirty="0" err="1" smtClean="0">
                <a:latin typeface="Century Gothic" panose="020B0502020202020204" pitchFamily="34" charset="0"/>
              </a:rPr>
              <a:t>Instrum</a:t>
            </a:r>
            <a:r>
              <a:rPr lang="en-US" sz="1200" dirty="0" smtClean="0">
                <a:latin typeface="Century Gothic" panose="020B0502020202020204" pitchFamily="34" charset="0"/>
              </a:rPr>
              <a:t>, 22 </a:t>
            </a:r>
            <a:r>
              <a:rPr lang="en-US" sz="1200" dirty="0">
                <a:latin typeface="Century Gothic" panose="020B0502020202020204" pitchFamily="34" charset="0"/>
              </a:rPr>
              <a:t>August </a:t>
            </a:r>
            <a:r>
              <a:rPr lang="en-US" sz="1200" dirty="0" smtClean="0">
                <a:latin typeface="Century Gothic" panose="020B0502020202020204" pitchFamily="34" charset="0"/>
              </a:rPr>
              <a:t>2017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28" y="863127"/>
            <a:ext cx="8750893" cy="545812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Looking </a:t>
            </a:r>
            <a:r>
              <a:rPr lang="en-US" sz="4000" dirty="0" smtClean="0">
                <a:latin typeface="Century Gothic" panose="020B0502020202020204" pitchFamily="34" charset="0"/>
              </a:rPr>
              <a:t>through Proceedings of past workshops, </a:t>
            </a:r>
            <a:r>
              <a:rPr lang="en-US" sz="4000" dirty="0" smtClean="0">
                <a:latin typeface="Century Gothic" panose="020B0502020202020204" pitchFamily="34" charset="0"/>
              </a:rPr>
              <a:t>there has been remarkable progress in sources, targets and </a:t>
            </a:r>
            <a:r>
              <a:rPr lang="en-US" sz="4000" dirty="0" err="1" smtClean="0">
                <a:latin typeface="Century Gothic" panose="020B0502020202020204" pitchFamily="34" charset="0"/>
              </a:rPr>
              <a:t>polarimeters</a:t>
            </a:r>
            <a:r>
              <a:rPr lang="en-US" sz="4000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Let’s keep this going!  These workshops have an impact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Science Matters</a:t>
            </a:r>
          </a:p>
          <a:p>
            <a:pPr marL="571500" lvl="1" indent="0">
              <a:buNone/>
            </a:pPr>
            <a:endParaRPr lang="en-US" sz="4000" u="sng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9331</TotalTime>
  <Words>225</Words>
  <Application>Microsoft Office PowerPoint</Application>
  <PresentationFormat>Overhead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JLab_presentation</vt:lpstr>
      <vt:lpstr>Welcome + Thoughts on Past  and Future Workshops</vt:lpstr>
      <vt:lpstr>PSTP and PESP– the best workshops ever!</vt:lpstr>
      <vt:lpstr>1993</vt:lpstr>
      <vt:lpstr>an opportunity to…</vt:lpstr>
      <vt:lpstr>Barrel polished electrodes…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59</cp:revision>
  <dcterms:created xsi:type="dcterms:W3CDTF">2016-10-03T15:46:18Z</dcterms:created>
  <dcterms:modified xsi:type="dcterms:W3CDTF">2017-10-11T18:15:51Z</dcterms:modified>
</cp:coreProperties>
</file>