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578" r:id="rId2"/>
    <p:sldId id="711" r:id="rId3"/>
    <p:sldId id="659" r:id="rId4"/>
    <p:sldId id="720" r:id="rId5"/>
    <p:sldId id="721" r:id="rId6"/>
    <p:sldId id="725" r:id="rId7"/>
    <p:sldId id="704" r:id="rId8"/>
    <p:sldId id="722" r:id="rId9"/>
    <p:sldId id="727" r:id="rId10"/>
    <p:sldId id="723" r:id="rId11"/>
    <p:sldId id="698" r:id="rId12"/>
    <p:sldId id="670" r:id="rId13"/>
    <p:sldId id="675" r:id="rId14"/>
    <p:sldId id="728" r:id="rId15"/>
    <p:sldId id="719" r:id="rId16"/>
  </p:sldIdLst>
  <p:sldSz cx="9144000" cy="6858000" type="letter"/>
  <p:notesSz cx="7053263" cy="93567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FF0000"/>
    <a:srgbClr val="FFFF00"/>
    <a:srgbClr val="9BFFC8"/>
    <a:srgbClr val="333399"/>
    <a:srgbClr val="CC00CC"/>
    <a:srgbClr val="00CC00"/>
    <a:srgbClr val="F64B16"/>
    <a:srgbClr val="CC6600"/>
    <a:srgbClr val="95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12" autoAdjust="0"/>
    <p:restoredTop sz="96154" autoAdjust="0"/>
  </p:normalViewPr>
  <p:slideViewPr>
    <p:cSldViewPr snapToGrid="0">
      <p:cViewPr>
        <p:scale>
          <a:sx n="109" d="100"/>
          <a:sy n="109" d="100"/>
        </p:scale>
        <p:origin x="-1032" y="228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91209" y="8967195"/>
            <a:ext cx="417971" cy="27732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5171" tIns="60940" rIns="125171" bIns="60940" anchor="ctr">
            <a:spAutoFit/>
          </a:bodyPr>
          <a:lstStyle/>
          <a:p>
            <a:pPr algn="r" defTabSz="1261800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61800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069" y="4443523"/>
            <a:ext cx="5169128" cy="420948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5171" tIns="60940" rIns="125171" bIns="609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8025"/>
            <a:ext cx="4660900" cy="349726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14878" y="8888648"/>
            <a:ext cx="594303" cy="44884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5171" tIns="60940" rIns="125171" bIns="60940" anchor="ctr">
            <a:spAutoFit/>
          </a:bodyPr>
          <a:lstStyle/>
          <a:p>
            <a:pPr algn="r" defTabSz="1261800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61800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773073" y="6655607"/>
            <a:ext cx="179322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UITF Progress meeting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569" y="1"/>
            <a:ext cx="8328338" cy="708337"/>
          </a:xfrm>
        </p:spPr>
        <p:txBody>
          <a:bodyPr/>
          <a:lstStyle/>
          <a:p>
            <a:pPr eaLnBrk="1" hangingPunct="1"/>
            <a:r>
              <a:rPr lang="en-US" dirty="0" smtClean="0"/>
              <a:t>Re-scoping UITF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-1" y="775854"/>
            <a:ext cx="2729345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612" y="1711964"/>
            <a:ext cx="6400800" cy="17526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Matt </a:t>
            </a:r>
            <a:r>
              <a:rPr lang="en-US" b="0" dirty="0" err="1" smtClean="0">
                <a:solidFill>
                  <a:schemeClr val="tx1"/>
                </a:solidFill>
              </a:rPr>
              <a:t>Poelker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November 14, 2015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1508" r="38677" b="11660"/>
          <a:stretch/>
        </p:blipFill>
        <p:spPr bwMode="auto">
          <a:xfrm>
            <a:off x="1001064" y="1126053"/>
            <a:ext cx="6938128" cy="21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UITF re-scoped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628503" y="1280160"/>
            <a:ext cx="4580709" cy="20987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75" y="3378926"/>
            <a:ext cx="5098473" cy="340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2"/>
          <p:cNvSpPr txBox="1">
            <a:spLocks/>
          </p:cNvSpPr>
          <p:nvPr/>
        </p:nvSpPr>
        <p:spPr>
          <a:xfrm>
            <a:off x="470988" y="3378926"/>
            <a:ext cx="3055983" cy="241866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>
              <a:buFontTx/>
              <a:buChar char="•"/>
            </a:pPr>
            <a:r>
              <a:rPr lang="en-US" sz="1600" kern="0" dirty="0" smtClean="0">
                <a:solidFill>
                  <a:srgbClr val="0036A2"/>
                </a:solidFill>
              </a:rPr>
              <a:t>Gun</a:t>
            </a:r>
          </a:p>
          <a:p>
            <a:pPr marL="228600" lvl="1" indent="-228600">
              <a:buFontTx/>
              <a:buChar char="•"/>
            </a:pPr>
            <a:r>
              <a:rPr lang="en-US" sz="1600" kern="0" dirty="0" smtClean="0">
                <a:solidFill>
                  <a:srgbClr val="0036A2"/>
                </a:solidFill>
              </a:rPr>
              <a:t>Magnets</a:t>
            </a:r>
          </a:p>
          <a:p>
            <a:pPr marL="228600" lvl="1" indent="-228600">
              <a:buFontTx/>
              <a:buChar char="•"/>
            </a:pPr>
            <a:r>
              <a:rPr lang="en-US" sz="1600" kern="0" dirty="0" smtClean="0">
                <a:solidFill>
                  <a:srgbClr val="0036A2"/>
                </a:solidFill>
              </a:rPr>
              <a:t>Viewers</a:t>
            </a:r>
          </a:p>
          <a:p>
            <a:pPr marL="228600" lvl="1" indent="-228600">
              <a:buFontTx/>
              <a:buChar char="•"/>
            </a:pPr>
            <a:r>
              <a:rPr lang="en-US" sz="1600" kern="0" dirty="0" smtClean="0">
                <a:solidFill>
                  <a:srgbClr val="0036A2"/>
                </a:solidFill>
              </a:rPr>
              <a:t>Valves</a:t>
            </a:r>
          </a:p>
          <a:p>
            <a:pPr marL="228600" lvl="1" indent="-228600">
              <a:buFontTx/>
              <a:buChar char="•"/>
            </a:pPr>
            <a:r>
              <a:rPr lang="en-US" sz="1600" kern="0" dirty="0" smtClean="0">
                <a:solidFill>
                  <a:srgbClr val="0036A2"/>
                </a:solidFill>
              </a:rPr>
              <a:t>BPMs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0036A2"/>
                </a:solidFill>
              </a:rPr>
              <a:t>ODH and PSS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0036A2"/>
                </a:solidFill>
              </a:rPr>
              <a:t>Network communications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0036A2"/>
                </a:solidFill>
              </a:rPr>
              <a:t>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0036A2"/>
                </a:solidFill>
              </a:rPr>
              <a:t>Rad Con</a:t>
            </a: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1600" kern="0" dirty="0" smtClean="0"/>
          </a:p>
          <a:p>
            <a:pPr>
              <a:buFontTx/>
              <a:buNone/>
            </a:pPr>
            <a:endParaRPr lang="en-US" sz="1600" kern="0" dirty="0" smtClean="0"/>
          </a:p>
          <a:p>
            <a:pPr>
              <a:buFontTx/>
              <a:buNone/>
            </a:pPr>
            <a:endParaRPr lang="en-US" sz="1600" kern="0" dirty="0" smtClean="0"/>
          </a:p>
          <a:p>
            <a:pPr>
              <a:buFontTx/>
              <a:buNone/>
            </a:pPr>
            <a:endParaRPr lang="en-US" sz="1600" kern="0" dirty="0" smtClean="0"/>
          </a:p>
          <a:p>
            <a:pPr>
              <a:buFontTx/>
              <a:buNone/>
            </a:pPr>
            <a:endParaRPr lang="en-US" sz="1600" kern="0" dirty="0" smtClean="0"/>
          </a:p>
          <a:p>
            <a:pPr>
              <a:buFontTx/>
              <a:buNone/>
            </a:pPr>
            <a:endParaRPr lang="en-US" sz="1600" kern="0" dirty="0" smtClean="0"/>
          </a:p>
        </p:txBody>
      </p:sp>
      <p:sp>
        <p:nvSpPr>
          <p:cNvPr id="5" name="Multiply 4"/>
          <p:cNvSpPr/>
          <p:nvPr/>
        </p:nvSpPr>
        <p:spPr bwMode="auto">
          <a:xfrm>
            <a:off x="4554583" y="3448594"/>
            <a:ext cx="348343" cy="374469"/>
          </a:xfrm>
          <a:prstGeom prst="mathMultiply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5144589" y="3955868"/>
            <a:ext cx="1615440" cy="579120"/>
          </a:xfrm>
          <a:prstGeom prst="mathMultiply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6601096" y="4058193"/>
            <a:ext cx="348343" cy="374469"/>
          </a:xfrm>
          <a:prstGeom prst="mathMultiply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983" y="1011176"/>
            <a:ext cx="84262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Combine the two features that provided incremental success: shed and doped insulator</a:t>
            </a:r>
            <a:endParaRPr lang="en-U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r="4298"/>
          <a:stretch>
            <a:fillRect/>
          </a:stretch>
        </p:blipFill>
        <p:spPr bwMode="auto">
          <a:xfrm>
            <a:off x="539397" y="1864039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/>
          <a:stretch/>
        </p:blipFill>
        <p:spPr bwMode="auto">
          <a:xfrm>
            <a:off x="5605468" y="1473965"/>
            <a:ext cx="2518046" cy="21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931736" y="2366128"/>
            <a:ext cx="2673732" cy="109350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453292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Getting the gun to work can incur costs </a:t>
            </a:r>
            <a:endParaRPr lang="en-US" sz="2800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402478" y="3621825"/>
            <a:ext cx="3020761" cy="2564499"/>
            <a:chOff x="4801680" y="2910520"/>
            <a:chExt cx="3897986" cy="32286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7" t="18483"/>
            <a:stretch/>
          </p:blipFill>
          <p:spPr bwMode="auto">
            <a:xfrm>
              <a:off x="6297105" y="3228157"/>
              <a:ext cx="2402561" cy="291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5"/>
            <a:stretch/>
          </p:blipFill>
          <p:spPr bwMode="auto">
            <a:xfrm>
              <a:off x="6488735" y="2910520"/>
              <a:ext cx="2019300" cy="35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80" y="3574697"/>
              <a:ext cx="14954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35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"/>
            <a:ext cx="4873658" cy="6678367"/>
            <a:chOff x="311085" y="161673"/>
            <a:chExt cx="4873658" cy="66783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2" t="5252" r="9662" b="1719"/>
            <a:stretch/>
          </p:blipFill>
          <p:spPr bwMode="auto">
            <a:xfrm>
              <a:off x="311085" y="161673"/>
              <a:ext cx="4873658" cy="667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6392" y="4466219"/>
              <a:ext cx="168739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“Shed” triple-point protection</a:t>
              </a:r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392" y="2752580"/>
              <a:ext cx="15863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Doped insulator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3208" y="1885314"/>
              <a:ext cx="12234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SF6</a:t>
              </a:r>
              <a:endParaRPr lang="en-US" sz="1600" dirty="0"/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3082565" y="575035"/>
              <a:ext cx="829559" cy="54675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377886" y="2093011"/>
              <a:ext cx="1063656" cy="3571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1293829" y="3091134"/>
              <a:ext cx="1063656" cy="3571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293829" y="4449452"/>
              <a:ext cx="87983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497344" y="172630"/>
              <a:ext cx="168739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R350 epoxy receptacle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74191" y="754143"/>
            <a:ext cx="381770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Combination of doped insulator and shed, SF6 and epoxy receptacle, plus added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Yan Wang has modeled the shed, a good design…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93911" y="2929459"/>
            <a:ext cx="3897986" cy="3228676"/>
            <a:chOff x="4801680" y="2910520"/>
            <a:chExt cx="3897986" cy="32286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7" t="18483"/>
            <a:stretch/>
          </p:blipFill>
          <p:spPr bwMode="auto">
            <a:xfrm>
              <a:off x="6297105" y="3228157"/>
              <a:ext cx="2402561" cy="291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5"/>
            <a:stretch/>
          </p:blipFill>
          <p:spPr bwMode="auto">
            <a:xfrm>
              <a:off x="6488735" y="2910520"/>
              <a:ext cx="2019300" cy="35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80" y="3574697"/>
              <a:ext cx="14954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5174191" y="77002"/>
            <a:ext cx="3516516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…then in October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9291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UITF Procurements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90164"/>
              </p:ext>
            </p:extLst>
          </p:nvPr>
        </p:nvGraphicFramePr>
        <p:xfrm>
          <a:off x="1410788" y="944844"/>
          <a:ext cx="6599841" cy="4654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7197"/>
                <a:gridCol w="1084082"/>
                <a:gridCol w="4628562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To purchase in FY16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includes beamline components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I&amp;C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 could get moved to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HDIce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portion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SSG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DC power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Magnets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Spectrometer dipole, trying to find 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Network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32.5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IOCs and network switcher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27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shop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Always underestimated….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827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467.1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Four “Fences”</a:t>
            </a:r>
            <a:endParaRPr lang="en-US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288324" y="905691"/>
            <a:ext cx="8716332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Facilities (fairly well defined)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$269k and $109.1 (34 PW)</a:t>
            </a:r>
          </a:p>
          <a:p>
            <a:r>
              <a:rPr lang="en-US" sz="2800" dirty="0" err="1" smtClean="0"/>
              <a:t>Cryo</a:t>
            </a:r>
            <a:r>
              <a:rPr lang="en-US" sz="2800" dirty="0" smtClean="0"/>
              <a:t> Infrastructure (some confusion over procurements, lots of labor)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36A2"/>
                </a:solidFill>
              </a:rPr>
              <a:t> $68 to </a:t>
            </a:r>
            <a:r>
              <a:rPr lang="en-US" sz="2800" dirty="0" smtClean="0">
                <a:solidFill>
                  <a:srgbClr val="0036A2"/>
                </a:solidFill>
              </a:rPr>
              <a:t>$139 and $216.6 (111 PW) for </a:t>
            </a:r>
            <a:r>
              <a:rPr lang="en-US" sz="2800" dirty="0" err="1" smtClean="0">
                <a:solidFill>
                  <a:srgbClr val="0036A2"/>
                </a:solidFill>
              </a:rPr>
              <a:t>cryo</a:t>
            </a:r>
            <a:r>
              <a:rPr lang="en-US" sz="2800" dirty="0" smtClean="0">
                <a:solidFill>
                  <a:srgbClr val="0036A2"/>
                </a:solidFill>
              </a:rPr>
              <a:t> portion</a:t>
            </a:r>
          </a:p>
          <a:p>
            <a:r>
              <a:rPr lang="en-US" sz="2800" dirty="0">
                <a:solidFill>
                  <a:srgbClr val="0036A2"/>
                </a:solidFill>
              </a:rPr>
              <a:t>	 </a:t>
            </a:r>
            <a:r>
              <a:rPr lang="en-US" sz="2800" dirty="0" smtClean="0">
                <a:solidFill>
                  <a:srgbClr val="0036A2"/>
                </a:solidFill>
              </a:rPr>
              <a:t>$41k and $74.3 (34 PW) for klystron portion</a:t>
            </a:r>
            <a:endParaRPr lang="en-US" sz="2800" dirty="0" smtClean="0"/>
          </a:p>
          <a:p>
            <a:r>
              <a:rPr lang="en-US" sz="2800" dirty="0" err="1" smtClean="0"/>
              <a:t>HDIce</a:t>
            </a:r>
            <a:r>
              <a:rPr lang="en-US" sz="2800" dirty="0" smtClean="0"/>
              <a:t> (polarized target beamline)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$130k </a:t>
            </a:r>
          </a:p>
          <a:p>
            <a:r>
              <a:rPr lang="en-US" sz="2800" dirty="0" smtClean="0"/>
              <a:t>New UITF</a:t>
            </a:r>
          </a:p>
          <a:p>
            <a:r>
              <a:rPr lang="en-US" sz="2800" dirty="0"/>
              <a:t>	 </a:t>
            </a:r>
            <a:r>
              <a:rPr lang="en-US" sz="2800" dirty="0" smtClean="0"/>
              <a:t>$467k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600" dirty="0" smtClean="0"/>
              <a:t>(I’ve double counted procurements…number too large)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10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78728"/>
            <a:ext cx="9144000" cy="5560202"/>
            <a:chOff x="0" y="169680"/>
            <a:chExt cx="9167766" cy="5560202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680"/>
              <a:ext cx="9167766" cy="503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958" y="5246528"/>
              <a:ext cx="5348042" cy="48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Month by Month Spending Profile</a:t>
            </a:r>
            <a:endParaRPr lang="en-US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2116183" y="2708588"/>
            <a:ext cx="601762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schedule and cost estimate for “</a:t>
            </a:r>
            <a:r>
              <a:rPr lang="en-US" dirty="0" err="1" smtClean="0"/>
              <a:t>rf</a:t>
            </a:r>
            <a:r>
              <a:rPr lang="en-US" dirty="0" smtClean="0"/>
              <a:t> applied to cold ¼ CM” seems accurate</a:t>
            </a:r>
          </a:p>
          <a:p>
            <a:r>
              <a:rPr lang="en-US" dirty="0" smtClean="0"/>
              <a:t>I will do the same for the entire project by UITF meeting next week…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41" y="-5622"/>
            <a:ext cx="5789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Proposed UITF re-scoped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21" y="8293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What we started with…</a:t>
            </a:r>
            <a:endParaRPr lang="en-US" sz="1800" dirty="0">
              <a:latin typeface="+mn-lt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8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90649" y="5482131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Facilities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 b="-13432"/>
          <a:stretch/>
        </p:blipFill>
        <p:spPr bwMode="auto">
          <a:xfrm>
            <a:off x="3447502" y="1282666"/>
            <a:ext cx="5665508" cy="2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796772" y="1384663"/>
            <a:ext cx="3292005" cy="6879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89371" y="1429075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16200000">
            <a:off x="6500948" y="876930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1771" y="937102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HDice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9371" y="2194744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New UITF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4551" y="675492"/>
            <a:ext cx="333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Cryo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Infrastructure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4511129" y="3248128"/>
            <a:ext cx="4519660" cy="241866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>
              <a:buFontTx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err="1" smtClean="0">
                <a:solidFill>
                  <a:srgbClr val="0036A2"/>
                </a:solidFill>
              </a:rPr>
              <a:t>Cryo</a:t>
            </a:r>
            <a:r>
              <a:rPr lang="en-US" sz="2800" kern="0" dirty="0">
                <a:solidFill>
                  <a:srgbClr val="0036A2"/>
                </a:solidFill>
              </a:rPr>
              <a:t> </a:t>
            </a:r>
            <a:r>
              <a:rPr lang="en-US" sz="2800" kern="0" dirty="0" smtClean="0">
                <a:solidFill>
                  <a:srgbClr val="0036A2"/>
                </a:solidFill>
              </a:rPr>
              <a:t>Infrastructure including some 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err="1" smtClean="0">
                <a:solidFill>
                  <a:srgbClr val="0036A2"/>
                </a:solidFill>
              </a:rPr>
              <a:t>HDIce</a:t>
            </a:r>
            <a:r>
              <a:rPr lang="en-US" sz="2800" kern="0" dirty="0" smtClean="0">
                <a:solidFill>
                  <a:srgbClr val="0036A2"/>
                </a:solidFill>
              </a:rPr>
              <a:t> (polarized </a:t>
            </a:r>
            <a:r>
              <a:rPr lang="en-US" sz="2800" kern="0" dirty="0">
                <a:solidFill>
                  <a:srgbClr val="0036A2"/>
                </a:solidFill>
              </a:rPr>
              <a:t>t</a:t>
            </a:r>
            <a:r>
              <a:rPr lang="en-US" sz="2800" kern="0" dirty="0" smtClean="0">
                <a:solidFill>
                  <a:srgbClr val="0036A2"/>
                </a:solidFill>
              </a:rPr>
              <a:t>arget beamline)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New UITF</a:t>
            </a: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</p:txBody>
      </p:sp>
      <p:sp>
        <p:nvSpPr>
          <p:cNvPr id="16" name="Oval 15"/>
          <p:cNvSpPr/>
          <p:nvPr/>
        </p:nvSpPr>
        <p:spPr bwMode="auto">
          <a:xfrm>
            <a:off x="450584" y="3120406"/>
            <a:ext cx="4100586" cy="28823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Demolition</a:t>
            </a:r>
          </a:p>
          <a:p>
            <a:pPr marL="228600" lvl="1" indent="-228600">
              <a:buFontTx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Stairs</a:t>
            </a:r>
          </a:p>
          <a:p>
            <a:pPr marL="228600" lvl="1" indent="-228600">
              <a:buFontTx/>
              <a:buChar char="•"/>
            </a:pPr>
            <a:r>
              <a:rPr lang="en-US" sz="2000" dirty="0" smtClean="0"/>
              <a:t>Electric Cave1, top of Cave1, Cave2 and control room</a:t>
            </a:r>
          </a:p>
          <a:p>
            <a:pPr marL="228600" lvl="1" indent="-228600">
              <a:buFontTx/>
              <a:buChar char="•"/>
            </a:pPr>
            <a:r>
              <a:rPr lang="en-US" sz="2000" dirty="0" smtClean="0"/>
              <a:t>Cave2 structure</a:t>
            </a:r>
          </a:p>
          <a:p>
            <a:pPr marL="228600" lvl="1" indent="-228600">
              <a:buFontTx/>
              <a:buChar char="•"/>
            </a:pPr>
            <a:r>
              <a:rPr lang="en-US" sz="2000" dirty="0" smtClean="0"/>
              <a:t>Gate</a:t>
            </a:r>
          </a:p>
          <a:p>
            <a:pPr marL="228600" lvl="1" indent="-228600">
              <a:buFontTx/>
              <a:buChar char="•"/>
            </a:pPr>
            <a:r>
              <a:rPr lang="en-US" sz="2000" dirty="0" smtClean="0"/>
              <a:t>Fire protection</a:t>
            </a:r>
          </a:p>
          <a:p>
            <a:pPr marL="228600" lvl="1" indent="-228600">
              <a:buFontTx/>
              <a:buChar char="•"/>
            </a:pPr>
            <a:r>
              <a:rPr lang="en-US" sz="2000" dirty="0" smtClean="0"/>
              <a:t>Assorted (LCW, railings, etc.,)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228600" lvl="1" indent="-228600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Procurement </a:t>
            </a:r>
            <a:r>
              <a:rPr lang="en-US" sz="2000" dirty="0">
                <a:solidFill>
                  <a:schemeClr val="tx1"/>
                </a:solidFill>
              </a:rPr>
              <a:t>Total:          			       $</a:t>
            </a:r>
            <a:r>
              <a:rPr lang="en-US" sz="2000" dirty="0" smtClean="0">
                <a:solidFill>
                  <a:schemeClr val="tx1"/>
                </a:solidFill>
              </a:rPr>
              <a:t>269,000</a:t>
            </a:r>
          </a:p>
          <a:p>
            <a:pPr marL="228600" lvl="1" indent="-228600">
              <a:buFontTx/>
              <a:buChar char="•"/>
            </a:pPr>
            <a:r>
              <a:rPr lang="en-US" sz="2000" dirty="0" smtClean="0"/>
              <a:t>Labor:					       $109,085 (34 PW)			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1" y="4650785"/>
            <a:ext cx="16383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2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r>
              <a:rPr lang="en-US" sz="1200" u="sng" dirty="0">
                <a:solidFill>
                  <a:schemeClr val="tx1"/>
                </a:solidFill>
              </a:rPr>
              <a:t>FY16 UITF Facilities Cost Estimate for Procurements (direct costs) – 13 Nov 2015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Structural:								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 Seismic Anchoring                      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$ 30,000	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 Steel Pedestal (ODH </a:t>
            </a:r>
            <a:r>
              <a:rPr lang="en-US" sz="1200" dirty="0" smtClean="0">
                <a:solidFill>
                  <a:schemeClr val="tx1"/>
                </a:solidFill>
              </a:rPr>
              <a:t>vents)           $   8,000 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             </a:t>
            </a:r>
            <a:r>
              <a:rPr lang="en-US" sz="1200" u="sng" dirty="0" smtClean="0">
                <a:solidFill>
                  <a:schemeClr val="tx1"/>
                </a:solidFill>
              </a:rPr>
              <a:t>Precast </a:t>
            </a:r>
            <a:r>
              <a:rPr lang="en-US" sz="1200" u="sng" dirty="0">
                <a:solidFill>
                  <a:schemeClr val="tx1"/>
                </a:solidFill>
              </a:rPr>
              <a:t>Concrete                           </a:t>
            </a:r>
            <a:r>
              <a:rPr lang="en-US" sz="1200" u="sng" dirty="0" smtClean="0">
                <a:solidFill>
                  <a:schemeClr val="tx1"/>
                </a:solidFill>
              </a:rPr>
              <a:t>$ </a:t>
            </a:r>
            <a:r>
              <a:rPr lang="en-US" sz="1200" u="sng" dirty="0">
                <a:solidFill>
                  <a:schemeClr val="tx1"/>
                </a:solidFill>
              </a:rPr>
              <a:t>56,000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</a:t>
            </a:r>
            <a:r>
              <a:rPr lang="en-US" sz="1200" dirty="0" smtClean="0">
                <a:solidFill>
                  <a:schemeClr val="tx1"/>
                </a:solidFill>
              </a:rPr>
              <a:t> Structural </a:t>
            </a:r>
            <a:r>
              <a:rPr lang="en-US" sz="1200" dirty="0">
                <a:solidFill>
                  <a:schemeClr val="tx1"/>
                </a:solidFill>
              </a:rPr>
              <a:t>Total:                             </a:t>
            </a:r>
            <a:r>
              <a:rPr lang="en-US" sz="1200" dirty="0" smtClean="0">
                <a:solidFill>
                  <a:schemeClr val="tx1"/>
                </a:solidFill>
              </a:rPr>
              <a:t>$ </a:t>
            </a:r>
            <a:r>
              <a:rPr lang="en-US" sz="1200" dirty="0">
                <a:solidFill>
                  <a:schemeClr val="tx1"/>
                </a:solidFill>
              </a:rPr>
              <a:t>94,000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Architectural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Entry Gate                                      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$  5,000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</a:t>
            </a:r>
            <a:r>
              <a:rPr lang="en-US" sz="1200" u="sng" dirty="0">
                <a:solidFill>
                  <a:schemeClr val="tx1"/>
                </a:solidFill>
              </a:rPr>
              <a:t>Painting      		      </a:t>
            </a:r>
            <a:r>
              <a:rPr lang="en-US" sz="1200" u="sng" dirty="0" smtClean="0">
                <a:solidFill>
                  <a:schemeClr val="tx1"/>
                </a:solidFill>
              </a:rPr>
              <a:t>$  </a:t>
            </a:r>
            <a:r>
              <a:rPr lang="en-US" sz="1200" u="sng" dirty="0">
                <a:solidFill>
                  <a:schemeClr val="tx1"/>
                </a:solidFill>
              </a:rPr>
              <a:t>5,000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Architectural Total:                         </a:t>
            </a:r>
            <a:r>
              <a:rPr lang="en-US" sz="1200" dirty="0" smtClean="0">
                <a:solidFill>
                  <a:schemeClr val="tx1"/>
                </a:solidFill>
              </a:rPr>
              <a:t>$ </a:t>
            </a:r>
            <a:r>
              <a:rPr lang="en-US" sz="1200" dirty="0">
                <a:solidFill>
                  <a:schemeClr val="tx1"/>
                </a:solidFill>
              </a:rPr>
              <a:t>10,000	</a:t>
            </a:r>
          </a:p>
          <a:p>
            <a:r>
              <a:rPr lang="en-US" sz="1200" dirty="0">
                <a:solidFill>
                  <a:schemeClr val="tx1"/>
                </a:solidFill>
              </a:rPr>
              <a:t>Mechanical: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Compressed Air      	</a:t>
            </a:r>
            <a:r>
              <a:rPr lang="en-US" sz="1200" dirty="0" smtClean="0">
                <a:solidFill>
                  <a:schemeClr val="tx1"/>
                </a:solidFill>
              </a:rPr>
              <a:t>     $  </a:t>
            </a:r>
            <a:r>
              <a:rPr lang="en-US" sz="1200" dirty="0">
                <a:solidFill>
                  <a:schemeClr val="tx1"/>
                </a:solidFill>
              </a:rPr>
              <a:t>4,000	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</a:t>
            </a:r>
            <a:r>
              <a:rPr lang="en-US" sz="1200" u="sng" dirty="0">
                <a:solidFill>
                  <a:schemeClr val="tx1"/>
                </a:solidFill>
              </a:rPr>
              <a:t>Control Room HVAC                     </a:t>
            </a:r>
            <a:r>
              <a:rPr lang="en-US" sz="1200" u="sng" dirty="0" smtClean="0">
                <a:solidFill>
                  <a:schemeClr val="tx1"/>
                </a:solidFill>
              </a:rPr>
              <a:t> $  </a:t>
            </a:r>
            <a:r>
              <a:rPr lang="en-US" sz="1200" u="sng" dirty="0">
                <a:solidFill>
                  <a:schemeClr val="tx1"/>
                </a:solidFill>
              </a:rPr>
              <a:t>5,000</a:t>
            </a:r>
            <a:r>
              <a:rPr lang="en-US" sz="1200" dirty="0">
                <a:solidFill>
                  <a:schemeClr val="tx1"/>
                </a:solidFill>
              </a:rPr>
              <a:t>	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Mechanical Total:                            </a:t>
            </a:r>
            <a:r>
              <a:rPr lang="en-US" sz="1200" dirty="0" smtClean="0">
                <a:solidFill>
                  <a:schemeClr val="tx1"/>
                </a:solidFill>
              </a:rPr>
              <a:t>$ </a:t>
            </a:r>
            <a:r>
              <a:rPr lang="en-US" sz="1200" dirty="0">
                <a:solidFill>
                  <a:schemeClr val="tx1"/>
                </a:solidFill>
              </a:rPr>
              <a:t>9,000</a:t>
            </a:r>
          </a:p>
          <a:p>
            <a:r>
              <a:rPr lang="en-US" sz="1200" dirty="0">
                <a:solidFill>
                  <a:schemeClr val="tx1"/>
                </a:solidFill>
              </a:rPr>
              <a:t>Electrical: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Cave 1   Elec                                  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$ 78,000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 Communications		      </a:t>
            </a:r>
            <a:r>
              <a:rPr lang="en-US" sz="1200" dirty="0" smtClean="0">
                <a:solidFill>
                  <a:schemeClr val="tx1"/>
                </a:solidFill>
              </a:rPr>
              <a:t>$</a:t>
            </a:r>
            <a:r>
              <a:rPr lang="en-US" sz="1200" dirty="0">
                <a:solidFill>
                  <a:schemeClr val="tx1"/>
                </a:solidFill>
              </a:rPr>
              <a:t>18,000	 </a:t>
            </a:r>
          </a:p>
          <a:p>
            <a:r>
              <a:rPr lang="en-US" sz="1200" dirty="0">
                <a:solidFill>
                  <a:schemeClr val="tx1"/>
                </a:solidFill>
              </a:rPr>
              <a:t>		C</a:t>
            </a:r>
            <a:r>
              <a:rPr lang="en-US" sz="1200" u="sng" dirty="0">
                <a:solidFill>
                  <a:schemeClr val="tx1"/>
                </a:solidFill>
              </a:rPr>
              <a:t>ave 2   Elec                          </a:t>
            </a:r>
            <a:r>
              <a:rPr lang="en-US" sz="1200" u="sng" dirty="0" smtClean="0">
                <a:solidFill>
                  <a:schemeClr val="tx1"/>
                </a:solidFill>
              </a:rPr>
              <a:t>$ 50,000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Electrical Total:                             </a:t>
            </a:r>
            <a:r>
              <a:rPr lang="en-US" sz="1200" dirty="0" smtClean="0">
                <a:solidFill>
                  <a:schemeClr val="tx1"/>
                </a:solidFill>
              </a:rPr>
              <a:t>$ </a:t>
            </a:r>
            <a:r>
              <a:rPr lang="en-US" sz="1200" dirty="0">
                <a:solidFill>
                  <a:schemeClr val="tx1"/>
                </a:solidFill>
              </a:rPr>
              <a:t>146,000	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Fire Protection: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</a:t>
            </a:r>
            <a:r>
              <a:rPr lang="en-US" sz="1200" u="sng" dirty="0" smtClean="0">
                <a:solidFill>
                  <a:schemeClr val="tx1"/>
                </a:solidFill>
              </a:rPr>
              <a:t>Cave </a:t>
            </a:r>
            <a:r>
              <a:rPr lang="en-US" sz="1200" u="sng" dirty="0">
                <a:solidFill>
                  <a:schemeClr val="tx1"/>
                </a:solidFill>
              </a:rPr>
              <a:t>2                                         </a:t>
            </a:r>
            <a:r>
              <a:rPr lang="en-US" sz="1200" u="sng" dirty="0" smtClean="0">
                <a:solidFill>
                  <a:schemeClr val="tx1"/>
                </a:solidFill>
              </a:rPr>
              <a:t>   $  </a:t>
            </a:r>
            <a:r>
              <a:rPr lang="en-US" sz="1200" u="sng" dirty="0">
                <a:solidFill>
                  <a:schemeClr val="tx1"/>
                </a:solidFill>
              </a:rPr>
              <a:t>10,000   </a:t>
            </a:r>
            <a:r>
              <a:rPr lang="en-US" sz="1200" dirty="0">
                <a:solidFill>
                  <a:schemeClr val="tx1"/>
                </a:solidFill>
              </a:rPr>
              <a:t>  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                    </a:t>
            </a:r>
            <a:r>
              <a:rPr lang="en-US" sz="1200" dirty="0" smtClean="0">
                <a:solidFill>
                  <a:schemeClr val="tx1"/>
                </a:solidFill>
              </a:rPr>
              <a:t>Fire </a:t>
            </a:r>
            <a:r>
              <a:rPr lang="en-US" sz="1200" dirty="0">
                <a:solidFill>
                  <a:schemeClr val="tx1"/>
                </a:solidFill>
              </a:rPr>
              <a:t>Protection Total:               </a:t>
            </a:r>
            <a:r>
              <a:rPr lang="en-US" sz="1200" dirty="0" smtClean="0">
                <a:solidFill>
                  <a:schemeClr val="tx1"/>
                </a:solidFill>
              </a:rPr>
              <a:t>     $  </a:t>
            </a:r>
            <a:r>
              <a:rPr lang="en-US" sz="1200" dirty="0">
                <a:solidFill>
                  <a:schemeClr val="tx1"/>
                </a:solidFill>
              </a:rPr>
              <a:t>10,000				</a:t>
            </a:r>
          </a:p>
          <a:p>
            <a:r>
              <a:rPr lang="en-US" sz="1200" dirty="0">
                <a:solidFill>
                  <a:schemeClr val="tx1"/>
                </a:solidFill>
              </a:rPr>
              <a:t> </a:t>
            </a:r>
          </a:p>
          <a:p>
            <a:r>
              <a:rPr lang="en-US" sz="1200" dirty="0">
                <a:solidFill>
                  <a:schemeClr val="tx1"/>
                </a:solidFill>
              </a:rPr>
              <a:t>Project Total:          			</a:t>
            </a:r>
            <a:r>
              <a:rPr lang="en-US" sz="1200" dirty="0" smtClean="0">
                <a:solidFill>
                  <a:schemeClr val="tx1"/>
                </a:solidFill>
              </a:rPr>
              <a:t>    $</a:t>
            </a:r>
            <a:r>
              <a:rPr lang="en-US" sz="1200" dirty="0">
                <a:solidFill>
                  <a:schemeClr val="tx1"/>
                </a:solidFill>
              </a:rPr>
              <a:t>269,000</a:t>
            </a:r>
          </a:p>
          <a:p>
            <a:pPr lvl="2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lvl="1"/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 smtClean="0">
                <a:solidFill>
                  <a:srgbClr val="0036A2"/>
                </a:solidFill>
              </a:rPr>
              <a:t>Plumbing and controls to connect 1/4CM to CTF</a:t>
            </a:r>
          </a:p>
          <a:p>
            <a:pPr marL="571500" lvl="2"/>
            <a:r>
              <a:rPr lang="en-US" sz="1600" dirty="0" smtClean="0">
                <a:solidFill>
                  <a:srgbClr val="0036A2"/>
                </a:solidFill>
              </a:rPr>
              <a:t>Includes “spigots” near 1/4CM for supply and return to support other users, including </a:t>
            </a:r>
            <a:r>
              <a:rPr lang="en-US" sz="1600" dirty="0" err="1" smtClean="0">
                <a:solidFill>
                  <a:srgbClr val="0036A2"/>
                </a:solidFill>
              </a:rPr>
              <a:t>HDIce</a:t>
            </a:r>
            <a:r>
              <a:rPr lang="en-US" sz="1600" dirty="0" smtClean="0">
                <a:solidFill>
                  <a:srgbClr val="0036A2"/>
                </a:solidFill>
              </a:rPr>
              <a:t> or anything else needed in future.</a:t>
            </a:r>
          </a:p>
          <a:p>
            <a:pPr marL="228600" lvl="1" indent="-228600">
              <a:buFontTx/>
              <a:buChar char="•"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  <a:p>
            <a:pPr marL="228600" lvl="1" indent="-228600">
              <a:buFontTx/>
              <a:buChar char="•"/>
            </a:pPr>
            <a:r>
              <a:rPr lang="en-US" sz="2000" dirty="0" smtClean="0">
                <a:solidFill>
                  <a:srgbClr val="0036A2"/>
                </a:solidFill>
              </a:rPr>
              <a:t>Controls Procurement:          </a:t>
            </a:r>
            <a:r>
              <a:rPr lang="en-US" sz="2000" dirty="0">
                <a:solidFill>
                  <a:srgbClr val="0036A2"/>
                </a:solidFill>
              </a:rPr>
              <a:t>		</a:t>
            </a:r>
            <a:r>
              <a:rPr lang="en-US" sz="2000" dirty="0" smtClean="0">
                <a:solidFill>
                  <a:srgbClr val="0036A2"/>
                </a:solidFill>
              </a:rPr>
              <a:t>$18 to 44</a:t>
            </a:r>
          </a:p>
          <a:p>
            <a:pPr marL="228600" lvl="1" indent="-228600">
              <a:buFontTx/>
              <a:buChar char="•"/>
            </a:pPr>
            <a:r>
              <a:rPr lang="en-US" sz="2000" dirty="0" smtClean="0">
                <a:solidFill>
                  <a:srgbClr val="0036A2"/>
                </a:solidFill>
              </a:rPr>
              <a:t>Controls Labor:			</a:t>
            </a:r>
            <a:r>
              <a:rPr lang="en-US" sz="2000" dirty="0">
                <a:solidFill>
                  <a:srgbClr val="0036A2"/>
                </a:solidFill>
              </a:rPr>
              <a:t> </a:t>
            </a:r>
            <a:r>
              <a:rPr lang="en-US" sz="2000" dirty="0" smtClean="0">
                <a:solidFill>
                  <a:srgbClr val="0036A2"/>
                </a:solidFill>
              </a:rPr>
              <a:t>            $30.8 (14 PW)</a:t>
            </a:r>
          </a:p>
          <a:p>
            <a:pPr marL="228600" lvl="1" indent="-228600">
              <a:buFontTx/>
              <a:buChar char="•"/>
            </a:pPr>
            <a:endParaRPr lang="en-US" sz="2000" dirty="0">
              <a:solidFill>
                <a:srgbClr val="0036A2"/>
              </a:solidFill>
            </a:endParaRPr>
          </a:p>
          <a:p>
            <a:pPr marL="228600" lvl="1" indent="-228600">
              <a:buFontTx/>
              <a:buChar char="•"/>
            </a:pPr>
            <a:r>
              <a:rPr lang="en-US" sz="2000" dirty="0" smtClean="0">
                <a:solidFill>
                  <a:srgbClr val="0036A2"/>
                </a:solidFill>
              </a:rPr>
              <a:t>Design and plumbing procurement		$50 to 95</a:t>
            </a:r>
          </a:p>
          <a:p>
            <a:pPr marL="228600" lvl="1" indent="-228600">
              <a:buFontTx/>
              <a:buChar char="•"/>
            </a:pPr>
            <a:r>
              <a:rPr lang="en-US" sz="2000" dirty="0" smtClean="0">
                <a:solidFill>
                  <a:srgbClr val="0036A2"/>
                </a:solidFill>
              </a:rPr>
              <a:t>Design and plumbing labor			$185.8 (97 PW)</a:t>
            </a:r>
          </a:p>
          <a:p>
            <a:pPr marL="228600" lvl="1" indent="-228600">
              <a:buFontTx/>
              <a:buChar char="•"/>
            </a:pPr>
            <a:endParaRPr lang="en-US" sz="2000" dirty="0" smtClean="0">
              <a:solidFill>
                <a:srgbClr val="0036A2"/>
              </a:solidFill>
            </a:endParaRPr>
          </a:p>
          <a:p>
            <a:pPr marL="228600" lvl="1" indent="-228600">
              <a:buFontTx/>
              <a:buChar char="•"/>
            </a:pPr>
            <a:r>
              <a:rPr lang="en-US" sz="2000" dirty="0" smtClean="0">
                <a:solidFill>
                  <a:srgbClr val="0036A2"/>
                </a:solidFill>
              </a:rPr>
              <a:t>Totals			               $68 to 139 and $216.6 (111 PW)</a:t>
            </a:r>
            <a:r>
              <a:rPr lang="en-US" sz="2000" dirty="0" smtClean="0"/>
              <a:t>		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Infrastructure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7" y="1658710"/>
            <a:ext cx="79994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8046" y="3657599"/>
            <a:ext cx="1375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of this could move to “</a:t>
            </a:r>
            <a:r>
              <a:rPr lang="en-US" sz="2400" dirty="0" err="1" smtClean="0"/>
              <a:t>HDIce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2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part of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/>
              <a:t>Infrastructure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279400" y="786085"/>
            <a:ext cx="8686800" cy="52879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>
              <a:buFontTx/>
              <a:buChar char="•"/>
            </a:pPr>
            <a:r>
              <a:rPr lang="en-US" sz="2000" kern="0" dirty="0" smtClean="0">
                <a:solidFill>
                  <a:srgbClr val="0036A2"/>
                </a:solidFill>
              </a:rPr>
              <a:t>Include within </a:t>
            </a:r>
            <a:r>
              <a:rPr lang="en-US" sz="2000" kern="0" dirty="0" err="1" smtClean="0">
                <a:solidFill>
                  <a:srgbClr val="0036A2"/>
                </a:solidFill>
              </a:rPr>
              <a:t>Cryo</a:t>
            </a:r>
            <a:r>
              <a:rPr lang="en-US" sz="2000" kern="0" dirty="0" smtClean="0">
                <a:solidFill>
                  <a:srgbClr val="0036A2"/>
                </a:solidFill>
              </a:rPr>
              <a:t> Infrastructure all RF (since the ¼ CM is no good without RF)</a:t>
            </a:r>
          </a:p>
          <a:p>
            <a:pPr marL="228600" lvl="1" indent="-228600">
              <a:buFontTx/>
              <a:buChar char="•"/>
            </a:pPr>
            <a:endParaRPr lang="en-US" sz="2000" kern="0" dirty="0">
              <a:solidFill>
                <a:srgbClr val="0036A2"/>
              </a:solidFill>
            </a:endParaRPr>
          </a:p>
          <a:p>
            <a:pPr marL="228600" lvl="1" indent="-228600">
              <a:buFontTx/>
              <a:buChar char="•"/>
            </a:pPr>
            <a:endParaRPr lang="en-US" sz="2000" kern="0" dirty="0" smtClean="0">
              <a:solidFill>
                <a:srgbClr val="0036A2"/>
              </a:solidFill>
            </a:endParaRPr>
          </a:p>
          <a:p>
            <a:pPr marL="228600" lvl="1" indent="-228600">
              <a:buFontTx/>
              <a:buChar char="•"/>
            </a:pPr>
            <a:endParaRPr lang="en-US" sz="2000" kern="0" dirty="0">
              <a:solidFill>
                <a:srgbClr val="0036A2"/>
              </a:solidFill>
            </a:endParaRPr>
          </a:p>
          <a:p>
            <a:pPr marL="228600" lvl="1" indent="-228600">
              <a:buFontTx/>
              <a:buChar char="•"/>
            </a:pPr>
            <a:endParaRPr lang="en-US" sz="2000" kern="0" dirty="0" smtClean="0">
              <a:solidFill>
                <a:srgbClr val="0036A2"/>
              </a:solidFill>
            </a:endParaRPr>
          </a:p>
          <a:p>
            <a:pPr marL="228600" lvl="1" indent="-228600">
              <a:buFontTx/>
              <a:buChar char="•"/>
            </a:pPr>
            <a:endParaRPr lang="en-US" sz="2000" kern="0" dirty="0" smtClean="0">
              <a:solidFill>
                <a:srgbClr val="0036A2"/>
              </a:solidFill>
            </a:endParaRPr>
          </a:p>
          <a:p>
            <a:pPr marL="228600" lvl="1" indent="-228600">
              <a:buFontTx/>
              <a:buChar char="•"/>
            </a:pPr>
            <a:endParaRPr lang="en-US" sz="2000" kern="0" dirty="0">
              <a:solidFill>
                <a:srgbClr val="0036A2"/>
              </a:solidFill>
            </a:endParaRPr>
          </a:p>
          <a:p>
            <a:pPr marL="0" lvl="1" indent="0">
              <a:buNone/>
            </a:pPr>
            <a:endParaRPr lang="en-US" sz="2000" kern="0" dirty="0" smtClean="0">
              <a:solidFill>
                <a:srgbClr val="0036A2"/>
              </a:solidFill>
            </a:endParaRPr>
          </a:p>
          <a:p>
            <a:pPr marL="228600" lvl="1" indent="-228600">
              <a:buFontTx/>
              <a:buChar char="•"/>
            </a:pPr>
            <a:r>
              <a:rPr lang="en-US" sz="2000" kern="0" dirty="0" smtClean="0">
                <a:solidFill>
                  <a:srgbClr val="0036A2"/>
                </a:solidFill>
              </a:rPr>
              <a:t>RF Procurement Total:          	</a:t>
            </a:r>
            <a:r>
              <a:rPr lang="en-US" sz="2000" kern="0" dirty="0">
                <a:solidFill>
                  <a:srgbClr val="0036A2"/>
                </a:solidFill>
              </a:rPr>
              <a:t>  </a:t>
            </a:r>
            <a:r>
              <a:rPr lang="en-US" sz="2000" kern="0" dirty="0" smtClean="0">
                <a:solidFill>
                  <a:srgbClr val="0036A2"/>
                </a:solidFill>
              </a:rPr>
              <a:t>                     $41k</a:t>
            </a:r>
          </a:p>
          <a:p>
            <a:pPr marL="228600" lvl="1" indent="-228600">
              <a:buFontTx/>
              <a:buChar char="•"/>
            </a:pPr>
            <a:r>
              <a:rPr lang="en-US" sz="2000" kern="0" dirty="0" smtClean="0">
                <a:solidFill>
                  <a:srgbClr val="0036A2"/>
                </a:solidFill>
              </a:rPr>
              <a:t>RF  Labor:					          $74.3 (34 PW)	</a:t>
            </a:r>
            <a:r>
              <a:rPr lang="en-US" sz="2000" kern="0" dirty="0" smtClean="0"/>
              <a:t>			</a:t>
            </a:r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315" y="1725091"/>
            <a:ext cx="13716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464" y="5034964"/>
            <a:ext cx="8647611" cy="961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</a:t>
            </a:r>
            <a:r>
              <a:rPr lang="en-US" sz="2800" dirty="0" err="1" smtClean="0"/>
              <a:t>rf</a:t>
            </a:r>
            <a:r>
              <a:rPr lang="en-US" sz="2800" dirty="0" smtClean="0"/>
              <a:t> only for 1/4CM, more </a:t>
            </a:r>
            <a:r>
              <a:rPr lang="en-US" sz="2800" dirty="0" err="1" smtClean="0"/>
              <a:t>rf</a:t>
            </a:r>
            <a:r>
              <a:rPr lang="en-US" sz="2800" dirty="0" smtClean="0"/>
              <a:t> needed for new UITF (lasers, chopper, </a:t>
            </a:r>
            <a:r>
              <a:rPr lang="en-US" sz="2800" dirty="0" err="1" smtClean="0"/>
              <a:t>buncher</a:t>
            </a:r>
            <a:r>
              <a:rPr lang="en-US" sz="2800" dirty="0" smtClean="0"/>
              <a:t>, MO)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13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1508" r="38677" b="11660"/>
          <a:stretch/>
        </p:blipFill>
        <p:spPr bwMode="auto">
          <a:xfrm>
            <a:off x="210307" y="771972"/>
            <a:ext cx="6319817" cy="194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Cryo</a:t>
            </a:r>
            <a:r>
              <a:rPr lang="en-US" dirty="0"/>
              <a:t> Infrastructure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891483" y="2159725"/>
            <a:ext cx="4326437" cy="43057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817563" y="1580760"/>
            <a:ext cx="1400357" cy="164141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2186" y="2721156"/>
            <a:ext cx="5704115" cy="50101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6064" y="2679275"/>
            <a:ext cx="1549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CTF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55" y="3370632"/>
            <a:ext cx="5098473" cy="340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4669517" y="3370632"/>
            <a:ext cx="616586" cy="53080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731" y="3526971"/>
            <a:ext cx="3644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controls racks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5277394" y="3799093"/>
            <a:ext cx="1645920" cy="8388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4699" y="4637962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21"/>
          <a:stretch/>
        </p:blipFill>
        <p:spPr bwMode="auto">
          <a:xfrm>
            <a:off x="0" y="880687"/>
            <a:ext cx="9146030" cy="39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HDIce</a:t>
            </a:r>
            <a:r>
              <a:rPr lang="en-US" dirty="0" smtClean="0"/>
              <a:t> (polarized target beamline)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222171" y="1785257"/>
            <a:ext cx="5712823" cy="25254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463" y="4310743"/>
            <a:ext cx="79710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Designer for this part of beamline</a:t>
            </a:r>
          </a:p>
          <a:p>
            <a:r>
              <a:rPr lang="en-US" dirty="0" smtClean="0"/>
              <a:t>Move some of the </a:t>
            </a:r>
            <a:r>
              <a:rPr lang="en-US" dirty="0" err="1" smtClean="0"/>
              <a:t>Cryo</a:t>
            </a:r>
            <a:r>
              <a:rPr lang="en-US" dirty="0" smtClean="0"/>
              <a:t> costs to here…</a:t>
            </a:r>
          </a:p>
          <a:p>
            <a:r>
              <a:rPr lang="en-US" dirty="0" smtClean="0"/>
              <a:t>The hardware to build this part of beamline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HDIce</a:t>
            </a:r>
            <a:r>
              <a:rPr lang="en-US" dirty="0" smtClean="0"/>
              <a:t> (polarized target beamline)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87" y="855617"/>
            <a:ext cx="8229600" cy="5287963"/>
          </a:xfrm>
        </p:spPr>
        <p:txBody>
          <a:bodyPr/>
          <a:lstStyle/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82006"/>
              </p:ext>
            </p:extLst>
          </p:nvPr>
        </p:nvGraphicFramePr>
        <p:xfrm>
          <a:off x="1393372" y="875175"/>
          <a:ext cx="6400801" cy="387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441"/>
                <a:gridCol w="1051388"/>
                <a:gridCol w="4488972"/>
              </a:tblGrid>
              <a:tr h="36707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To purchase in FY16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viewers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MPS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defined yet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girder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DC power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 cards…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Magnets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Three dipole magnets, two quads, steering magnets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Pneumatic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valves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Trying to find harp, magnets and valves….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shop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4629" y="4876795"/>
            <a:ext cx="5669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months design time</a:t>
            </a:r>
          </a:p>
          <a:p>
            <a:r>
              <a:rPr lang="en-US" dirty="0" smtClean="0"/>
              <a:t>Labor to put beamline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96803</TotalTime>
  <Pages>1</Pages>
  <Words>447</Words>
  <Application>Microsoft Office PowerPoint</Application>
  <PresentationFormat>Letter Paper (8.5x11 in)</PresentationFormat>
  <Paragraphs>188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 Design</vt:lpstr>
      <vt:lpstr>Re-scoping UITF</vt:lpstr>
      <vt:lpstr>PowerPoint Presentation</vt:lpstr>
      <vt:lpstr>Facilities</vt:lpstr>
      <vt:lpstr>Facilities</vt:lpstr>
      <vt:lpstr>Cryo Infrastructure</vt:lpstr>
      <vt:lpstr>RF part of Cryo Infrastructure</vt:lpstr>
      <vt:lpstr>Cryo Infrastructure</vt:lpstr>
      <vt:lpstr>HDIce (polarized target beamline)</vt:lpstr>
      <vt:lpstr>HDIce (polarized target beamline)</vt:lpstr>
      <vt:lpstr>New UITF re-scoped</vt:lpstr>
      <vt:lpstr>PowerPoint Presentation</vt:lpstr>
      <vt:lpstr>PowerPoint Presentation</vt:lpstr>
      <vt:lpstr>New UITF Procurements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1020</cp:revision>
  <cp:lastPrinted>2015-11-16T19:11:02Z</cp:lastPrinted>
  <dcterms:created xsi:type="dcterms:W3CDTF">2005-02-01T21:25:50Z</dcterms:created>
  <dcterms:modified xsi:type="dcterms:W3CDTF">2015-11-23T19:08:18Z</dcterms:modified>
</cp:coreProperties>
</file>