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6"/>
  </p:notesMasterIdLst>
  <p:sldIdLst>
    <p:sldId id="309" r:id="rId2"/>
    <p:sldId id="308" r:id="rId3"/>
    <p:sldId id="310" r:id="rId4"/>
    <p:sldId id="311" r:id="rId5"/>
    <p:sldId id="312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13" r:id="rId15"/>
    <p:sldId id="322" r:id="rId16"/>
    <p:sldId id="323" r:id="rId17"/>
    <p:sldId id="325" r:id="rId18"/>
    <p:sldId id="324" r:id="rId19"/>
    <p:sldId id="326" r:id="rId20"/>
    <p:sldId id="327" r:id="rId21"/>
    <p:sldId id="328" r:id="rId22"/>
    <p:sldId id="329" r:id="rId23"/>
    <p:sldId id="330" r:id="rId24"/>
    <p:sldId id="33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408" autoAdjust="0"/>
  </p:normalViewPr>
  <p:slideViewPr>
    <p:cSldViewPr snapToGrid="0" snapToObjects="1">
      <p:cViewPr varScale="1">
        <p:scale>
          <a:sx n="101" d="100"/>
          <a:sy n="101" d="100"/>
        </p:scale>
        <p:origin x="272" y="141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Friday, October 5,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045D017-CD03-4511-80B5-BCF741F63599}" type="datetime2">
              <a:rPr lang="en-US" smtClean="0"/>
              <a:t>Friday, October 5,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Friday, October 5,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A7B653F-3B6D-4BB7-BB4B-7C1BB3B21580}" type="datetime2">
              <a:rPr lang="en-US" smtClean="0"/>
              <a:t>Friday, October 5,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Friday, October 5,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jpe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wmf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4.pn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/>
              <a:t>Polarized Positron Beams at Jefferson Lab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238" y="4610911"/>
            <a:ext cx="3921785" cy="939233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Joseph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Grames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Center for Injectors and Sources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88921" y="5810521"/>
            <a:ext cx="5745192" cy="91000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Jefferson Lab Accelerator Advisory Committee Review</a:t>
            </a:r>
          </a:p>
          <a:p>
            <a:pPr algn="ctr"/>
            <a:r>
              <a:rPr lang="en-US" sz="1800" dirty="0"/>
              <a:t>October 9 – 11,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6BEF5-807C-A94C-8FCD-E5BFAC596142}"/>
              </a:ext>
            </a:extLst>
          </p:cNvPr>
          <p:cNvSpPr txBox="1"/>
          <p:nvPr/>
        </p:nvSpPr>
        <p:spPr>
          <a:xfrm>
            <a:off x="-92171" y="1477773"/>
            <a:ext cx="691357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Physics Motivation for CEBAF 12 GeV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CEBAF Injector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Polarized Positron Source R&amp;D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Roadmap and Outlook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5F660-D3DB-3A42-A297-DB0C4846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7482799" y="1822240"/>
            <a:ext cx="4132258" cy="346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5769C-A700-C748-968D-E8AFFEA3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Polarimeter by Compton Scattering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BEE5F-7FC3-8F4F-9668-FC15C4DA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F4CDE-24F2-2441-8384-3B262BDC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4D901070-7C18-A542-B14D-AD2D2959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655" y="836781"/>
            <a:ext cx="9378525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tabLst/>
              <a:defRPr/>
            </a:pPr>
            <a:r>
              <a:rPr lang="en-US" sz="1600" kern="0" dirty="0">
                <a:latin typeface="Avenir Roman" panose="02000503020000020003" pitchFamily="2" charset="0"/>
                <a:cs typeface="Arial"/>
              </a:rPr>
              <a:t>Polarized positrons incident on a tungsten foil produce polarized bremsstrahlung, which is then analyzed via the Compton scattering transmission asymmetry through a magnetized target.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BCA518-8A01-DE49-A5CB-9F5C066C1D19}"/>
              </a:ext>
            </a:extLst>
          </p:cNvPr>
          <p:cNvSpPr/>
          <p:nvPr/>
        </p:nvSpPr>
        <p:spPr>
          <a:xfrm>
            <a:off x="2571359" y="5373069"/>
            <a:ext cx="2895976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lang="en-US" sz="140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lang="en-US" sz="140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+</a:t>
            </a:r>
            <a:r>
              <a:rPr kumimoji="0" lang="en-US" sz="14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- positron polarization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kern="0" dirty="0" err="1">
                <a:solidFill>
                  <a:sysClr val="windowText" lastClr="000000"/>
                </a:solidFill>
                <a:latin typeface="Symbol" pitchFamily="2" charset="2"/>
                <a:cs typeface="Arial"/>
              </a:rPr>
              <a:t>e</a:t>
            </a:r>
            <a:r>
              <a:rPr lang="en-US" sz="1400" kern="0" baseline="-25000" dirty="0" err="1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lang="en-US" sz="1400" kern="0" baseline="-25000" dirty="0">
                <a:solidFill>
                  <a:sysClr val="windowText" lastClr="000000"/>
                </a:solidFill>
                <a:latin typeface="Arial"/>
                <a:cs typeface="Arial"/>
              </a:rPr>
              <a:t>+ </a:t>
            </a:r>
            <a:r>
              <a:rPr lang="en-US"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- measured asymmetry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lang="en-US" sz="1400" kern="0" baseline="-25000" dirty="0">
                <a:solidFill>
                  <a:sysClr val="windowText" lastClr="000000"/>
                </a:solidFill>
                <a:latin typeface="Arial"/>
                <a:cs typeface="Arial"/>
              </a:rPr>
              <a:t>e+</a:t>
            </a:r>
            <a:r>
              <a:rPr lang="en-US"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 - analyzing power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lang="en-US" sz="140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lang="en-US" sz="14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- target polarization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D1E09CB-786E-E942-9D21-91864A0B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586" y="1605825"/>
            <a:ext cx="3584456" cy="254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4B669-3FC8-EE4F-A382-F43CC95AEB63}"/>
              </a:ext>
            </a:extLst>
          </p:cNvPr>
          <p:cNvSpPr txBox="1"/>
          <p:nvPr/>
        </p:nvSpPr>
        <p:spPr>
          <a:xfrm>
            <a:off x="6516185" y="3682305"/>
            <a:ext cx="337631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kern="1200" dirty="0">
                <a:latin typeface="Arial"/>
                <a:ea typeface="Futura Medium" charset="0"/>
                <a:cs typeface="Arial"/>
              </a:rPr>
              <a:t>P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T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 = 7.06% ± 0.05% 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)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 ± 0.07% 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)</a:t>
            </a:r>
            <a:endParaRPr lang="en-US" sz="1400" kern="1200" dirty="0">
              <a:latin typeface="Arial"/>
              <a:ea typeface="Futura Medium" charset="0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41A7C-5006-5540-9453-5C17AA53ADD1}"/>
              </a:ext>
            </a:extLst>
          </p:cNvPr>
          <p:cNvSpPr txBox="1"/>
          <p:nvPr/>
        </p:nvSpPr>
        <p:spPr>
          <a:xfrm>
            <a:off x="6926234" y="33093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97211C-56C8-6146-9357-CB060717332C}"/>
              </a:ext>
            </a:extLst>
          </p:cNvPr>
          <p:cNvGrpSpPr/>
          <p:nvPr/>
        </p:nvGrpSpPr>
        <p:grpSpPr>
          <a:xfrm>
            <a:off x="1637005" y="1585552"/>
            <a:ext cx="4592338" cy="2592142"/>
            <a:chOff x="105180" y="649188"/>
            <a:chExt cx="4423518" cy="2586145"/>
          </a:xfrm>
        </p:grpSpPr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7FDFA24B-950E-4A46-A7E3-0EF367683E96}"/>
                </a:ext>
              </a:extLst>
            </p:cNvPr>
            <p:cNvGrpSpPr/>
            <p:nvPr/>
          </p:nvGrpSpPr>
          <p:grpSpPr>
            <a:xfrm>
              <a:off x="105180" y="649188"/>
              <a:ext cx="4338368" cy="2542700"/>
              <a:chOff x="3982774" y="2036542"/>
              <a:chExt cx="4820905" cy="3191010"/>
            </a:xfrm>
          </p:grpSpPr>
          <p:pic>
            <p:nvPicPr>
              <p:cNvPr id="25" name="Picture 33" descr="CIMG5110.JPG">
                <a:extLst>
                  <a:ext uri="{FF2B5EF4-FFF2-40B4-BE49-F238E27FC236}">
                    <a16:creationId xmlns:a16="http://schemas.microsoft.com/office/drawing/2014/main" id="{1650B3EC-A2E7-AD48-ADA9-0E6E6E358B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4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26" name="Picture 34" descr="CIMG5121.JPG">
                <a:extLst>
                  <a:ext uri="{FF2B5EF4-FFF2-40B4-BE49-F238E27FC236}">
                    <a16:creationId xmlns:a16="http://schemas.microsoft.com/office/drawing/2014/main" id="{F463A0CC-FE10-504D-87A6-D488F01D76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13" name="Straight Arrow Connector 16">
              <a:extLst>
                <a:ext uri="{FF2B5EF4-FFF2-40B4-BE49-F238E27FC236}">
                  <a16:creationId xmlns:a16="http://schemas.microsoft.com/office/drawing/2014/main" id="{44E148A2-0B95-F849-B8BE-1E9B641137B1}"/>
                </a:ext>
              </a:extLst>
            </p:cNvPr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9">
              <a:extLst>
                <a:ext uri="{FF2B5EF4-FFF2-40B4-BE49-F238E27FC236}">
                  <a16:creationId xmlns:a16="http://schemas.microsoft.com/office/drawing/2014/main" id="{F4829089-31E2-9940-820B-75FD1204787F}"/>
                </a:ext>
              </a:extLst>
            </p:cNvPr>
            <p:cNvCxnSpPr>
              <a:stCxn id="22" idx="0"/>
            </p:cNvCxnSpPr>
            <p:nvPr/>
          </p:nvCxnSpPr>
          <p:spPr>
            <a:xfrm flipV="1">
              <a:off x="1806352" y="2140115"/>
              <a:ext cx="123570" cy="42478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8A0C331F-C5C8-5A45-8644-F74ACB9F59F3}"/>
                </a:ext>
              </a:extLst>
            </p:cNvPr>
            <p:cNvSpPr txBox="1"/>
            <p:nvPr/>
          </p:nvSpPr>
          <p:spPr>
            <a:xfrm>
              <a:off x="3880627" y="752697"/>
              <a:ext cx="648071" cy="24826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C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A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L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O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R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I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M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T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R</a:t>
              </a:r>
            </a:p>
          </p:txBody>
        </p:sp>
        <p:cxnSp>
          <p:nvCxnSpPr>
            <p:cNvPr id="16" name="Straight Arrow Connector 27">
              <a:extLst>
                <a:ext uri="{FF2B5EF4-FFF2-40B4-BE49-F238E27FC236}">
                  <a16:creationId xmlns:a16="http://schemas.microsoft.com/office/drawing/2014/main" id="{4B09D3DA-703A-BD4F-8889-793B675592EE}"/>
                </a:ext>
              </a:extLst>
            </p:cNvPr>
            <p:cNvCxnSpPr/>
            <p:nvPr/>
          </p:nvCxnSpPr>
          <p:spPr>
            <a:xfrm>
              <a:off x="997651" y="1867760"/>
              <a:ext cx="995214" cy="10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8">
              <a:extLst>
                <a:ext uri="{FF2B5EF4-FFF2-40B4-BE49-F238E27FC236}">
                  <a16:creationId xmlns:a16="http://schemas.microsoft.com/office/drawing/2014/main" id="{B4730149-495C-A440-AA1F-82B49EBCBCFF}"/>
                </a:ext>
              </a:extLst>
            </p:cNvPr>
            <p:cNvSpPr txBox="1"/>
            <p:nvPr/>
          </p:nvSpPr>
          <p:spPr>
            <a:xfrm>
              <a:off x="1633266" y="1341821"/>
              <a:ext cx="527688" cy="431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Avenir Roman" panose="02000503020000020003" pitchFamily="2" charset="0"/>
                </a:rPr>
                <a:t>e+</a:t>
              </a:r>
              <a:endParaRPr lang="en-US" sz="1200" b="1" dirty="0">
                <a:solidFill>
                  <a:srgbClr val="FF0000"/>
                </a:solidFill>
                <a:latin typeface="Avenir Roman" panose="02000503020000020003" pitchFamily="2" charset="0"/>
              </a:endParaRPr>
            </a:p>
          </p:txBody>
        </p:sp>
        <p:cxnSp>
          <p:nvCxnSpPr>
            <p:cNvPr id="18" name="Straight Arrow Connector 30">
              <a:extLst>
                <a:ext uri="{FF2B5EF4-FFF2-40B4-BE49-F238E27FC236}">
                  <a16:creationId xmlns:a16="http://schemas.microsoft.com/office/drawing/2014/main" id="{B46D6630-48CC-374D-B189-34881FC42FDA}"/>
                </a:ext>
              </a:extLst>
            </p:cNvPr>
            <p:cNvCxnSpPr/>
            <p:nvPr/>
          </p:nvCxnSpPr>
          <p:spPr>
            <a:xfrm flipV="1">
              <a:off x="2219260" y="1866743"/>
              <a:ext cx="1490036" cy="9692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2">
              <a:extLst>
                <a:ext uri="{FF2B5EF4-FFF2-40B4-BE49-F238E27FC236}">
                  <a16:creationId xmlns:a16="http://schemas.microsoft.com/office/drawing/2014/main" id="{D797A01B-2552-3947-9C98-311BB82C7E5A}"/>
                </a:ext>
              </a:extLst>
            </p:cNvPr>
            <p:cNvSpPr txBox="1"/>
            <p:nvPr/>
          </p:nvSpPr>
          <p:spPr>
            <a:xfrm>
              <a:off x="3313003" y="1194046"/>
              <a:ext cx="462062" cy="4677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</a:rPr>
                <a:t> </a:t>
              </a:r>
              <a:r>
                <a:rPr lang="en-US" sz="2000" b="1" dirty="0">
                  <a:solidFill>
                    <a:srgbClr val="25FF2A"/>
                  </a:solidFill>
                  <a:latin typeface="Symbol" pitchFamily="2" charset="2"/>
                </a:rPr>
                <a:t>g</a:t>
              </a:r>
            </a:p>
          </p:txBody>
        </p:sp>
        <p:cxnSp>
          <p:nvCxnSpPr>
            <p:cNvPr id="20" name="Straight Arrow Connector 24">
              <a:extLst>
                <a:ext uri="{FF2B5EF4-FFF2-40B4-BE49-F238E27FC236}">
                  <a16:creationId xmlns:a16="http://schemas.microsoft.com/office/drawing/2014/main" id="{7605F143-6194-BE4C-8AEB-BA5881B7BC47}"/>
                </a:ext>
              </a:extLst>
            </p:cNvPr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2B434C36-A3F5-AA43-B52B-EA2F6D6D07D3}"/>
                </a:ext>
              </a:extLst>
            </p:cNvPr>
            <p:cNvSpPr txBox="1"/>
            <p:nvPr/>
          </p:nvSpPr>
          <p:spPr>
            <a:xfrm>
              <a:off x="1306488" y="2564904"/>
              <a:ext cx="999728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Trigger Scintillator</a:t>
              </a: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0C5A9BAD-C23B-C842-A50F-9349A2EC086E}"/>
                </a:ext>
              </a:extLst>
            </p:cNvPr>
            <p:cNvSpPr txBox="1"/>
            <p:nvPr/>
          </p:nvSpPr>
          <p:spPr>
            <a:xfrm>
              <a:off x="188677" y="2501184"/>
              <a:ext cx="840871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10mil Al window</a:t>
              </a:r>
              <a:endParaRPr lang="en-US" sz="1200" b="1" dirty="0">
                <a:latin typeface="Avenir Roman" panose="02000503020000020003" pitchFamily="2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69AF263E-CC8D-E747-8B3C-F1AC790658EB}"/>
                </a:ext>
              </a:extLst>
            </p:cNvPr>
            <p:cNvSpPr txBox="1"/>
            <p:nvPr/>
          </p:nvSpPr>
          <p:spPr>
            <a:xfrm>
              <a:off x="2581903" y="2335828"/>
              <a:ext cx="1133776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Reconversion</a:t>
              </a:r>
            </a:p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Target</a:t>
              </a:r>
              <a:endParaRPr lang="en-US" sz="1200" b="1" dirty="0">
                <a:latin typeface="Avenir Roman" panose="02000503020000020003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454A7E-0C88-7E4B-925F-6D36ADF4E07A}"/>
              </a:ext>
            </a:extLst>
          </p:cNvPr>
          <p:cNvGrpSpPr/>
          <p:nvPr/>
        </p:nvGrpSpPr>
        <p:grpSpPr>
          <a:xfrm>
            <a:off x="6124381" y="4247774"/>
            <a:ext cx="4209575" cy="2436261"/>
            <a:chOff x="5791201" y="1810731"/>
            <a:chExt cx="3251794" cy="2301134"/>
          </a:xfrm>
        </p:grpSpPr>
        <p:pic>
          <p:nvPicPr>
            <p:cNvPr id="28" name="Picture 11" descr="SemIintSigscope.png">
              <a:extLst>
                <a:ext uri="{FF2B5EF4-FFF2-40B4-BE49-F238E27FC236}">
                  <a16:creationId xmlns:a16="http://schemas.microsoft.com/office/drawing/2014/main" id="{7827DF3C-3144-3141-A4B6-CE22D1C82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19"/>
            <a:stretch/>
          </p:blipFill>
          <p:spPr>
            <a:xfrm>
              <a:off x="5791201" y="1810731"/>
              <a:ext cx="3251794" cy="230113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949CC6-9268-8A45-AA3F-1CC8F07E008F}"/>
                </a:ext>
              </a:extLst>
            </p:cNvPr>
            <p:cNvSpPr txBox="1"/>
            <p:nvPr/>
          </p:nvSpPr>
          <p:spPr>
            <a:xfrm>
              <a:off x="5897223" y="1860406"/>
              <a:ext cx="1248215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venir Roman" panose="02000503020000020003" pitchFamily="2" charset="0"/>
                  <a:cs typeface="Arial"/>
                </a:rPr>
                <a:t>Trigger Scintillator</a:t>
              </a:r>
              <a:endParaRPr lang="en-US" sz="1100" baseline="-25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88EC8940-6825-DE47-AFB5-C753EC8C04E0}"/>
                </a:ext>
              </a:extLst>
            </p:cNvPr>
            <p:cNvSpPr txBox="1"/>
            <p:nvPr/>
          </p:nvSpPr>
          <p:spPr>
            <a:xfrm>
              <a:off x="5929623" y="3305581"/>
              <a:ext cx="1224136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Coincidence</a:t>
              </a:r>
            </a:p>
          </p:txBody>
        </p:sp>
        <p:sp>
          <p:nvSpPr>
            <p:cNvPr id="31" name="TextBox 22">
              <a:extLst>
                <a:ext uri="{FF2B5EF4-FFF2-40B4-BE49-F238E27FC236}">
                  <a16:creationId xmlns:a16="http://schemas.microsoft.com/office/drawing/2014/main" id="{7EB8698C-07A2-B446-BAAD-6910D8C10099}"/>
                </a:ext>
              </a:extLst>
            </p:cNvPr>
            <p:cNvSpPr txBox="1"/>
            <p:nvPr/>
          </p:nvSpPr>
          <p:spPr>
            <a:xfrm>
              <a:off x="5921962" y="2933913"/>
              <a:ext cx="912588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Calorimeter</a:t>
              </a:r>
              <a:endParaRPr lang="en-US" sz="1100" baseline="-25000" dirty="0">
                <a:solidFill>
                  <a:srgbClr val="FFFFFF"/>
                </a:solidFill>
                <a:latin typeface="Avenir Roman" panose="02000503020000020003" pitchFamily="2" charset="0"/>
                <a:cs typeface="Arial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3BF2230-7E03-CA41-8871-97DBA4DDDB37}"/>
              </a:ext>
            </a:extLst>
          </p:cNvPr>
          <p:cNvSpPr txBox="1"/>
          <p:nvPr/>
        </p:nvSpPr>
        <p:spPr>
          <a:xfrm>
            <a:off x="2295097" y="4780599"/>
            <a:ext cx="2831224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omic Sans MS" pitchFamily="66" charset="0"/>
              </a:rPr>
              <a:t>P</a:t>
            </a:r>
            <a:r>
              <a:rPr lang="en-US" sz="2400" baseline="-25000" dirty="0" err="1">
                <a:latin typeface="Comic Sans MS" pitchFamily="66" charset="0"/>
              </a:rPr>
              <a:t>e</a:t>
            </a:r>
            <a:r>
              <a:rPr lang="en-US" sz="2400" baseline="-25000" dirty="0">
                <a:latin typeface="Comic Sans MS" pitchFamily="66" charset="0"/>
              </a:rPr>
              <a:t>+</a:t>
            </a:r>
            <a:r>
              <a:rPr lang="en-US" sz="2400" dirty="0">
                <a:latin typeface="Comic Sans MS" pitchFamily="66" charset="0"/>
              </a:rPr>
              <a:t> = </a:t>
            </a:r>
            <a:r>
              <a:rPr lang="en-US" sz="2400" dirty="0" err="1">
                <a:latin typeface="Symbol" pitchFamily="2" charset="2"/>
              </a:rPr>
              <a:t>e</a:t>
            </a:r>
            <a:r>
              <a:rPr lang="en-US" sz="2400" baseline="-20000" dirty="0" err="1">
                <a:latin typeface="Comic Sans MS" pitchFamily="66" charset="0"/>
              </a:rPr>
              <a:t>e</a:t>
            </a:r>
            <a:r>
              <a:rPr lang="en-US" sz="2400" baseline="-20000" dirty="0">
                <a:latin typeface="Comic Sans MS" pitchFamily="66" charset="0"/>
              </a:rPr>
              <a:t>+ </a:t>
            </a:r>
            <a:r>
              <a:rPr lang="en-US" sz="2400" dirty="0">
                <a:latin typeface="Comic Sans MS" pitchFamily="66" charset="0"/>
              </a:rPr>
              <a:t>/(A</a:t>
            </a:r>
            <a:r>
              <a:rPr lang="en-US" sz="2400" baseline="-20000" dirty="0">
                <a:latin typeface="Comic Sans MS" pitchFamily="66" charset="0"/>
              </a:rPr>
              <a:t>e+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>
                <a:latin typeface="Comic Sans MS" pitchFamily="66" charset="0"/>
                <a:sym typeface="Symbol"/>
              </a:rPr>
              <a:t></a:t>
            </a:r>
            <a:r>
              <a:rPr lang="en-US" sz="2400" dirty="0">
                <a:latin typeface="Comic Sans MS" pitchFamily="66" charset="0"/>
              </a:rPr>
              <a:t> P</a:t>
            </a:r>
            <a:r>
              <a:rPr lang="en-US" sz="2400" baseline="-25000" dirty="0">
                <a:latin typeface="Comic Sans MS" pitchFamily="66" charset="0"/>
              </a:rPr>
              <a:t>T </a:t>
            </a:r>
            <a:r>
              <a:rPr lang="en-US" sz="2400" dirty="0">
                <a:latin typeface="Comic Sans MS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4411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3A00-2FD3-7A42-BF7D-4E21DF7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Polarized Positron Production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6670F-A6EB-D54D-879F-A9DE07C5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81F94-CDB4-AE41-A78B-04E109DCB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6906BBB-B4D7-0A4A-ADB1-11986E84A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84" y="1268877"/>
            <a:ext cx="85576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8885265-7D08-5443-9B76-C53274C65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88" y="829176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B45EDB9E-1653-A449-B73E-C736BB79006C}"/>
              </a:ext>
            </a:extLst>
          </p:cNvPr>
          <p:cNvGrpSpPr/>
          <p:nvPr/>
        </p:nvGrpSpPr>
        <p:grpSpPr>
          <a:xfrm>
            <a:off x="1123043" y="1954799"/>
            <a:ext cx="6311900" cy="4512537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FBE6C47C-8182-994F-BECC-CCDA4F56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F37D5E6D-C2DF-1241-9D2C-60B5A83727ED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7CC02D-936A-374F-93CC-1713F436778E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B70C68-CA35-2C43-8232-1AAA1EE0443C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2" name="Picture 10" descr="PRLMay2016illustration_F2b-01.jpg">
              <a:extLst>
                <a:ext uri="{FF2B5EF4-FFF2-40B4-BE49-F238E27FC236}">
                  <a16:creationId xmlns:a16="http://schemas.microsoft.com/office/drawing/2014/main" id="{5B4BA1F0-8E0B-5843-AB17-F33C600D1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3" name="ZoneTexte 2">
              <a:extLst>
                <a:ext uri="{FF2B5EF4-FFF2-40B4-BE49-F238E27FC236}">
                  <a16:creationId xmlns:a16="http://schemas.microsoft.com/office/drawing/2014/main" id="{E4349E40-5E18-A748-B2BF-EAC5428A060A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Whenever producing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+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 from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-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EE6246DF-25A4-644F-B21D-F2D62BE9F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391" b="2954"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80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2028-7028-8A40-AE91-5181A734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Positron Yield at MeV Beam Energy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5E5E2-7A32-C34F-8518-61D8D40E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B6C11-08FD-E84D-AF66-81D32B91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51C03D3C-9EC5-0C4C-A9C2-C6E0A5C4E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20" y="997052"/>
            <a:ext cx="50065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detectors measured coincidence of </a:t>
            </a:r>
            <a:r>
              <a:rPr lang="en-US" sz="2000" dirty="0">
                <a:solidFill>
                  <a:srgbClr val="0000CC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emitted by </a:t>
            </a:r>
            <a:r>
              <a:rPr lang="en-US" sz="2000" dirty="0">
                <a:solidFill>
                  <a:srgbClr val="008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annihilation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8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in a </a:t>
            </a:r>
            <a:r>
              <a:rPr lang="en-US" sz="2000" u="sng" dirty="0" err="1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viewscreen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74513DF-E285-B141-8803-CF5242887A20}"/>
              </a:ext>
            </a:extLst>
          </p:cNvPr>
          <p:cNvSpPr txBox="1"/>
          <p:nvPr/>
        </p:nvSpPr>
        <p:spPr>
          <a:xfrm>
            <a:off x="7231135" y="4846566"/>
            <a:ext cx="4018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Roman" panose="02000503020000020003" pitchFamily="2" charset="0"/>
                <a:cs typeface="Arial"/>
              </a:rPr>
              <a:t>For these data we had a yield of </a:t>
            </a:r>
            <a:r>
              <a:rPr lang="en-US" sz="2800" b="1" dirty="0">
                <a:latin typeface="Avenir Roman" panose="02000503020000020003" pitchFamily="2" charset="0"/>
                <a:cs typeface="Arial"/>
              </a:rPr>
              <a:t>~10</a:t>
            </a:r>
            <a:r>
              <a:rPr lang="en-US" sz="2800" b="1" baseline="30000" dirty="0">
                <a:latin typeface="Avenir Roman" panose="02000503020000020003" pitchFamily="2" charset="0"/>
                <a:cs typeface="Arial"/>
              </a:rPr>
              <a:t>-5</a:t>
            </a:r>
            <a:r>
              <a:rPr lang="en-US" sz="2800" b="1" dirty="0">
                <a:latin typeface="Avenir Roman" panose="02000503020000020003" pitchFamily="2" charset="0"/>
                <a:cs typeface="Arial"/>
              </a:rPr>
              <a:t> e</a:t>
            </a:r>
            <a:r>
              <a:rPr lang="en-US" sz="2800" b="1" baseline="30000" dirty="0">
                <a:latin typeface="Avenir Roman" panose="02000503020000020003" pitchFamily="2" charset="0"/>
                <a:cs typeface="Arial"/>
              </a:rPr>
              <a:t>+</a:t>
            </a:r>
            <a:r>
              <a:rPr lang="en-US" sz="2800" b="1" dirty="0">
                <a:latin typeface="Avenir Roman" panose="02000503020000020003" pitchFamily="2" charset="0"/>
                <a:cs typeface="Arial"/>
              </a:rPr>
              <a:t>/e</a:t>
            </a:r>
            <a:r>
              <a:rPr lang="en-US" sz="2800" b="1" baseline="30000" dirty="0">
                <a:latin typeface="Avenir Roman" panose="02000503020000020003" pitchFamily="2" charset="0"/>
                <a:cs typeface="Arial"/>
              </a:rPr>
              <a:t>-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4251BD9-7CF9-EF44-A73A-40532B9CE075}"/>
              </a:ext>
            </a:extLst>
          </p:cNvPr>
          <p:cNvSpPr txBox="1"/>
          <p:nvPr/>
        </p:nvSpPr>
        <p:spPr>
          <a:xfrm>
            <a:off x="1557286" y="5371465"/>
            <a:ext cx="36086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Viewscreen</a:t>
            </a:r>
            <a:r>
              <a:rPr lang="en-US" sz="1400" dirty="0"/>
              <a:t> 0.011 thick @ 45 </a:t>
            </a:r>
            <a:r>
              <a:rPr lang="en-US" sz="1400" dirty="0" err="1"/>
              <a:t>deg</a:t>
            </a:r>
            <a:r>
              <a:rPr lang="en-US" sz="1400" dirty="0"/>
              <a:t> to beam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99.5% aluminum oxide 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  0.5% chromium doped  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  <a:r>
              <a:rPr lang="en-US" sz="1400" dirty="0"/>
              <a:t>/Al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  <a:r>
              <a:rPr lang="en-US" sz="1400" dirty="0"/>
              <a:t>Cr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603BE2C-605A-0645-AE66-8B62C5DAFF31}"/>
              </a:ext>
            </a:extLst>
          </p:cNvPr>
          <p:cNvGrpSpPr/>
          <p:nvPr/>
        </p:nvGrpSpPr>
        <p:grpSpPr>
          <a:xfrm>
            <a:off x="527170" y="2096670"/>
            <a:ext cx="4779453" cy="3167958"/>
            <a:chOff x="5443570" y="728029"/>
            <a:chExt cx="4779453" cy="31679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2EF5B6-AEB4-F84B-A265-87019A7BEC16}"/>
                </a:ext>
              </a:extLst>
            </p:cNvPr>
            <p:cNvGrpSpPr/>
            <p:nvPr/>
          </p:nvGrpSpPr>
          <p:grpSpPr>
            <a:xfrm>
              <a:off x="5443570" y="728029"/>
              <a:ext cx="3850966" cy="3167958"/>
              <a:chOff x="1589617" y="1379042"/>
              <a:chExt cx="3917041" cy="329710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DCFF280-4E15-4B49-B5A4-34C2F4884B2F}"/>
                  </a:ext>
                </a:extLst>
              </p:cNvPr>
              <p:cNvGrpSpPr/>
              <p:nvPr/>
            </p:nvGrpSpPr>
            <p:grpSpPr>
              <a:xfrm>
                <a:off x="1634606" y="1379042"/>
                <a:ext cx="3872052" cy="3010961"/>
                <a:chOff x="1562598" y="1857466"/>
                <a:chExt cx="3872052" cy="3010961"/>
              </a:xfrm>
            </p:grpSpPr>
            <p:sp>
              <p:nvSpPr>
                <p:cNvPr id="16" name="Oval 8">
                  <a:extLst>
                    <a:ext uri="{FF2B5EF4-FFF2-40B4-BE49-F238E27FC236}">
                      <a16:creationId xmlns:a16="http://schemas.microsoft.com/office/drawing/2014/main" id="{0EFFFB6A-BC7F-CE4B-899F-878979E85F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5400" y="2135278"/>
                  <a:ext cx="1439863" cy="1439863"/>
                </a:xfrm>
                <a:prstGeom prst="ellipse">
                  <a:avLst/>
                </a:prstGeom>
                <a:solidFill>
                  <a:srgbClr val="00CC66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17" name="Rectangle 9">
                  <a:extLst>
                    <a:ext uri="{FF2B5EF4-FFF2-40B4-BE49-F238E27FC236}">
                      <a16:creationId xmlns:a16="http://schemas.microsoft.com/office/drawing/2014/main" id="{57BD828B-6485-9943-B6CB-4FCA65C7DC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5550" y="2090828"/>
                  <a:ext cx="785813" cy="15128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18" name="Rectangle 10">
                  <a:extLst>
                    <a:ext uri="{FF2B5EF4-FFF2-40B4-BE49-F238E27FC236}">
                      <a16:creationId xmlns:a16="http://schemas.microsoft.com/office/drawing/2014/main" id="{6F4C5602-36E6-294B-8936-9733AB11C5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1813" y="2859178"/>
                  <a:ext cx="1079500" cy="787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19" name="Line 11">
                  <a:extLst>
                    <a:ext uri="{FF2B5EF4-FFF2-40B4-BE49-F238E27FC236}">
                      <a16:creationId xmlns:a16="http://schemas.microsoft.com/office/drawing/2014/main" id="{12EDC067-01A0-3144-9A15-BC61FC96BD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713" y="2133691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0" name="Line 12">
                  <a:extLst>
                    <a:ext uri="{FF2B5EF4-FFF2-40B4-BE49-F238E27FC236}">
                      <a16:creationId xmlns:a16="http://schemas.microsoft.com/office/drawing/2014/main" id="{431707D2-CCAB-8749-8007-4AFD6DE7CA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713" y="2854416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1" name="Oval 14">
                  <a:extLst>
                    <a:ext uri="{FF2B5EF4-FFF2-40B4-BE49-F238E27FC236}">
                      <a16:creationId xmlns:a16="http://schemas.microsoft.com/office/drawing/2014/main" id="{FB7D0AD3-33D8-4240-A59D-995D48892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287713" y="3167153"/>
                  <a:ext cx="1439862" cy="1439863"/>
                </a:xfrm>
                <a:prstGeom prst="ellipse">
                  <a:avLst/>
                </a:prstGeom>
                <a:solidFill>
                  <a:srgbClr val="00CC66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2" name="Rectangle 15">
                  <a:extLst>
                    <a:ext uri="{FF2B5EF4-FFF2-40B4-BE49-F238E27FC236}">
                      <a16:creationId xmlns:a16="http://schemas.microsoft.com/office/drawing/2014/main" id="{6066A16F-B1C7-1749-BE39-6CBDC4A081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4011613" y="3138578"/>
                  <a:ext cx="785812" cy="15128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3" name="Rectangle 16">
                  <a:extLst>
                    <a:ext uri="{FF2B5EF4-FFF2-40B4-BE49-F238E27FC236}">
                      <a16:creationId xmlns:a16="http://schemas.microsoft.com/office/drawing/2014/main" id="{90161EA0-DA6D-9F40-A706-A8A3FAC099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143250" y="3097303"/>
                  <a:ext cx="1079500" cy="787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4" name="Line 30">
                  <a:extLst>
                    <a:ext uri="{FF2B5EF4-FFF2-40B4-BE49-F238E27FC236}">
                      <a16:creationId xmlns:a16="http://schemas.microsoft.com/office/drawing/2014/main" id="{9A676F41-C379-1640-A726-B9D6203338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62598" y="2486117"/>
                  <a:ext cx="812301" cy="4762"/>
                </a:xfrm>
                <a:prstGeom prst="line">
                  <a:avLst/>
                </a:prstGeom>
                <a:noFill/>
                <a:ln w="19050">
                  <a:solidFill>
                    <a:srgbClr val="0033CC"/>
                  </a:solidFill>
                  <a:round/>
                  <a:headEnd/>
                  <a:tailEnd type="stealth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5" name="Line 33">
                  <a:extLst>
                    <a:ext uri="{FF2B5EF4-FFF2-40B4-BE49-F238E27FC236}">
                      <a16:creationId xmlns:a16="http://schemas.microsoft.com/office/drawing/2014/main" id="{A7C67EE5-BF38-8742-8B27-FD153EE98A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4325" y="2197191"/>
                  <a:ext cx="28733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6" name="Line 34">
                  <a:extLst>
                    <a:ext uri="{FF2B5EF4-FFF2-40B4-BE49-F238E27FC236}">
                      <a16:creationId xmlns:a16="http://schemas.microsoft.com/office/drawing/2014/main" id="{BBC4DD4B-6A6E-0845-918F-5D512E097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2738" y="2782978"/>
                  <a:ext cx="2873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7" name="Line 35">
                  <a:extLst>
                    <a:ext uri="{FF2B5EF4-FFF2-40B4-BE49-F238E27FC236}">
                      <a16:creationId xmlns:a16="http://schemas.microsoft.com/office/drawing/2014/main" id="{185FB66B-8100-7D4E-A762-85888A2058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1613" y="4187916"/>
                  <a:ext cx="542925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8" name="Line 36">
                  <a:extLst>
                    <a:ext uri="{FF2B5EF4-FFF2-40B4-BE49-F238E27FC236}">
                      <a16:creationId xmlns:a16="http://schemas.microsoft.com/office/drawing/2014/main" id="{309BF42A-31EC-B840-8F3B-C14978D00A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788" y="4330791"/>
                  <a:ext cx="542925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9" name="Line 38">
                  <a:extLst>
                    <a:ext uri="{FF2B5EF4-FFF2-40B4-BE49-F238E27FC236}">
                      <a16:creationId xmlns:a16="http://schemas.microsoft.com/office/drawing/2014/main" id="{9AA59EBB-35DD-1D46-B5FA-1B9274BB51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68838" y="4186328"/>
                  <a:ext cx="576262" cy="7143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0" name="Line 39">
                  <a:extLst>
                    <a:ext uri="{FF2B5EF4-FFF2-40B4-BE49-F238E27FC236}">
                      <a16:creationId xmlns:a16="http://schemas.microsoft.com/office/drawing/2014/main" id="{46D19FF9-B055-2C44-BB9B-7371000FBE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3000000" flipV="1">
                  <a:off x="4796632" y="4050597"/>
                  <a:ext cx="315912" cy="48895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1" name="Line 41">
                  <a:extLst>
                    <a:ext uri="{FF2B5EF4-FFF2-40B4-BE49-F238E27FC236}">
                      <a16:creationId xmlns:a16="http://schemas.microsoft.com/office/drawing/2014/main" id="{9780FE58-E99A-D74E-B818-8DAE565549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62350" y="2851241"/>
                  <a:ext cx="147638" cy="103981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2" name="Line 42">
                  <a:extLst>
                    <a:ext uri="{FF2B5EF4-FFF2-40B4-BE49-F238E27FC236}">
                      <a16:creationId xmlns:a16="http://schemas.microsoft.com/office/drawing/2014/main" id="{5B39A8D8-C9ED-9A4D-8949-C71E27B23F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60763" y="2851241"/>
                  <a:ext cx="149225" cy="103981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3" name="Text Box 43">
                  <a:extLst>
                    <a:ext uri="{FF2B5EF4-FFF2-40B4-BE49-F238E27FC236}">
                      <a16:creationId xmlns:a16="http://schemas.microsoft.com/office/drawing/2014/main" id="{E82B731C-CDA6-3B4C-9438-5D5A1BA450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32753" y="2666437"/>
                  <a:ext cx="339472" cy="2882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b="1" dirty="0">
                      <a:latin typeface="Avenir Roman" panose="02000503020000020003" pitchFamily="2" charset="0"/>
                      <a:cs typeface="Comic Sans MS"/>
                    </a:rPr>
                    <a:t>T</a:t>
                  </a:r>
                  <a:r>
                    <a:rPr lang="en-US" sz="1200" b="1" baseline="-25000" dirty="0">
                      <a:latin typeface="Avenir Roman" panose="02000503020000020003" pitchFamily="2" charset="0"/>
                      <a:cs typeface="Comic Sans MS"/>
                    </a:rPr>
                    <a:t>1</a:t>
                  </a:r>
                  <a:endParaRPr lang="en-US" sz="1200" b="1" dirty="0">
                    <a:latin typeface="Avenir Roman" panose="02000503020000020003" pitchFamily="2" charset="0"/>
                    <a:cs typeface="Comic Sans MS"/>
                  </a:endParaRPr>
                </a:p>
              </p:txBody>
            </p:sp>
            <p:sp>
              <p:nvSpPr>
                <p:cNvPr id="34" name="Text Box 44">
                  <a:extLst>
                    <a:ext uri="{FF2B5EF4-FFF2-40B4-BE49-F238E27FC236}">
                      <a16:creationId xmlns:a16="http://schemas.microsoft.com/office/drawing/2014/main" id="{8B5C9354-690E-C849-BE2E-0C2F735927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95179" y="4444437"/>
                  <a:ext cx="339471" cy="2882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b="1" dirty="0">
                      <a:latin typeface="Avenir Roman" panose="02000503020000020003" pitchFamily="2" charset="0"/>
                      <a:cs typeface="Comic Sans MS"/>
                    </a:rPr>
                    <a:t>T</a:t>
                  </a:r>
                  <a:r>
                    <a:rPr lang="en-US" sz="1200" b="1" baseline="-25000" dirty="0">
                      <a:latin typeface="Avenir Roman" panose="02000503020000020003" pitchFamily="2" charset="0"/>
                      <a:cs typeface="Comic Sans MS"/>
                    </a:rPr>
                    <a:t>2</a:t>
                  </a:r>
                  <a:endParaRPr lang="en-US" sz="1200" b="1" dirty="0">
                    <a:latin typeface="Avenir Roman" panose="02000503020000020003" pitchFamily="2" charset="0"/>
                    <a:cs typeface="Comic Sans MS"/>
                  </a:endParaRPr>
                </a:p>
              </p:txBody>
            </p:sp>
            <p:sp>
              <p:nvSpPr>
                <p:cNvPr id="35" name="Text Box 45">
                  <a:extLst>
                    <a:ext uri="{FF2B5EF4-FFF2-40B4-BE49-F238E27FC236}">
                      <a16:creationId xmlns:a16="http://schemas.microsoft.com/office/drawing/2014/main" id="{E0C9C97C-1A7B-2440-A037-4FF1A834D0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35250" y="1857466"/>
                  <a:ext cx="363929" cy="3203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Comic Sans MS"/>
                    </a:rPr>
                    <a:t>S</a:t>
                  </a:r>
                  <a:r>
                    <a:rPr lang="en-US" sz="1400" b="1" baseline="-25000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Comic Sans MS"/>
                    </a:rPr>
                    <a:t>1</a:t>
                  </a:r>
                </a:p>
              </p:txBody>
            </p:sp>
            <p:sp>
              <p:nvSpPr>
                <p:cNvPr id="36" name="Text Box 46">
                  <a:extLst>
                    <a:ext uri="{FF2B5EF4-FFF2-40B4-BE49-F238E27FC236}">
                      <a16:creationId xmlns:a16="http://schemas.microsoft.com/office/drawing/2014/main" id="{76A679AB-D184-7B4B-BCC7-0121DDF613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53140" y="4548103"/>
                  <a:ext cx="363929" cy="3203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Comic Sans MS"/>
                    </a:rPr>
                    <a:t>S</a:t>
                  </a:r>
                  <a:r>
                    <a:rPr lang="en-US" sz="1400" b="1" baseline="-25000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Comic Sans MS"/>
                    </a:rPr>
                    <a:t>2</a:t>
                  </a:r>
                </a:p>
              </p:txBody>
            </p:sp>
            <p:sp>
              <p:nvSpPr>
                <p:cNvPr id="37" name="Text Box 47">
                  <a:extLst>
                    <a:ext uri="{FF2B5EF4-FFF2-40B4-BE49-F238E27FC236}">
                      <a16:creationId xmlns:a16="http://schemas.microsoft.com/office/drawing/2014/main" id="{20DFB5DC-0B5A-094F-B40C-3664AA0B08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5038" y="2400391"/>
                  <a:ext cx="326428" cy="3203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Comic Sans MS"/>
                    </a:rPr>
                    <a:t>D</a:t>
                  </a:r>
                </a:p>
              </p:txBody>
            </p:sp>
            <p:sp>
              <p:nvSpPr>
                <p:cNvPr id="38" name="Text Box 48">
                  <a:extLst>
                    <a:ext uri="{FF2B5EF4-FFF2-40B4-BE49-F238E27FC236}">
                      <a16:creationId xmlns:a16="http://schemas.microsoft.com/office/drawing/2014/main" id="{33F41DF7-5AFF-964D-90DE-8A4F415CD7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5038" y="4024403"/>
                  <a:ext cx="326428" cy="3203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Comic Sans MS"/>
                    </a:rPr>
                    <a:t>D</a:t>
                  </a:r>
                </a:p>
              </p:txBody>
            </p:sp>
            <p:sp>
              <p:nvSpPr>
                <p:cNvPr id="39" name="Line 49">
                  <a:extLst>
                    <a:ext uri="{FF2B5EF4-FFF2-40B4-BE49-F238E27FC236}">
                      <a16:creationId xmlns:a16="http://schemas.microsoft.com/office/drawing/2014/main" id="{084D6AC9-32E3-B04F-971F-B436E7D9A9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63938" y="4079966"/>
                  <a:ext cx="1254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40" name="Line 81">
                  <a:extLst>
                    <a:ext uri="{FF2B5EF4-FFF2-40B4-BE49-F238E27FC236}">
                      <a16:creationId xmlns:a16="http://schemas.microsoft.com/office/drawing/2014/main" id="{5B744039-732B-A446-A281-B1DC5DEF08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4325" y="2205128"/>
                  <a:ext cx="28733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cxnSp>
              <p:nvCxnSpPr>
                <p:cNvPr id="41" name="Straight Connector 2">
                  <a:extLst>
                    <a:ext uri="{FF2B5EF4-FFF2-40B4-BE49-F238E27FC236}">
                      <a16:creationId xmlns:a16="http://schemas.microsoft.com/office/drawing/2014/main" id="{9CE2D2B6-1126-BB4D-A45A-BF263A868B3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123106" y="2124002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42" name="Line 82">
                  <a:extLst>
                    <a:ext uri="{FF2B5EF4-FFF2-40B4-BE49-F238E27FC236}">
                      <a16:creationId xmlns:a16="http://schemas.microsoft.com/office/drawing/2014/main" id="{A7F55DF4-F28F-D84F-9061-562A4F36ED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7500" y="2775041"/>
                  <a:ext cx="28733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43" name="Line 31">
                  <a:extLst>
                    <a:ext uri="{FF2B5EF4-FFF2-40B4-BE49-F238E27FC236}">
                      <a16:creationId xmlns:a16="http://schemas.microsoft.com/office/drawing/2014/main" id="{811C0362-F64F-C04D-AD79-4CD7672C45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4113" y="2197191"/>
                  <a:ext cx="360362" cy="2889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44" name="Line 84">
                  <a:extLst>
                    <a:ext uri="{FF2B5EF4-FFF2-40B4-BE49-F238E27FC236}">
                      <a16:creationId xmlns:a16="http://schemas.microsoft.com/office/drawing/2014/main" id="{0039F135-54E9-2E4B-A121-BE171880ED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7288" y="2206716"/>
                  <a:ext cx="360362" cy="28892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45" name="Rectangle 26">
                  <a:extLst>
                    <a:ext uri="{FF2B5EF4-FFF2-40B4-BE49-F238E27FC236}">
                      <a16:creationId xmlns:a16="http://schemas.microsoft.com/office/drawing/2014/main" id="{E2B421AE-31FE-F341-8183-7C094679A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250" y="2317841"/>
                  <a:ext cx="36513" cy="360362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46" name="Line 32">
                  <a:extLst>
                    <a:ext uri="{FF2B5EF4-FFF2-40B4-BE49-F238E27FC236}">
                      <a16:creationId xmlns:a16="http://schemas.microsoft.com/office/drawing/2014/main" id="{34B11782-F74C-6845-9F2D-5FEB08E02D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22525" y="2495641"/>
                  <a:ext cx="360363" cy="2873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47" name="Line 85">
                  <a:extLst>
                    <a:ext uri="{FF2B5EF4-FFF2-40B4-BE49-F238E27FC236}">
                      <a16:creationId xmlns:a16="http://schemas.microsoft.com/office/drawing/2014/main" id="{23147F53-F477-0B4F-A8D3-8A4E654677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28875" y="2489291"/>
                  <a:ext cx="360363" cy="287337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48" name="Oval 23">
                  <a:extLst>
                    <a:ext uri="{FF2B5EF4-FFF2-40B4-BE49-F238E27FC236}">
                      <a16:creationId xmlns:a16="http://schemas.microsoft.com/office/drawing/2014/main" id="{A9E67BA0-0EBC-1143-BBBB-D04A20F262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7013" y="2133691"/>
                  <a:ext cx="107950" cy="719137"/>
                </a:xfrm>
                <a:prstGeom prst="ellipse">
                  <a:avLst/>
                </a:prstGeom>
                <a:solidFill>
                  <a:srgbClr val="FFCC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49" name="Line 18">
                  <a:extLst>
                    <a:ext uri="{FF2B5EF4-FFF2-40B4-BE49-F238E27FC236}">
                      <a16:creationId xmlns:a16="http://schemas.microsoft.com/office/drawing/2014/main" id="{BC36C8DD-A8E3-9045-B609-9E9DB689D7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286125" y="3897403"/>
                  <a:ext cx="71913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50" name="Line 17">
                  <a:extLst>
                    <a:ext uri="{FF2B5EF4-FFF2-40B4-BE49-F238E27FC236}">
                      <a16:creationId xmlns:a16="http://schemas.microsoft.com/office/drawing/2014/main" id="{388B165F-EDFC-8F44-8F55-1F57A701A5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006850" y="3897403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51" name="Oval 24">
                  <a:extLst>
                    <a:ext uri="{FF2B5EF4-FFF2-40B4-BE49-F238E27FC236}">
                      <a16:creationId xmlns:a16="http://schemas.microsoft.com/office/drawing/2014/main" id="{486D8E1C-1C96-F14B-BAAB-594226C13F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57713" y="3879941"/>
                  <a:ext cx="107950" cy="719137"/>
                </a:xfrm>
                <a:prstGeom prst="ellipse">
                  <a:avLst/>
                </a:prstGeom>
                <a:solidFill>
                  <a:srgbClr val="FFCC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52" name="Rectangle 27">
                  <a:extLst>
                    <a:ext uri="{FF2B5EF4-FFF2-40B4-BE49-F238E27FC236}">
                      <a16:creationId xmlns:a16="http://schemas.microsoft.com/office/drawing/2014/main" id="{B4A90B8D-FC99-2C40-A03E-11816C54B2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6688" y="4086316"/>
                  <a:ext cx="36512" cy="360362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53" name="Line 33">
                  <a:extLst>
                    <a:ext uri="{FF2B5EF4-FFF2-40B4-BE49-F238E27FC236}">
                      <a16:creationId xmlns:a16="http://schemas.microsoft.com/office/drawing/2014/main" id="{B18C8AF9-CC81-5046-AFA3-7BBC8DA6D2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43250" y="2400391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54" name="Line 34">
                  <a:extLst>
                    <a:ext uri="{FF2B5EF4-FFF2-40B4-BE49-F238E27FC236}">
                      <a16:creationId xmlns:a16="http://schemas.microsoft.com/office/drawing/2014/main" id="{7AB0B402-FA26-A74E-A750-49A833AF47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46425" y="2625816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55" name="Line 33">
                  <a:extLst>
                    <a:ext uri="{FF2B5EF4-FFF2-40B4-BE49-F238E27FC236}">
                      <a16:creationId xmlns:a16="http://schemas.microsoft.com/office/drawing/2014/main" id="{DA08013F-35D0-2D42-8752-6DCAC8472B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43250" y="2405153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56" name="Line 33">
                  <a:extLst>
                    <a:ext uri="{FF2B5EF4-FFF2-40B4-BE49-F238E27FC236}">
                      <a16:creationId xmlns:a16="http://schemas.microsoft.com/office/drawing/2014/main" id="{E1980826-8CCE-174A-A8C8-915041888D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46425" y="2619466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57" name="Line 11">
                  <a:extLst>
                    <a:ext uri="{FF2B5EF4-FFF2-40B4-BE49-F238E27FC236}">
                      <a16:creationId xmlns:a16="http://schemas.microsoft.com/office/drawing/2014/main" id="{2C3F5E8A-0AB2-EB4A-81BE-8F8134100E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713" y="2133691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58" name="Text Box 88">
                  <a:extLst>
                    <a:ext uri="{FF2B5EF4-FFF2-40B4-BE49-F238E27FC236}">
                      <a16:creationId xmlns:a16="http://schemas.microsoft.com/office/drawing/2014/main" id="{8D7DA7F3-6320-7341-A522-0CDAD12D74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05363" y="3949791"/>
                  <a:ext cx="373712" cy="3203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FF0000"/>
                      </a:solidFill>
                      <a:latin typeface="Avenir Roman" panose="02000503020000020003" pitchFamily="2" charset="0"/>
                      <a:cs typeface="Comic Sans MS"/>
                    </a:rPr>
                    <a:t>e</a:t>
                  </a:r>
                  <a:r>
                    <a:rPr lang="en-US" sz="1400" b="1" baseline="30000" dirty="0">
                      <a:solidFill>
                        <a:srgbClr val="FF0000"/>
                      </a:solidFill>
                      <a:latin typeface="Avenir Roman" panose="02000503020000020003" pitchFamily="2" charset="0"/>
                      <a:cs typeface="Comic Sans MS"/>
                    </a:rPr>
                    <a:t>+</a:t>
                  </a:r>
                </a:p>
              </p:txBody>
            </p:sp>
            <p:sp>
              <p:nvSpPr>
                <p:cNvPr id="59" name="Text Box 89">
                  <a:extLst>
                    <a:ext uri="{FF2B5EF4-FFF2-40B4-BE49-F238E27FC236}">
                      <a16:creationId xmlns:a16="http://schemas.microsoft.com/office/drawing/2014/main" id="{823D3B75-5C88-354E-A4CF-FE386E4249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2022" y="2304358"/>
                  <a:ext cx="331319" cy="3203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3333FF"/>
                      </a:solidFill>
                      <a:latin typeface="Avenir Roman" panose="02000503020000020003" pitchFamily="2" charset="0"/>
                      <a:cs typeface="Comic Sans MS"/>
                    </a:rPr>
                    <a:t>e</a:t>
                  </a:r>
                  <a:r>
                    <a:rPr lang="en-US" sz="1400" b="1" baseline="30000" dirty="0">
                      <a:solidFill>
                        <a:srgbClr val="3333FF"/>
                      </a:solidFill>
                      <a:latin typeface="Avenir Roman" panose="02000503020000020003" pitchFamily="2" charset="0"/>
                      <a:cs typeface="Comic Sans MS"/>
                    </a:rPr>
                    <a:t>-</a:t>
                  </a:r>
                </a:p>
              </p:txBody>
            </p:sp>
            <p:sp>
              <p:nvSpPr>
                <p:cNvPr id="60" name="Oval 98">
                  <a:extLst>
                    <a:ext uri="{FF2B5EF4-FFF2-40B4-BE49-F238E27FC236}">
                      <a16:creationId xmlns:a16="http://schemas.microsoft.com/office/drawing/2014/main" id="{185E9C25-2E45-9F4E-9440-873B03F2E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0775" y="2373809"/>
                  <a:ext cx="144463" cy="540524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61" name="Oval 99">
                  <a:extLst>
                    <a:ext uri="{FF2B5EF4-FFF2-40B4-BE49-F238E27FC236}">
                      <a16:creationId xmlns:a16="http://schemas.microsoft.com/office/drawing/2014/main" id="{3FDF55EB-4B65-064B-897E-BC396C296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8163" y="2249985"/>
                  <a:ext cx="144462" cy="540524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62" name="Oval 100">
                  <a:extLst>
                    <a:ext uri="{FF2B5EF4-FFF2-40B4-BE49-F238E27FC236}">
                      <a16:creationId xmlns:a16="http://schemas.microsoft.com/office/drawing/2014/main" id="{2C55FE42-2478-6449-BB16-C3944BA463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4375" y="3108823"/>
                  <a:ext cx="144463" cy="540524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63" name="Oval 101">
                  <a:extLst>
                    <a:ext uri="{FF2B5EF4-FFF2-40B4-BE49-F238E27FC236}">
                      <a16:creationId xmlns:a16="http://schemas.microsoft.com/office/drawing/2014/main" id="{7E548B37-BA25-0540-A8FB-1C67428BE9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5888" y="3989885"/>
                  <a:ext cx="144462" cy="540524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64" name="Oval 102">
                  <a:extLst>
                    <a:ext uri="{FF2B5EF4-FFF2-40B4-BE49-F238E27FC236}">
                      <a16:creationId xmlns:a16="http://schemas.microsoft.com/office/drawing/2014/main" id="{7C6ECEAB-9A0F-1C4F-8128-A4AC50DC44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16513" y="3991473"/>
                  <a:ext cx="144462" cy="540524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</p:grpSp>
          <p:pic>
            <p:nvPicPr>
              <p:cNvPr id="9" name="Picture 2" descr="C:\Documents and Settings\grames\Desktop\POSIPOL\images\ac_assembly.jpg">
                <a:extLst>
                  <a:ext uri="{FF2B5EF4-FFF2-40B4-BE49-F238E27FC236}">
                    <a16:creationId xmlns:a16="http://schemas.microsoft.com/office/drawing/2014/main" id="{80FD563D-6D94-4541-886A-7CF0EE86AE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912912" y="3104522"/>
                <a:ext cx="792089" cy="482025"/>
              </a:xfrm>
              <a:prstGeom prst="rect">
                <a:avLst/>
              </a:prstGeom>
              <a:noFill/>
            </p:spPr>
          </p:pic>
          <p:pic>
            <p:nvPicPr>
              <p:cNvPr id="10" name="Picture 2" descr="C:\Documents and Settings\grames\Desktop\POSIPOL\images\ac_assembly.jpg">
                <a:extLst>
                  <a:ext uri="{FF2B5EF4-FFF2-40B4-BE49-F238E27FC236}">
                    <a16:creationId xmlns:a16="http://schemas.microsoft.com/office/drawing/2014/main" id="{C3BAF9DF-06A9-9D43-86E7-4F32DEE08D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6200000">
                <a:off x="3908576" y="4021276"/>
                <a:ext cx="814243" cy="495506"/>
              </a:xfrm>
              <a:prstGeom prst="rect">
                <a:avLst/>
              </a:prstGeom>
              <a:noFill/>
            </p:spPr>
          </p:pic>
          <p:sp>
            <p:nvSpPr>
              <p:cNvPr id="11" name="Text Box 56">
                <a:extLst>
                  <a:ext uri="{FF2B5EF4-FFF2-40B4-BE49-F238E27FC236}">
                    <a16:creationId xmlns:a16="http://schemas.microsoft.com/office/drawing/2014/main" id="{6C183CAB-0D9F-1848-B6E4-B56E94306D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9617" y="2508688"/>
                <a:ext cx="1652030" cy="3523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 err="1">
                    <a:solidFill>
                      <a:srgbClr val="0033CC"/>
                    </a:solidFill>
                    <a:latin typeface="Avenir Roman" panose="02000503020000020003" pitchFamily="2" charset="0"/>
                    <a:cs typeface="Comic Sans MS"/>
                  </a:rPr>
                  <a:t>p</a:t>
                </a:r>
                <a:r>
                  <a:rPr lang="en-US" sz="1600" baseline="-25000" dirty="0" err="1">
                    <a:solidFill>
                      <a:srgbClr val="0033CC"/>
                    </a:solidFill>
                    <a:latin typeface="Avenir Roman" panose="02000503020000020003" pitchFamily="2" charset="0"/>
                    <a:cs typeface="Comic Sans MS"/>
                  </a:rPr>
                  <a:t>e</a:t>
                </a:r>
                <a:r>
                  <a:rPr lang="en-US" sz="1600" baseline="-25000" dirty="0">
                    <a:solidFill>
                      <a:srgbClr val="0033CC"/>
                    </a:solidFill>
                    <a:latin typeface="Avenir Roman" panose="02000503020000020003" pitchFamily="2" charset="0"/>
                    <a:cs typeface="Comic Sans MS"/>
                  </a:rPr>
                  <a:t>-</a:t>
                </a:r>
                <a:r>
                  <a:rPr lang="en-US" sz="1600" dirty="0">
                    <a:solidFill>
                      <a:srgbClr val="0033CC"/>
                    </a:solidFill>
                    <a:latin typeface="Avenir Roman" panose="02000503020000020003" pitchFamily="2" charset="0"/>
                    <a:cs typeface="Comic Sans MS"/>
                  </a:rPr>
                  <a:t>= 8.2 MeV/c </a:t>
                </a:r>
              </a:p>
            </p:txBody>
          </p:sp>
          <p:cxnSp>
            <p:nvCxnSpPr>
              <p:cNvPr id="12" name="Straight Connector 2">
                <a:extLst>
                  <a:ext uri="{FF2B5EF4-FFF2-40B4-BE49-F238E27FC236}">
                    <a16:creationId xmlns:a16="http://schemas.microsoft.com/office/drawing/2014/main" id="{2BEF65A0-06C5-FC46-A5AB-EF87E451A1E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95114" y="213636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3" name="Straight Connector 2">
                <a:extLst>
                  <a:ext uri="{FF2B5EF4-FFF2-40B4-BE49-F238E27FC236}">
                    <a16:creationId xmlns:a16="http://schemas.microsoft.com/office/drawing/2014/main" id="{323FD112-6B02-D84D-A579-E6033E7EB0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3403377" y="2743795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4" name="Straight Connector 2">
                <a:extLst>
                  <a:ext uri="{FF2B5EF4-FFF2-40B4-BE49-F238E27FC236}">
                    <a16:creationId xmlns:a16="http://schemas.microsoft.com/office/drawing/2014/main" id="{4D76948F-08EC-2646-AEB3-38AAEC823A2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003452" y="2743795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5" name="Text Box 88">
                <a:extLst>
                  <a:ext uri="{FF2B5EF4-FFF2-40B4-BE49-F238E27FC236}">
                    <a16:creationId xmlns:a16="http://schemas.microsoft.com/office/drawing/2014/main" id="{A0FCA575-3A4E-E34A-9EF9-33673A78BC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2771" y="1819186"/>
                <a:ext cx="373712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Avenir Roman" panose="02000503020000020003" pitchFamily="2" charset="0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FF0000"/>
                    </a:solidFill>
                    <a:latin typeface="Avenir Roman" panose="02000503020000020003" pitchFamily="2" charset="0"/>
                    <a:cs typeface="Comic Sans MS"/>
                  </a:rPr>
                  <a:t>+</a:t>
                </a:r>
              </a:p>
            </p:txBody>
          </p:sp>
        </p:grpSp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37EAF1E8-0C62-C849-9DDC-3514E3815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423476" y="815407"/>
              <a:ext cx="1781854" cy="1817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D44F0EC-C0A0-104A-93BA-38CEB7E16578}"/>
                </a:ext>
              </a:extLst>
            </p:cNvPr>
            <p:cNvCxnSpPr/>
            <p:nvPr/>
          </p:nvCxnSpPr>
          <p:spPr bwMode="auto">
            <a:xfrm flipH="1">
              <a:off x="8146779" y="2111445"/>
              <a:ext cx="733282" cy="9312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4646B1-A5F5-1446-92C4-E7BACD13F1B8}"/>
                </a:ext>
              </a:extLst>
            </p:cNvPr>
            <p:cNvSpPr txBox="1"/>
            <p:nvPr/>
          </p:nvSpPr>
          <p:spPr>
            <a:xfrm>
              <a:off x="7840460" y="2231506"/>
              <a:ext cx="47481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venir Roman" panose="02000503020000020003" pitchFamily="2" charset="0"/>
                </a:rPr>
                <a:t>A3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D74B361-8F90-F640-BAC9-E9DDD7AA3B20}"/>
                </a:ext>
              </a:extLst>
            </p:cNvPr>
            <p:cNvSpPr txBox="1"/>
            <p:nvPr/>
          </p:nvSpPr>
          <p:spPr>
            <a:xfrm>
              <a:off x="7840388" y="3489583"/>
              <a:ext cx="47481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Roman" panose="02000503020000020003" pitchFamily="2" charset="0"/>
                </a:rPr>
                <a:t>A1</a:t>
              </a:r>
            </a:p>
          </p:txBody>
        </p:sp>
        <p:sp>
          <p:nvSpPr>
            <p:cNvPr id="77" name="Text Box 56">
              <a:extLst>
                <a:ext uri="{FF2B5EF4-FFF2-40B4-BE49-F238E27FC236}">
                  <a16:creationId xmlns:a16="http://schemas.microsoft.com/office/drawing/2014/main" id="{78189453-2455-4C4F-A315-5BE9375FB6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7307" y="3290817"/>
              <a:ext cx="149912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 err="1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p</a:t>
              </a:r>
              <a:r>
                <a:rPr lang="en-US" sz="1600" baseline="-25000" dirty="0" err="1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e</a:t>
              </a:r>
              <a:r>
                <a:rPr lang="en-US" sz="1600" baseline="-25000" dirty="0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+</a:t>
              </a:r>
              <a:r>
                <a:rPr lang="en-US" sz="1600" dirty="0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= 4 MeV/c 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C1E88B9-14D0-8E44-A785-B3063D00BB0B}"/>
              </a:ext>
            </a:extLst>
          </p:cNvPr>
          <p:cNvGrpSpPr/>
          <p:nvPr/>
        </p:nvGrpSpPr>
        <p:grpSpPr>
          <a:xfrm>
            <a:off x="5795685" y="1617520"/>
            <a:ext cx="6124424" cy="2793817"/>
            <a:chOff x="1415142" y="3543735"/>
            <a:chExt cx="6124424" cy="279381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CE76392-DC59-6D48-840F-15CD059FCE36}"/>
                </a:ext>
              </a:extLst>
            </p:cNvPr>
            <p:cNvSpPr txBox="1"/>
            <p:nvPr/>
          </p:nvSpPr>
          <p:spPr>
            <a:xfrm>
              <a:off x="1415142" y="4455112"/>
              <a:ext cx="184731" cy="235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aseline="-25000" dirty="0">
                <a:latin typeface="Avenir Roman" panose="02000503020000020003" pitchFamily="2" charset="0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DBEA0AA-AD32-1E42-8299-7A6373FEC36C}"/>
                </a:ext>
              </a:extLst>
            </p:cNvPr>
            <p:cNvGrpSpPr/>
            <p:nvPr/>
          </p:nvGrpSpPr>
          <p:grpSpPr>
            <a:xfrm>
              <a:off x="1483791" y="3543735"/>
              <a:ext cx="6055775" cy="2793817"/>
              <a:chOff x="1209235" y="628529"/>
              <a:chExt cx="6698506" cy="2522810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FBD0E72D-A425-B147-9281-1E13A852D9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9235" y="639170"/>
                <a:ext cx="3397870" cy="2512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E98F59AE-8B46-F941-BA0F-AA0A5CE862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3294" y="628529"/>
                <a:ext cx="3234447" cy="2461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54807A7-10B4-8B4E-A507-0E0B3DEBBA69}"/>
                </a:ext>
              </a:extLst>
            </p:cNvPr>
            <p:cNvSpPr txBox="1"/>
            <p:nvPr/>
          </p:nvSpPr>
          <p:spPr>
            <a:xfrm>
              <a:off x="3802141" y="5169002"/>
              <a:ext cx="47481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Roman" panose="02000503020000020003" pitchFamily="2" charset="0"/>
                </a:rPr>
                <a:t>A3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22F5104-D412-AA40-97F3-0EFD2B64E4B8}"/>
                </a:ext>
              </a:extLst>
            </p:cNvPr>
            <p:cNvSpPr txBox="1"/>
            <p:nvPr/>
          </p:nvSpPr>
          <p:spPr>
            <a:xfrm>
              <a:off x="6708326" y="5176259"/>
              <a:ext cx="47481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Roman" panose="02000503020000020003" pitchFamily="2" charset="0"/>
                </a:rPr>
                <a:t>A1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0CC54DE-8580-FA47-8E95-E17ECAC3D5C6}"/>
                </a:ext>
              </a:extLst>
            </p:cNvPr>
            <p:cNvSpPr txBox="1"/>
            <p:nvPr/>
          </p:nvSpPr>
          <p:spPr>
            <a:xfrm>
              <a:off x="6794149" y="581450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0371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8F5B-D32A-B144-A288-17C678A7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of Merit (Electron Energy 60 MeV)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6A21C-39E5-E441-9A64-E3F4217D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50D36-E1DF-C54F-A9E0-B4F01871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10" descr="e+pol">
            <a:extLst>
              <a:ext uri="{FF2B5EF4-FFF2-40B4-BE49-F238E27FC236}">
                <a16:creationId xmlns:a16="http://schemas.microsoft.com/office/drawing/2014/main" id="{8580DE95-6531-C842-BF9D-A6DB72F9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74" y="2784177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9E7EE7AD-5BF5-324C-B5C7-C7384646A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935" y="854659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Dollan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Laihem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Schälicke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Grames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Voutier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Doctorate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Thesis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(2011)</a:t>
            </a:r>
          </a:p>
        </p:txBody>
      </p:sp>
      <p:graphicFrame>
        <p:nvGraphicFramePr>
          <p:cNvPr id="8" name="Object 12">
            <a:extLst>
              <a:ext uri="{FF2B5EF4-FFF2-40B4-BE49-F238E27FC236}">
                <a16:creationId xmlns:a16="http://schemas.microsoft.com/office/drawing/2014/main" id="{9FB7C412-B021-1647-B610-68B1D068C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309993"/>
              </p:ext>
            </p:extLst>
          </p:nvPr>
        </p:nvGraphicFramePr>
        <p:xfrm>
          <a:off x="3982262" y="4637166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32D17F53-2753-F94D-B1BC-A738516D5C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262" y="4637166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er 2">
            <a:extLst>
              <a:ext uri="{FF2B5EF4-FFF2-40B4-BE49-F238E27FC236}">
                <a16:creationId xmlns:a16="http://schemas.microsoft.com/office/drawing/2014/main" id="{E4169AE9-B689-594B-920E-B28B021D353F}"/>
              </a:ext>
            </a:extLst>
          </p:cNvPr>
          <p:cNvGrpSpPr/>
          <p:nvPr/>
        </p:nvGrpSpPr>
        <p:grpSpPr>
          <a:xfrm>
            <a:off x="6164525" y="2693583"/>
            <a:ext cx="4458102" cy="3647123"/>
            <a:chOff x="4688198" y="1907823"/>
            <a:chExt cx="4026979" cy="2952328"/>
          </a:xfrm>
        </p:grpSpPr>
        <p:grpSp>
          <p:nvGrpSpPr>
            <p:cNvPr id="10" name="Grouper 15">
              <a:extLst>
                <a:ext uri="{FF2B5EF4-FFF2-40B4-BE49-F238E27FC236}">
                  <a16:creationId xmlns:a16="http://schemas.microsoft.com/office/drawing/2014/main" id="{86E3C79C-EA61-9547-860F-52C516A0EE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12" name="Picture 3" descr="logoLPSC2[1]">
                <a:extLst>
                  <a:ext uri="{FF2B5EF4-FFF2-40B4-BE49-F238E27FC236}">
                    <a16:creationId xmlns:a16="http://schemas.microsoft.com/office/drawing/2014/main" id="{F0FD8020-908B-AA43-A380-C9B369346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 descr="fom2">
                <a:extLst>
                  <a:ext uri="{FF2B5EF4-FFF2-40B4-BE49-F238E27FC236}">
                    <a16:creationId xmlns:a16="http://schemas.microsoft.com/office/drawing/2014/main" id="{E4B4DD0B-ECE0-A047-A12E-28C1645F8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Line 19">
                <a:extLst>
                  <a:ext uri="{FF2B5EF4-FFF2-40B4-BE49-F238E27FC236}">
                    <a16:creationId xmlns:a16="http://schemas.microsoft.com/office/drawing/2014/main" id="{4E232174-2917-164D-8B84-EF4F7DAE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Text Box 20">
                <a:extLst>
                  <a:ext uri="{FF2B5EF4-FFF2-40B4-BE49-F238E27FC236}">
                    <a16:creationId xmlns:a16="http://schemas.microsoft.com/office/drawing/2014/main" id="{C2E82910-D67E-084A-8DF9-C8EE7EB22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" name="Line 21">
                <a:extLst>
                  <a:ext uri="{FF2B5EF4-FFF2-40B4-BE49-F238E27FC236}">
                    <a16:creationId xmlns:a16="http://schemas.microsoft.com/office/drawing/2014/main" id="{CD2A764E-65E9-A74B-8597-0D3900094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 Box 22">
                <a:extLst>
                  <a:ext uri="{FF2B5EF4-FFF2-40B4-BE49-F238E27FC236}">
                    <a16:creationId xmlns:a16="http://schemas.microsoft.com/office/drawing/2014/main" id="{53307620-5850-5548-A8EA-8CEF8D97F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911A8C-54E5-2547-A19A-35112D13969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" name="Text Box 11">
            <a:extLst>
              <a:ext uri="{FF2B5EF4-FFF2-40B4-BE49-F238E27FC236}">
                <a16:creationId xmlns:a16="http://schemas.microsoft.com/office/drawing/2014/main" id="{0D70D83C-FE3C-EF44-97D2-CD4C884C2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75" y="1529090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A4C88822-3223-3841-A880-455EEFBD2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620" y="1572796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1839E693-C7AA-A84B-985B-B27306B3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862" y="2036572"/>
            <a:ext cx="7665239" cy="255454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tx1"/>
                </a:solidFill>
                <a:latin typeface="Avenir Roman" panose="02000503020000020003" pitchFamily="2" charset="0"/>
              </a:rPr>
              <a:t>Producing </a:t>
            </a:r>
            <a:r>
              <a:rPr lang="en-US" altLang="en-US" sz="3200" dirty="0">
                <a:latin typeface="Avenir Roman" panose="02000503020000020003" pitchFamily="2" charset="0"/>
              </a:rPr>
              <a:t>highly polarized positron beams with intensities &gt; 100 </a:t>
            </a:r>
            <a:r>
              <a:rPr lang="en-US" altLang="en-US" sz="3200" dirty="0" err="1">
                <a:latin typeface="Avenir Roman" panose="02000503020000020003" pitchFamily="2" charset="0"/>
              </a:rPr>
              <a:t>nA</a:t>
            </a:r>
            <a:r>
              <a:rPr lang="en-US" altLang="en-US" sz="3200" dirty="0">
                <a:solidFill>
                  <a:schemeClr val="tx1"/>
                </a:solidFill>
                <a:latin typeface="Avenir Roman" panose="02000503020000020003" pitchFamily="2" charset="0"/>
              </a:rPr>
              <a:t> with typical injector energies (10-100 MeV) requires </a:t>
            </a:r>
            <a:r>
              <a:rPr lang="en-US" altLang="en-US" sz="3200" dirty="0">
                <a:solidFill>
                  <a:srgbClr val="1C28FF"/>
                </a:solidFill>
                <a:latin typeface="Avenir Roman" panose="02000503020000020003" pitchFamily="2" charset="0"/>
              </a:rPr>
              <a:t>polarized electron beam intensities of &gt;1-10 </a:t>
            </a:r>
            <a:r>
              <a:rPr lang="en-US" altLang="en-US" sz="3200" dirty="0" err="1">
                <a:solidFill>
                  <a:srgbClr val="1C28FF"/>
                </a:solidFill>
                <a:latin typeface="Avenir Roman" panose="02000503020000020003" pitchFamily="2" charset="0"/>
              </a:rPr>
              <a:t>milliAmps</a:t>
            </a:r>
            <a:endParaRPr lang="en-US" altLang="en-US" sz="3200" dirty="0">
              <a:solidFill>
                <a:srgbClr val="1C28FF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44694-03C0-F746-8200-47539544F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Technology : Advances in Polarized Electron 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77DA0-F623-EE4D-8D60-6062ADA3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45C5D-2FBE-1046-B19A-1C6BC39E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E483B69A-CFBB-D245-87C3-D63EF2E02199}"/>
              </a:ext>
            </a:extLst>
          </p:cNvPr>
          <p:cNvGrpSpPr/>
          <p:nvPr/>
        </p:nvGrpSpPr>
        <p:grpSpPr>
          <a:xfrm>
            <a:off x="2077264" y="1099161"/>
            <a:ext cx="2095446" cy="2801135"/>
            <a:chOff x="466603" y="1194896"/>
            <a:chExt cx="2095446" cy="2801135"/>
          </a:xfrm>
        </p:grpSpPr>
        <p:sp>
          <p:nvSpPr>
            <p:cNvPr id="7" name="Rectangle 23" descr="Trellis">
              <a:extLst>
                <a:ext uri="{FF2B5EF4-FFF2-40B4-BE49-F238E27FC236}">
                  <a16:creationId xmlns:a16="http://schemas.microsoft.com/office/drawing/2014/main" id="{C41D203B-D436-A146-B6E4-92AEEE25F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F603DBFB-628A-1640-ABAC-4F5313207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03" y="3411256"/>
              <a:ext cx="20954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5%, 30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35% @ 780 nm</a:t>
              </a:r>
            </a:p>
          </p:txBody>
        </p:sp>
        <p:sp>
          <p:nvSpPr>
            <p:cNvPr id="9" name="Text Box 25">
              <a:extLst>
                <a:ext uri="{FF2B5EF4-FFF2-40B4-BE49-F238E27FC236}">
                  <a16:creationId xmlns:a16="http://schemas.microsoft.com/office/drawing/2014/main" id="{114F665C-240F-A14D-96CA-556F81200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349" y="1194896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Bulk GaAs</a:t>
              </a:r>
            </a:p>
          </p:txBody>
        </p:sp>
      </p:grpSp>
      <p:grpSp>
        <p:nvGrpSpPr>
          <p:cNvPr id="10" name="Group 55">
            <a:extLst>
              <a:ext uri="{FF2B5EF4-FFF2-40B4-BE49-F238E27FC236}">
                <a16:creationId xmlns:a16="http://schemas.microsoft.com/office/drawing/2014/main" id="{019E7142-5D5A-854E-AA7C-BC2EE19B622C}"/>
              </a:ext>
            </a:extLst>
          </p:cNvPr>
          <p:cNvGrpSpPr/>
          <p:nvPr/>
        </p:nvGrpSpPr>
        <p:grpSpPr>
          <a:xfrm>
            <a:off x="4692937" y="906602"/>
            <a:ext cx="2146545" cy="3015766"/>
            <a:chOff x="2985626" y="725393"/>
            <a:chExt cx="2146545" cy="3015766"/>
          </a:xfrm>
        </p:grpSpPr>
        <p:sp>
          <p:nvSpPr>
            <p:cNvPr id="11" name="Text Box 30">
              <a:extLst>
                <a:ext uri="{FF2B5EF4-FFF2-40B4-BE49-F238E27FC236}">
                  <a16:creationId xmlns:a16="http://schemas.microsoft.com/office/drawing/2014/main" id="{78FA8F67-A143-0D4A-BC35-6FE3B5BC2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726" y="3156384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0.2%, 1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75% @ 850 nm</a:t>
              </a:r>
            </a:p>
          </p:txBody>
        </p:sp>
        <p:sp>
          <p:nvSpPr>
            <p:cNvPr id="12" name="Text Box 31">
              <a:extLst>
                <a:ext uri="{FF2B5EF4-FFF2-40B4-BE49-F238E27FC236}">
                  <a16:creationId xmlns:a16="http://schemas.microsoft.com/office/drawing/2014/main" id="{214600FF-D047-CE4C-9786-93247870A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GaAs on GaAsP</a:t>
              </a:r>
            </a:p>
          </p:txBody>
        </p:sp>
        <p:grpSp>
          <p:nvGrpSpPr>
            <p:cNvPr id="13" name="Group 51">
              <a:extLst>
                <a:ext uri="{FF2B5EF4-FFF2-40B4-BE49-F238E27FC236}">
                  <a16:creationId xmlns:a16="http://schemas.microsoft.com/office/drawing/2014/main" id="{4EE9AF49-269E-8C44-8C48-6368E82287AA}"/>
                </a:ext>
              </a:extLst>
            </p:cNvPr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14" name="Line 33">
                <a:extLst>
                  <a:ext uri="{FF2B5EF4-FFF2-40B4-BE49-F238E27FC236}">
                    <a16:creationId xmlns:a16="http://schemas.microsoft.com/office/drawing/2014/main" id="{8EAAE975-AF6C-9649-BE67-CDBD9BAA2D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5" name="Rectangle 27" descr="Trellis">
                <a:extLst>
                  <a:ext uri="{FF2B5EF4-FFF2-40B4-BE49-F238E27FC236}">
                    <a16:creationId xmlns:a16="http://schemas.microsoft.com/office/drawing/2014/main" id="{756DA568-1975-F540-B89A-CC4C3C90C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6" name="Rectangle 28">
                <a:extLst>
                  <a:ext uri="{FF2B5EF4-FFF2-40B4-BE49-F238E27FC236}">
                    <a16:creationId xmlns:a16="http://schemas.microsoft.com/office/drawing/2014/main" id="{D5A3DFB3-485C-CA43-AB63-5A4AC7894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7" name="Rectangle 29">
                <a:extLst>
                  <a:ext uri="{FF2B5EF4-FFF2-40B4-BE49-F238E27FC236}">
                    <a16:creationId xmlns:a16="http://schemas.microsoft.com/office/drawing/2014/main" id="{B4101509-4818-F042-8780-9CCCE7040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8" name="Text Box 34">
                <a:extLst>
                  <a:ext uri="{FF2B5EF4-FFF2-40B4-BE49-F238E27FC236}">
                    <a16:creationId xmlns:a16="http://schemas.microsoft.com/office/drawing/2014/main" id="{20137897-A464-8B4A-AA72-9C56A5297C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</p:grpSp>
      </p:grpSp>
      <p:grpSp>
        <p:nvGrpSpPr>
          <p:cNvPr id="19" name="Group 54">
            <a:extLst>
              <a:ext uri="{FF2B5EF4-FFF2-40B4-BE49-F238E27FC236}">
                <a16:creationId xmlns:a16="http://schemas.microsoft.com/office/drawing/2014/main" id="{2DB3B0EA-E78E-7549-88A1-7CD9F8EBC034}"/>
              </a:ext>
            </a:extLst>
          </p:cNvPr>
          <p:cNvGrpSpPr/>
          <p:nvPr/>
        </p:nvGrpSpPr>
        <p:grpSpPr>
          <a:xfrm>
            <a:off x="6908247" y="935817"/>
            <a:ext cx="3104686" cy="2977807"/>
            <a:chOff x="5107784" y="735405"/>
            <a:chExt cx="3104686" cy="2977807"/>
          </a:xfrm>
        </p:grpSpPr>
        <p:sp>
          <p:nvSpPr>
            <p:cNvPr id="20" name="Text Box 36">
              <a:extLst>
                <a:ext uri="{FF2B5EF4-FFF2-40B4-BE49-F238E27FC236}">
                  <a16:creationId xmlns:a16="http://schemas.microsoft.com/office/drawing/2014/main" id="{D7B9315E-831C-164C-9B03-98F4266ED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Superlattice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Layers of GaAs on GaAsP</a:t>
              </a:r>
            </a:p>
          </p:txBody>
        </p:sp>
        <p:sp>
          <p:nvSpPr>
            <p:cNvPr id="21" name="Text Box 37">
              <a:extLst>
                <a:ext uri="{FF2B5EF4-FFF2-40B4-BE49-F238E27FC236}">
                  <a16:creationId xmlns:a16="http://schemas.microsoft.com/office/drawing/2014/main" id="{2DB5A02C-5A93-274C-935D-3ADBCE8E76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1748" y="3128437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1%, 6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89% @ 780 nm</a:t>
              </a:r>
            </a:p>
          </p:txBody>
        </p:sp>
        <p:grpSp>
          <p:nvGrpSpPr>
            <p:cNvPr id="22" name="Group 53">
              <a:extLst>
                <a:ext uri="{FF2B5EF4-FFF2-40B4-BE49-F238E27FC236}">
                  <a16:creationId xmlns:a16="http://schemas.microsoft.com/office/drawing/2014/main" id="{CFD07780-84D2-3D42-834E-596481780F80}"/>
                </a:ext>
              </a:extLst>
            </p:cNvPr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23" name="Rectangle 40" descr="Trellis">
                <a:extLst>
                  <a:ext uri="{FF2B5EF4-FFF2-40B4-BE49-F238E27FC236}">
                    <a16:creationId xmlns:a16="http://schemas.microsoft.com/office/drawing/2014/main" id="{C954A3B3-2906-9E48-AA72-5ACFA9E17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id="{AF2AC4F6-60B3-094D-A917-A2989660B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5" name="Line 43">
                <a:extLst>
                  <a:ext uri="{FF2B5EF4-FFF2-40B4-BE49-F238E27FC236}">
                    <a16:creationId xmlns:a16="http://schemas.microsoft.com/office/drawing/2014/main" id="{659A875B-551C-2F4D-B389-E8ED73911F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6" name="Text Box 44">
                <a:extLst>
                  <a:ext uri="{FF2B5EF4-FFF2-40B4-BE49-F238E27FC236}">
                    <a16:creationId xmlns:a16="http://schemas.microsoft.com/office/drawing/2014/main" id="{9BD0308F-50DF-6A43-9B2E-211AF95334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  <p:sp>
            <p:nvSpPr>
              <p:cNvPr id="27" name="Rectangle 46">
                <a:extLst>
                  <a:ext uri="{FF2B5EF4-FFF2-40B4-BE49-F238E27FC236}">
                    <a16:creationId xmlns:a16="http://schemas.microsoft.com/office/drawing/2014/main" id="{1838ED68-2D41-EB40-A36F-2DC392A7B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8" name="Rectangle 47">
                <a:extLst>
                  <a:ext uri="{FF2B5EF4-FFF2-40B4-BE49-F238E27FC236}">
                    <a16:creationId xmlns:a16="http://schemas.microsoft.com/office/drawing/2014/main" id="{8CAB3CF3-FAEF-E441-941F-ABF943E2B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9" name="Rectangle 48">
                <a:extLst>
                  <a:ext uri="{FF2B5EF4-FFF2-40B4-BE49-F238E27FC236}">
                    <a16:creationId xmlns:a16="http://schemas.microsoft.com/office/drawing/2014/main" id="{8AA7999D-2535-B244-8587-370E59E4E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0" name="Rectangle 49">
                <a:extLst>
                  <a:ext uri="{FF2B5EF4-FFF2-40B4-BE49-F238E27FC236}">
                    <a16:creationId xmlns:a16="http://schemas.microsoft.com/office/drawing/2014/main" id="{396095FF-3087-1642-9A67-1B9E24115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1" name="Rectangle 50">
                <a:extLst>
                  <a:ext uri="{FF2B5EF4-FFF2-40B4-BE49-F238E27FC236}">
                    <a16:creationId xmlns:a16="http://schemas.microsoft.com/office/drawing/2014/main" id="{B2FA9971-F3C7-B14D-86D8-7728FD655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2" name="Rectangle 51">
                <a:extLst>
                  <a:ext uri="{FF2B5EF4-FFF2-40B4-BE49-F238E27FC236}">
                    <a16:creationId xmlns:a16="http://schemas.microsoft.com/office/drawing/2014/main" id="{A8668293-8DAA-5D49-ADA9-13D7C186F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3" name="Rectangle 52">
                <a:extLst>
                  <a:ext uri="{FF2B5EF4-FFF2-40B4-BE49-F238E27FC236}">
                    <a16:creationId xmlns:a16="http://schemas.microsoft.com/office/drawing/2014/main" id="{3C08638B-4859-064D-9D39-F7DE70C247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4" name="Rectangle 53">
                <a:extLst>
                  <a:ext uri="{FF2B5EF4-FFF2-40B4-BE49-F238E27FC236}">
                    <a16:creationId xmlns:a16="http://schemas.microsoft.com/office/drawing/2014/main" id="{5C052223-CCC8-8F43-B118-166E2A4AB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5" name="Rectangle 54">
                <a:extLst>
                  <a:ext uri="{FF2B5EF4-FFF2-40B4-BE49-F238E27FC236}">
                    <a16:creationId xmlns:a16="http://schemas.microsoft.com/office/drawing/2014/main" id="{CD0ABBF1-98DB-964C-B6D9-EE493B664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6" name="Rectangle 55">
                <a:extLst>
                  <a:ext uri="{FF2B5EF4-FFF2-40B4-BE49-F238E27FC236}">
                    <a16:creationId xmlns:a16="http://schemas.microsoft.com/office/drawing/2014/main" id="{1765E628-AD0D-A940-9982-0249962F8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7" name="Rectangle 56">
                <a:extLst>
                  <a:ext uri="{FF2B5EF4-FFF2-40B4-BE49-F238E27FC236}">
                    <a16:creationId xmlns:a16="http://schemas.microsoft.com/office/drawing/2014/main" id="{A6F8E564-6448-AE4B-AB17-E0C566D99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8" name="Rectangle 57">
                <a:extLst>
                  <a:ext uri="{FF2B5EF4-FFF2-40B4-BE49-F238E27FC236}">
                    <a16:creationId xmlns:a16="http://schemas.microsoft.com/office/drawing/2014/main" id="{8EA14557-8B07-7C41-8FE8-6B1E081D9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9" name="Text Box 58">
                <a:extLst>
                  <a:ext uri="{FF2B5EF4-FFF2-40B4-BE49-F238E27FC236}">
                    <a16:creationId xmlns:a16="http://schemas.microsoft.com/office/drawing/2014/main" id="{0F85CF8A-E008-8842-A7AB-687B5AF917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14 Layers</a:t>
                </a:r>
              </a:p>
            </p:txBody>
          </p:sp>
        </p:grpSp>
      </p:grpSp>
      <p:sp>
        <p:nvSpPr>
          <p:cNvPr id="40" name="Text Box 99">
            <a:extLst>
              <a:ext uri="{FF2B5EF4-FFF2-40B4-BE49-F238E27FC236}">
                <a16:creationId xmlns:a16="http://schemas.microsoft.com/office/drawing/2014/main" id="{EEACF6C8-D6FA-244A-8A48-F9774E37B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768" y="2478255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2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sp>
        <p:nvSpPr>
          <p:cNvPr id="41" name="Text Box 99">
            <a:extLst>
              <a:ext uri="{FF2B5EF4-FFF2-40B4-BE49-F238E27FC236}">
                <a16:creationId xmlns:a16="http://schemas.microsoft.com/office/drawing/2014/main" id="{B5570828-A31D-464E-A25A-29737FB3E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659" y="2934573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350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A4ED25AE-DA5C-A64D-9785-B35E15995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033" y="222923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625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1032101-E7DB-5149-9616-1EBC344A5FA6}"/>
              </a:ext>
            </a:extLst>
          </p:cNvPr>
          <p:cNvGrpSpPr/>
          <p:nvPr/>
        </p:nvGrpSpPr>
        <p:grpSpPr>
          <a:xfrm>
            <a:off x="1295832" y="3693558"/>
            <a:ext cx="9031749" cy="2595205"/>
            <a:chOff x="76632" y="3843856"/>
            <a:chExt cx="9031749" cy="259520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4EB2CA-D271-6749-96C7-3AA553BB8D01}"/>
                </a:ext>
              </a:extLst>
            </p:cNvPr>
            <p:cNvSpPr txBox="1"/>
            <p:nvPr/>
          </p:nvSpPr>
          <p:spPr>
            <a:xfrm>
              <a:off x="716119" y="5608064"/>
              <a:ext cx="76642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Figure-of-Merit (P</a:t>
              </a: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2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I) has improved by a factor of 43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over the span of the CEBAF “6 GeV era”</a:t>
              </a:r>
            </a:p>
          </p:txBody>
        </p:sp>
        <p:sp>
          <p:nvSpPr>
            <p:cNvPr id="45" name="Notched Right Arrow 44">
              <a:extLst>
                <a:ext uri="{FF2B5EF4-FFF2-40B4-BE49-F238E27FC236}">
                  <a16:creationId xmlns:a16="http://schemas.microsoft.com/office/drawing/2014/main" id="{71F11F9F-52EC-D749-B3B4-46BC5EAF5657}"/>
                </a:ext>
              </a:extLst>
            </p:cNvPr>
            <p:cNvSpPr/>
            <p:nvPr/>
          </p:nvSpPr>
          <p:spPr>
            <a:xfrm>
              <a:off x="76632" y="3843856"/>
              <a:ext cx="9031749" cy="1789770"/>
            </a:xfrm>
            <a:prstGeom prst="notchedRightArrow">
              <a:avLst>
                <a:gd name="adj1" fmla="val 55079"/>
                <a:gd name="adj2" fmla="val 17478"/>
              </a:avLst>
            </a:prstGeom>
            <a:gradFill flip="none" rotWithShape="1">
              <a:gsLst>
                <a:gs pos="0">
                  <a:srgbClr val="FF0000"/>
                </a:gs>
                <a:gs pos="81000">
                  <a:srgbClr val="0000FF"/>
                </a:gs>
                <a:gs pos="54000">
                  <a:srgbClr val="00B050"/>
                </a:gs>
                <a:gs pos="29000">
                  <a:srgbClr val="FFC000"/>
                </a:gs>
                <a:gs pos="100000">
                  <a:srgbClr val="7030A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3315FC-1625-1A4F-A96F-35ADB4829D4C}"/>
                </a:ext>
              </a:extLst>
            </p:cNvPr>
            <p:cNvSpPr txBox="1"/>
            <p:nvPr/>
          </p:nvSpPr>
          <p:spPr>
            <a:xfrm>
              <a:off x="340204" y="4379069"/>
              <a:ext cx="8275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P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35%        35%              75%             75%                  85%           89%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    150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200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</a:t>
              </a:r>
            </a:p>
          </p:txBody>
        </p:sp>
        <p:sp>
          <p:nvSpPr>
            <p:cNvPr id="47" name="Right Brace 46">
              <a:extLst>
                <a:ext uri="{FF2B5EF4-FFF2-40B4-BE49-F238E27FC236}">
                  <a16:creationId xmlns:a16="http://schemas.microsoft.com/office/drawing/2014/main" id="{9FCCAC66-03BA-D042-9B8A-32F638CC89C9}"/>
                </a:ext>
              </a:extLst>
            </p:cNvPr>
            <p:cNvSpPr/>
            <p:nvPr/>
          </p:nvSpPr>
          <p:spPr>
            <a:xfrm rot="16200000">
              <a:off x="1846683" y="2914429"/>
              <a:ext cx="163582" cy="231751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C8BC0D4E-067A-3640-ABA3-908E111BBB67}"/>
                </a:ext>
              </a:extLst>
            </p:cNvPr>
            <p:cNvSpPr/>
            <p:nvPr/>
          </p:nvSpPr>
          <p:spPr>
            <a:xfrm rot="16200000">
              <a:off x="4466447" y="2862975"/>
              <a:ext cx="163581" cy="242042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9" name="Right Brace 48">
              <a:extLst>
                <a:ext uri="{FF2B5EF4-FFF2-40B4-BE49-F238E27FC236}">
                  <a16:creationId xmlns:a16="http://schemas.microsoft.com/office/drawing/2014/main" id="{291E07F3-0971-BE42-8293-B8DF87FAB508}"/>
                </a:ext>
              </a:extLst>
            </p:cNvPr>
            <p:cNvSpPr/>
            <p:nvPr/>
          </p:nvSpPr>
          <p:spPr>
            <a:xfrm rot="16200000">
              <a:off x="7358658" y="2768031"/>
              <a:ext cx="163582" cy="261031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D2F7070-DAB6-AF49-91C6-82703910D7E8}"/>
                </a:ext>
              </a:extLst>
            </p:cNvPr>
            <p:cNvSpPr txBox="1"/>
            <p:nvPr/>
          </p:nvSpPr>
          <p:spPr>
            <a:xfrm>
              <a:off x="775715" y="5264294"/>
              <a:ext cx="8135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1995        1998             1999            2000                  2004         2012    2018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848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F3EA0-9597-174A-B2A5-1475F6CC7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Current and High Polarization Photocathode Performance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CBCB6-4909-7446-9562-39C8E0C1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648D3-F65C-8B4A-A706-17D192E0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2F6AF1-C073-8547-AC8C-7310F5A650DF}"/>
              </a:ext>
            </a:extLst>
          </p:cNvPr>
          <p:cNvGrpSpPr/>
          <p:nvPr/>
        </p:nvGrpSpPr>
        <p:grpSpPr>
          <a:xfrm>
            <a:off x="1478547" y="997201"/>
            <a:ext cx="4356158" cy="3057405"/>
            <a:chOff x="4659048" y="1036530"/>
            <a:chExt cx="4356158" cy="30574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47BB85-55CC-BD49-A7EF-0786DE2F7F62}"/>
                </a:ext>
              </a:extLst>
            </p:cNvPr>
            <p:cNvGrpSpPr/>
            <p:nvPr/>
          </p:nvGrpSpPr>
          <p:grpSpPr>
            <a:xfrm>
              <a:off x="4659048" y="1036530"/>
              <a:ext cx="4356158" cy="3057405"/>
              <a:chOff x="323148" y="1202966"/>
              <a:chExt cx="4827861" cy="301639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47A4660-FCA0-744E-B3F1-BD234C4E51EC}"/>
                  </a:ext>
                </a:extLst>
              </p:cNvPr>
              <p:cNvSpPr/>
              <p:nvPr/>
            </p:nvSpPr>
            <p:spPr bwMode="auto">
              <a:xfrm>
                <a:off x="767155" y="1273998"/>
                <a:ext cx="4383837" cy="30364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venir Roman" panose="02000503020000020003" pitchFamily="2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82C54D0-2B7B-5247-90B8-2CF463933871}"/>
                  </a:ext>
                </a:extLst>
              </p:cNvPr>
              <p:cNvGrpSpPr/>
              <p:nvPr/>
            </p:nvGrpSpPr>
            <p:grpSpPr>
              <a:xfrm>
                <a:off x="323148" y="1202966"/>
                <a:ext cx="4827861" cy="3016395"/>
                <a:chOff x="1991441" y="1364410"/>
                <a:chExt cx="4827861" cy="3016395"/>
              </a:xfrm>
            </p:grpSpPr>
            <p:graphicFrame>
              <p:nvGraphicFramePr>
                <p:cNvPr id="14" name="Object 6">
                  <a:extLst>
                    <a:ext uri="{FF2B5EF4-FFF2-40B4-BE49-F238E27FC236}">
                      <a16:creationId xmlns:a16="http://schemas.microsoft.com/office/drawing/2014/main" id="{EDEAB2DF-5659-264F-ABD2-9811BCCA953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52137008"/>
                    </p:ext>
                  </p:extLst>
                </p:nvPr>
              </p:nvGraphicFramePr>
              <p:xfrm>
                <a:off x="2321915" y="1364410"/>
                <a:ext cx="4497387" cy="291220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2" name="Worksheet" r:id="rId3" imgW="7869600" imgH="4746240" progId="Excel.Sheet.8">
                        <p:embed/>
                      </p:oleObj>
                    </mc:Choice>
                    <mc:Fallback>
                      <p:oleObj name="Worksheet" r:id="rId3" imgW="7869600" imgH="4746240" progId="Excel.Sheet.8">
                        <p:embed/>
                        <p:pic>
                          <p:nvPicPr>
                            <p:cNvPr id="12" name="Object 6">
                              <a:extLst>
                                <a:ext uri="{FF2B5EF4-FFF2-40B4-BE49-F238E27FC236}">
                                  <a16:creationId xmlns:a16="http://schemas.microsoft.com/office/drawing/2014/main" id="{29E5BABB-F1AA-D843-B5D3-2627F12D01C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323" t="2133" r="18016" b="3999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1915" y="1364410"/>
                              <a:ext cx="4497387" cy="29122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" name="Oval 7">
                  <a:extLst>
                    <a:ext uri="{FF2B5EF4-FFF2-40B4-BE49-F238E27FC236}">
                      <a16:creationId xmlns:a16="http://schemas.microsoft.com/office/drawing/2014/main" id="{3FF25C1F-01D0-3E4F-88B8-E0273FE8E1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4663" y="3880000"/>
                  <a:ext cx="73733" cy="66192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16" name="Text Box 14">
                  <a:extLst>
                    <a:ext uri="{FF2B5EF4-FFF2-40B4-BE49-F238E27FC236}">
                      <a16:creationId xmlns:a16="http://schemas.microsoft.com/office/drawing/2014/main" id="{677A795C-0E65-2E4B-875F-BF570D8215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61527" y="4122704"/>
                  <a:ext cx="520893" cy="258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r>
                    <a:rPr lang="en-US" altLang="en-US" sz="1050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Arial"/>
                    </a:rPr>
                    <a:t>Year</a:t>
                  </a:r>
                </a:p>
              </p:txBody>
            </p:sp>
            <p:sp>
              <p:nvSpPr>
                <p:cNvPr id="17" name="Text Box 15">
                  <a:extLst>
                    <a:ext uri="{FF2B5EF4-FFF2-40B4-BE49-F238E27FC236}">
                      <a16:creationId xmlns:a16="http://schemas.microsoft.com/office/drawing/2014/main" id="{CA0EA0F3-C31D-6646-ADD9-E5090AA58D0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3246">
                  <a:off x="1584928" y="2550214"/>
                  <a:ext cx="1120020" cy="3069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r>
                    <a:rPr lang="en-US" altLang="en-US" sz="1200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Arial"/>
                    </a:rPr>
                    <a:t>Intensity (mA)</a:t>
                  </a:r>
                </a:p>
              </p:txBody>
            </p:sp>
            <p:sp>
              <p:nvSpPr>
                <p:cNvPr id="18" name="Isosceles Triangle 23">
                  <a:extLst>
                    <a:ext uri="{FF2B5EF4-FFF2-40B4-BE49-F238E27FC236}">
                      <a16:creationId xmlns:a16="http://schemas.microsoft.com/office/drawing/2014/main" id="{15FE88B4-232A-7549-9610-231C4E394F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8639" y="2120394"/>
                  <a:ext cx="221198" cy="19857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19" name="Isosceles Triangle 24">
                  <a:extLst>
                    <a:ext uri="{FF2B5EF4-FFF2-40B4-BE49-F238E27FC236}">
                      <a16:creationId xmlns:a16="http://schemas.microsoft.com/office/drawing/2014/main" id="{6C7F2851-9667-5D4F-946E-A4BF023861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9837" y="1988010"/>
                  <a:ext cx="294931" cy="19857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</p:grpSp>
          <p:sp>
            <p:nvSpPr>
              <p:cNvPr id="13" name="Text Box 20">
                <a:extLst>
                  <a:ext uri="{FF2B5EF4-FFF2-40B4-BE49-F238E27FC236}">
                    <a16:creationId xmlns:a16="http://schemas.microsoft.com/office/drawing/2014/main" id="{BA4DDD8A-F74F-FF46-AAE9-65CF78194B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876" y="1301563"/>
                <a:ext cx="2115250" cy="59211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1100" dirty="0">
                    <a:latin typeface="Avenir Roman" panose="02000503020000020003" pitchFamily="2" charset="0"/>
                    <a:cs typeface="Arial"/>
                  </a:rPr>
                  <a:t>SLAC: First </a:t>
                </a:r>
                <a:r>
                  <a:rPr lang="en-US" altLang="en-US" sz="1100" dirty="0" err="1">
                    <a:latin typeface="Avenir Roman" panose="02000503020000020003" pitchFamily="2" charset="0"/>
                    <a:cs typeface="Arial"/>
                  </a:rPr>
                  <a:t>GaAs</a:t>
                </a:r>
                <a:r>
                  <a:rPr lang="en-US" altLang="en-US" sz="1100" dirty="0">
                    <a:latin typeface="Avenir Roman" panose="02000503020000020003" pitchFamily="2" charset="0"/>
                    <a:cs typeface="Arial"/>
                  </a:rPr>
                  <a:t> </a:t>
                </a:r>
                <a:r>
                  <a:rPr lang="en-US" altLang="en-US" sz="1100" dirty="0" err="1">
                    <a:latin typeface="Avenir Roman" panose="02000503020000020003" pitchFamily="2" charset="0"/>
                    <a:cs typeface="Arial"/>
                  </a:rPr>
                  <a:t>photogun</a:t>
                </a:r>
                <a:endParaRPr lang="en-US" altLang="en-US" sz="1100" dirty="0">
                  <a:latin typeface="Avenir Roman" panose="02000503020000020003" pitchFamily="2" charset="0"/>
                  <a:cs typeface="Arial"/>
                </a:endParaRPr>
              </a:p>
              <a:p>
                <a:pPr eaLnBrk="1" hangingPunct="1"/>
                <a:r>
                  <a:rPr lang="en-US" altLang="en-US" sz="1100" dirty="0">
                    <a:solidFill>
                      <a:srgbClr val="003399"/>
                    </a:solidFill>
                    <a:latin typeface="Avenir Roman" panose="02000503020000020003" pitchFamily="2" charset="0"/>
                    <a:cs typeface="Arial"/>
                  </a:rPr>
                  <a:t>JLAB: Low-P Bulk </a:t>
                </a:r>
                <a:r>
                  <a:rPr lang="en-US" altLang="en-US" sz="1100" dirty="0" err="1">
                    <a:solidFill>
                      <a:srgbClr val="003399"/>
                    </a:solidFill>
                    <a:latin typeface="Avenir Roman" panose="02000503020000020003" pitchFamily="2" charset="0"/>
                    <a:cs typeface="Arial"/>
                  </a:rPr>
                  <a:t>GaAs</a:t>
                </a:r>
                <a:endParaRPr lang="en-US" altLang="en-US" sz="1100" dirty="0">
                  <a:solidFill>
                    <a:srgbClr val="003399"/>
                  </a:solidFill>
                  <a:latin typeface="Avenir Roman" panose="02000503020000020003" pitchFamily="2" charset="0"/>
                  <a:cs typeface="Arial"/>
                </a:endParaRPr>
              </a:p>
              <a:p>
                <a:pPr eaLnBrk="1" hangingPunct="1"/>
                <a:r>
                  <a:rPr lang="en-US" altLang="en-US" sz="1100" dirty="0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JLAB: High-P </a:t>
                </a:r>
                <a:r>
                  <a:rPr lang="en-US" altLang="en-US" sz="1100" dirty="0" err="1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GaAs</a:t>
                </a:r>
                <a:r>
                  <a:rPr lang="en-US" altLang="en-US" sz="1100" dirty="0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/</a:t>
                </a:r>
                <a:r>
                  <a:rPr lang="en-US" altLang="en-US" sz="1100" dirty="0" err="1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GaAsP</a:t>
                </a:r>
                <a:endParaRPr lang="en-US" altLang="en-US" sz="1100" dirty="0">
                  <a:solidFill>
                    <a:srgbClr val="00B050"/>
                  </a:solidFill>
                  <a:latin typeface="Avenir Roman" panose="02000503020000020003" pitchFamily="2" charset="0"/>
                  <a:cs typeface="Arial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3399F78-0497-E442-A208-A59A6114CEC0}"/>
                </a:ext>
              </a:extLst>
            </p:cNvPr>
            <p:cNvSpPr/>
            <p:nvPr/>
          </p:nvSpPr>
          <p:spPr bwMode="auto">
            <a:xfrm>
              <a:off x="7367280" y="1972522"/>
              <a:ext cx="102441" cy="108284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931BA7-704B-9641-B60D-EEC87057E8C6}"/>
                </a:ext>
              </a:extLst>
            </p:cNvPr>
            <p:cNvSpPr/>
            <p:nvPr/>
          </p:nvSpPr>
          <p:spPr bwMode="auto">
            <a:xfrm>
              <a:off x="7134429" y="2294049"/>
              <a:ext cx="102441" cy="108284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3B67680F-C039-6449-9D4C-428100E75FF2}"/>
              </a:ext>
            </a:extLst>
          </p:cNvPr>
          <p:cNvSpPr/>
          <p:nvPr/>
        </p:nvSpPr>
        <p:spPr bwMode="auto">
          <a:xfrm>
            <a:off x="4411370" y="1856991"/>
            <a:ext cx="102441" cy="108284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930BC2-4499-D543-B2EC-C3E2186B034C}"/>
              </a:ext>
            </a:extLst>
          </p:cNvPr>
          <p:cNvGrpSpPr/>
          <p:nvPr/>
        </p:nvGrpSpPr>
        <p:grpSpPr>
          <a:xfrm>
            <a:off x="4543663" y="817904"/>
            <a:ext cx="5787070" cy="3525389"/>
            <a:chOff x="3368006" y="845201"/>
            <a:chExt cx="5787070" cy="35253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6AB7451-86C8-8A49-9241-0B8477E1D639}"/>
                </a:ext>
              </a:extLst>
            </p:cNvPr>
            <p:cNvGrpSpPr/>
            <p:nvPr/>
          </p:nvGrpSpPr>
          <p:grpSpPr>
            <a:xfrm>
              <a:off x="3368006" y="1095911"/>
              <a:ext cx="5092053" cy="3274679"/>
              <a:chOff x="2737206" y="943316"/>
              <a:chExt cx="5092053" cy="327467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DAE256-1B06-D244-B70F-0CAF64090C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5192" y="943316"/>
                <a:ext cx="2554067" cy="327467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33C78-9F9A-4345-AA6A-B2B2CAD96809}"/>
                  </a:ext>
                </a:extLst>
              </p:cNvPr>
              <p:cNvSpPr txBox="1"/>
              <p:nvPr/>
            </p:nvSpPr>
            <p:spPr>
              <a:xfrm>
                <a:off x="2737206" y="1335680"/>
                <a:ext cx="3337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venir Roman" panose="02000503020000020003" pitchFamily="2" charset="0"/>
                  </a:rPr>
                  <a:t>?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43B129A-AA34-0D45-A160-A46EFD3291DE}"/>
                  </a:ext>
                </a:extLst>
              </p:cNvPr>
              <p:cNvCxnSpPr>
                <a:cxnSpLocks/>
                <a:endCxn id="25" idx="3"/>
              </p:cNvCxnSpPr>
              <p:nvPr/>
            </p:nvCxnSpPr>
            <p:spPr bwMode="auto">
              <a:xfrm flipH="1" flipV="1">
                <a:off x="3070952" y="1566513"/>
                <a:ext cx="2204242" cy="348994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5D378AA-6DD5-D943-B8C6-1AD5EC005939}"/>
                </a:ext>
              </a:extLst>
            </p:cNvPr>
            <p:cNvSpPr/>
            <p:nvPr/>
          </p:nvSpPr>
          <p:spPr>
            <a:xfrm>
              <a:off x="5030742" y="845201"/>
              <a:ext cx="41243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252525"/>
                  </a:solidFill>
                  <a:latin typeface="Arial" panose="020B0604020202020204" pitchFamily="34" charset="0"/>
                </a:rPr>
                <a:t>W. Liu et al., Appl. Phys. Lett. </a:t>
              </a:r>
              <a:r>
                <a:rPr lang="en-US" sz="1400" b="1" dirty="0">
                  <a:solidFill>
                    <a:srgbClr val="252525"/>
                  </a:solidFill>
                  <a:latin typeface="Arial" panose="020B0604020202020204" pitchFamily="34" charset="0"/>
                </a:rPr>
                <a:t>109</a:t>
              </a:r>
              <a:r>
                <a:rPr lang="en-US" sz="1400" dirty="0">
                  <a:solidFill>
                    <a:srgbClr val="252525"/>
                  </a:solidFill>
                  <a:latin typeface="Arial" panose="020B0604020202020204" pitchFamily="34" charset="0"/>
                </a:rPr>
                <a:t>, 252104 (2016)</a:t>
              </a:r>
              <a:endParaRPr lang="en-US" sz="14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AD4001-9FD5-A143-8002-B8DF715BD872}"/>
              </a:ext>
            </a:extLst>
          </p:cNvPr>
          <p:cNvGrpSpPr/>
          <p:nvPr/>
        </p:nvGrpSpPr>
        <p:grpSpPr>
          <a:xfrm>
            <a:off x="2039257" y="1893561"/>
            <a:ext cx="7416800" cy="4483900"/>
            <a:chOff x="863600" y="1920858"/>
            <a:chExt cx="7416800" cy="44839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FCACCF-FB54-B548-845D-6865CFC6744E}"/>
                </a:ext>
              </a:extLst>
            </p:cNvPr>
            <p:cNvGrpSpPr/>
            <p:nvPr/>
          </p:nvGrpSpPr>
          <p:grpSpPr>
            <a:xfrm>
              <a:off x="2554158" y="1920858"/>
              <a:ext cx="1893129" cy="2441775"/>
              <a:chOff x="2559402" y="1928815"/>
              <a:chExt cx="1893129" cy="2441775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783FC64-C75E-1F48-A599-FBF2402808D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5713" y="2282017"/>
                <a:ext cx="1216818" cy="2088573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DE19D6D-B757-9646-BE63-37424B1D8802}"/>
                  </a:ext>
                </a:extLst>
              </p:cNvPr>
              <p:cNvSpPr/>
              <p:nvPr/>
            </p:nvSpPr>
            <p:spPr bwMode="auto">
              <a:xfrm rot="19581199">
                <a:off x="2559402" y="1928815"/>
                <a:ext cx="974623" cy="41674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8D52B4F-B79C-3940-85FE-0C86BEBA0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600" y="4182258"/>
              <a:ext cx="7416800" cy="222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41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94B6E-4EA8-6D4B-A612-307C84F29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Polarized Source Lifetime :  GaAs/</a:t>
            </a:r>
            <a:r>
              <a:rPr lang="en-US" dirty="0" err="1"/>
              <a:t>GaAsP</a:t>
            </a:r>
            <a:r>
              <a:rPr lang="en-US" dirty="0"/>
              <a:t> &gt; 1 mA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772C2-95E5-E643-A47E-296747E36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8C060-FCB5-A244-A456-06BBAC90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94581F-1623-A349-872E-432E7CDCEE75}"/>
              </a:ext>
            </a:extLst>
          </p:cNvPr>
          <p:cNvSpPr/>
          <p:nvPr/>
        </p:nvSpPr>
        <p:spPr>
          <a:xfrm>
            <a:off x="3801980" y="1303233"/>
            <a:ext cx="803079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An electron source operating at </a:t>
            </a:r>
            <a:r>
              <a:rPr lang="en-US" i="1" dirty="0">
                <a:latin typeface="Century Gothic" charset="0"/>
                <a:ea typeface="Century Gothic" charset="0"/>
                <a:cs typeface="Century Gothic" charset="0"/>
              </a:rPr>
              <a:t>1 mA for one week produces 605 C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endParaRPr lang="en-US" sz="105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Increasing laser size at CEBAF source at resulted in </a:t>
            </a:r>
            <a:r>
              <a:rPr lang="en-US" b="1" dirty="0">
                <a:latin typeface="Century Gothic" charset="0"/>
                <a:ea typeface="Century Gothic" charset="0"/>
                <a:cs typeface="Century Gothic" charset="0"/>
              </a:rPr>
              <a:t>photocathode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b="1" dirty="0">
                <a:latin typeface="Century Gothic" charset="0"/>
                <a:ea typeface="Century Gothic" charset="0"/>
                <a:cs typeface="Century Gothic" charset="0"/>
              </a:rPr>
              <a:t>lifetimes 300-450 C at milliampere beam intensity.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endParaRPr lang="en-US" sz="1050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Measured </a:t>
            </a:r>
            <a:r>
              <a:rPr lang="en-US" b="1" dirty="0">
                <a:latin typeface="Century Gothic" charset="0"/>
                <a:ea typeface="Century Gothic" charset="0"/>
                <a:cs typeface="Century Gothic" charset="0"/>
              </a:rPr>
              <a:t>ppm level beam loss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suggests improved gun design extends scaling.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A3C2F-18BB-BE4E-9BC9-B0B0FAAB2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182294" y="1206434"/>
            <a:ext cx="3193481" cy="26797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88BE8E-47B4-3645-9C4D-C8A9FD07A108}"/>
              </a:ext>
            </a:extLst>
          </p:cNvPr>
          <p:cNvGrpSpPr/>
          <p:nvPr/>
        </p:nvGrpSpPr>
        <p:grpSpPr>
          <a:xfrm>
            <a:off x="4383242" y="3103726"/>
            <a:ext cx="6495289" cy="3114830"/>
            <a:chOff x="2534717" y="3501190"/>
            <a:chExt cx="6523557" cy="2890116"/>
          </a:xfrm>
        </p:grpSpPr>
        <p:pic>
          <p:nvPicPr>
            <p:cNvPr id="9" name="Picture 2" descr="C:\Users\poelker\AppData\Local\Temp\life_v_area_1000_1500_expFit.jpeg">
              <a:extLst>
                <a:ext uri="{FF2B5EF4-FFF2-40B4-BE49-F238E27FC236}">
                  <a16:creationId xmlns:a16="http://schemas.microsoft.com/office/drawing/2014/main" id="{0FCE91BC-00FC-5F40-A579-B969B0ECC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717" y="3501190"/>
              <a:ext cx="6523557" cy="2890116"/>
            </a:xfrm>
            <a:prstGeom prst="rect">
              <a:avLst/>
            </a:prstGeom>
            <a:solidFill>
              <a:schemeClr val="bg1"/>
            </a:solidFill>
            <a:extLst/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32936C9-363F-1746-A9A8-446983E3FC15}"/>
                </a:ext>
              </a:extLst>
            </p:cNvPr>
            <p:cNvCxnSpPr/>
            <p:nvPr/>
          </p:nvCxnSpPr>
          <p:spPr bwMode="auto">
            <a:xfrm flipV="1">
              <a:off x="2899611" y="3657600"/>
              <a:ext cx="3850105" cy="2526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65078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F83C7-A549-0342-B3DF-D740EDC51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Pair-Production Conversion Target R&amp;D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E2D00-61A1-274E-A382-09B4C8131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93670B-CC56-A342-B3AB-88D95813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6094B7AE-8E7A-3B4A-B0E1-1F87B9D71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7069" y="940202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B6F339A-FC59-2549-89B1-8166E5D06BBC}"/>
              </a:ext>
            </a:extLst>
          </p:cNvPr>
          <p:cNvGrpSpPr/>
          <p:nvPr/>
        </p:nvGrpSpPr>
        <p:grpSpPr>
          <a:xfrm>
            <a:off x="2241211" y="3652379"/>
            <a:ext cx="3654158" cy="2356292"/>
            <a:chOff x="485375" y="1726648"/>
            <a:chExt cx="5597944" cy="338014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2B24C547-05CF-EB47-850B-39C9491A8D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B96BC9-4DAF-E34D-82F4-447630C1F6FC}"/>
                </a:ext>
              </a:extLst>
            </p:cNvPr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141654"/>
                  </a:solidFill>
                  <a:latin typeface="Avenir Roman" panose="02000503020000020003" pitchFamily="2" charset="0"/>
                  <a:cs typeface="Arial"/>
                </a:rPr>
                <a:t>Stainless Steel Windows (0.25mm)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82F94C-04D0-484F-9A1D-CD5D5BB678C0}"/>
                </a:ext>
              </a:extLst>
            </p:cNvPr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141654"/>
                  </a:solidFill>
                  <a:latin typeface="Avenir Roman" panose="02000503020000020003" pitchFamily="2" charset="0"/>
                  <a:cs typeface="Arial"/>
                </a:rPr>
                <a:t>LBE (2mm)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EE480F-9E63-0046-AEAB-C6CE8D0917EF}"/>
                </a:ext>
              </a:extLst>
            </p:cNvPr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FF"/>
                  </a:solidFill>
                  <a:latin typeface="Avenir Roman" panose="02000503020000020003" pitchFamily="2" charset="0"/>
                  <a:cs typeface="Arial"/>
                </a:rPr>
                <a:t>Input (e</a:t>
              </a:r>
              <a:r>
                <a:rPr lang="en-US" sz="1100" baseline="30000" dirty="0">
                  <a:solidFill>
                    <a:srgbClr val="0000FF"/>
                  </a:solidFill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sz="1100" dirty="0">
                  <a:solidFill>
                    <a:srgbClr val="0000FF"/>
                  </a:solidFill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A6A317-0A7D-2840-86E3-CDA31230F674}"/>
                </a:ext>
              </a:extLst>
            </p:cNvPr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Output (e</a:t>
              </a:r>
              <a:r>
                <a:rPr lang="en-US" sz="1100" baseline="300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,e</a:t>
              </a:r>
              <a:r>
                <a:rPr lang="en-US" sz="1100" baseline="300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,</a:t>
              </a:r>
              <a:r>
                <a:rPr lang="el-GR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γ</a:t>
              </a:r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19E074F-3AC4-4B4A-BCEB-C32B0C67B769}"/>
                </a:ext>
              </a:extLst>
            </p:cNvPr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0E131D7-3973-6D4C-83C9-274863AB9873}"/>
                </a:ext>
              </a:extLst>
            </p:cNvPr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B84E1A-5826-5C46-B16E-47B3023CC1E3}"/>
                </a:ext>
              </a:extLst>
            </p:cNvPr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50B6E76-4C32-7B4A-B1EE-2DD4FE509FBE}"/>
                </a:ext>
              </a:extLst>
            </p:cNvPr>
            <p:cNvCxnSpPr>
              <a:stCxn id="10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3203AA9-4F88-2247-BFC3-C5BAB4F69D1A}"/>
                </a:ext>
              </a:extLst>
            </p:cNvPr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69AAFC2-AC5F-1E4B-9D4E-75713CFB363F}"/>
                </a:ext>
              </a:extLst>
            </p:cNvPr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60A1283-ADCB-024A-AF6C-31F93E9B529E}"/>
                </a:ext>
              </a:extLst>
            </p:cNvPr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286708F-891E-7A42-9F48-F5DB6DC75E71}"/>
                </a:ext>
              </a:extLst>
            </p:cNvPr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50B2CBF-757C-CC49-85CD-AF14A9002FB4}"/>
                </a:ext>
              </a:extLst>
            </p:cNvPr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C1A7AE4-5806-4743-8819-F3AAC90B1589}"/>
                </a:ext>
              </a:extLst>
            </p:cNvPr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75BFEEC-B4F2-8C41-9689-A9BCA23C5038}"/>
                </a:ext>
              </a:extLst>
            </p:cNvPr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7746692-EBAC-5940-9AD7-F6EE2B6CE224}"/>
              </a:ext>
            </a:extLst>
          </p:cNvPr>
          <p:cNvSpPr/>
          <p:nvPr/>
        </p:nvSpPr>
        <p:spPr>
          <a:xfrm>
            <a:off x="465442" y="942094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Liquid Metal Target – lead-bismuth eutectic 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High boiling point: 1670°C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Multiple LBE targets 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Natural 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Approaching 10 kW power level, CW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A8DD09-4088-EC44-9D84-7AAF9331A536}"/>
              </a:ext>
            </a:extLst>
          </p:cNvPr>
          <p:cNvGrpSpPr/>
          <p:nvPr/>
        </p:nvGrpSpPr>
        <p:grpSpPr>
          <a:xfrm>
            <a:off x="7059998" y="2168892"/>
            <a:ext cx="4652613" cy="2966976"/>
            <a:chOff x="1514096" y="3406855"/>
            <a:chExt cx="4652613" cy="2966976"/>
          </a:xfrm>
        </p:grpSpPr>
        <p:pic>
          <p:nvPicPr>
            <p:cNvPr id="24" name="Picture 2" descr="N:\Project Engineering\14-1003 2 MeV w Liquid Metal Pump\LBE Loop 2 MeV\IMG_3793.JPG">
              <a:extLst>
                <a:ext uri="{FF2B5EF4-FFF2-40B4-BE49-F238E27FC236}">
                  <a16:creationId xmlns:a16="http://schemas.microsoft.com/office/drawing/2014/main" id="{1957AEFF-789D-1E4C-9E54-A1438C28B3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3" t="3372" r="21359" b="5199"/>
            <a:stretch/>
          </p:blipFill>
          <p:spPr bwMode="auto">
            <a:xfrm>
              <a:off x="1514096" y="3406856"/>
              <a:ext cx="1345454" cy="29669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N:\Project Engineering\14-0004 Liquid Metal Pump\LBE Loop 4.0 (Magnetic Pump)\20140521_103431.jpg">
              <a:extLst>
                <a:ext uri="{FF2B5EF4-FFF2-40B4-BE49-F238E27FC236}">
                  <a16:creationId xmlns:a16="http://schemas.microsoft.com/office/drawing/2014/main" id="{021339AB-2B41-2446-B6A1-278C1B6B46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7" t="10134" r="14808" b="16283"/>
            <a:stretch/>
          </p:blipFill>
          <p:spPr bwMode="auto">
            <a:xfrm>
              <a:off x="4788263" y="3406856"/>
              <a:ext cx="1378446" cy="29669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 descr="N:\File Transfer\McCarter, James\LBE pump\20150529_141315.jpg">
              <a:extLst>
                <a:ext uri="{FF2B5EF4-FFF2-40B4-BE49-F238E27FC236}">
                  <a16:creationId xmlns:a16="http://schemas.microsoft.com/office/drawing/2014/main" id="{23C984FA-17CE-AE40-B6EF-6943EA514D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0" r="16947"/>
            <a:stretch/>
          </p:blipFill>
          <p:spPr bwMode="auto">
            <a:xfrm>
              <a:off x="3123512" y="3406855"/>
              <a:ext cx="1447491" cy="29669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971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E8B57-DCDF-1B4E-9B9F-2F75F627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 Injector Concepts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47F15-C3DB-4C44-ADCC-DC7D31C6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F9096-4513-E646-B0F4-F63192EC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35972E-9B1F-CB4C-918E-56CEC612BBFF}"/>
              </a:ext>
            </a:extLst>
          </p:cNvPr>
          <p:cNvSpPr/>
          <p:nvPr/>
        </p:nvSpPr>
        <p:spPr bwMode="auto">
          <a:xfrm>
            <a:off x="5710547" y="4678704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089DA3-2919-D040-9675-06CB893119DE}"/>
              </a:ext>
            </a:extLst>
          </p:cNvPr>
          <p:cNvSpPr/>
          <p:nvPr/>
        </p:nvSpPr>
        <p:spPr bwMode="auto">
          <a:xfrm>
            <a:off x="5710547" y="2805760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B7F0A5-0A35-5646-B28F-2A4F20127BBF}"/>
              </a:ext>
            </a:extLst>
          </p:cNvPr>
          <p:cNvSpPr/>
          <p:nvPr/>
        </p:nvSpPr>
        <p:spPr bwMode="auto">
          <a:xfrm>
            <a:off x="5710547" y="932816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AB01CC-74C9-7B40-960E-1C4AB7382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5790812" y="1006592"/>
            <a:ext cx="4572475" cy="16387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08D195-8595-A548-9DC4-227FB235FA54}"/>
              </a:ext>
            </a:extLst>
          </p:cNvPr>
          <p:cNvSpPr/>
          <p:nvPr/>
        </p:nvSpPr>
        <p:spPr>
          <a:xfrm>
            <a:off x="125128" y="1529107"/>
            <a:ext cx="49653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venir Roman" panose="02000503020000020003" pitchFamily="2" charset="0"/>
              </a:rPr>
              <a:t>We have explored concepts with varying level of detail (theses, workshops, and yes</a:t>
            </a:r>
            <a:r>
              <a:rPr lang="en-US" i="1" dirty="0">
                <a:latin typeface="Avenir Roman" panose="02000503020000020003" pitchFamily="2" charset="0"/>
              </a:rPr>
              <a:t>…napkins</a:t>
            </a:r>
            <a:r>
              <a:rPr lang="en-US" dirty="0">
                <a:latin typeface="Avenir Roman" panose="02000503020000020003" pitchFamily="2" charset="0"/>
              </a:rPr>
              <a:t>).</a:t>
            </a:r>
          </a:p>
          <a:p>
            <a:pPr algn="just"/>
            <a:endParaRPr lang="en-US" dirty="0">
              <a:latin typeface="Avenir Roman" panose="02000503020000020003" pitchFamily="2" charset="0"/>
            </a:endParaRPr>
          </a:p>
          <a:p>
            <a:pPr algn="just"/>
            <a:r>
              <a:rPr lang="en-US" dirty="0">
                <a:latin typeface="Avenir Roman" panose="02000503020000020003" pitchFamily="2" charset="0"/>
              </a:rPr>
              <a:t>The common denominator is leveraging a </a:t>
            </a:r>
            <a:r>
              <a:rPr lang="en-US" b="1" dirty="0">
                <a:latin typeface="Avenir Roman" panose="02000503020000020003" pitchFamily="2" charset="0"/>
              </a:rPr>
              <a:t>Polarized Electrons Source</a:t>
            </a:r>
            <a:r>
              <a:rPr lang="en-US" dirty="0">
                <a:latin typeface="Avenir Roman" panose="02000503020000020003" pitchFamily="2" charset="0"/>
              </a:rPr>
              <a:t> and </a:t>
            </a:r>
            <a:r>
              <a:rPr lang="en-US" b="1" dirty="0">
                <a:latin typeface="Avenir Roman" panose="02000503020000020003" pitchFamily="2" charset="0"/>
              </a:rPr>
              <a:t>10-100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b="1" dirty="0">
                <a:latin typeface="Avenir Roman" panose="02000503020000020003" pitchFamily="2" charset="0"/>
              </a:rPr>
              <a:t>MeV Injector</a:t>
            </a:r>
            <a:r>
              <a:rPr lang="en-US" dirty="0">
                <a:latin typeface="Avenir Roman" panose="02000503020000020003" pitchFamily="2" charset="0"/>
              </a:rPr>
              <a:t> to produce a positron beam.</a:t>
            </a:r>
          </a:p>
          <a:p>
            <a:pPr algn="just"/>
            <a:endParaRPr lang="en-US" dirty="0">
              <a:latin typeface="Avenir Roman" panose="02000503020000020003" pitchFamily="2" charset="0"/>
            </a:endParaRPr>
          </a:p>
          <a:p>
            <a:pPr algn="just"/>
            <a:r>
              <a:rPr lang="en-US" dirty="0">
                <a:latin typeface="Avenir Roman" panose="02000503020000020003" pitchFamily="2" charset="0"/>
              </a:rPr>
              <a:t>A polarized e+ injector at </a:t>
            </a:r>
            <a:r>
              <a:rPr lang="en-US" dirty="0" err="1">
                <a:latin typeface="Avenir Roman" panose="02000503020000020003" pitchFamily="2" charset="0"/>
              </a:rPr>
              <a:t>Jlab</a:t>
            </a:r>
            <a:r>
              <a:rPr lang="en-US" dirty="0">
                <a:latin typeface="Avenir Roman" panose="02000503020000020003" pitchFamily="2" charset="0"/>
              </a:rPr>
              <a:t> would be novel in various ways: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C28FF"/>
                </a:solidFill>
                <a:latin typeface="Avenir Roman" panose="02000503020000020003" pitchFamily="2" charset="0"/>
              </a:rPr>
              <a:t>mA polarized e- source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fast helicity reversal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venir Roman" panose="02000503020000020003" pitchFamily="2" charset="0"/>
              </a:rPr>
              <a:t>cw</a:t>
            </a:r>
            <a:r>
              <a:rPr lang="en-US" dirty="0">
                <a:latin typeface="Avenir Roman" panose="02000503020000020003" pitchFamily="2" charset="0"/>
              </a:rPr>
              <a:t>/short pulse bunches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high power target &gt; 10 kW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venir Roman" panose="02000503020000020003" pitchFamily="2" charset="0"/>
              </a:rPr>
              <a:t>srf</a:t>
            </a:r>
            <a:r>
              <a:rPr lang="en-US" dirty="0">
                <a:latin typeface="Avenir Roman" panose="02000503020000020003" pitchFamily="2" charset="0"/>
              </a:rPr>
              <a:t> acceleration</a:t>
            </a:r>
          </a:p>
          <a:p>
            <a:pPr lvl="1" algn="just"/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9D10E7-F969-5745-A0D8-A9A8F3615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80"/>
          <a:stretch/>
        </p:blipFill>
        <p:spPr>
          <a:xfrm>
            <a:off x="5790812" y="2874166"/>
            <a:ext cx="4572475" cy="1636098"/>
          </a:xfrm>
          <a:prstGeom prst="rect">
            <a:avLst/>
          </a:prstGeom>
        </p:spPr>
      </p:pic>
      <p:sp>
        <p:nvSpPr>
          <p:cNvPr id="12" name="Left Brace 11">
            <a:extLst>
              <a:ext uri="{FF2B5EF4-FFF2-40B4-BE49-F238E27FC236}">
                <a16:creationId xmlns:a16="http://schemas.microsoft.com/office/drawing/2014/main" id="{31E058C1-AC43-5542-93D8-C66E388269F3}"/>
              </a:ext>
            </a:extLst>
          </p:cNvPr>
          <p:cNvSpPr/>
          <p:nvPr/>
        </p:nvSpPr>
        <p:spPr bwMode="auto">
          <a:xfrm>
            <a:off x="5356917" y="932816"/>
            <a:ext cx="313497" cy="5520565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CA7EAD-4FA2-6D49-AEDC-5B0756206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145" y="4773514"/>
            <a:ext cx="4572000" cy="16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18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96-204D-A74F-8DAC-15069E535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 Resource : Low Energy Research Facility (LERF)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B903B6-9E62-6247-82AB-3DA290F63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22CCE-EC74-8A42-A19E-490D5C27B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78184BA2-1B0C-534B-97C7-053A4878F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6313" t="14209" r="9125" b="9723"/>
          <a:stretch>
            <a:fillRect/>
          </a:stretch>
        </p:blipFill>
        <p:spPr bwMode="auto">
          <a:xfrm>
            <a:off x="3278663" y="999692"/>
            <a:ext cx="7162097" cy="548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5BC17-1019-9A48-9901-41C1F5410772}"/>
              </a:ext>
            </a:extLst>
          </p:cNvPr>
          <p:cNvSpPr txBox="1"/>
          <p:nvPr/>
        </p:nvSpPr>
        <p:spPr>
          <a:xfrm>
            <a:off x="7775247" y="4635454"/>
            <a:ext cx="29322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Powerful light source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IR and UV FEL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THz light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Search for Dark Matter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Fixed Target Options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C1CF1C-F54E-AA46-BE5C-2292011D8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531" y="939731"/>
            <a:ext cx="3462728" cy="25970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9430EC9-3EBA-394C-AC92-6E50EE9135B5}"/>
              </a:ext>
            </a:extLst>
          </p:cNvPr>
          <p:cNvSpPr/>
          <p:nvPr/>
        </p:nvSpPr>
        <p:spPr>
          <a:xfrm>
            <a:off x="7024005" y="939731"/>
            <a:ext cx="2577195" cy="912908"/>
          </a:xfrm>
          <a:prstGeom prst="ellipse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6528CE-C23A-0549-84C3-F0BC14FB1CED}"/>
              </a:ext>
            </a:extLst>
          </p:cNvPr>
          <p:cNvGrpSpPr/>
          <p:nvPr/>
        </p:nvGrpSpPr>
        <p:grpSpPr>
          <a:xfrm>
            <a:off x="1498320" y="870263"/>
            <a:ext cx="9273260" cy="5597073"/>
            <a:chOff x="82446" y="890855"/>
            <a:chExt cx="8866682" cy="54507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29D24E-2BF8-7B4A-917E-0141D2FA6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46" y="890855"/>
              <a:ext cx="8866682" cy="54507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B6319C-12F2-3D4A-9CE7-00CD7CDD3228}"/>
                </a:ext>
              </a:extLst>
            </p:cNvPr>
            <p:cNvSpPr txBox="1"/>
            <p:nvPr/>
          </p:nvSpPr>
          <p:spPr>
            <a:xfrm>
              <a:off x="6466892" y="1461593"/>
              <a:ext cx="2176301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Roman" panose="02000503020000020003" pitchFamily="2" charset="0"/>
                </a:rPr>
                <a:t>500kV, 10mA HVPS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0261D9-748A-7E44-9DB4-126ABFCF60D9}"/>
                </a:ext>
              </a:extLst>
            </p:cNvPr>
            <p:cNvSpPr txBox="1"/>
            <p:nvPr/>
          </p:nvSpPr>
          <p:spPr>
            <a:xfrm>
              <a:off x="1857121" y="1530379"/>
              <a:ext cx="2430602" cy="61555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Roman" panose="02000503020000020003" pitchFamily="2" charset="0"/>
                </a:rPr>
                <a:t>350kV Vent Bake Gun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venir Roman" panose="02000503020000020003" pitchFamily="2" charset="0"/>
                </a:rPr>
                <a:t>GaAs (500C @ 5mA)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01E7BE-EE8F-7C44-933E-62B9907AC949}"/>
                </a:ext>
              </a:extLst>
            </p:cNvPr>
            <p:cNvSpPr txBox="1"/>
            <p:nvPr/>
          </p:nvSpPr>
          <p:spPr>
            <a:xfrm>
              <a:off x="3677837" y="5004218"/>
              <a:ext cx="3971536" cy="61555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Roman" panose="02000503020000020003" pitchFamily="2" charset="0"/>
                </a:rPr>
                <a:t>SRF Booster 10 MeV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venir Roman" panose="02000503020000020003" pitchFamily="2" charset="0"/>
                </a:rPr>
                <a:t>HPC for mA current, </a:t>
              </a:r>
              <a:r>
                <a:rPr lang="en-US" sz="1600" dirty="0" err="1">
                  <a:latin typeface="Avenir Roman" panose="02000503020000020003" pitchFamily="2" charset="0"/>
                </a:rPr>
                <a:t>nC</a:t>
              </a:r>
              <a:r>
                <a:rPr lang="en-US" sz="1600" dirty="0">
                  <a:latin typeface="Avenir Roman" panose="02000503020000020003" pitchFamily="2" charset="0"/>
                </a:rPr>
                <a:t> bunch charge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C582530-9D07-864D-B782-FF842D3814F7}"/>
                </a:ext>
              </a:extLst>
            </p:cNvPr>
            <p:cNvCxnSpPr/>
            <p:nvPr/>
          </p:nvCxnSpPr>
          <p:spPr bwMode="auto">
            <a:xfrm flipH="1">
              <a:off x="7162510" y="1858620"/>
              <a:ext cx="392533" cy="107945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3627620-0980-FF4E-BCE9-274644E9CC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18746" y="2145932"/>
              <a:ext cx="937954" cy="138425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0C1D592-666D-534D-B014-437608749A5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723869" y="4579495"/>
              <a:ext cx="1953969" cy="42472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335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Polarized Positrons at Jefferson Lab?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8FFB-4E3C-A74A-8448-F69F3F5B89A8}"/>
              </a:ext>
            </a:extLst>
          </p:cNvPr>
          <p:cNvSpPr txBox="1"/>
          <p:nvPr/>
        </p:nvSpPr>
        <p:spPr>
          <a:xfrm>
            <a:off x="1692972" y="1173942"/>
            <a:ext cx="872367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 </a:t>
            </a:r>
            <a:r>
              <a:rPr lang="en-US" sz="2400" b="1" dirty="0">
                <a:solidFill>
                  <a:srgbClr val="1C28FF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lectron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have supported some of the highest impact results from the JLab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Precision Tests of the Standard Model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Measurement of the neutron skin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208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Polarization transfer measurement of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for the proton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Unpolarized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positron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offer greater precision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Comparison of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with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tests our understanding of two photon effects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positron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provide a key tool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Unraveling nucleon structure through the measurement of charge-sensitive General Parton Distributions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Expand the nature of these tests (e.g. for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via polarization transfer)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06F3EC8-24B9-2A4F-9302-03BA33CCF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709589"/>
              </p:ext>
            </p:extLst>
          </p:nvPr>
        </p:nvGraphicFramePr>
        <p:xfrm>
          <a:off x="1401930" y="994302"/>
          <a:ext cx="9182501" cy="5206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6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0848">
                  <a:extLst>
                    <a:ext uri="{9D8B030D-6E8A-4147-A177-3AD203B41FA5}">
                      <a16:colId xmlns:a16="http://schemas.microsoft.com/office/drawing/2014/main" val="3564796198"/>
                    </a:ext>
                  </a:extLst>
                </a:gridCol>
                <a:gridCol w="315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6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Parameter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CEBAF</a:t>
                      </a:r>
                    </a:p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Electron Beam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Proposed</a:t>
                      </a:r>
                    </a:p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Positron Beam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Typical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Intensity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1 </a:t>
                      </a:r>
                      <a:r>
                        <a:rPr lang="en-US" sz="2400" dirty="0" err="1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nA</a:t>
                      </a:r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 - 100 </a:t>
                      </a:r>
                      <a:r>
                        <a:rPr lang="en-US" sz="2400" dirty="0">
                          <a:solidFill>
                            <a:srgbClr val="1C28FF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A</a:t>
                      </a:r>
                      <a:endParaRPr lang="en-US" sz="2400" b="0" i="0" dirty="0">
                        <a:solidFill>
                          <a:srgbClr val="1C28FF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</a:rPr>
                        <a:t>&gt;100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</a:rPr>
                        <a:t>nA</a:t>
                      </a:r>
                      <a:endParaRPr lang="en-US" sz="2400" dirty="0">
                        <a:solidFill>
                          <a:srgbClr val="FF0000"/>
                        </a:solidFill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="0" i="0" dirty="0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  <a:cs typeface="Arial"/>
                        </a:rPr>
                        <a:t>(5 x 10</a:t>
                      </a:r>
                      <a:r>
                        <a:rPr lang="en-US" sz="2400" b="0" i="0" baseline="30000" dirty="0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  <a:cs typeface="Arial"/>
                        </a:rPr>
                        <a:t>11</a:t>
                      </a:r>
                      <a:r>
                        <a:rPr lang="en-US" sz="2400" b="0" i="0" dirty="0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  <a:cs typeface="Arial"/>
                        </a:rPr>
                        <a:t> e+/s)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Spin 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&gt;85%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</a:rPr>
                        <a:t>&gt;50%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411610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Helicity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Reversal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30 – 2000 Hz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(</a:t>
                      </a:r>
                      <a:r>
                        <a:rPr lang="en-US" sz="2400" b="0" i="0" dirty="0" err="1">
                          <a:latin typeface="Avenir Roman" panose="02000503020000020003" pitchFamily="2" charset="0"/>
                          <a:cs typeface="Arial"/>
                        </a:rPr>
                        <a:t>Pockels</a:t>
                      </a:r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 cell)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30 – 2000 Hz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(</a:t>
                      </a:r>
                      <a:r>
                        <a:rPr lang="en-US" sz="2400" b="0" i="0" dirty="0" err="1">
                          <a:latin typeface="Avenir Roman" panose="02000503020000020003" pitchFamily="2" charset="0"/>
                          <a:cs typeface="Arial"/>
                        </a:rPr>
                        <a:t>Pockels</a:t>
                      </a:r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 cell)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086898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Duty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Factor 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Bunch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Frequency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249.5/499 MHz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249.5/499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16DCD-CE6F-FB4B-9B18-CA77C1D10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Vent Bake </a:t>
            </a:r>
            <a:r>
              <a:rPr lang="en-US" dirty="0" err="1"/>
              <a:t>Photogun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FE3FC-1B4F-F940-99F1-29023D3C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33C70-3974-5A4A-8A59-371527500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ECE001-39C6-C243-A876-4BC25BEFF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77" y="2291153"/>
            <a:ext cx="4355048" cy="3252844"/>
          </a:xfrm>
          <a:prstGeom prst="rect">
            <a:avLst/>
          </a:prstGeom>
        </p:spPr>
      </p:pic>
      <p:pic>
        <p:nvPicPr>
          <p:cNvPr id="7" name="Picture 20" descr="FEL Gun in Cleanroom small version">
            <a:extLst>
              <a:ext uri="{FF2B5EF4-FFF2-40B4-BE49-F238E27FC236}">
                <a16:creationId xmlns:a16="http://schemas.microsoft.com/office/drawing/2014/main" id="{35C8B3DE-D6AB-E04A-905B-831D093D9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2291153"/>
            <a:ext cx="5425333" cy="325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79A69B-2B28-5842-B5ED-37E30C2B0BC2}"/>
              </a:ext>
            </a:extLst>
          </p:cNvPr>
          <p:cNvSpPr txBox="1"/>
          <p:nvPr/>
        </p:nvSpPr>
        <p:spPr>
          <a:xfrm>
            <a:off x="311151" y="1016127"/>
            <a:ext cx="3694025" cy="110799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350kV Vent Bake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</a:rPr>
              <a:t>Single photocathode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</a:rPr>
              <a:t>4 weeks to replace photocathode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</a:rPr>
              <a:t>Repeated vacuum/HV conditioning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E4C0A-8449-EC49-B86F-B029B49EBD5E}"/>
              </a:ext>
            </a:extLst>
          </p:cNvPr>
          <p:cNvSpPr txBox="1"/>
          <p:nvPr/>
        </p:nvSpPr>
        <p:spPr>
          <a:xfrm>
            <a:off x="7064066" y="1050243"/>
            <a:ext cx="3312125" cy="110799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500kV, 10mA HVPS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</a:rPr>
              <a:t>Mated to gun via SF6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</a:rPr>
              <a:t>2 days for each gun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</a:rPr>
              <a:t>Repeated HV conditioning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76D72-AA3B-3342-9515-1597B2942B54}"/>
              </a:ext>
            </a:extLst>
          </p:cNvPr>
          <p:cNvSpPr txBox="1"/>
          <p:nvPr/>
        </p:nvSpPr>
        <p:spPr>
          <a:xfrm>
            <a:off x="6913315" y="6432146"/>
            <a:ext cx="3293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Slide Courtesy: C. Hernandez-Garcia</a:t>
            </a:r>
          </a:p>
        </p:txBody>
      </p:sp>
    </p:spTree>
    <p:extLst>
      <p:ext uri="{BB962C8B-B14F-4D97-AF65-F5344CB8AC3E}">
        <p14:creationId xmlns:p14="http://schemas.microsoft.com/office/powerpoint/2010/main" val="1038878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D97-52C9-0E46-A299-E5C88B1D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Beam </a:t>
            </a:r>
            <a:r>
              <a:rPr lang="en-US" dirty="0" err="1"/>
              <a:t>Photogun</a:t>
            </a:r>
            <a:r>
              <a:rPr lang="en-US" dirty="0"/>
              <a:t> at the Gun Test Stand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7B6A8-7D55-954B-97DC-A127B037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766A3-2E2F-3946-9B1C-F8FD99353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3ECD49-CC11-CE49-BB2F-C54B6D86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670777" y="1430815"/>
            <a:ext cx="4529810" cy="4880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83312E-040B-0F42-B7B4-B6BB16564CFB}"/>
              </a:ext>
            </a:extLst>
          </p:cNvPr>
          <p:cNvSpPr/>
          <p:nvPr/>
        </p:nvSpPr>
        <p:spPr>
          <a:xfrm>
            <a:off x="6126658" y="939690"/>
            <a:ext cx="52924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  <a:cs typeface="Arial"/>
              </a:rPr>
              <a:t>Load-lock inverted insulator </a:t>
            </a:r>
            <a:r>
              <a:rPr lang="en-US" sz="2000" dirty="0" err="1">
                <a:latin typeface="Avenir Roman" panose="02000503020000020003" pitchFamily="2" charset="0"/>
                <a:cs typeface="Arial"/>
              </a:rPr>
              <a:t>photogun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(multiple photocathodes) like CEBAF</a:t>
            </a:r>
          </a:p>
          <a:p>
            <a:endParaRPr lang="en-US" sz="2000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  <a:cs typeface="Arial"/>
              </a:rPr>
              <a:t>Cable connection from HVPS to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  <a:cs typeface="Arial"/>
              </a:rPr>
              <a:t>Over 1000 hours operating &gt;300kV; HV conditioning about 1 week</a:t>
            </a:r>
          </a:p>
          <a:p>
            <a:endParaRPr lang="en-US" sz="2000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  <a:cs typeface="Arial"/>
              </a:rPr>
              <a:t>Operating with </a:t>
            </a:r>
            <a:r>
              <a:rPr lang="en-US" sz="2000" dirty="0" err="1">
                <a:latin typeface="Avenir Roman" panose="02000503020000020003" pitchFamily="2" charset="0"/>
                <a:cs typeface="Arial"/>
              </a:rPr>
              <a:t>CsKSb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photocathodes at &gt;10 mA average current</a:t>
            </a:r>
            <a:endParaRPr lang="en-US" sz="2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119F3B-5769-B14D-874F-8031F628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58" y="4144624"/>
            <a:ext cx="4893567" cy="23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CDDA3-639B-C14D-9388-8C83E4CBC439}"/>
              </a:ext>
            </a:extLst>
          </p:cNvPr>
          <p:cNvSpPr txBox="1"/>
          <p:nvPr/>
        </p:nvSpPr>
        <p:spPr>
          <a:xfrm>
            <a:off x="163673" y="939690"/>
            <a:ext cx="55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Magnetized Beam LDRD, PI's: R. Suleiman and M. </a:t>
            </a:r>
            <a:r>
              <a:rPr lang="en-US" i="1" dirty="0" err="1"/>
              <a:t>Poelker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12468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EDF4B-EBD2-E44E-B8A5-7D86F163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: Polarized Positron Beam Demo (</a:t>
            </a:r>
            <a:r>
              <a:rPr lang="en-US" dirty="0" err="1"/>
              <a:t>PEPPo</a:t>
            </a:r>
            <a:r>
              <a:rPr lang="en-US" dirty="0"/>
              <a:t>-II)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A084BD-E3D3-6B40-8622-6B5FE5C1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F0471-C500-1B47-8B75-3C98EE83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0BBB7-44EC-104A-90B9-09D14175EE15}"/>
              </a:ext>
            </a:extLst>
          </p:cNvPr>
          <p:cNvSpPr txBox="1"/>
          <p:nvPr/>
        </p:nvSpPr>
        <p:spPr>
          <a:xfrm>
            <a:off x="1026903" y="822209"/>
            <a:ext cx="96084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Next priority should be designing, building and testing a positron beam collection system to define and optimize the transverse &amp; longitudinal phase space and spin polarization for RF acceleration.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Upgrading the LERF injector with a &gt;350kV inverted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photogun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and dual photocathode (GaAs and multi-alkali) photo-gun provides capability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achieve predicted lifetime scaling of spin polarized photocathodes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demonstrate reliable operation of high power conversion targets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supports on-going unpolarized beam operations at LERF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opens door to new polarized beam operations 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CCF7BD-B32D-6342-8F78-773C3DCFF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25" y="2239828"/>
            <a:ext cx="7684770" cy="1847450"/>
          </a:xfrm>
          <a:prstGeom prst="rect">
            <a:avLst/>
          </a:prstGeom>
        </p:spPr>
      </p:pic>
      <p:sp>
        <p:nvSpPr>
          <p:cNvPr id="9" name="&quot;No&quot; Symbol 8">
            <a:extLst>
              <a:ext uri="{FF2B5EF4-FFF2-40B4-BE49-F238E27FC236}">
                <a16:creationId xmlns:a16="http://schemas.microsoft.com/office/drawing/2014/main" id="{1ED62E98-A08F-7C41-8A3A-A71BED014CA7}"/>
              </a:ext>
            </a:extLst>
          </p:cNvPr>
          <p:cNvSpPr/>
          <p:nvPr/>
        </p:nvSpPr>
        <p:spPr bwMode="auto">
          <a:xfrm>
            <a:off x="2845138" y="2774673"/>
            <a:ext cx="2549272" cy="649224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77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6D714-B83B-284A-B9FA-5A5A9346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Roadmap: Integrated Approach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13D90-E1F7-4743-B70A-CFA6542F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747E8-B515-634D-B257-357F16DE5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0708A-9542-704B-ADCE-BDF57950C93F}"/>
              </a:ext>
            </a:extLst>
          </p:cNvPr>
          <p:cNvSpPr txBox="1"/>
          <p:nvPr/>
        </p:nvSpPr>
        <p:spPr>
          <a:xfrm>
            <a:off x="411892" y="1059862"/>
            <a:ext cx="1134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venir Roman" panose="02000503020000020003" pitchFamily="2" charset="0"/>
              </a:rPr>
              <a:t>Only scratching the surface…there are still many issues to consider related to the injection, transport and management of a positron beam in CEBAF (magnet reversal and reproducibility, managing beam loss, diagnostics of low current beams, </a:t>
            </a:r>
            <a:r>
              <a:rPr lang="en-US" sz="2000" dirty="0" err="1">
                <a:latin typeface="Avenir Roman" panose="02000503020000020003" pitchFamily="2" charset="0"/>
              </a:rPr>
              <a:t>etc</a:t>
            </a:r>
            <a:r>
              <a:rPr lang="en-US" sz="2000" dirty="0">
                <a:latin typeface="Avenir Roman" panose="02000503020000020003" pitchFamily="2" charset="0"/>
              </a:rPr>
              <a:t>).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venir Roman" panose="02000503020000020003" pitchFamily="2" charset="0"/>
              </a:rPr>
              <a:t>A conceptual design study report is now essential, and simulations of various concepts to date suggest that a CW polarized positron source can be built to meet the CEBAF requirements.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A7959-781D-ED40-AB14-A8B779780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2" t="15455" r="56805" b="21296"/>
          <a:stretch/>
        </p:blipFill>
        <p:spPr>
          <a:xfrm>
            <a:off x="728412" y="3930949"/>
            <a:ext cx="1636684" cy="2236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101B91-FDD1-0446-AF2C-CC33C5D7A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1" t="10616" r="8472" b="16482"/>
          <a:stretch/>
        </p:blipFill>
        <p:spPr>
          <a:xfrm>
            <a:off x="6310681" y="3959836"/>
            <a:ext cx="1785018" cy="2209801"/>
          </a:xfrm>
          <a:prstGeom prst="rect">
            <a:avLst/>
          </a:prstGeom>
        </p:spPr>
      </p:pic>
      <p:pic>
        <p:nvPicPr>
          <p:cNvPr id="10" name="Picture 10" descr="PRLMay2016illustration_F2b-01.jpg">
            <a:extLst>
              <a:ext uri="{FF2B5EF4-FFF2-40B4-BE49-F238E27FC236}">
                <a16:creationId xmlns:a16="http://schemas.microsoft.com/office/drawing/2014/main" id="{864A941B-AEB4-0F4F-8B29-2C5889159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58" y="3843827"/>
            <a:ext cx="2459702" cy="2459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BCD772-FC93-3D48-91FD-522B69259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266" y="3977719"/>
            <a:ext cx="2044644" cy="2191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327EB1-0ABD-C64D-8348-7285B1075654}"/>
              </a:ext>
            </a:extLst>
          </p:cNvPr>
          <p:cNvSpPr txBox="1"/>
          <p:nvPr/>
        </p:nvSpPr>
        <p:spPr>
          <a:xfrm>
            <a:off x="1108877" y="3162660"/>
            <a:ext cx="87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JPos’09</a:t>
            </a:r>
          </a:p>
          <a:p>
            <a:pPr algn="ctr"/>
            <a:r>
              <a:rPr lang="en-US" dirty="0"/>
              <a:t>(2009)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93C190-2DDF-6B4E-A984-35009ED343A0}"/>
              </a:ext>
            </a:extLst>
          </p:cNvPr>
          <p:cNvSpPr txBox="1"/>
          <p:nvPr/>
        </p:nvSpPr>
        <p:spPr>
          <a:xfrm>
            <a:off x="3554400" y="3197496"/>
            <a:ext cx="1332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PEPPo</a:t>
            </a:r>
            <a:endParaRPr lang="en-US" dirty="0"/>
          </a:p>
          <a:p>
            <a:pPr algn="ctr"/>
            <a:r>
              <a:rPr lang="en-US" dirty="0"/>
              <a:t>(2012-2015)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2513D7-71EA-7C49-84DF-E593F064B88D}"/>
              </a:ext>
            </a:extLst>
          </p:cNvPr>
          <p:cNvSpPr txBox="1"/>
          <p:nvPr/>
        </p:nvSpPr>
        <p:spPr>
          <a:xfrm>
            <a:off x="6762431" y="3197496"/>
            <a:ext cx="87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JPos’17</a:t>
            </a:r>
          </a:p>
          <a:p>
            <a:pPr algn="ctr"/>
            <a:r>
              <a:rPr lang="en-US" dirty="0"/>
              <a:t>(2017)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AD58F-0B53-8040-AC4B-F3F7117D9A09}"/>
              </a:ext>
            </a:extLst>
          </p:cNvPr>
          <p:cNvSpPr txBox="1"/>
          <p:nvPr/>
        </p:nvSpPr>
        <p:spPr>
          <a:xfrm>
            <a:off x="9525534" y="3162660"/>
            <a:ext cx="1518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LOI-12-18-004</a:t>
            </a:r>
          </a:p>
          <a:p>
            <a:pPr algn="ctr"/>
            <a:r>
              <a:rPr lang="en-US" dirty="0"/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2149305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265-CB24-DA4D-8687-ECA76729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AC2DB-4530-9249-8280-1045CE4C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D1B08-8EBF-E54C-BC5C-13E5E943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FCF5B-A7C3-1C4D-9E14-08BDA23C99A2}"/>
              </a:ext>
            </a:extLst>
          </p:cNvPr>
          <p:cNvSpPr txBox="1"/>
          <p:nvPr/>
        </p:nvSpPr>
        <p:spPr>
          <a:xfrm>
            <a:off x="411892" y="1048540"/>
            <a:ext cx="116041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venir Roman" panose="02000503020000020003" pitchFamily="2" charset="0"/>
              </a:rPr>
              <a:t>Jefferson Lab Users are making the physics case for a high energy polarized and unpolarized positron beam physics program at CEBAF.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 err="1">
                <a:latin typeface="Avenir Roman" panose="02000503020000020003" pitchFamily="2" charset="0"/>
              </a:rPr>
              <a:t>PEPPo</a:t>
            </a:r>
            <a:r>
              <a:rPr lang="en-US" sz="2400" dirty="0">
                <a:latin typeface="Avenir Roman" panose="02000503020000020003" pitchFamily="2" charset="0"/>
              </a:rPr>
              <a:t> demonstrated high positron polarization from moderate energy polarized electrons with a small footprint (cost, energy, radioactivity) 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Progress of mA-polarized electron sources is promising for the development of polarized positron beams with CW intensity &gt;100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(5 x 10</a:t>
            </a:r>
            <a:r>
              <a:rPr lang="en-US" sz="2400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11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e+/sec).</a:t>
            </a:r>
          </a:p>
          <a:p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Next priority is building and testing a collection system to define and optimize the transverse/longitudinal phase space for RF acceleration.</a:t>
            </a:r>
          </a:p>
          <a:p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A comprehensive plan, supported by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JLab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Management, that can be successfully executed is essential for future success.</a:t>
            </a:r>
          </a:p>
        </p:txBody>
      </p:sp>
    </p:spTree>
    <p:extLst>
      <p:ext uri="{BB962C8B-B14F-4D97-AF65-F5344CB8AC3E}">
        <p14:creationId xmlns:p14="http://schemas.microsoft.com/office/powerpoint/2010/main" val="366965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F3848-A7B5-C948-8FB3-AD5A0751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Letter of Intent to PAC46 (LOI-12-18-004)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36395-D260-8148-9C37-FB7A81A6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89F36-9B88-9247-8F59-DD7764EC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AB1B9D-5C3A-F743-84BF-C79D7A02A4F2}"/>
              </a:ext>
            </a:extLst>
          </p:cNvPr>
          <p:cNvGrpSpPr/>
          <p:nvPr/>
        </p:nvGrpSpPr>
        <p:grpSpPr>
          <a:xfrm>
            <a:off x="86237" y="1064098"/>
            <a:ext cx="5003348" cy="5267691"/>
            <a:chOff x="277827" y="1131532"/>
            <a:chExt cx="4201219" cy="48532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047C27-8C06-8042-AD27-8EF8FA271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7450" y="3582167"/>
              <a:ext cx="2131596" cy="2402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AE9256-F9EE-E049-9150-CECE3EA7B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827" y="3582166"/>
              <a:ext cx="2069623" cy="2402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EBED00-1308-654D-AF65-877A07B0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7450" y="1131532"/>
              <a:ext cx="2131596" cy="24354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7189DB-819E-5D48-9AD1-DCD7BC292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827" y="1132559"/>
              <a:ext cx="2069623" cy="2434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8BE6ABF-15EA-4745-898C-4041D022F5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40" t="10516"/>
          <a:stretch/>
        </p:blipFill>
        <p:spPr>
          <a:xfrm>
            <a:off x="6350620" y="3695536"/>
            <a:ext cx="4283477" cy="2763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FA75B7-637F-2F47-9FB2-C86B3F91355D}"/>
              </a:ext>
            </a:extLst>
          </p:cNvPr>
          <p:cNvSpPr txBox="1"/>
          <p:nvPr/>
        </p:nvSpPr>
        <p:spPr>
          <a:xfrm>
            <a:off x="5303120" y="1064098"/>
            <a:ext cx="6888879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Jefferson Lab Positron Working Group (JLAB-PWG) formed in 2016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120 members (&gt;90% are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JLab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Users), and growing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39 institutions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Letter of Intent “Physics Program with Positron Beams at CEBAF 12 GeV” submitted to PAC46 (July 2018), highlighting 7 mini-LOI’s</a:t>
            </a:r>
          </a:p>
          <a:p>
            <a:endParaRPr lang="en-US" sz="1400" i="1" dirty="0">
              <a:latin typeface="Avenir Roman" panose="02000503020000020003" pitchFamily="2" charset="0"/>
            </a:endParaRPr>
          </a:p>
          <a:p>
            <a:endParaRPr lang="en-US" sz="400" i="1" dirty="0"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venir Roman" panose="02000503020000020003" pitchFamily="2" charset="0"/>
              </a:rPr>
              <a:t>Summary: “</a:t>
            </a:r>
            <a:r>
              <a:rPr lang="en-US" sz="1600" b="1" i="1" dirty="0">
                <a:latin typeface="Avenir Roman" panose="02000503020000020003" pitchFamily="2" charset="0"/>
              </a:rPr>
              <a:t>These measurements all have significant physics interest.</a:t>
            </a:r>
            <a:r>
              <a:rPr lang="en-US" sz="1600" i="1" dirty="0">
                <a:latin typeface="Avenir Roman" panose="02000503020000020003" pitchFamily="2" charset="0"/>
              </a:rPr>
              <a:t> </a:t>
            </a:r>
            <a:r>
              <a:rPr lang="en-US" sz="1600" i="1" u="sng" dirty="0">
                <a:latin typeface="Avenir Roman" panose="02000503020000020003" pitchFamily="2" charset="0"/>
              </a:rPr>
              <a:t>The proposers should carefully evaluate feasibility and present the best case possible in a future proposal</a:t>
            </a:r>
            <a:r>
              <a:rPr lang="en-US" sz="1600" i="1" dirty="0">
                <a:latin typeface="Avenir Roman" panose="02000503020000020003" pitchFamily="2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32769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51A2-D882-444C-8A12-D3D14F4C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Positrons at an Electron Ion Collider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C144F-34E3-4247-B54B-779C74C0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E45-6DC1-6744-B162-8386BCDF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BD0B5-661C-2448-B1DD-57B566C6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66" y="4311592"/>
            <a:ext cx="5644642" cy="2140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443ED4-50D9-6449-A5A2-0AC39BDCD053}"/>
              </a:ext>
            </a:extLst>
          </p:cNvPr>
          <p:cNvSpPr/>
          <p:nvPr/>
        </p:nvSpPr>
        <p:spPr>
          <a:xfrm>
            <a:off x="7622864" y="900759"/>
            <a:ext cx="37418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polarized positron injector</a:t>
            </a:r>
            <a:r>
              <a:rPr lang="en-US" sz="18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suitable for the Jefferson Lab Electron Ion Collider (JLEIC) has also been considered.</a:t>
            </a: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≥40%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ave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10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nA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Comic Sans MS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10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peak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4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  <a:cs typeface="Comic Sans MS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13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1C86E-744C-0142-9769-DDCE4E12CBA3}"/>
              </a:ext>
            </a:extLst>
          </p:cNvPr>
          <p:cNvGrpSpPr/>
          <p:nvPr/>
        </p:nvGrpSpPr>
        <p:grpSpPr>
          <a:xfrm>
            <a:off x="84388" y="900759"/>
            <a:ext cx="7013098" cy="3238103"/>
            <a:chOff x="3946525" y="990600"/>
            <a:chExt cx="5121275" cy="2684463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AD7187C-3028-6645-B59A-5C63ADE63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990600"/>
              <a:ext cx="5121275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063B6A-2D0B-F24E-AB7A-72485F9D22B1}"/>
                </a:ext>
              </a:extLst>
            </p:cNvPr>
            <p:cNvGrpSpPr/>
            <p:nvPr/>
          </p:nvGrpSpPr>
          <p:grpSpPr>
            <a:xfrm rot="1224044">
              <a:off x="3978028" y="1974943"/>
              <a:ext cx="1075366" cy="743896"/>
              <a:chOff x="3839029" y="2041349"/>
              <a:chExt cx="1357621" cy="834188"/>
            </a:xfrm>
          </p:grpSpPr>
          <p:sp>
            <p:nvSpPr>
              <p:cNvPr id="11" name="Striped Right Arrow 10">
                <a:extLst>
                  <a:ext uri="{FF2B5EF4-FFF2-40B4-BE49-F238E27FC236}">
                    <a16:creationId xmlns:a16="http://schemas.microsoft.com/office/drawing/2014/main" id="{64718C36-0FBC-C943-8B64-9E8CF21D957D}"/>
                  </a:ext>
                </a:extLst>
              </p:cNvPr>
              <p:cNvSpPr/>
              <p:nvPr/>
            </p:nvSpPr>
            <p:spPr bwMode="auto">
              <a:xfrm>
                <a:off x="3839029" y="2041349"/>
                <a:ext cx="1357621" cy="834188"/>
              </a:xfrm>
              <a:prstGeom prst="stripedRightArrow">
                <a:avLst>
                  <a:gd name="adj1" fmla="val 47326"/>
                  <a:gd name="adj2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40092D-ADA6-C547-A09C-3B95A28F2129}"/>
                  </a:ext>
                </a:extLst>
              </p:cNvPr>
              <p:cNvSpPr/>
              <p:nvPr/>
            </p:nvSpPr>
            <p:spPr>
              <a:xfrm>
                <a:off x="4324285" y="2314117"/>
                <a:ext cx="495427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+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E0F1CAE-B1EA-7740-88A5-FBADEEF29A16}"/>
                  </a:ext>
                </a:extLst>
              </p:cNvPr>
              <p:cNvCxnSpPr/>
              <p:nvPr/>
            </p:nvCxnSpPr>
            <p:spPr bwMode="auto">
              <a:xfrm>
                <a:off x="4464616" y="2375167"/>
                <a:ext cx="2116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EA0D3-EE7D-C44A-84C0-24E064195047}"/>
              </a:ext>
            </a:extLst>
          </p:cNvPr>
          <p:cNvSpPr/>
          <p:nvPr/>
        </p:nvSpPr>
        <p:spPr>
          <a:xfrm>
            <a:off x="6767164" y="4441800"/>
            <a:ext cx="3162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 charset="0"/>
              </a:rPr>
              <a:t>Challenge is accumulating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high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positron bunch charge 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with high rep rate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255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1433-E261-CC41-9D64-BC86D9DB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Generating Polarized Positrons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7A9F6A-B35C-514A-AFCD-B95817B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266E-188E-6F4A-8CB5-600F4C7C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53DF3D-A81A-7647-A2B6-688A2C8C248F}"/>
              </a:ext>
            </a:extLst>
          </p:cNvPr>
          <p:cNvGrpSpPr/>
          <p:nvPr/>
        </p:nvGrpSpPr>
        <p:grpSpPr>
          <a:xfrm>
            <a:off x="1837862" y="3629804"/>
            <a:ext cx="4084111" cy="2716396"/>
            <a:chOff x="271865" y="3680073"/>
            <a:chExt cx="4084111" cy="2716396"/>
          </a:xfrm>
          <a:solidFill>
            <a:schemeClr val="bg1">
              <a:lumMod val="85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56C2FA-D0D4-9E4C-B79E-0B6A98CB8D5A}"/>
                </a:ext>
              </a:extLst>
            </p:cNvPr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99C60EBC-453A-7947-B9BA-F011BE069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15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(stat)</a:t>
              </a:r>
              <a:r>
                <a:rPr lang="fr-FR" sz="1400" dirty="0">
                  <a:latin typeface="Verdana" charset="0"/>
                  <a:cs typeface="Arial" charset="0"/>
                </a:rPr>
                <a:t> ± 19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27BD5B-3ADA-0742-B3D1-9B72F2B3B53A}"/>
                </a:ext>
              </a:extLst>
            </p:cNvPr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114801</a:t>
              </a:r>
            </a:p>
          </p:txBody>
        </p:sp>
        <p:pic>
          <p:nvPicPr>
            <p:cNvPr id="10" name="Picture 70">
              <a:extLst>
                <a:ext uri="{FF2B5EF4-FFF2-40B4-BE49-F238E27FC236}">
                  <a16:creationId xmlns:a16="http://schemas.microsoft.com/office/drawing/2014/main" id="{643A5B8A-8839-1F4F-B4AA-3DBBCCAA2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6A0B35-18FB-BC40-9D19-A45FFF808B09}"/>
              </a:ext>
            </a:extLst>
          </p:cNvPr>
          <p:cNvGrpSpPr/>
          <p:nvPr/>
        </p:nvGrpSpPr>
        <p:grpSpPr>
          <a:xfrm>
            <a:off x="6354020" y="3629803"/>
            <a:ext cx="4116985" cy="2716397"/>
            <a:chOff x="4788023" y="3680072"/>
            <a:chExt cx="4116985" cy="2716397"/>
          </a:xfrm>
          <a:solidFill>
            <a:schemeClr val="bg1">
              <a:lumMod val="85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6BE2A-E71B-A14F-94DA-F7CCC84BF9D3}"/>
                </a:ext>
              </a:extLst>
            </p:cNvPr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C0A363-EC47-4E45-8266-0CECCB43795C}"/>
                </a:ext>
              </a:extLst>
            </p:cNvPr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210801</a:t>
              </a:r>
            </a:p>
          </p:txBody>
        </p:sp>
        <p:pic>
          <p:nvPicPr>
            <p:cNvPr id="14" name="Picture 73">
              <a:extLst>
                <a:ext uri="{FF2B5EF4-FFF2-40B4-BE49-F238E27FC236}">
                  <a16:creationId xmlns:a16="http://schemas.microsoft.com/office/drawing/2014/main" id="{0996E88D-B649-E94C-B4C6-CE6092CD2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78CA173D-80C2-CC44-88C7-19D7878B4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80 </a:t>
              </a:r>
              <a:r>
                <a:rPr lang="fr-FR" sz="1400" dirty="0">
                  <a:latin typeface="Verdana" charset="0"/>
                  <a:cs typeface="Arial" charset="0"/>
                </a:rPr>
                <a:t>± 7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(stat)</a:t>
              </a:r>
              <a:r>
                <a:rPr lang="fr-FR" sz="1400" dirty="0">
                  <a:latin typeface="Verdana" charset="0"/>
                  <a:cs typeface="Arial" charset="0"/>
                </a:rPr>
                <a:t> ± 9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)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8328A2-78FB-BF4B-96BF-309F18037F50}"/>
                </a:ext>
              </a:extLst>
            </p:cNvPr>
            <p:cNvSpPr txBox="1"/>
            <p:nvPr/>
          </p:nvSpPr>
          <p:spPr>
            <a:xfrm>
              <a:off x="4952891" y="5564648"/>
              <a:ext cx="1053494" cy="253916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SLAC 47.7GeV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7950C-E5C0-FF4C-94EB-C23160ECB749}"/>
              </a:ext>
            </a:extLst>
          </p:cNvPr>
          <p:cNvGrpSpPr/>
          <p:nvPr/>
        </p:nvGrpSpPr>
        <p:grpSpPr>
          <a:xfrm>
            <a:off x="1854884" y="850954"/>
            <a:ext cx="4071937" cy="2642867"/>
            <a:chOff x="271865" y="749174"/>
            <a:chExt cx="4071937" cy="2642867"/>
          </a:xfrm>
          <a:solidFill>
            <a:schemeClr val="bg1">
              <a:lumMod val="85000"/>
            </a:schemeClr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F8DD1E-71EC-274D-8521-BD5C4F60EF5A}"/>
                </a:ext>
              </a:extLst>
            </p:cNvPr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1C4313-BBC5-6641-A8E6-DBB7BCBAF05C}"/>
                  </a:ext>
                </a:extLst>
              </p:cNvPr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" name="Picture 5">
                <a:extLst>
                  <a:ext uri="{FF2B5EF4-FFF2-40B4-BE49-F238E27FC236}">
                    <a16:creationId xmlns:a16="http://schemas.microsoft.com/office/drawing/2014/main" id="{F2102532-F7A1-4543-B9C9-EF5DF5B12E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4C0B792-CBA4-4244-9BCC-B3436A7F8E26}"/>
                  </a:ext>
                </a:extLst>
              </p:cNvPr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Polarized </a:t>
                </a:r>
                <a:r>
                  <a:rPr lang="en-US" sz="1600" b="1" dirty="0">
                    <a:latin typeface="Symbol" pitchFamily="18" charset="2"/>
                  </a:rPr>
                  <a:t>b</a:t>
                </a:r>
                <a:r>
                  <a:rPr lang="en-US" sz="1600" b="1" baseline="30000" dirty="0"/>
                  <a:t>+</a:t>
                </a:r>
                <a:r>
                  <a:rPr lang="en-US" sz="1600" b="1" dirty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Rev.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106(6):1220-1224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0EF5CD-20DC-8D4B-83A7-119679B3E1DF}"/>
                </a:ext>
              </a:extLst>
            </p:cNvPr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997F06F6-5D25-C54F-9AA5-2E08D2C0A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 40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FD186A-ED4F-0143-B973-8428D56D2E36}"/>
              </a:ext>
            </a:extLst>
          </p:cNvPr>
          <p:cNvGrpSpPr/>
          <p:nvPr/>
        </p:nvGrpSpPr>
        <p:grpSpPr>
          <a:xfrm>
            <a:off x="6350620" y="849165"/>
            <a:ext cx="4088460" cy="2642867"/>
            <a:chOff x="4851278" y="749174"/>
            <a:chExt cx="4053731" cy="264286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1DD7FB4-D531-4E49-A6E9-BAAC8B968C1C}"/>
                </a:ext>
              </a:extLst>
            </p:cNvPr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15D10C2-1D39-8442-9FD4-7ED79CA1FDE7}"/>
                  </a:ext>
                </a:extLst>
              </p:cNvPr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33">
                <a:extLst>
                  <a:ext uri="{FF2B5EF4-FFF2-40B4-BE49-F238E27FC236}">
                    <a16:creationId xmlns:a16="http://schemas.microsoft.com/office/drawing/2014/main" id="{363E29E9-2EF3-6241-B7C8-797CF63396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32" name="Object 28">
                  <a:extLst>
                    <a:ext uri="{FF2B5EF4-FFF2-40B4-BE49-F238E27FC236}">
                      <a16:creationId xmlns:a16="http://schemas.microsoft.com/office/drawing/2014/main" id="{D159B412-48E0-E245-A83A-414EC26FBC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38699894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7" name="Image" r:id="rId6" imgW="9000000" imgH="6500423" progId="PSP7.Image">
                        <p:embed/>
                      </p:oleObj>
                    </mc:Choice>
                    <mc:Fallback>
                      <p:oleObj name="Image" r:id="rId6" imgW="9000000" imgH="6500423" progId="PSP7.Image">
                        <p:embed/>
                        <p:pic>
                          <p:nvPicPr>
                            <p:cNvPr id="28" name="Object 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33" name="Picture 29">
                  <a:extLst>
                    <a:ext uri="{FF2B5EF4-FFF2-40B4-BE49-F238E27FC236}">
                      <a16:creationId xmlns:a16="http://schemas.microsoft.com/office/drawing/2014/main" id="{41933CB3-5025-8745-B51A-772E337668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30">
                  <a:extLst>
                    <a:ext uri="{FF2B5EF4-FFF2-40B4-BE49-F238E27FC236}">
                      <a16:creationId xmlns:a16="http://schemas.microsoft.com/office/drawing/2014/main" id="{033C4DFF-E176-7647-84B0-8BD7168D1D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31">
                  <a:extLst>
                    <a:ext uri="{FF2B5EF4-FFF2-40B4-BE49-F238E27FC236}">
                      <a16:creationId xmlns:a16="http://schemas.microsoft.com/office/drawing/2014/main" id="{4903AF89-4A9F-234B-BAC3-614A94E1F7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32" descr="hermeslogocolour">
                  <a:extLst>
                    <a:ext uri="{FF2B5EF4-FFF2-40B4-BE49-F238E27FC236}">
                      <a16:creationId xmlns:a16="http://schemas.microsoft.com/office/drawing/2014/main" id="{516D3315-932A-CC48-A446-77086C8C19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30" name="Object 34">
                <a:extLst>
                  <a:ext uri="{FF2B5EF4-FFF2-40B4-BE49-F238E27FC236}">
                    <a16:creationId xmlns:a16="http://schemas.microsoft.com/office/drawing/2014/main" id="{2D5A1118-BC03-0B41-A884-729F1BB418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5021703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8" name="Equation" r:id="rId12" imgW="1206360" imgH="457200" progId="Equation.3">
                      <p:embed/>
                    </p:oleObj>
                  </mc:Choice>
                  <mc:Fallback>
                    <p:oleObj name="Equation" r:id="rId12" imgW="1206360" imgH="457200" progId="Equation.3">
                      <p:embed/>
                      <p:pic>
                        <p:nvPicPr>
                          <p:cNvPr id="26" name="Object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BB05C2E-3263-284B-9144-9DF7CC52DE00}"/>
                  </a:ext>
                </a:extLst>
              </p:cNvPr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Sokolov-Ternov</a:t>
                </a:r>
                <a:r>
                  <a:rPr lang="en-US" sz="1600" b="1" dirty="0"/>
                  <a:t> Effect</a:t>
                </a:r>
              </a:p>
              <a:p>
                <a:pPr algn="ctr"/>
                <a:r>
                  <a:rPr lang="en-US" sz="1400" dirty="0"/>
                  <a:t>D. Barber , AIP Conf. Proc. 588, 338 (2001)</a:t>
                </a:r>
              </a:p>
            </p:txBody>
          </p:sp>
        </p:grp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87C03EED-85AB-B040-9192-15ACE4702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 70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7C1700-B13D-0D42-A47C-3A6BCA1C2B46}"/>
                </a:ext>
              </a:extLst>
            </p:cNvPr>
            <p:cNvSpPr txBox="1"/>
            <p:nvPr/>
          </p:nvSpPr>
          <p:spPr>
            <a:xfrm>
              <a:off x="5092986" y="2643981"/>
              <a:ext cx="1574470" cy="26161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HERA 27.5 </a:t>
              </a:r>
              <a:r>
                <a:rPr lang="en-US" sz="1100" dirty="0" err="1"/>
                <a:t>GeV</a:t>
              </a:r>
              <a:r>
                <a:rPr lang="en-US" sz="1100" dirty="0"/>
                <a:t> e+/e-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4A2166B-A3D3-C149-B038-7087AB148770}"/>
              </a:ext>
            </a:extLst>
          </p:cNvPr>
          <p:cNvSpPr txBox="1"/>
          <p:nvPr/>
        </p:nvSpPr>
        <p:spPr>
          <a:xfrm>
            <a:off x="2143154" y="5490315"/>
            <a:ext cx="1019831" cy="25391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KEK 1.28 GeV</a:t>
            </a:r>
          </a:p>
        </p:txBody>
      </p:sp>
    </p:spTree>
    <p:extLst>
      <p:ext uri="{BB962C8B-B14F-4D97-AF65-F5344CB8AC3E}">
        <p14:creationId xmlns:p14="http://schemas.microsoft.com/office/powerpoint/2010/main" val="143565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EFA6-8B97-8A40-B5FD-717F580E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Method : Exploit Electron Beam Spin Polarization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B59C6-695D-E24C-BA31-9ABD11F57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C0EB1-3857-5740-B6E8-9948C92C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Screen shot 2012-03-31 at 6.08.09 AM.png">
            <a:extLst>
              <a:ext uri="{FF2B5EF4-FFF2-40B4-BE49-F238E27FC236}">
                <a16:creationId xmlns:a16="http://schemas.microsoft.com/office/drawing/2014/main" id="{DC6F6851-8B90-F340-BDFB-087EACDC1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28" y="1009551"/>
            <a:ext cx="4163009" cy="699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952AE7-7EEB-3948-85CD-DA45B1ED8514}"/>
              </a:ext>
            </a:extLst>
          </p:cNvPr>
          <p:cNvSpPr/>
          <p:nvPr/>
        </p:nvSpPr>
        <p:spPr>
          <a:xfrm>
            <a:off x="5700579" y="6096429"/>
            <a:ext cx="60503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7DB4A-421E-3B41-958A-3F3768F149EE}"/>
              </a:ext>
            </a:extLst>
          </p:cNvPr>
          <p:cNvGrpSpPr/>
          <p:nvPr/>
        </p:nvGrpSpPr>
        <p:grpSpPr>
          <a:xfrm>
            <a:off x="4895750" y="1257456"/>
            <a:ext cx="3638448" cy="4797438"/>
            <a:chOff x="67154" y="1688272"/>
            <a:chExt cx="4504846" cy="4846952"/>
          </a:xfrm>
        </p:grpSpPr>
        <p:pic>
          <p:nvPicPr>
            <p:cNvPr id="10" name="Picture 36" descr="fig20-left">
              <a:extLst>
                <a:ext uri="{FF2B5EF4-FFF2-40B4-BE49-F238E27FC236}">
                  <a16:creationId xmlns:a16="http://schemas.microsoft.com/office/drawing/2014/main" id="{1E2F80B2-AC4C-0C4C-B5A0-4C61E4236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9E283ED9-52B8-1C48-9C56-888B6FBD4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493704" cy="42478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000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F3EB89-40A2-8E49-A38F-2B5F29528579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1A7626-A4DE-BF44-9308-0CC4EBA77FE6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EABD6-2E6B-FB46-A7B1-ADB16FA55A41}"/>
              </a:ext>
            </a:extLst>
          </p:cNvPr>
          <p:cNvGrpSpPr/>
          <p:nvPr/>
        </p:nvGrpSpPr>
        <p:grpSpPr>
          <a:xfrm>
            <a:off x="8520026" y="1288192"/>
            <a:ext cx="3671974" cy="4759576"/>
            <a:chOff x="4572000" y="1718052"/>
            <a:chExt cx="4504846" cy="4832838"/>
          </a:xfrm>
        </p:grpSpPr>
        <p:pic>
          <p:nvPicPr>
            <p:cNvPr id="15" name="Picture 37" descr="fig20-right">
              <a:extLst>
                <a:ext uri="{FF2B5EF4-FFF2-40B4-BE49-F238E27FC236}">
                  <a16:creationId xmlns:a16="http://schemas.microsoft.com/office/drawing/2014/main" id="{05489BF6-CE2E-1244-A3AB-7E30228B7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" name="Object 2">
              <a:extLst>
                <a:ext uri="{FF2B5EF4-FFF2-40B4-BE49-F238E27FC236}">
                  <a16:creationId xmlns:a16="http://schemas.microsoft.com/office/drawing/2014/main" id="{60ED5C50-E483-874E-AEAC-00FF2E9DF0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3264378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586A10CC-B65F-394E-B8B2-404729B8C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139087" cy="42692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tx1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924B7C-7327-E441-AAE7-85C1B4BF2BE2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53905-0C91-0A4B-A212-D598D08AEF40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0" name="Picture 19" descr="PWG.jpg">
            <a:extLst>
              <a:ext uri="{FF2B5EF4-FFF2-40B4-BE49-F238E27FC236}">
                <a16:creationId xmlns:a16="http://schemas.microsoft.com/office/drawing/2014/main" id="{BE6259B6-F54A-5A4B-9CBE-DF663582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1010820" y="1990164"/>
            <a:ext cx="2831151" cy="23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1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2E38-50EE-9E4F-968B-17D68897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Polarized Electrons for Polarized Positrons (</a:t>
            </a:r>
            <a:r>
              <a:rPr lang="en-US" dirty="0" err="1"/>
              <a:t>PEPPo</a:t>
            </a:r>
            <a:r>
              <a:rPr lang="en-US" dirty="0"/>
              <a:t>) Collaboration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CC9680-F945-B249-86E7-948627B14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2F50B-1BAD-5B48-AE76-83D72943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6D9E45E-C178-634A-A83F-9E86F9D7C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14" y="986340"/>
            <a:ext cx="10515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dirty="0">
                <a:solidFill>
                  <a:srgbClr val="000000"/>
                </a:solidFill>
                <a:latin typeface="Avenir Roman" panose="02000503020000020003" pitchFamily="2" charset="0"/>
              </a:rPr>
              <a:t>P. </a:t>
            </a:r>
            <a:r>
              <a:rPr lang="fr-FR" dirty="0">
                <a:latin typeface="Avenir Roman" panose="02000503020000020003" pitchFamily="2" charset="0"/>
              </a:rPr>
              <a:t>Adderley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A. Adeyemi</a:t>
            </a:r>
            <a:r>
              <a:rPr lang="fr-FR" baseline="30000" dirty="0">
                <a:latin typeface="Avenir Roman" panose="02000503020000020003" pitchFamily="2" charset="0"/>
              </a:rPr>
              <a:t>4</a:t>
            </a:r>
            <a:r>
              <a:rPr lang="fr-FR" dirty="0">
                <a:latin typeface="Avenir Roman" panose="02000503020000020003" pitchFamily="2" charset="0"/>
              </a:rPr>
              <a:t>, P. Aguilera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M. Ali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H. Areti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M. Baylac</a:t>
            </a:r>
            <a:r>
              <a:rPr lang="fr-FR" baseline="30000" dirty="0">
                <a:latin typeface="Avenir Roman" panose="02000503020000020003" pitchFamily="2" charset="0"/>
              </a:rPr>
              <a:t>2</a:t>
            </a:r>
            <a:r>
              <a:rPr lang="fr-FR" dirty="0">
                <a:latin typeface="Avenir Roman" panose="02000503020000020003" pitchFamily="2" charset="0"/>
              </a:rPr>
              <a:t>, J. Benesch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 G. Bosson</a:t>
            </a:r>
            <a:r>
              <a:rPr lang="fr-FR" baseline="30000" dirty="0">
                <a:latin typeface="Avenir Roman" panose="02000503020000020003" pitchFamily="2" charset="0"/>
              </a:rPr>
              <a:t>2</a:t>
            </a:r>
            <a:r>
              <a:rPr lang="fr-FR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dirty="0">
                <a:latin typeface="Avenir Roman" panose="02000503020000020003" pitchFamily="2" charset="0"/>
              </a:rPr>
              <a:t>B. Cade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A. Camsonne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L. Cardman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J. Clark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P. Cole</a:t>
            </a:r>
            <a:r>
              <a:rPr lang="fr-FR" baseline="30000" dirty="0">
                <a:latin typeface="Avenir Roman" panose="02000503020000020003" pitchFamily="2" charset="0"/>
              </a:rPr>
              <a:t>5</a:t>
            </a:r>
            <a:r>
              <a:rPr lang="fr-FR" dirty="0">
                <a:latin typeface="Avenir Roman" panose="02000503020000020003" pitchFamily="2" charset="0"/>
              </a:rPr>
              <a:t>, S. Covert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 C. Cuevas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O. Dadoun</a:t>
            </a:r>
            <a:r>
              <a:rPr lang="fr-FR" baseline="30000" dirty="0">
                <a:latin typeface="Avenir Roman" panose="02000503020000020003" pitchFamily="2" charset="0"/>
              </a:rPr>
              <a:t>3</a:t>
            </a:r>
            <a:r>
              <a:rPr lang="fr-FR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dirty="0">
                <a:latin typeface="Avenir Roman" panose="02000503020000020003" pitchFamily="2" charset="0"/>
              </a:rPr>
              <a:t>D. Dale</a:t>
            </a:r>
            <a:r>
              <a:rPr lang="fr-FR" baseline="30000" dirty="0">
                <a:latin typeface="Avenir Roman" panose="02000503020000020003" pitchFamily="2" charset="0"/>
              </a:rPr>
              <a:t>5</a:t>
            </a:r>
            <a:r>
              <a:rPr lang="fr-FR" dirty="0">
                <a:latin typeface="Avenir Roman" panose="02000503020000020003" pitchFamily="2" charset="0"/>
              </a:rPr>
              <a:t>, J. Dumas</a:t>
            </a:r>
            <a:r>
              <a:rPr lang="fr-FR" baseline="30000" dirty="0">
                <a:latin typeface="Avenir Roman" panose="02000503020000020003" pitchFamily="2" charset="0"/>
              </a:rPr>
              <a:t>1,2</a:t>
            </a:r>
            <a:r>
              <a:rPr lang="fr-FR" dirty="0">
                <a:latin typeface="Avenir Roman" panose="02000503020000020003" pitchFamily="2" charset="0"/>
              </a:rPr>
              <a:t>, E. Fanchini</a:t>
            </a:r>
            <a:r>
              <a:rPr lang="fr-FR" baseline="30000" dirty="0">
                <a:latin typeface="Avenir Roman" panose="02000503020000020003" pitchFamily="2" charset="0"/>
              </a:rPr>
              <a:t>2</a:t>
            </a:r>
            <a:r>
              <a:rPr lang="fr-FR" dirty="0">
                <a:latin typeface="Avenir Roman" panose="02000503020000020003" pitchFamily="2" charset="0"/>
              </a:rPr>
              <a:t>, </a:t>
            </a:r>
            <a:r>
              <a:rPr lang="fr-FR" dirty="0" err="1">
                <a:latin typeface="Avenir Roman" panose="02000503020000020003" pitchFamily="2" charset="0"/>
              </a:rPr>
              <a:t>T</a:t>
            </a:r>
            <a:r>
              <a:rPr lang="fr-FR" dirty="0">
                <a:latin typeface="Avenir Roman" panose="02000503020000020003" pitchFamily="2" charset="0"/>
              </a:rPr>
              <a:t>. Forest</a:t>
            </a:r>
            <a:r>
              <a:rPr lang="fr-FR" baseline="30000" dirty="0">
                <a:latin typeface="Avenir Roman" panose="02000503020000020003" pitchFamily="2" charset="0"/>
              </a:rPr>
              <a:t>5</a:t>
            </a:r>
            <a:r>
              <a:rPr lang="fr-FR" dirty="0">
                <a:latin typeface="Avenir Roman" panose="02000503020000020003" pitchFamily="2" charset="0"/>
              </a:rPr>
              <a:t>, E. Forman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A. Freyberger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E. Froidefond</a:t>
            </a:r>
            <a:r>
              <a:rPr lang="fr-FR" baseline="30000" dirty="0">
                <a:latin typeface="Avenir Roman" panose="02000503020000020003" pitchFamily="2" charset="0"/>
              </a:rPr>
              <a:t>2</a:t>
            </a:r>
            <a:r>
              <a:rPr lang="fr-FR" dirty="0">
                <a:latin typeface="Avenir Roman" panose="02000503020000020003" pitchFamily="2" charset="0"/>
              </a:rPr>
              <a:t>, </a:t>
            </a:r>
          </a:p>
          <a:p>
            <a:pPr algn="ctr">
              <a:defRPr/>
            </a:pPr>
            <a:r>
              <a:rPr lang="fr-FR" dirty="0">
                <a:latin typeface="Avenir Roman" panose="02000503020000020003" pitchFamily="2" charset="0"/>
              </a:rPr>
              <a:t>S. Golge</a:t>
            </a:r>
            <a:r>
              <a:rPr lang="fr-FR" baseline="30000" dirty="0">
                <a:latin typeface="Avenir Roman" panose="02000503020000020003" pitchFamily="2" charset="0"/>
              </a:rPr>
              <a:t>6</a:t>
            </a:r>
            <a:r>
              <a:rPr lang="fr-FR" dirty="0">
                <a:latin typeface="Avenir Roman" panose="02000503020000020003" pitchFamily="2" charset="0"/>
              </a:rPr>
              <a:t>, J. Grames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P. Guèye</a:t>
            </a:r>
            <a:r>
              <a:rPr lang="fr-FR" baseline="30000" dirty="0">
                <a:latin typeface="Avenir Roman" panose="02000503020000020003" pitchFamily="2" charset="0"/>
              </a:rPr>
              <a:t>4</a:t>
            </a:r>
            <a:r>
              <a:rPr lang="fr-FR" dirty="0">
                <a:latin typeface="Avenir Roman" panose="02000503020000020003" pitchFamily="2" charset="0"/>
              </a:rPr>
              <a:t>, J. Hansknecht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P. Harrell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J. Hoskins</a:t>
            </a:r>
            <a:r>
              <a:rPr lang="fr-FR" baseline="30000" dirty="0">
                <a:latin typeface="Avenir Roman" panose="02000503020000020003" pitchFamily="2" charset="0"/>
              </a:rPr>
              <a:t>8</a:t>
            </a:r>
            <a:r>
              <a:rPr lang="fr-FR" dirty="0">
                <a:latin typeface="Avenir Roman" panose="02000503020000020003" pitchFamily="2" charset="0"/>
              </a:rPr>
              <a:t>, C. Hyde</a:t>
            </a:r>
            <a:r>
              <a:rPr lang="fr-FR" baseline="30000" dirty="0">
                <a:latin typeface="Avenir Roman" panose="02000503020000020003" pitchFamily="2" charset="0"/>
              </a:rPr>
              <a:t>7</a:t>
            </a:r>
            <a:r>
              <a:rPr lang="fr-FR" dirty="0">
                <a:latin typeface="Avenir Roman" panose="02000503020000020003" pitchFamily="2" charset="0"/>
              </a:rPr>
              <a:t>, R. Kazimi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dirty="0">
                <a:latin typeface="Avenir Roman" panose="02000503020000020003" pitchFamily="2" charset="0"/>
              </a:rPr>
              <a:t>Y. Kim</a:t>
            </a:r>
            <a:r>
              <a:rPr lang="fr-FR" baseline="30000" dirty="0">
                <a:latin typeface="Avenir Roman" panose="02000503020000020003" pitchFamily="2" charset="0"/>
              </a:rPr>
              <a:t>1,5</a:t>
            </a:r>
            <a:r>
              <a:rPr lang="fr-FR" dirty="0">
                <a:latin typeface="Avenir Roman" panose="02000503020000020003" pitchFamily="2" charset="0"/>
              </a:rPr>
              <a:t>, D. Machie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K. Mahoney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 R. Mammei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M. Marton</a:t>
            </a:r>
            <a:r>
              <a:rPr lang="fr-FR" baseline="30000" dirty="0">
                <a:latin typeface="Avenir Roman" panose="02000503020000020003" pitchFamily="2" charset="0"/>
              </a:rPr>
              <a:t>2</a:t>
            </a:r>
            <a:r>
              <a:rPr lang="fr-FR" dirty="0">
                <a:latin typeface="Avenir Roman" panose="02000503020000020003" pitchFamily="2" charset="0"/>
              </a:rPr>
              <a:t>, J. McCarter</a:t>
            </a:r>
            <a:r>
              <a:rPr lang="fr-FR" baseline="30000" dirty="0">
                <a:latin typeface="Avenir Roman" panose="02000503020000020003" pitchFamily="2" charset="0"/>
              </a:rPr>
              <a:t>9</a:t>
            </a:r>
            <a:r>
              <a:rPr lang="fr-FR" dirty="0">
                <a:latin typeface="Avenir Roman" panose="02000503020000020003" pitchFamily="2" charset="0"/>
              </a:rPr>
              <a:t>, M. McCaughan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dirty="0">
                <a:latin typeface="Avenir Roman" panose="02000503020000020003" pitchFamily="2" charset="0"/>
              </a:rPr>
              <a:t>M. McHugh</a:t>
            </a:r>
            <a:r>
              <a:rPr lang="fr-FR" baseline="30000" dirty="0">
                <a:latin typeface="Avenir Roman" panose="02000503020000020003" pitchFamily="2" charset="0"/>
              </a:rPr>
              <a:t>10</a:t>
            </a:r>
            <a:r>
              <a:rPr lang="fr-FR" dirty="0">
                <a:latin typeface="Avenir Roman" panose="02000503020000020003" pitchFamily="2" charset="0"/>
              </a:rPr>
              <a:t>, D. McNulty</a:t>
            </a:r>
            <a:r>
              <a:rPr lang="fr-FR" baseline="30000" dirty="0">
                <a:latin typeface="Avenir Roman" panose="02000503020000020003" pitchFamily="2" charset="0"/>
              </a:rPr>
              <a:t>5</a:t>
            </a:r>
            <a:r>
              <a:rPr lang="fr-FR" dirty="0">
                <a:latin typeface="Avenir Roman" panose="02000503020000020003" pitchFamily="2" charset="0"/>
              </a:rPr>
              <a:t>, </a:t>
            </a:r>
            <a:r>
              <a:rPr lang="fr-FR" dirty="0" err="1">
                <a:latin typeface="Avenir Roman" panose="02000503020000020003" pitchFamily="2" charset="0"/>
              </a:rPr>
              <a:t>T</a:t>
            </a:r>
            <a:r>
              <a:rPr lang="fr-FR" dirty="0">
                <a:latin typeface="Avenir Roman" panose="02000503020000020003" pitchFamily="2" charset="0"/>
              </a:rPr>
              <a:t>. Michaelides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R. Michaels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C. </a:t>
            </a:r>
            <a:r>
              <a:rPr lang="fr-FR" dirty="0" err="1">
                <a:latin typeface="Avenir Roman" panose="02000503020000020003" pitchFamily="2" charset="0"/>
              </a:rPr>
              <a:t>Muñoz</a:t>
            </a:r>
            <a:r>
              <a:rPr lang="fr-FR" dirty="0">
                <a:latin typeface="Avenir Roman" panose="02000503020000020003" pitchFamily="2" charset="0"/>
              </a:rPr>
              <a:t> Camacho</a:t>
            </a:r>
            <a:r>
              <a:rPr lang="fr-FR" baseline="30000" dirty="0">
                <a:latin typeface="Avenir Roman" panose="02000503020000020003" pitchFamily="2" charset="0"/>
              </a:rPr>
              <a:t>11</a:t>
            </a:r>
            <a:r>
              <a:rPr lang="fr-FR" dirty="0">
                <a:latin typeface="Avenir Roman" panose="02000503020000020003" pitchFamily="2" charset="0"/>
              </a:rPr>
              <a:t>, J.-F. Muraz</a:t>
            </a:r>
            <a:r>
              <a:rPr lang="fr-FR" baseline="30000" dirty="0">
                <a:latin typeface="Avenir Roman" panose="02000503020000020003" pitchFamily="2" charset="0"/>
              </a:rPr>
              <a:t>2</a:t>
            </a:r>
            <a:r>
              <a:rPr lang="fr-FR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dirty="0">
                <a:latin typeface="Avenir Roman" panose="02000503020000020003" pitchFamily="2" charset="0"/>
              </a:rPr>
              <a:t>K. Myers</a:t>
            </a:r>
            <a:r>
              <a:rPr lang="fr-FR" baseline="30000" dirty="0">
                <a:latin typeface="Avenir Roman" panose="02000503020000020003" pitchFamily="2" charset="0"/>
              </a:rPr>
              <a:t>12</a:t>
            </a:r>
            <a:r>
              <a:rPr lang="fr-FR" dirty="0">
                <a:latin typeface="Avenir Roman" panose="02000503020000020003" pitchFamily="2" charset="0"/>
              </a:rPr>
              <a:t>, A. Opper</a:t>
            </a:r>
            <a:r>
              <a:rPr lang="fr-FR" baseline="30000" dirty="0">
                <a:latin typeface="Avenir Roman" panose="02000503020000020003" pitchFamily="2" charset="0"/>
              </a:rPr>
              <a:t>10</a:t>
            </a:r>
            <a:r>
              <a:rPr lang="fr-FR" dirty="0">
                <a:latin typeface="Avenir Roman" panose="02000503020000020003" pitchFamily="2" charset="0"/>
              </a:rPr>
              <a:t>, M. Poelker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 J.-S. Réal</a:t>
            </a:r>
            <a:r>
              <a:rPr lang="fr-FR" baseline="30000" dirty="0">
                <a:latin typeface="Avenir Roman" panose="02000503020000020003" pitchFamily="2" charset="0"/>
              </a:rPr>
              <a:t>2</a:t>
            </a:r>
            <a:r>
              <a:rPr lang="fr-FR" dirty="0">
                <a:latin typeface="Avenir Roman" panose="02000503020000020003" pitchFamily="2" charset="0"/>
              </a:rPr>
              <a:t>, L. Richardson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S. Setiniyazi</a:t>
            </a:r>
            <a:r>
              <a:rPr lang="fr-FR" baseline="30000" dirty="0">
                <a:latin typeface="Avenir Roman" panose="02000503020000020003" pitchFamily="2" charset="0"/>
              </a:rPr>
              <a:t>5</a:t>
            </a:r>
            <a:r>
              <a:rPr lang="fr-FR" dirty="0">
                <a:latin typeface="Avenir Roman" panose="02000503020000020003" pitchFamily="2" charset="0"/>
              </a:rPr>
              <a:t>, M. Stutzman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</a:t>
            </a:r>
          </a:p>
          <a:p>
            <a:pPr algn="ctr">
              <a:defRPr/>
            </a:pPr>
            <a:r>
              <a:rPr lang="fr-FR" dirty="0">
                <a:latin typeface="Avenir Roman" panose="02000503020000020003" pitchFamily="2" charset="0"/>
              </a:rPr>
              <a:t>R. Suleiman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C. Tennant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C.-Y. Tsai</a:t>
            </a:r>
            <a:r>
              <a:rPr lang="fr-FR" baseline="30000" dirty="0">
                <a:latin typeface="Avenir Roman" panose="02000503020000020003" pitchFamily="2" charset="0"/>
              </a:rPr>
              <a:t>13</a:t>
            </a:r>
            <a:r>
              <a:rPr lang="fr-FR" dirty="0">
                <a:latin typeface="Avenir Roman" panose="02000503020000020003" pitchFamily="2" charset="0"/>
              </a:rPr>
              <a:t>, D. Turner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A. Variola</a:t>
            </a:r>
            <a:r>
              <a:rPr lang="fr-FR" baseline="30000" dirty="0">
                <a:latin typeface="Avenir Roman" panose="02000503020000020003" pitchFamily="2" charset="0"/>
              </a:rPr>
              <a:t>3</a:t>
            </a:r>
            <a:r>
              <a:rPr lang="fr-FR" dirty="0">
                <a:latin typeface="Avenir Roman" panose="02000503020000020003" pitchFamily="2" charset="0"/>
              </a:rPr>
              <a:t>, E. Voutier</a:t>
            </a:r>
            <a:r>
              <a:rPr lang="fr-FR" baseline="30000" dirty="0">
                <a:latin typeface="Avenir Roman" panose="02000503020000020003" pitchFamily="2" charset="0"/>
              </a:rPr>
              <a:t>2,11</a:t>
            </a:r>
            <a:r>
              <a:rPr lang="fr-FR" dirty="0">
                <a:latin typeface="Avenir Roman" panose="02000503020000020003" pitchFamily="2" charset="0"/>
              </a:rPr>
              <a:t>, Y. Wang</a:t>
            </a:r>
            <a:r>
              <a:rPr lang="fr-FR" baseline="30000" dirty="0">
                <a:latin typeface="Avenir Roman" panose="02000503020000020003" pitchFamily="2" charset="0"/>
              </a:rPr>
              <a:t>1</a:t>
            </a:r>
            <a:r>
              <a:rPr lang="fr-FR" dirty="0">
                <a:latin typeface="Avenir Roman" panose="02000503020000020003" pitchFamily="2" charset="0"/>
              </a:rPr>
              <a:t>, Y. Zhang</a:t>
            </a:r>
            <a:r>
              <a:rPr lang="fr-FR" baseline="30000" dirty="0">
                <a:latin typeface="Avenir Roman" panose="02000503020000020003" pitchFamily="2" charset="0"/>
              </a:rPr>
              <a:t>12</a:t>
            </a:r>
            <a:endParaRPr lang="en-US" baseline="30000" dirty="0">
              <a:latin typeface="Avenir Roman" panose="02000503020000020003" pitchFamily="2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6E10A97-7253-D247-ACEF-8501203C9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456" y="3404321"/>
            <a:ext cx="1026731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Jefferson Lab, Newport News, VA, US, </a:t>
            </a: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LPSC, Grenoble, France, </a:t>
            </a: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LAL, Orsay,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George Washington University, Washington, DC, USA           </a:t>
            </a: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IPN, Orsay,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Avenir Roman" panose="02000503020000020003" pitchFamily="2" charset="0"/>
              </a:rPr>
              <a:t> Virginia Tech, Blacksburg, VA, USA</a:t>
            </a:r>
          </a:p>
        </p:txBody>
      </p:sp>
      <p:sp>
        <p:nvSpPr>
          <p:cNvPr id="8" name="ZoneTexte 1">
            <a:extLst>
              <a:ext uri="{FF2B5EF4-FFF2-40B4-BE49-F238E27FC236}">
                <a16:creationId xmlns:a16="http://schemas.microsoft.com/office/drawing/2014/main" id="{D0A78466-E96C-E24B-9295-CD45B1424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460" y="5305160"/>
            <a:ext cx="10612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4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4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4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4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4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4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4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4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4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4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4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4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4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4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4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4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4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4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400" b="1" i="1" dirty="0">
                <a:latin typeface="Avenir Roman" panose="02000503020000020003" pitchFamily="2" charset="0"/>
                <a:cs typeface="Arial"/>
              </a:rPr>
              <a:t>Jefferson Science Associates</a:t>
            </a:r>
          </a:p>
        </p:txBody>
      </p:sp>
    </p:spTree>
    <p:extLst>
      <p:ext uri="{BB962C8B-B14F-4D97-AF65-F5344CB8AC3E}">
        <p14:creationId xmlns:p14="http://schemas.microsoft.com/office/powerpoint/2010/main" val="2655505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87A7-FF6B-614C-87A2-3009D57A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Experiment : </a:t>
            </a:r>
            <a:r>
              <a:rPr lang="en-US" dirty="0" err="1"/>
              <a:t>Feasability</a:t>
            </a:r>
            <a:r>
              <a:rPr lang="en-US" dirty="0"/>
              <a:t> Demonstration at the CEBAF Injector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9E3CD-BEF6-BB4E-8464-79DD234B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00B0-F79A-F644-BA94-ED3929CD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er 4">
            <a:extLst>
              <a:ext uri="{FF2B5EF4-FFF2-40B4-BE49-F238E27FC236}">
                <a16:creationId xmlns:a16="http://schemas.microsoft.com/office/drawing/2014/main" id="{759FF82C-50BF-EF4E-B61E-5F81BE2B0D52}"/>
              </a:ext>
            </a:extLst>
          </p:cNvPr>
          <p:cNvGrpSpPr>
            <a:grpSpLocks/>
          </p:cNvGrpSpPr>
          <p:nvPr/>
        </p:nvGrpSpPr>
        <p:grpSpPr bwMode="auto">
          <a:xfrm>
            <a:off x="2015637" y="2479122"/>
            <a:ext cx="7869531" cy="4027024"/>
            <a:chOff x="1880916" y="1873156"/>
            <a:chExt cx="7627609" cy="3884734"/>
          </a:xfrm>
        </p:grpSpPr>
        <p:sp>
          <p:nvSpPr>
            <p:cNvPr id="7" name="Rectangle 43">
              <a:extLst>
                <a:ext uri="{FF2B5EF4-FFF2-40B4-BE49-F238E27FC236}">
                  <a16:creationId xmlns:a16="http://schemas.microsoft.com/office/drawing/2014/main" id="{1E4C8EEE-BDAC-704D-B0D8-4BF34D710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763" y="5419321"/>
              <a:ext cx="633276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8" name="Picture 7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55948426-AD67-0746-98C1-812A742F1EE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916" y="1873156"/>
              <a:ext cx="5118486" cy="3414536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35">
            <a:extLst>
              <a:ext uri="{FF2B5EF4-FFF2-40B4-BE49-F238E27FC236}">
                <a16:creationId xmlns:a16="http://schemas.microsoft.com/office/drawing/2014/main" id="{9B6E0870-41FD-E247-95DD-9900882B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578" y="1040189"/>
            <a:ext cx="10436679" cy="1015663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The purpose of the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experiment at the CEBAF Injector was to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the feasibility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of using bremsstrahlung radiation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the efficient production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FE61454-7CB3-2A48-96F4-13EF2F6D0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8213752" y="2495808"/>
            <a:ext cx="2022462" cy="350623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B8D71-20FB-C542-B33B-C5C44897ECFF}"/>
              </a:ext>
            </a:extLst>
          </p:cNvPr>
          <p:cNvSpPr txBox="1"/>
          <p:nvPr/>
        </p:nvSpPr>
        <p:spPr>
          <a:xfrm>
            <a:off x="2118558" y="2593025"/>
            <a:ext cx="3078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 MeV, 1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A, 85%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EBE37-73AA-D64E-B91B-16604A2E795F}"/>
              </a:ext>
            </a:extLst>
          </p:cNvPr>
          <p:cNvSpPr txBox="1"/>
          <p:nvPr/>
        </p:nvSpPr>
        <p:spPr>
          <a:xfrm>
            <a:off x="8364010" y="2579318"/>
            <a:ext cx="17219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Tungsten (1mm)</a:t>
            </a:r>
          </a:p>
        </p:txBody>
      </p:sp>
    </p:spTree>
    <p:extLst>
      <p:ext uri="{BB962C8B-B14F-4D97-AF65-F5344CB8AC3E}">
        <p14:creationId xmlns:p14="http://schemas.microsoft.com/office/powerpoint/2010/main" val="3056438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62246-1036-6F47-8B73-F725967D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Principle of Operation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7CF190-AE2A-6247-AD15-7B87F806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2B2E0-4CF9-824A-A60B-23F0B2CF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8BB6E7-551D-7F45-9951-EAB03FB74791}"/>
              </a:ext>
            </a:extLst>
          </p:cNvPr>
          <p:cNvGrpSpPr/>
          <p:nvPr/>
        </p:nvGrpSpPr>
        <p:grpSpPr>
          <a:xfrm>
            <a:off x="1747031" y="1002003"/>
            <a:ext cx="3131840" cy="4003656"/>
            <a:chOff x="255688" y="1067317"/>
            <a:chExt cx="3131840" cy="4003656"/>
          </a:xfrm>
        </p:grpSpPr>
        <p:sp>
          <p:nvSpPr>
            <p:cNvPr id="7" name="Text Box 113">
              <a:extLst>
                <a:ext uri="{FF2B5EF4-FFF2-40B4-BE49-F238E27FC236}">
                  <a16:creationId xmlns:a16="http://schemas.microsoft.com/office/drawing/2014/main" id="{8D0398B4-DCF8-AE40-B140-4A9304C6C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88" y="3455146"/>
              <a:ext cx="3131840" cy="161582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3333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1.  BREMSSTRAHLUNG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Tx/>
                <a:buChar char="o"/>
                <a:defRPr/>
              </a:pPr>
              <a:endParaRPr lang="en-US" sz="9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Longitudinal </a:t>
              </a:r>
              <a:r>
                <a:rPr lang="en-US" b="1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produce elliptical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whose circular (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component is </a:t>
              </a:r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proportional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to 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endPara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8" name="Text Box 89">
              <a:extLst>
                <a:ext uri="{FF2B5EF4-FFF2-40B4-BE49-F238E27FC236}">
                  <a16:creationId xmlns:a16="http://schemas.microsoft.com/office/drawing/2014/main" id="{670EA242-F4BB-7740-B5DB-A96BAAE5A7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053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9" name="Line 30">
              <a:extLst>
                <a:ext uri="{FF2B5EF4-FFF2-40B4-BE49-F238E27FC236}">
                  <a16:creationId xmlns:a16="http://schemas.microsoft.com/office/drawing/2014/main" id="{61E85D9E-5300-7F4D-ABA4-F633F4EA67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14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" name="Text Box 43">
              <a:extLst>
                <a:ext uri="{FF2B5EF4-FFF2-40B4-BE49-F238E27FC236}">
                  <a16:creationId xmlns:a16="http://schemas.microsoft.com/office/drawing/2014/main" id="{75EC9838-FA92-294D-996A-AA3CD2F46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8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1" name="Oval 98">
              <a:extLst>
                <a:ext uri="{FF2B5EF4-FFF2-40B4-BE49-F238E27FC236}">
                  <a16:creationId xmlns:a16="http://schemas.microsoft.com/office/drawing/2014/main" id="{20E92491-A37E-6246-BA1A-BEBC0CD40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18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" name="Text Box 58">
              <a:extLst>
                <a:ext uri="{FF2B5EF4-FFF2-40B4-BE49-F238E27FC236}">
                  <a16:creationId xmlns:a16="http://schemas.microsoft.com/office/drawing/2014/main" id="{B0131FAF-41A3-8C42-BCD1-590DC54E7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07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13" name="Right Brace 88">
              <a:extLst>
                <a:ext uri="{FF2B5EF4-FFF2-40B4-BE49-F238E27FC236}">
                  <a16:creationId xmlns:a16="http://schemas.microsoft.com/office/drawing/2014/main" id="{0200E2B9-1AAE-5949-BCE3-677957D17148}"/>
                </a:ext>
              </a:extLst>
            </p:cNvPr>
            <p:cNvSpPr/>
            <p:nvPr/>
          </p:nvSpPr>
          <p:spPr>
            <a:xfrm rot="16200000">
              <a:off x="155307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4" name="Line 54">
              <a:extLst>
                <a:ext uri="{FF2B5EF4-FFF2-40B4-BE49-F238E27FC236}">
                  <a16:creationId xmlns:a16="http://schemas.microsoft.com/office/drawing/2014/main" id="{1A116A2C-21F7-3443-8A05-DD7390186C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644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5" name="Picture 14" descr="Screen shot 2012-03-31 at 6.08.09 AM.png">
              <a:extLst>
                <a:ext uri="{FF2B5EF4-FFF2-40B4-BE49-F238E27FC236}">
                  <a16:creationId xmlns:a16="http://schemas.microsoft.com/office/drawing/2014/main" id="{40EE359E-BE13-8F4D-BF2F-0B1D68E6F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2397948" y="2118391"/>
              <a:ext cx="402336" cy="57794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5132FF-CAC5-0E4A-A444-A75280965CD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995" y="2592934"/>
              <a:ext cx="211302" cy="201168"/>
            </a:xfrm>
            <a:prstGeom prst="rect">
              <a:avLst/>
            </a:prstGeom>
          </p:spPr>
        </p:pic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3A337171-2844-0C44-97E7-D7730696A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658" y="2231294"/>
              <a:ext cx="621792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8" name="Line 54">
              <a:extLst>
                <a:ext uri="{FF2B5EF4-FFF2-40B4-BE49-F238E27FC236}">
                  <a16:creationId xmlns:a16="http://schemas.microsoft.com/office/drawing/2014/main" id="{0C2D31A3-3B16-B14F-8EA1-AB7CD4C342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3495" y="3917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46AA36-BCBF-024C-AFDD-00132C66886B}"/>
              </a:ext>
            </a:extLst>
          </p:cNvPr>
          <p:cNvGrpSpPr/>
          <p:nvPr/>
        </p:nvGrpSpPr>
        <p:grpSpPr>
          <a:xfrm>
            <a:off x="2157391" y="1018058"/>
            <a:ext cx="2403939" cy="2295843"/>
            <a:chOff x="4721005" y="1067317"/>
            <a:chExt cx="2403939" cy="2295843"/>
          </a:xfrm>
        </p:grpSpPr>
        <p:sp>
          <p:nvSpPr>
            <p:cNvPr id="20" name="Text Box 89">
              <a:extLst>
                <a:ext uri="{FF2B5EF4-FFF2-40B4-BE49-F238E27FC236}">
                  <a16:creationId xmlns:a16="http://schemas.microsoft.com/office/drawing/2014/main" id="{482D0CDF-F6F5-8743-B5DD-4CEE24AD8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46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21" name="Line 30">
              <a:extLst>
                <a:ext uri="{FF2B5EF4-FFF2-40B4-BE49-F238E27FC236}">
                  <a16:creationId xmlns:a16="http://schemas.microsoft.com/office/drawing/2014/main" id="{750CB4DC-881A-8B4F-BEAC-457FAEC27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907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2" name="Text Box 43">
              <a:extLst>
                <a:ext uri="{FF2B5EF4-FFF2-40B4-BE49-F238E27FC236}">
                  <a16:creationId xmlns:a16="http://schemas.microsoft.com/office/drawing/2014/main" id="{B4BC5645-D02E-A447-9806-C955CD55EB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841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23" name="Oval 98">
              <a:extLst>
                <a:ext uri="{FF2B5EF4-FFF2-40B4-BE49-F238E27FC236}">
                  <a16:creationId xmlns:a16="http://schemas.microsoft.com/office/drawing/2014/main" id="{CB3AA0BD-BE14-544B-BE90-563890C25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511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4" name="Text Box 58">
              <a:extLst>
                <a:ext uri="{FF2B5EF4-FFF2-40B4-BE49-F238E27FC236}">
                  <a16:creationId xmlns:a16="http://schemas.microsoft.com/office/drawing/2014/main" id="{43660108-161A-4349-9402-4AC61A9F2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00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25" name="Right Brace 88">
              <a:extLst>
                <a:ext uri="{FF2B5EF4-FFF2-40B4-BE49-F238E27FC236}">
                  <a16:creationId xmlns:a16="http://schemas.microsoft.com/office/drawing/2014/main" id="{57AAE676-DCB5-ED4B-88AF-E10A8B0BCD62}"/>
                </a:ext>
              </a:extLst>
            </p:cNvPr>
            <p:cNvSpPr/>
            <p:nvPr/>
          </p:nvSpPr>
          <p:spPr>
            <a:xfrm rot="16200000">
              <a:off x="561200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6" name="Line 54">
              <a:extLst>
                <a:ext uri="{FF2B5EF4-FFF2-40B4-BE49-F238E27FC236}">
                  <a16:creationId xmlns:a16="http://schemas.microsoft.com/office/drawing/2014/main" id="{007F0905-35DC-3F40-A1B9-8CA10A520B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537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7" name="Picture 26" descr="Screen shot 2012-03-31 at 6.08.09 AM.png">
              <a:extLst>
                <a:ext uri="{FF2B5EF4-FFF2-40B4-BE49-F238E27FC236}">
                  <a16:creationId xmlns:a16="http://schemas.microsoft.com/office/drawing/2014/main" id="{385CAC4C-ABB8-034A-9407-C660A996A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6456878" y="2118391"/>
              <a:ext cx="402336" cy="57794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44C7A4-C0BA-2841-97E4-83D2C8EFC24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3925" y="2592934"/>
              <a:ext cx="274320" cy="201168"/>
            </a:xfrm>
            <a:prstGeom prst="rect">
              <a:avLst/>
            </a:prstGeom>
          </p:spPr>
        </p:pic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D5F3B235-B34E-C844-BD39-43F926FA2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588" y="2231294"/>
              <a:ext cx="620094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C8ADB5C-190B-934A-B14B-75CB9EE7744D}"/>
                </a:ext>
              </a:extLst>
            </p:cNvPr>
            <p:cNvCxnSpPr/>
            <p:nvPr/>
          </p:nvCxnSpPr>
          <p:spPr bwMode="auto">
            <a:xfrm>
              <a:off x="6768099" y="2695343"/>
              <a:ext cx="266201" cy="7858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1C28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1F90737-7672-4B49-8DB9-8C165F747502}"/>
                </a:ext>
              </a:extLst>
            </p:cNvPr>
            <p:cNvCxnSpPr/>
            <p:nvPr/>
          </p:nvCxnSpPr>
          <p:spPr bwMode="auto">
            <a:xfrm flipV="1">
              <a:off x="6771171" y="2648974"/>
              <a:ext cx="261938" cy="46369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" name="Text Box 89">
              <a:extLst>
                <a:ext uri="{FF2B5EF4-FFF2-40B4-BE49-F238E27FC236}">
                  <a16:creationId xmlns:a16="http://schemas.microsoft.com/office/drawing/2014/main" id="{23F67FC7-01F0-BA4C-B4F2-41D4D34B0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284" y="2732201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33" name="Text Box 89">
              <a:extLst>
                <a:ext uri="{FF2B5EF4-FFF2-40B4-BE49-F238E27FC236}">
                  <a16:creationId xmlns:a16="http://schemas.microsoft.com/office/drawing/2014/main" id="{5556CDA2-8FFE-0D4D-A0E8-A69B79AB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460" y="2347604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rPr>
                <a:t>+</a:t>
              </a:r>
            </a:p>
          </p:txBody>
        </p:sp>
        <p:sp>
          <p:nvSpPr>
            <p:cNvPr id="34" name="Line 54">
              <a:extLst>
                <a:ext uri="{FF2B5EF4-FFF2-40B4-BE49-F238E27FC236}">
                  <a16:creationId xmlns:a16="http://schemas.microsoft.com/office/drawing/2014/main" id="{744EE86C-22EE-6642-9AAB-CC43E635A9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3622" y="2844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Line 54">
              <a:extLst>
                <a:ext uri="{FF2B5EF4-FFF2-40B4-BE49-F238E27FC236}">
                  <a16:creationId xmlns:a16="http://schemas.microsoft.com/office/drawing/2014/main" id="{C88F3A2A-9432-2E41-B6E6-110A7273F2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4804" y="243641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2CE9086-7304-F14A-9CD3-D7F07DCA4331}"/>
              </a:ext>
            </a:extLst>
          </p:cNvPr>
          <p:cNvGrpSpPr/>
          <p:nvPr/>
        </p:nvGrpSpPr>
        <p:grpSpPr>
          <a:xfrm>
            <a:off x="1751348" y="3407173"/>
            <a:ext cx="3327400" cy="1892826"/>
            <a:chOff x="4314962" y="3456432"/>
            <a:chExt cx="3327400" cy="189282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57AB24D-4E6C-0F48-847B-C727147312AD}"/>
                </a:ext>
              </a:extLst>
            </p:cNvPr>
            <p:cNvSpPr/>
            <p:nvPr/>
          </p:nvSpPr>
          <p:spPr>
            <a:xfrm>
              <a:off x="4314962" y="3456432"/>
              <a:ext cx="3327400" cy="189282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2. </a:t>
              </a:r>
              <a:r>
                <a:rPr lang="fr-FR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PAIR PRODUCTION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In the </a:t>
              </a:r>
              <a:r>
                <a:rPr lang="en-US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same target</a:t>
              </a: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,</a:t>
              </a:r>
              <a:r>
                <a:rPr lang="en-US" dirty="0"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produce 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 err="1">
                  <a:solidFill>
                    <a:srgbClr val="1C28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pairs and transfer 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into longitudinal (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and transverse polarization averages to zero</a:t>
              </a:r>
            </a:p>
          </p:txBody>
        </p:sp>
        <p:sp>
          <p:nvSpPr>
            <p:cNvPr id="38" name="Line 54">
              <a:extLst>
                <a:ext uri="{FF2B5EF4-FFF2-40B4-BE49-F238E27FC236}">
                  <a16:creationId xmlns:a16="http://schemas.microsoft.com/office/drawing/2014/main" id="{355986FF-8918-294E-BAF4-0BCC9C49CA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5050" y="4226553"/>
              <a:ext cx="213029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9" name="Line 54">
              <a:extLst>
                <a:ext uri="{FF2B5EF4-FFF2-40B4-BE49-F238E27FC236}">
                  <a16:creationId xmlns:a16="http://schemas.microsoft.com/office/drawing/2014/main" id="{609E199B-DFFE-D840-A659-2B4627398A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7771" y="4221338"/>
              <a:ext cx="21302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ECF27D5-2ECA-A949-9BFD-177AB3C654F1}"/>
              </a:ext>
            </a:extLst>
          </p:cNvPr>
          <p:cNvSpPr/>
          <p:nvPr/>
        </p:nvSpPr>
        <p:spPr>
          <a:xfrm>
            <a:off x="4589606" y="4893853"/>
            <a:ext cx="3327400" cy="13388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3.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Phase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Space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Definition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fr-FR" sz="900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emittance of the positron beam is defined by slits and magnetic fields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41" name="Grouper 344">
            <a:extLst>
              <a:ext uri="{FF2B5EF4-FFF2-40B4-BE49-F238E27FC236}">
                <a16:creationId xmlns:a16="http://schemas.microsoft.com/office/drawing/2014/main" id="{4AF8331D-67DE-D34E-BBC3-55AF84F8F1B7}"/>
              </a:ext>
            </a:extLst>
          </p:cNvPr>
          <p:cNvGrpSpPr/>
          <p:nvPr/>
        </p:nvGrpSpPr>
        <p:grpSpPr>
          <a:xfrm>
            <a:off x="4536598" y="1018058"/>
            <a:ext cx="2836862" cy="3782531"/>
            <a:chOff x="2837523" y="1646791"/>
            <a:chExt cx="2836862" cy="3782531"/>
          </a:xfrm>
        </p:grpSpPr>
        <p:grpSp>
          <p:nvGrpSpPr>
            <p:cNvPr id="42" name="Grouper 345">
              <a:extLst>
                <a:ext uri="{FF2B5EF4-FFF2-40B4-BE49-F238E27FC236}">
                  <a16:creationId xmlns:a16="http://schemas.microsoft.com/office/drawing/2014/main" id="{18BE9348-1774-434A-BF19-2DE232AFDD1C}"/>
                </a:ext>
              </a:extLst>
            </p:cNvPr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46" name="Secteurs 349">
                <a:extLst>
                  <a:ext uri="{FF2B5EF4-FFF2-40B4-BE49-F238E27FC236}">
                    <a16:creationId xmlns:a16="http://schemas.microsoft.com/office/drawing/2014/main" id="{CBBD852D-BA2E-6948-B105-5B0C4F0F1233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Secteurs 350">
                <a:extLst>
                  <a:ext uri="{FF2B5EF4-FFF2-40B4-BE49-F238E27FC236}">
                    <a16:creationId xmlns:a16="http://schemas.microsoft.com/office/drawing/2014/main" id="{51C5B9C0-3AE0-D540-AEF6-2A7BE1FD8DCC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Line 11">
                <a:extLst>
                  <a:ext uri="{FF2B5EF4-FFF2-40B4-BE49-F238E27FC236}">
                    <a16:creationId xmlns:a16="http://schemas.microsoft.com/office/drawing/2014/main" id="{85C9B4C5-6F5A-094A-8735-3EAA0F057C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3">
                <a:extLst>
                  <a:ext uri="{FF2B5EF4-FFF2-40B4-BE49-F238E27FC236}">
                    <a16:creationId xmlns:a16="http://schemas.microsoft.com/office/drawing/2014/main" id="{0DE13AD3-1A5B-FA4A-BE04-667284336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4">
                <a:extLst>
                  <a:ext uri="{FF2B5EF4-FFF2-40B4-BE49-F238E27FC236}">
                    <a16:creationId xmlns:a16="http://schemas.microsoft.com/office/drawing/2014/main" id="{2382F02A-AAD4-9D45-88FE-2D68951C5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Line 38">
                <a:extLst>
                  <a:ext uri="{FF2B5EF4-FFF2-40B4-BE49-F238E27FC236}">
                    <a16:creationId xmlns:a16="http://schemas.microsoft.com/office/drawing/2014/main" id="{9F461281-0CAF-0D45-8128-EF0EBC8937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2" name="Text Box 45">
                <a:extLst>
                  <a:ext uri="{FF2B5EF4-FFF2-40B4-BE49-F238E27FC236}">
                    <a16:creationId xmlns:a16="http://schemas.microsoft.com/office/drawing/2014/main" id="{EF5EF033-7847-A14E-B099-0F6612DBBB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3" name="Line 49">
                <a:extLst>
                  <a:ext uri="{FF2B5EF4-FFF2-40B4-BE49-F238E27FC236}">
                    <a16:creationId xmlns:a16="http://schemas.microsoft.com/office/drawing/2014/main" id="{F448D7FE-970D-B34A-A248-7AB736F8AA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Line 81">
                <a:extLst>
                  <a:ext uri="{FF2B5EF4-FFF2-40B4-BE49-F238E27FC236}">
                    <a16:creationId xmlns:a16="http://schemas.microsoft.com/office/drawing/2014/main" id="{EE579CD5-63E8-2042-9E49-96E7809FE2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Line 82">
                <a:extLst>
                  <a:ext uri="{FF2B5EF4-FFF2-40B4-BE49-F238E27FC236}">
                    <a16:creationId xmlns:a16="http://schemas.microsoft.com/office/drawing/2014/main" id="{0216D669-AF14-5E47-BB42-C3F768932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Oval 23">
                <a:extLst>
                  <a:ext uri="{FF2B5EF4-FFF2-40B4-BE49-F238E27FC236}">
                    <a16:creationId xmlns:a16="http://schemas.microsoft.com/office/drawing/2014/main" id="{B30CC489-66B9-4F4E-B735-0E9AC96ED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Text Box 48">
                <a:extLst>
                  <a:ext uri="{FF2B5EF4-FFF2-40B4-BE49-F238E27FC236}">
                    <a16:creationId xmlns:a16="http://schemas.microsoft.com/office/drawing/2014/main" id="{6E69A0C5-DFD1-0740-BD51-C585443994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8" name="Line 18">
                <a:extLst>
                  <a:ext uri="{FF2B5EF4-FFF2-40B4-BE49-F238E27FC236}">
                    <a16:creationId xmlns:a16="http://schemas.microsoft.com/office/drawing/2014/main" id="{72B058AE-1AF3-354E-BDA4-35F4F7CB1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Line 17">
                <a:extLst>
                  <a:ext uri="{FF2B5EF4-FFF2-40B4-BE49-F238E27FC236}">
                    <a16:creationId xmlns:a16="http://schemas.microsoft.com/office/drawing/2014/main" id="{ED44688E-EEF7-814F-B51D-6A17C835A2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Line 33">
                <a:extLst>
                  <a:ext uri="{FF2B5EF4-FFF2-40B4-BE49-F238E27FC236}">
                    <a16:creationId xmlns:a16="http://schemas.microsoft.com/office/drawing/2014/main" id="{3519E352-B094-D54D-9696-6DCA865113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Line 34">
                <a:extLst>
                  <a:ext uri="{FF2B5EF4-FFF2-40B4-BE49-F238E27FC236}">
                    <a16:creationId xmlns:a16="http://schemas.microsoft.com/office/drawing/2014/main" id="{A38FCD04-F3CF-7943-981A-F7B6FC1EC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Text Box 47">
                <a:extLst>
                  <a:ext uri="{FF2B5EF4-FFF2-40B4-BE49-F238E27FC236}">
                    <a16:creationId xmlns:a16="http://schemas.microsoft.com/office/drawing/2014/main" id="{7B75C0FC-DED1-C84D-B90B-258676D032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3" name="Rectangle 20">
                <a:extLst>
                  <a:ext uri="{FF2B5EF4-FFF2-40B4-BE49-F238E27FC236}">
                    <a16:creationId xmlns:a16="http://schemas.microsoft.com/office/drawing/2014/main" id="{CC350977-0CC1-9440-A5CD-AF58F4CCD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Rectangle 21">
                <a:extLst>
                  <a:ext uri="{FF2B5EF4-FFF2-40B4-BE49-F238E27FC236}">
                    <a16:creationId xmlns:a16="http://schemas.microsoft.com/office/drawing/2014/main" id="{C8DB779E-4790-2543-B7E1-B588243B5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3E4AE0C9-1553-4649-A087-5467EF6C08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6" name="Line 42">
                <a:extLst>
                  <a:ext uri="{FF2B5EF4-FFF2-40B4-BE49-F238E27FC236}">
                    <a16:creationId xmlns:a16="http://schemas.microsoft.com/office/drawing/2014/main" id="{0A021A9C-A1E9-2D46-994A-594E7B250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67" name="Group 189">
                <a:extLst>
                  <a:ext uri="{FF2B5EF4-FFF2-40B4-BE49-F238E27FC236}">
                    <a16:creationId xmlns:a16="http://schemas.microsoft.com/office/drawing/2014/main" id="{75975732-34FC-3549-80A1-A1A128B7069C}"/>
                  </a:ext>
                </a:extLst>
              </p:cNvPr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80" name="Line 12">
                  <a:extLst>
                    <a:ext uri="{FF2B5EF4-FFF2-40B4-BE49-F238E27FC236}">
                      <a16:creationId xmlns:a16="http://schemas.microsoft.com/office/drawing/2014/main" id="{CC0B413B-B9FD-8148-883E-6AFF01BB86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81" name="Straight Connector 2">
                  <a:extLst>
                    <a:ext uri="{FF2B5EF4-FFF2-40B4-BE49-F238E27FC236}">
                      <a16:creationId xmlns:a16="http://schemas.microsoft.com/office/drawing/2014/main" id="{9FF69D4F-3218-1749-ABC2-E43B23761D7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82" name="Straight Connector 58">
                  <a:extLst>
                    <a:ext uri="{FF2B5EF4-FFF2-40B4-BE49-F238E27FC236}">
                      <a16:creationId xmlns:a16="http://schemas.microsoft.com/office/drawing/2014/main" id="{60287805-9C76-C14A-956F-AA74C7F4BFC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83" name="Line 33">
                  <a:extLst>
                    <a:ext uri="{FF2B5EF4-FFF2-40B4-BE49-F238E27FC236}">
                      <a16:creationId xmlns:a16="http://schemas.microsoft.com/office/drawing/2014/main" id="{C104A491-A021-054D-8453-F698E84F73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4" name="Line 33">
                  <a:extLst>
                    <a:ext uri="{FF2B5EF4-FFF2-40B4-BE49-F238E27FC236}">
                      <a16:creationId xmlns:a16="http://schemas.microsoft.com/office/drawing/2014/main" id="{EA6A6ADD-1299-7441-BBD1-213CD6DEDF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5" name="Line 11">
                  <a:extLst>
                    <a:ext uri="{FF2B5EF4-FFF2-40B4-BE49-F238E27FC236}">
                      <a16:creationId xmlns:a16="http://schemas.microsoft.com/office/drawing/2014/main" id="{53F7A27F-C8E8-9A47-AA97-85346B23E6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68" name="Oval 99">
                <a:extLst>
                  <a:ext uri="{FF2B5EF4-FFF2-40B4-BE49-F238E27FC236}">
                    <a16:creationId xmlns:a16="http://schemas.microsoft.com/office/drawing/2014/main" id="{5A2FC4F8-6391-D84D-9BB2-B927E1D1A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9" name="Oval 100">
                <a:extLst>
                  <a:ext uri="{FF2B5EF4-FFF2-40B4-BE49-F238E27FC236}">
                    <a16:creationId xmlns:a16="http://schemas.microsoft.com/office/drawing/2014/main" id="{54FABD8B-22D9-F94F-B6AE-BC1DB89B9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0" name="Oval 101">
                <a:extLst>
                  <a:ext uri="{FF2B5EF4-FFF2-40B4-BE49-F238E27FC236}">
                    <a16:creationId xmlns:a16="http://schemas.microsoft.com/office/drawing/2014/main" id="{61F96071-5E3D-834B-82DD-6FFB4FA97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1" name="Line 35">
                <a:extLst>
                  <a:ext uri="{FF2B5EF4-FFF2-40B4-BE49-F238E27FC236}">
                    <a16:creationId xmlns:a16="http://schemas.microsoft.com/office/drawing/2014/main" id="{CE0A0678-ED23-F44C-805B-AFA324671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2" name="Line 36">
                <a:extLst>
                  <a:ext uri="{FF2B5EF4-FFF2-40B4-BE49-F238E27FC236}">
                    <a16:creationId xmlns:a16="http://schemas.microsoft.com/office/drawing/2014/main" id="{F1792B39-CCFB-3949-8804-8E23BF2D8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3" name="Line 39">
                <a:extLst>
                  <a:ext uri="{FF2B5EF4-FFF2-40B4-BE49-F238E27FC236}">
                    <a16:creationId xmlns:a16="http://schemas.microsoft.com/office/drawing/2014/main" id="{5916216D-711D-FA4A-8409-15F36C4C51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4" name="Text Box 46">
                <a:extLst>
                  <a:ext uri="{FF2B5EF4-FFF2-40B4-BE49-F238E27FC236}">
                    <a16:creationId xmlns:a16="http://schemas.microsoft.com/office/drawing/2014/main" id="{644402E2-7D32-1D43-9772-3185DFC482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5" name="Oval 24">
                <a:extLst>
                  <a:ext uri="{FF2B5EF4-FFF2-40B4-BE49-F238E27FC236}">
                    <a16:creationId xmlns:a16="http://schemas.microsoft.com/office/drawing/2014/main" id="{81999784-D1DD-A848-88C5-6349AEE3D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6" name="Right Brace 199">
                <a:extLst>
                  <a:ext uri="{FF2B5EF4-FFF2-40B4-BE49-F238E27FC236}">
                    <a16:creationId xmlns:a16="http://schemas.microsoft.com/office/drawing/2014/main" id="{3C785E2F-1F9C-DB4D-BF2B-05E81FAED64C}"/>
                  </a:ext>
                </a:extLst>
              </p:cNvPr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77" name="Text Box 58">
                <a:extLst>
                  <a:ext uri="{FF2B5EF4-FFF2-40B4-BE49-F238E27FC236}">
                    <a16:creationId xmlns:a16="http://schemas.microsoft.com/office/drawing/2014/main" id="{F472998F-60D1-7549-90C3-D0A4CFF3A9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78" name="Text Box 88">
                <a:extLst>
                  <a:ext uri="{FF2B5EF4-FFF2-40B4-BE49-F238E27FC236}">
                    <a16:creationId xmlns:a16="http://schemas.microsoft.com/office/drawing/2014/main" id="{357E6584-FF85-2841-B0FB-F27E920CA0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9" name="Line 54">
                <a:extLst>
                  <a:ext uri="{FF2B5EF4-FFF2-40B4-BE49-F238E27FC236}">
                    <a16:creationId xmlns:a16="http://schemas.microsoft.com/office/drawing/2014/main" id="{5D7C8B0A-6D97-DC42-81EA-79093BDB8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43" name="Group 159">
              <a:extLst>
                <a:ext uri="{FF2B5EF4-FFF2-40B4-BE49-F238E27FC236}">
                  <a16:creationId xmlns:a16="http://schemas.microsoft.com/office/drawing/2014/main" id="{84DE1262-D69F-C945-B244-E281D1AE619F}"/>
                </a:ext>
              </a:extLst>
            </p:cNvPr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44" name="Line 84">
                <a:extLst>
                  <a:ext uri="{FF2B5EF4-FFF2-40B4-BE49-F238E27FC236}">
                    <a16:creationId xmlns:a16="http://schemas.microsoft.com/office/drawing/2014/main" id="{94FAFA04-A362-D245-B5B4-3A0114B470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Line 85">
                <a:extLst>
                  <a:ext uri="{FF2B5EF4-FFF2-40B4-BE49-F238E27FC236}">
                    <a16:creationId xmlns:a16="http://schemas.microsoft.com/office/drawing/2014/main" id="{83F97A29-C9DC-CF41-97B6-9336FF1893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AA2DF52-B13E-6844-9BA7-D95056D30C96}"/>
              </a:ext>
            </a:extLst>
          </p:cNvPr>
          <p:cNvGrpSpPr/>
          <p:nvPr/>
        </p:nvGrpSpPr>
        <p:grpSpPr>
          <a:xfrm>
            <a:off x="3943116" y="3669030"/>
            <a:ext cx="6712144" cy="2702361"/>
            <a:chOff x="2451773" y="3734344"/>
            <a:chExt cx="6712144" cy="2702361"/>
          </a:xfrm>
        </p:grpSpPr>
        <p:grpSp>
          <p:nvGrpSpPr>
            <p:cNvPr id="87" name="Group 211">
              <a:extLst>
                <a:ext uri="{FF2B5EF4-FFF2-40B4-BE49-F238E27FC236}">
                  <a16:creationId xmlns:a16="http://schemas.microsoft.com/office/drawing/2014/main" id="{4079620D-1E58-C240-8617-CE1519F63BBC}"/>
                </a:ext>
              </a:extLst>
            </p:cNvPr>
            <p:cNvGrpSpPr/>
            <p:nvPr/>
          </p:nvGrpSpPr>
          <p:grpSpPr>
            <a:xfrm>
              <a:off x="5704477" y="3734344"/>
              <a:ext cx="2706389" cy="1678000"/>
              <a:chOff x="5650906" y="3928954"/>
              <a:chExt cx="2706389" cy="1678000"/>
            </a:xfrm>
          </p:grpSpPr>
          <p:sp>
            <p:nvSpPr>
              <p:cNvPr id="90" name="Rectangle 22">
                <a:extLst>
                  <a:ext uri="{FF2B5EF4-FFF2-40B4-BE49-F238E27FC236}">
                    <a16:creationId xmlns:a16="http://schemas.microsoft.com/office/drawing/2014/main" id="{C7C84C34-43E4-EE4D-8E8F-876BA6D86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8723" y="4292451"/>
                <a:ext cx="1308100" cy="720725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1" name="Text Box 44">
                <a:extLst>
                  <a:ext uri="{FF2B5EF4-FFF2-40B4-BE49-F238E27FC236}">
                    <a16:creationId xmlns:a16="http://schemas.microsoft.com/office/drawing/2014/main" id="{2F2E920A-5984-4B4E-87C8-5F54692029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0906" y="4786313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  <a:r>
                  <a:rPr lang="en-US" sz="1200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  <a:endPara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92" name="Rectangle 50">
                <a:extLst>
                  <a:ext uri="{FF2B5EF4-FFF2-40B4-BE49-F238E27FC236}">
                    <a16:creationId xmlns:a16="http://schemas.microsoft.com/office/drawing/2014/main" id="{E4B64F67-3E3E-7C40-BC7E-32A752BBB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168" y="4437112"/>
                <a:ext cx="871959" cy="432048"/>
              </a:xfrm>
              <a:prstGeom prst="rect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3" name="Line 51">
                <a:extLst>
                  <a:ext uri="{FF2B5EF4-FFF2-40B4-BE49-F238E27FC236}">
                    <a16:creationId xmlns:a16="http://schemas.microsoft.com/office/drawing/2014/main" id="{DB158E61-51A7-A443-986C-F395DC45A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4936" y="4363452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4" name="Line 52">
                <a:extLst>
                  <a:ext uri="{FF2B5EF4-FFF2-40B4-BE49-F238E27FC236}">
                    <a16:creationId xmlns:a16="http://schemas.microsoft.com/office/drawing/2014/main" id="{37BF4AE6-EC80-9448-9E04-BD0B2C341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41123" y="430058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5" name="Text Box 53">
                <a:extLst>
                  <a:ext uri="{FF2B5EF4-FFF2-40B4-BE49-F238E27FC236}">
                    <a16:creationId xmlns:a16="http://schemas.microsoft.com/office/drawing/2014/main" id="{2842AA24-A8D0-6144-84A7-240166454E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8263" y="3928954"/>
                <a:ext cx="35939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</a:p>
            </p:txBody>
          </p:sp>
          <p:sp>
            <p:nvSpPr>
              <p:cNvPr id="96" name="Text Box 58">
                <a:extLst>
                  <a:ext uri="{FF2B5EF4-FFF2-40B4-BE49-F238E27FC236}">
                    <a16:creationId xmlns:a16="http://schemas.microsoft.com/office/drawing/2014/main" id="{4CE0E0D9-8166-3740-897B-CEE55C5476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3303" y="4483529"/>
                <a:ext cx="131298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Calorimeter</a:t>
                </a:r>
              </a:p>
            </p:txBody>
          </p:sp>
          <p:sp>
            <p:nvSpPr>
              <p:cNvPr id="97" name="Line 59">
                <a:extLst>
                  <a:ext uri="{FF2B5EF4-FFF2-40B4-BE49-F238E27FC236}">
                    <a16:creationId xmlns:a16="http://schemas.microsoft.com/office/drawing/2014/main" id="{74067ADA-B659-CD47-A81D-A06EFD57A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779814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8" name="Line 61">
                <a:extLst>
                  <a:ext uri="{FF2B5EF4-FFF2-40B4-BE49-F238E27FC236}">
                    <a16:creationId xmlns:a16="http://schemas.microsoft.com/office/drawing/2014/main" id="{CAEE5148-F975-8C46-BE46-343A4AD01D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543276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9" name="Rectangle 27">
                <a:extLst>
                  <a:ext uri="{FF2B5EF4-FFF2-40B4-BE49-F238E27FC236}">
                    <a16:creationId xmlns:a16="http://schemas.microsoft.com/office/drawing/2014/main" id="{C72C8A52-72E0-1748-BD2B-0CBA45197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631" y="4471988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00" name="Right Brace 222">
                <a:extLst>
                  <a:ext uri="{FF2B5EF4-FFF2-40B4-BE49-F238E27FC236}">
                    <a16:creationId xmlns:a16="http://schemas.microsoft.com/office/drawing/2014/main" id="{0F158314-359A-714C-BB83-86C720B9F4B4}"/>
                  </a:ext>
                </a:extLst>
              </p:cNvPr>
              <p:cNvSpPr/>
              <p:nvPr/>
            </p:nvSpPr>
            <p:spPr>
              <a:xfrm rot="5400000">
                <a:off x="6845127" y="3861048"/>
                <a:ext cx="360040" cy="266429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01" name="Text Box 58">
                <a:extLst>
                  <a:ext uri="{FF2B5EF4-FFF2-40B4-BE49-F238E27FC236}">
                    <a16:creationId xmlns:a16="http://schemas.microsoft.com/office/drawing/2014/main" id="{7F489349-3DB8-124D-AFD8-FEFCC65DDD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1010" y="5329955"/>
                <a:ext cx="264958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Compton Transmission Polarimeter</a:t>
                </a:r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4E9D7DE-12F8-E347-9E62-15DACA339AF7}"/>
                </a:ext>
              </a:extLst>
            </p:cNvPr>
            <p:cNvSpPr/>
            <p:nvPr/>
          </p:nvSpPr>
          <p:spPr>
            <a:xfrm>
              <a:off x="2451773" y="5374876"/>
              <a:ext cx="6712144" cy="106182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4. COMPTON TRANSMISSION POLARIMETER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convert into polarized </a:t>
              </a:r>
              <a:r>
                <a:rPr lang="en-US" b="1" dirty="0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whose 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transmission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through a polarized iron target (</a:t>
              </a:r>
              <a:r>
                <a:rPr lang="en-US" b="1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depends on 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.P</a:t>
              </a:r>
              <a:r>
                <a:rPr lang="en-US" b="1" baseline="-25000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endParaRPr lang="en-US" b="1" baseline="-25000" dirty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89" name="Line 54">
              <a:extLst>
                <a:ext uri="{FF2B5EF4-FFF2-40B4-BE49-F238E27FC236}">
                  <a16:creationId xmlns:a16="http://schemas.microsoft.com/office/drawing/2014/main" id="{C957B54F-72F1-CF4E-A127-3B5ECA9BD0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2789" y="587166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36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340</TotalTime>
  <Words>2556</Words>
  <Application>Microsoft Macintosh PowerPoint</Application>
  <PresentationFormat>Widescreen</PresentationFormat>
  <Paragraphs>395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ＭＳ Ｐゴシック</vt:lpstr>
      <vt:lpstr>PingFangSC-Regular</vt:lpstr>
      <vt:lpstr>.PingFangSC-Regular</vt:lpstr>
      <vt:lpstr>Arial</vt:lpstr>
      <vt:lpstr>Avenir Roman</vt:lpstr>
      <vt:lpstr>Calibri</vt:lpstr>
      <vt:lpstr>Century Gothic</vt:lpstr>
      <vt:lpstr>Comic Sans MS</vt:lpstr>
      <vt:lpstr>Futura Medium</vt:lpstr>
      <vt:lpstr>Lucida Calligraphy</vt:lpstr>
      <vt:lpstr>Microsoft Sans Serif</vt:lpstr>
      <vt:lpstr>Symbol</vt:lpstr>
      <vt:lpstr>Times</vt:lpstr>
      <vt:lpstr>Verdana</vt:lpstr>
      <vt:lpstr>Wingdings</vt:lpstr>
      <vt:lpstr>Theme1</vt:lpstr>
      <vt:lpstr>Image</vt:lpstr>
      <vt:lpstr>Equation</vt:lpstr>
      <vt:lpstr>…quation</vt:lpstr>
      <vt:lpstr>Worksheet</vt:lpstr>
      <vt:lpstr>Polarized Positron Beams at Jefferson Lab</vt:lpstr>
      <vt:lpstr>Why Polarized Positrons at Jefferson Lab?</vt:lpstr>
      <vt:lpstr>Letter of Intent to PAC46 (LOI-12-18-004)</vt:lpstr>
      <vt:lpstr>Polarized Positrons at an Electron Ion Collider</vt:lpstr>
      <vt:lpstr>Methods for Generating Polarized Positrons</vt:lpstr>
      <vt:lpstr>New Method : Exploit Electron Beam Spin Polarization</vt:lpstr>
      <vt:lpstr>Polarized Electrons for Polarized Positrons (PEPPo) Collaboration</vt:lpstr>
      <vt:lpstr>PEPPo Experiment : Feasability Demonstration at the CEBAF Injector</vt:lpstr>
      <vt:lpstr>PEPPo : Principle of Operation</vt:lpstr>
      <vt:lpstr>Positron Polarimeter by Compton Scattering</vt:lpstr>
      <vt:lpstr>PEPPo : Polarized Positron Production</vt:lpstr>
      <vt:lpstr>PEPPo : Positron Yield at MeV Beam Energy</vt:lpstr>
      <vt:lpstr>Figure of Merit (Electron Energy 60 MeV)</vt:lpstr>
      <vt:lpstr>Enabling Technology : Advances in Polarized Electron Sources</vt:lpstr>
      <vt:lpstr>High Current and High Polarization Photocathode Performance</vt:lpstr>
      <vt:lpstr>CEBAF Polarized Source Lifetime :  GaAs/GaAsP &gt; 1 mA</vt:lpstr>
      <vt:lpstr>High Power Pair-Production Conversion Target R&amp;D</vt:lpstr>
      <vt:lpstr>Polarized Positron Injector Concepts</vt:lpstr>
      <vt:lpstr>Jefferson Lab Resource : Low Energy Research Facility (LERF)</vt:lpstr>
      <vt:lpstr>LERF Vent Bake Photogun</vt:lpstr>
      <vt:lpstr>Magnetized Beam Photogun at the Gun Test Stand</vt:lpstr>
      <vt:lpstr>Roadmap : Polarized Positron Beam Demo (PEPPo-II)</vt:lpstr>
      <vt:lpstr>Roadmap: Integrated Approach</vt:lpstr>
      <vt:lpstr>Outlook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Microsoft Office User</cp:lastModifiedBy>
  <cp:revision>50</cp:revision>
  <dcterms:created xsi:type="dcterms:W3CDTF">2018-09-06T13:32:58Z</dcterms:created>
  <dcterms:modified xsi:type="dcterms:W3CDTF">2018-10-05T18:18:35Z</dcterms:modified>
</cp:coreProperties>
</file>