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6405"/>
  </p:normalViewPr>
  <p:slideViewPr>
    <p:cSldViewPr snapToGrid="0">
      <p:cViewPr varScale="1">
        <p:scale>
          <a:sx n="104" d="100"/>
          <a:sy n="104" d="100"/>
        </p:scale>
        <p:origin x="232" y="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820EC-43B7-4632-2399-DCE67AE04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73AAD5-DC11-9EFE-AAB8-D8614B85EE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9C1E37-11F0-9E1F-07E8-BD77A7E73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F118-7A62-2949-A432-713D5973C79A}" type="datetimeFigureOut">
              <a:rPr lang="en-US" smtClean="0"/>
              <a:t>3/29/23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B60E82-08FA-F506-DA2B-BCDC45AA02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AE34F1-8EA2-6D71-4B51-93126277A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2921-087E-FF42-B6E5-0AEBE81D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172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EE780-2EDA-F985-2D54-1FB35DF33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486CE2-6EBD-D1B1-E74C-A216609B75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AEEDCA-0873-4F5F-ACB1-4482C191A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F118-7A62-2949-A432-713D5973C79A}" type="datetimeFigureOut">
              <a:rPr lang="en-US" smtClean="0"/>
              <a:t>3/29/23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6334B9-E8CB-22A4-C0A3-F7B111336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0EB7AF-C113-339D-4633-821C62130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2921-087E-FF42-B6E5-0AEBE81D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4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FD6E730-F8A8-C02A-5075-AACAC30269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56949D-6E0A-A990-0B9A-4685006CF7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3F742D-D940-4D6E-C789-F90922F98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F118-7A62-2949-A432-713D5973C79A}" type="datetimeFigureOut">
              <a:rPr lang="en-US" smtClean="0"/>
              <a:t>3/29/23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EFE858-66E3-CAE1-87AD-A4A389916B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E420D-90B5-19A1-0428-A4A305939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2921-087E-FF42-B6E5-0AEBE81D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6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44E1C-FE01-0EE7-0F2D-6E4E503080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EE470F-2640-FB79-93F6-9A35EB7401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21F3A-5956-28EC-6FCA-CF77FB6C16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F118-7A62-2949-A432-713D5973C79A}" type="datetimeFigureOut">
              <a:rPr lang="en-US" smtClean="0"/>
              <a:t>3/29/23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B400C6-3EAF-6510-49EA-211DC1B94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87F47F-ACFC-EDE4-D371-C93B7044B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2921-087E-FF42-B6E5-0AEBE81D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543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924CB-054C-5727-A05B-535E3465C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5E2056-34F7-59A2-FA9C-7C4E299D94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6BB9C-FBAB-813F-2488-E1B857C70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F118-7A62-2949-A432-713D5973C79A}" type="datetimeFigureOut">
              <a:rPr lang="en-US" smtClean="0"/>
              <a:t>3/29/23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8C6BBE-BE3F-1D19-60F4-FB70260ED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93EC54-8696-8B3A-1EF7-A728E883F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2921-087E-FF42-B6E5-0AEBE81D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8182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FDFC0D-CBDF-D9BB-6FF3-4D197380B5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DBF64-1305-8295-7103-9C7C64120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B33A08-F963-6643-291E-934057C5E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8EBB37-B1A5-E91D-8816-441FB5635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F118-7A62-2949-A432-713D5973C79A}" type="datetimeFigureOut">
              <a:rPr lang="en-US" smtClean="0"/>
              <a:t>3/29/23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05C5BE-4332-D306-AE97-483A1A52B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F03E70-4954-E78E-D264-29F7CFA27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2921-087E-FF42-B6E5-0AEBE81D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491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6E66AA-8CAE-3AE6-09E0-07E746919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F350AF-351D-338A-8D56-4957A3ECEB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3E0652-1F2F-C350-CA0A-1E93F78BD7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30319FB-7A7C-E476-825E-3E2A29F6D6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9E195F-CD1A-2E04-E318-A1A08B6F299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CB9EB4-9062-E622-84F8-7C8A28605A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F118-7A62-2949-A432-713D5973C79A}" type="datetimeFigureOut">
              <a:rPr lang="en-US" smtClean="0"/>
              <a:t>3/29/23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2EA151-597F-74DD-70C2-B4B509201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C80E215-29DF-EB7D-80E9-32323E4A13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2921-087E-FF42-B6E5-0AEBE81D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296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56FBF3-07BE-568C-1603-A4412DA40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990925-B0A7-F67E-D686-BB3AF2526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F118-7A62-2949-A432-713D5973C79A}" type="datetimeFigureOut">
              <a:rPr lang="en-US" smtClean="0"/>
              <a:t>3/29/23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D14E416-FEEE-78BC-C0A8-9627A91AD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AE1879-6017-47FD-8AC6-209A48A4C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2921-087E-FF42-B6E5-0AEBE81D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680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7D1BAC-37F6-B45E-01E3-44DF0E00E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F118-7A62-2949-A432-713D5973C79A}" type="datetimeFigureOut">
              <a:rPr lang="en-US" smtClean="0"/>
              <a:t>3/29/23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88BF58-E4E6-5C64-842A-5EC793D8C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BE2989-968E-6285-117F-DB3127766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2921-087E-FF42-B6E5-0AEBE81D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E1A0F-5F66-C552-75C1-ED6C999B5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C9022-1B30-BEA1-170E-FD8AD46C84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E73E47-BA85-1FE2-AD6E-3F29597522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79505C-F2E5-5258-7EF8-77D1A4A9A1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F118-7A62-2949-A432-713D5973C79A}" type="datetimeFigureOut">
              <a:rPr lang="en-US" smtClean="0"/>
              <a:t>3/29/23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D188BC-DEDD-73B9-4E0D-E41BDFC42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707C69-0E88-6D23-4449-7B83F46559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2921-087E-FF42-B6E5-0AEBE81D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219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0573C-C63B-05B6-571E-A80965D46A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948DF8-7A04-3D7C-A729-97D91A1F6D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BD9DF5-FB4C-0D12-E42C-22CDF9CD7F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173769-C41F-A728-F521-4337C4BEA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FEF118-7A62-2949-A432-713D5973C79A}" type="datetimeFigureOut">
              <a:rPr lang="en-US" smtClean="0"/>
              <a:t>3/29/23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057808-B74E-7E3B-7DD1-2114869D8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8849038-40F8-FFF2-CC0F-E6F6002B8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92921-087E-FF42-B6E5-0AEBE81D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88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AA1F06-88F3-55E8-AC06-3A659168D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E9A408-BB89-F028-B0FB-334A344115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D7BDB4-FD9C-BF80-A360-D22E2CF721A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EF118-7A62-2949-A432-713D5973C79A}" type="datetimeFigureOut">
              <a:rPr lang="en-US" smtClean="0"/>
              <a:t>3/29/23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7FCBD-ACE1-A68B-95DF-CE476AB43E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D3569-ABED-2B9E-2197-1FF098AFEF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92921-087E-FF42-B6E5-0AEBE81DFE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344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1AF841B0-7ABC-D815-D28D-5908DBABE9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52595" y="2935683"/>
            <a:ext cx="7160713" cy="3894423"/>
          </a:xfrm>
          <a:prstGeom prst="rect">
            <a:avLst/>
          </a:prstGeom>
        </p:spPr>
      </p:pic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45237011-BEA9-70F0-C5A1-78A82D8545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894655"/>
              </p:ext>
            </p:extLst>
          </p:nvPr>
        </p:nvGraphicFramePr>
        <p:xfrm>
          <a:off x="22357" y="464435"/>
          <a:ext cx="9028497" cy="1894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4969">
                  <a:extLst>
                    <a:ext uri="{9D8B030D-6E8A-4147-A177-3AD203B41FA5}">
                      <a16:colId xmlns:a16="http://schemas.microsoft.com/office/drawing/2014/main" val="1405224299"/>
                    </a:ext>
                  </a:extLst>
                </a:gridCol>
                <a:gridCol w="7653528">
                  <a:extLst>
                    <a:ext uri="{9D8B030D-6E8A-4147-A177-3AD203B41FA5}">
                      <a16:colId xmlns:a16="http://schemas.microsoft.com/office/drawing/2014/main" val="39187983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Stages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e+ goal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8070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e+ production + well formed bunches accelerated to the 123 MeV spectrometer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09418"/>
                  </a:ext>
                </a:extLst>
              </a:tr>
              <a:tr h="1502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e+ bunches compressed + accelerated to 1 GeV + damped to end of NL viewer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495036"/>
                  </a:ext>
                </a:extLst>
              </a:tr>
              <a:tr h="14778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e+ beam recirculated through “Arc1” i.e. Spreader, Arc and Recombiner to viewer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704501"/>
                  </a:ext>
                </a:extLst>
              </a:tr>
              <a:tr h="207101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e+ beam accelerated to 2 GeV through SL + RF extracted to viewer (</a:t>
                      </a:r>
                      <a:r>
                        <a:rPr lang="en-US" sz="14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dumplet</a:t>
                      </a: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?)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72522"/>
                  </a:ext>
                </a:extLst>
              </a:tr>
              <a:tr h="15520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e+ beam at 2 GeV transported through the ramp into Hall B dump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633185"/>
                  </a:ext>
                </a:extLst>
              </a:tr>
            </a:tbl>
          </a:graphicData>
        </a:graphic>
      </p:graphicFrame>
      <p:sp>
        <p:nvSpPr>
          <p:cNvPr id="10" name="Line Callout 1 (Accent Bar) 9">
            <a:extLst>
              <a:ext uri="{FF2B5EF4-FFF2-40B4-BE49-F238E27FC236}">
                <a16:creationId xmlns:a16="http://schemas.microsoft.com/office/drawing/2014/main" id="{47725C39-B0E3-38CB-EFF6-9705C4A89833}"/>
              </a:ext>
            </a:extLst>
          </p:cNvPr>
          <p:cNvSpPr/>
          <p:nvPr/>
        </p:nvSpPr>
        <p:spPr>
          <a:xfrm>
            <a:off x="3103633" y="3932046"/>
            <a:ext cx="448962" cy="377869"/>
          </a:xfrm>
          <a:prstGeom prst="accentCallout1">
            <a:avLst>
              <a:gd name="adj1" fmla="val 30852"/>
              <a:gd name="adj2" fmla="val 105181"/>
              <a:gd name="adj3" fmla="val -31214"/>
              <a:gd name="adj4" fmla="val 4159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11" name="Line Callout 1 (Accent Bar) 10">
            <a:extLst>
              <a:ext uri="{FF2B5EF4-FFF2-40B4-BE49-F238E27FC236}">
                <a16:creationId xmlns:a16="http://schemas.microsoft.com/office/drawing/2014/main" id="{257D0224-1D84-1210-E6D7-12F112E05811}"/>
              </a:ext>
            </a:extLst>
          </p:cNvPr>
          <p:cNvSpPr/>
          <p:nvPr/>
        </p:nvSpPr>
        <p:spPr>
          <a:xfrm>
            <a:off x="6799319" y="2557814"/>
            <a:ext cx="448962" cy="377869"/>
          </a:xfrm>
          <a:prstGeom prst="accentCallout1">
            <a:avLst>
              <a:gd name="adj1" fmla="val 30852"/>
              <a:gd name="adj2" fmla="val 105181"/>
              <a:gd name="adj3" fmla="val 348120"/>
              <a:gd name="adj4" fmla="val 1737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12" name="Line Callout 1 (Accent Bar) 11">
            <a:extLst>
              <a:ext uri="{FF2B5EF4-FFF2-40B4-BE49-F238E27FC236}">
                <a16:creationId xmlns:a16="http://schemas.microsoft.com/office/drawing/2014/main" id="{74BCAB3A-C75F-BC93-FA1E-5F2AEEA1082F}"/>
              </a:ext>
            </a:extLst>
          </p:cNvPr>
          <p:cNvSpPr/>
          <p:nvPr/>
        </p:nvSpPr>
        <p:spPr>
          <a:xfrm>
            <a:off x="10373497" y="5921484"/>
            <a:ext cx="448962" cy="377869"/>
          </a:xfrm>
          <a:prstGeom prst="accentCallout1">
            <a:avLst>
              <a:gd name="adj1" fmla="val 37392"/>
              <a:gd name="adj2" fmla="val -7663"/>
              <a:gd name="adj3" fmla="val -70456"/>
              <a:gd name="adj4" fmla="val -4812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13" name="Line Callout 1 (Accent Bar) 12">
            <a:extLst>
              <a:ext uri="{FF2B5EF4-FFF2-40B4-BE49-F238E27FC236}">
                <a16:creationId xmlns:a16="http://schemas.microsoft.com/office/drawing/2014/main" id="{5C8A4D42-1185-C53B-5F3F-6FCFE8A314C2}"/>
              </a:ext>
            </a:extLst>
          </p:cNvPr>
          <p:cNvSpPr/>
          <p:nvPr/>
        </p:nvSpPr>
        <p:spPr>
          <a:xfrm>
            <a:off x="4454696" y="6452237"/>
            <a:ext cx="448962" cy="377869"/>
          </a:xfrm>
          <a:prstGeom prst="accentCallout1">
            <a:avLst>
              <a:gd name="adj1" fmla="val 30852"/>
              <a:gd name="adj2" fmla="val 105181"/>
              <a:gd name="adj3" fmla="val -175099"/>
              <a:gd name="adj4" fmla="val 3829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14" name="Line Callout 1 (Accent Bar) 13">
            <a:extLst>
              <a:ext uri="{FF2B5EF4-FFF2-40B4-BE49-F238E27FC236}">
                <a16:creationId xmlns:a16="http://schemas.microsoft.com/office/drawing/2014/main" id="{6E79C639-1E9C-C828-828D-B78A9FB5AA88}"/>
              </a:ext>
            </a:extLst>
          </p:cNvPr>
          <p:cNvSpPr/>
          <p:nvPr/>
        </p:nvSpPr>
        <p:spPr>
          <a:xfrm>
            <a:off x="2143898" y="6074368"/>
            <a:ext cx="448962" cy="377869"/>
          </a:xfrm>
          <a:prstGeom prst="accentCallout1">
            <a:avLst>
              <a:gd name="adj1" fmla="val 30852"/>
              <a:gd name="adj2" fmla="val 105181"/>
              <a:gd name="adj3" fmla="val -73725"/>
              <a:gd name="adj4" fmla="val 347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15" name="Striped Right Arrow 14">
            <a:extLst>
              <a:ext uri="{FF2B5EF4-FFF2-40B4-BE49-F238E27FC236}">
                <a16:creationId xmlns:a16="http://schemas.microsoft.com/office/drawing/2014/main" id="{B180B798-8C00-46F9-1C65-3ABFB27FA556}"/>
              </a:ext>
            </a:extLst>
          </p:cNvPr>
          <p:cNvSpPr/>
          <p:nvPr/>
        </p:nvSpPr>
        <p:spPr>
          <a:xfrm rot="5400000">
            <a:off x="10171399" y="620908"/>
            <a:ext cx="853157" cy="262357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AC02543-A38D-1AC3-818E-E0C72E2E48F5}"/>
              </a:ext>
            </a:extLst>
          </p:cNvPr>
          <p:cNvSpPr txBox="1"/>
          <p:nvPr/>
        </p:nvSpPr>
        <p:spPr>
          <a:xfrm>
            <a:off x="10005386" y="1585318"/>
            <a:ext cx="1165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</a:rPr>
              <a:t>Driven by cost and schedule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6007A0E-4CC3-B085-8943-AF1C34121547}"/>
              </a:ext>
            </a:extLst>
          </p:cNvPr>
          <p:cNvSpPr txBox="1"/>
          <p:nvPr/>
        </p:nvSpPr>
        <p:spPr>
          <a:xfrm>
            <a:off x="22357" y="0"/>
            <a:ext cx="4984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PEPPo</a:t>
            </a:r>
            <a:r>
              <a:rPr lang="en-US" dirty="0"/>
              <a:t>-II LDRD (as of 3/29/2023) – PI is Max Bruker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ABDC5570-C457-29A2-813C-267747F8D9BB}"/>
              </a:ext>
            </a:extLst>
          </p:cNvPr>
          <p:cNvCxnSpPr/>
          <p:nvPr/>
        </p:nvCxnSpPr>
        <p:spPr>
          <a:xfrm flipV="1">
            <a:off x="0" y="1406041"/>
            <a:ext cx="12145101" cy="7004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ight Brace 3">
            <a:extLst>
              <a:ext uri="{FF2B5EF4-FFF2-40B4-BE49-F238E27FC236}">
                <a16:creationId xmlns:a16="http://schemas.microsoft.com/office/drawing/2014/main" id="{FC0F4D30-49F1-6BEE-B3C2-864465FDF038}"/>
              </a:ext>
            </a:extLst>
          </p:cNvPr>
          <p:cNvSpPr/>
          <p:nvPr/>
        </p:nvSpPr>
        <p:spPr>
          <a:xfrm>
            <a:off x="9514703" y="817276"/>
            <a:ext cx="490683" cy="554323"/>
          </a:xfrm>
          <a:prstGeom prst="rightBrac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6D973EA-4B8C-0F55-EBCF-B6B37F139DC6}"/>
              </a:ext>
            </a:extLst>
          </p:cNvPr>
          <p:cNvSpPr txBox="1"/>
          <p:nvPr/>
        </p:nvSpPr>
        <p:spPr>
          <a:xfrm>
            <a:off x="10005385" y="863462"/>
            <a:ext cx="1165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/>
              <a:t>Minimum deliverables</a:t>
            </a:r>
          </a:p>
        </p:txBody>
      </p:sp>
    </p:spTree>
    <p:extLst>
      <p:ext uri="{BB962C8B-B14F-4D97-AF65-F5344CB8AC3E}">
        <p14:creationId xmlns:p14="http://schemas.microsoft.com/office/powerpoint/2010/main" val="32113552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AF08B09-FC5D-0E3D-F21B-47E1164D3D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755" t="3266" b="45068"/>
          <a:stretch/>
        </p:blipFill>
        <p:spPr>
          <a:xfrm>
            <a:off x="695807" y="3790377"/>
            <a:ext cx="10800386" cy="2937605"/>
          </a:xfrm>
          <a:prstGeom prst="rect">
            <a:avLst/>
          </a:prstGeom>
        </p:spPr>
      </p:pic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CD243A6A-41D5-41BC-8FD8-6794C92393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30699"/>
              </p:ext>
            </p:extLst>
          </p:nvPr>
        </p:nvGraphicFramePr>
        <p:xfrm>
          <a:off x="136629" y="745996"/>
          <a:ext cx="5535038" cy="248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1106">
                  <a:extLst>
                    <a:ext uri="{9D8B030D-6E8A-4147-A177-3AD203B41FA5}">
                      <a16:colId xmlns:a16="http://schemas.microsoft.com/office/drawing/2014/main" val="1405224299"/>
                    </a:ext>
                  </a:extLst>
                </a:gridCol>
                <a:gridCol w="1274323">
                  <a:extLst>
                    <a:ext uri="{9D8B030D-6E8A-4147-A177-3AD203B41FA5}">
                      <a16:colId xmlns:a16="http://schemas.microsoft.com/office/drawing/2014/main" val="3918798355"/>
                    </a:ext>
                  </a:extLst>
                </a:gridCol>
                <a:gridCol w="3109609">
                  <a:extLst>
                    <a:ext uri="{9D8B030D-6E8A-4147-A177-3AD203B41FA5}">
                      <a16:colId xmlns:a16="http://schemas.microsoft.com/office/drawing/2014/main" val="146337539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- Parameter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8070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Beam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MeV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Nominal injector energy, should stay below neutron threshold (~7.1 MeV)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094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Beam 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0.50 - 0.75 mA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Depends on gun lifetime and injector setup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84950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Beam power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 – 5.25 kW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Depends mainly on available RF power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37045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Gun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 – 65 C/day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Demonstrated gun lifetime at milliamp current &gt;300 C (won’t run 100% of time)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4725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Bunch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– 1.5 </a:t>
                      </a:r>
                      <a:r>
                        <a:rPr lang="en-US" sz="12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pC</a:t>
                      </a:r>
                      <a:endParaRPr lang="en-US" sz="1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Assumes 499 MHz (no modification), but can divide by 3 to fill 1497 MHz buckets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3633185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BABAB68-D4D0-4D9B-FB7B-8B441B4BCAF2}"/>
              </a:ext>
            </a:extLst>
          </p:cNvPr>
          <p:cNvSpPr txBox="1"/>
          <p:nvPr/>
        </p:nvSpPr>
        <p:spPr>
          <a:xfrm>
            <a:off x="5898288" y="695395"/>
            <a:ext cx="6298327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Homework…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Confirm e- parameters with INJ and SRF groups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Compute 7 MeV </a:t>
            </a:r>
            <a:r>
              <a:rPr lang="en-US" dirty="0" err="1"/>
              <a:t>dist</a:t>
            </a:r>
            <a:r>
              <a:rPr lang="en-US" dirty="0"/>
              <a:t> from (0.1,0.5,1 mm) 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Iterate with </a:t>
            </a:r>
            <a:r>
              <a:rPr lang="en-US" dirty="0" err="1"/>
              <a:t>Silviu</a:t>
            </a:r>
            <a:r>
              <a:rPr lang="en-US" dirty="0"/>
              <a:t>/Andriy on target param (Power, Size)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Discuss with Amy’s grp. if planning “straight” or “chicane”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Identify nominal 0L03-NL admittance (measure later)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Design chicane (e- beam, LDRD?, space, components)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Fold-in e+ (insertable target, magnet, collimators, cavity?)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Predict e+ beam target to destinations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Discuss upgrading ”7 MeV region” (shown) from 1 kW to 5 kW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ED90A3-C448-B10E-AB42-CC25074221F8}"/>
              </a:ext>
            </a:extLst>
          </p:cNvPr>
          <p:cNvSpPr txBox="1"/>
          <p:nvPr/>
        </p:nvSpPr>
        <p:spPr>
          <a:xfrm>
            <a:off x="136629" y="130018"/>
            <a:ext cx="37211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CEBAF e- injector and e+ homework…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1B5D60E4-A9FB-E8A0-0130-FC9B428921CC}"/>
              </a:ext>
            </a:extLst>
          </p:cNvPr>
          <p:cNvSpPr/>
          <p:nvPr/>
        </p:nvSpPr>
        <p:spPr>
          <a:xfrm>
            <a:off x="4880919" y="5568307"/>
            <a:ext cx="234778" cy="53134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E691F4F-F0A8-8FF4-5FC7-A0DEEC4ED612}"/>
              </a:ext>
            </a:extLst>
          </p:cNvPr>
          <p:cNvSpPr/>
          <p:nvPr/>
        </p:nvSpPr>
        <p:spPr>
          <a:xfrm>
            <a:off x="5980669" y="5569896"/>
            <a:ext cx="469557" cy="531340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C?</a:t>
            </a:r>
          </a:p>
        </p:txBody>
      </p:sp>
    </p:spTree>
    <p:extLst>
      <p:ext uri="{BB962C8B-B14F-4D97-AF65-F5344CB8AC3E}">
        <p14:creationId xmlns:p14="http://schemas.microsoft.com/office/powerpoint/2010/main" val="29209700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321</Words>
  <Application>Microsoft Macintosh PowerPoint</Application>
  <PresentationFormat>Widescreen</PresentationFormat>
  <Paragraphs>51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Grames</dc:creator>
  <cp:lastModifiedBy>Joe Grames</cp:lastModifiedBy>
  <cp:revision>7</cp:revision>
  <dcterms:created xsi:type="dcterms:W3CDTF">2023-03-29T11:55:00Z</dcterms:created>
  <dcterms:modified xsi:type="dcterms:W3CDTF">2023-03-29T13:57:24Z</dcterms:modified>
</cp:coreProperties>
</file>