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tiff" ContentType="image/tiff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6" r:id="rId2"/>
  </p:sldIdLst>
  <p:sldSz cx="41148000" cy="32918400"/>
  <p:notesSz cx="7023100" cy="9309100"/>
  <p:defaultTextStyle>
    <a:defPPr>
      <a:defRPr lang="en-US"/>
    </a:defPPr>
    <a:lvl1pPr algn="l" defTabSz="4230688" rtl="0" fontAlgn="base">
      <a:spcBef>
        <a:spcPct val="0"/>
      </a:spcBef>
      <a:spcAft>
        <a:spcPct val="0"/>
      </a:spcAft>
      <a:defRPr sz="8300" kern="1200">
        <a:solidFill>
          <a:schemeClr val="tx1"/>
        </a:solidFill>
        <a:latin typeface="Arial" charset="0"/>
        <a:ea typeface="+mn-ea"/>
        <a:cs typeface="+mn-cs"/>
      </a:defRPr>
    </a:lvl1pPr>
    <a:lvl2pPr marL="2114550" indent="-1657350" algn="l" defTabSz="4230688" rtl="0" fontAlgn="base">
      <a:spcBef>
        <a:spcPct val="0"/>
      </a:spcBef>
      <a:spcAft>
        <a:spcPct val="0"/>
      </a:spcAft>
      <a:defRPr sz="8300" kern="1200">
        <a:solidFill>
          <a:schemeClr val="tx1"/>
        </a:solidFill>
        <a:latin typeface="Arial" charset="0"/>
        <a:ea typeface="+mn-ea"/>
        <a:cs typeface="+mn-cs"/>
      </a:defRPr>
    </a:lvl2pPr>
    <a:lvl3pPr marL="4230688" indent="-3316288" algn="l" defTabSz="4230688" rtl="0" fontAlgn="base">
      <a:spcBef>
        <a:spcPct val="0"/>
      </a:spcBef>
      <a:spcAft>
        <a:spcPct val="0"/>
      </a:spcAft>
      <a:defRPr sz="8300" kern="1200">
        <a:solidFill>
          <a:schemeClr val="tx1"/>
        </a:solidFill>
        <a:latin typeface="Arial" charset="0"/>
        <a:ea typeface="+mn-ea"/>
        <a:cs typeface="+mn-cs"/>
      </a:defRPr>
    </a:lvl3pPr>
    <a:lvl4pPr marL="6346825" indent="-4975225" algn="l" defTabSz="4230688" rtl="0" fontAlgn="base">
      <a:spcBef>
        <a:spcPct val="0"/>
      </a:spcBef>
      <a:spcAft>
        <a:spcPct val="0"/>
      </a:spcAft>
      <a:defRPr sz="8300" kern="1200">
        <a:solidFill>
          <a:schemeClr val="tx1"/>
        </a:solidFill>
        <a:latin typeface="Arial" charset="0"/>
        <a:ea typeface="+mn-ea"/>
        <a:cs typeface="+mn-cs"/>
      </a:defRPr>
    </a:lvl4pPr>
    <a:lvl5pPr marL="8462963" indent="-6634163" algn="l" defTabSz="4230688" rtl="0" fontAlgn="base">
      <a:spcBef>
        <a:spcPct val="0"/>
      </a:spcBef>
      <a:spcAft>
        <a:spcPct val="0"/>
      </a:spcAft>
      <a:defRPr sz="83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83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83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83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8300"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0368">
          <p15:clr>
            <a:srgbClr val="A4A3A4"/>
          </p15:clr>
        </p15:guide>
        <p15:guide id="2" pos="129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CD8FC"/>
    <a:srgbClr val="D6D1FB"/>
    <a:srgbClr val="0078D2"/>
    <a:srgbClr val="BAB2F8"/>
    <a:srgbClr val="3333CC"/>
    <a:srgbClr val="CCC6FA"/>
    <a:srgbClr val="B1A7F7"/>
    <a:srgbClr val="B3E21C"/>
    <a:srgbClr val="7D7DED"/>
    <a:srgbClr val="899CD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0505E3EF-67EA-436B-97B2-0124C06EBD24}" styleName="Medium Style 4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16D9F66E-5EB9-4882-86FB-DCBF35E3C3E4}" styleName="Medium Style 4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15620"/>
    <p:restoredTop sz="95695" autoAdjust="0"/>
  </p:normalViewPr>
  <p:slideViewPr>
    <p:cSldViewPr>
      <p:cViewPr varScale="1">
        <p:scale>
          <a:sx n="17" d="100"/>
          <a:sy n="17" d="100"/>
        </p:scale>
        <p:origin x="924" y="132"/>
      </p:cViewPr>
      <p:guideLst>
        <p:guide orient="horz" pos="10368"/>
        <p:guide pos="129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image" Target="../media/image2.wmf"/><Relationship Id="rId1" Type="http://schemas.openxmlformats.org/officeDocument/2006/relationships/image" Target="../media/image1.wmf"/><Relationship Id="rId5" Type="http://schemas.openxmlformats.org/officeDocument/2006/relationships/image" Target="../media/image5.wmf"/><Relationship Id="rId4" Type="http://schemas.openxmlformats.org/officeDocument/2006/relationships/image" Target="../media/image4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3343" cy="465455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8132" y="0"/>
            <a:ext cx="3043343" cy="465455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r">
              <a:defRPr sz="1200"/>
            </a:lvl1pPr>
          </a:lstStyle>
          <a:p>
            <a:fld id="{7E03ACB5-87A8-41F7-A7FB-9449A86E4D78}" type="datetimeFigureOut">
              <a:rPr lang="en-US" smtClean="0"/>
              <a:t>10/7/2016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30325" y="698500"/>
            <a:ext cx="4362450" cy="34909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324" tIns="46662" rIns="93324" bIns="46662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2310" y="4421823"/>
            <a:ext cx="5618480" cy="4189095"/>
          </a:xfrm>
          <a:prstGeom prst="rect">
            <a:avLst/>
          </a:prstGeom>
        </p:spPr>
        <p:txBody>
          <a:bodyPr vert="horz" lIns="93324" tIns="46662" rIns="93324" bIns="46662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42029"/>
            <a:ext cx="3043343" cy="465455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8132" y="8842029"/>
            <a:ext cx="3043343" cy="465455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r">
              <a:defRPr sz="1200"/>
            </a:lvl1pPr>
          </a:lstStyle>
          <a:p>
            <a:fld id="{C8D95D5C-8AAF-4831-B20D-35DF24E9E4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73769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30325" y="698500"/>
            <a:ext cx="4362450" cy="349091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D95D5C-8AAF-4831-B20D-35DF24E9E442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70486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86100" y="10226043"/>
            <a:ext cx="34975800" cy="705612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172200" y="18653760"/>
            <a:ext cx="28803600" cy="841248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1160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423202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63480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84640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05800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26960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481210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169281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AA4F41-7352-4776-AA80-B65CCD8681DD}" type="datetimeFigureOut">
              <a:rPr lang="en-US"/>
              <a:pPr>
                <a:defRPr/>
              </a:pPr>
              <a:t>10/7/2016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EC6FA7-EFF1-4607-A396-E987FF0612C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31861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3510A9-52FD-448E-AC92-372F0CD43F82}" type="datetimeFigureOut">
              <a:rPr lang="en-US"/>
              <a:pPr>
                <a:defRPr/>
              </a:pPr>
              <a:t>10/7/2016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925A18-8050-4D6C-BB69-2C973897C71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13984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34245350" y="6324600"/>
            <a:ext cx="41662350" cy="13482066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258300" y="6324600"/>
            <a:ext cx="124301250" cy="13482066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E12ED9-E06E-4043-AE95-611F0812E1BB}" type="datetimeFigureOut">
              <a:rPr lang="en-US"/>
              <a:pPr>
                <a:defRPr/>
              </a:pPr>
              <a:t>10/7/2016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5916E4-C3EC-44AE-B854-DDF997F5E7A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57823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307F99-6066-44F9-8726-C1227C01FF5A}" type="datetimeFigureOut">
              <a:rPr lang="en-US"/>
              <a:pPr>
                <a:defRPr/>
              </a:pPr>
              <a:t>10/7/2016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65B192-987E-440B-B3E0-77C4577636C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60874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50408" y="21153122"/>
            <a:ext cx="34975800" cy="6537960"/>
          </a:xfrm>
        </p:spPr>
        <p:txBody>
          <a:bodyPr anchor="t"/>
          <a:lstStyle>
            <a:lvl1pPr algn="l">
              <a:defRPr sz="185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250408" y="13952225"/>
            <a:ext cx="34975800" cy="7200898"/>
          </a:xfrm>
        </p:spPr>
        <p:txBody>
          <a:bodyPr anchor="b"/>
          <a:lstStyle>
            <a:lvl1pPr marL="0" indent="0">
              <a:buNone/>
              <a:defRPr sz="9300">
                <a:solidFill>
                  <a:schemeClr val="tx1">
                    <a:tint val="75000"/>
                  </a:schemeClr>
                </a:solidFill>
              </a:defRPr>
            </a:lvl1pPr>
            <a:lvl2pPr marL="2116015" indent="0">
              <a:buNone/>
              <a:defRPr sz="8300">
                <a:solidFill>
                  <a:schemeClr val="tx1">
                    <a:tint val="75000"/>
                  </a:schemeClr>
                </a:solidFill>
              </a:defRPr>
            </a:lvl2pPr>
            <a:lvl3pPr marL="4232029" indent="0">
              <a:buNone/>
              <a:defRPr sz="7400">
                <a:solidFill>
                  <a:schemeClr val="tx1">
                    <a:tint val="75000"/>
                  </a:schemeClr>
                </a:solidFill>
              </a:defRPr>
            </a:lvl3pPr>
            <a:lvl4pPr marL="6348046" indent="0">
              <a:buNone/>
              <a:defRPr sz="6500">
                <a:solidFill>
                  <a:schemeClr val="tx1">
                    <a:tint val="75000"/>
                  </a:schemeClr>
                </a:solidFill>
              </a:defRPr>
            </a:lvl4pPr>
            <a:lvl5pPr marL="8464061" indent="0">
              <a:buNone/>
              <a:defRPr sz="6500">
                <a:solidFill>
                  <a:schemeClr val="tx1">
                    <a:tint val="75000"/>
                  </a:schemeClr>
                </a:solidFill>
              </a:defRPr>
            </a:lvl5pPr>
            <a:lvl6pPr marL="10580075" indent="0">
              <a:buNone/>
              <a:defRPr sz="6500">
                <a:solidFill>
                  <a:schemeClr val="tx1">
                    <a:tint val="75000"/>
                  </a:schemeClr>
                </a:solidFill>
              </a:defRPr>
            </a:lvl6pPr>
            <a:lvl7pPr marL="12696090" indent="0">
              <a:buNone/>
              <a:defRPr sz="6500">
                <a:solidFill>
                  <a:schemeClr val="tx1">
                    <a:tint val="75000"/>
                  </a:schemeClr>
                </a:solidFill>
              </a:defRPr>
            </a:lvl7pPr>
            <a:lvl8pPr marL="14812105" indent="0">
              <a:buNone/>
              <a:defRPr sz="6500">
                <a:solidFill>
                  <a:schemeClr val="tx1">
                    <a:tint val="75000"/>
                  </a:schemeClr>
                </a:solidFill>
              </a:defRPr>
            </a:lvl8pPr>
            <a:lvl9pPr marL="16928120" indent="0">
              <a:buNone/>
              <a:defRPr sz="65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385098-2715-4E84-B52D-C08E7B327181}" type="datetimeFigureOut">
              <a:rPr lang="en-US"/>
              <a:pPr>
                <a:defRPr/>
              </a:pPr>
              <a:t>10/7/2016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74CB48-AC08-4613-848B-36E75F2CE72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70171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258300" y="36865560"/>
            <a:ext cx="82981800" cy="104279702"/>
          </a:xfrm>
        </p:spPr>
        <p:txBody>
          <a:bodyPr/>
          <a:lstStyle>
            <a:lvl1pPr>
              <a:defRPr sz="13000"/>
            </a:lvl1pPr>
            <a:lvl2pPr>
              <a:defRPr sz="11200"/>
            </a:lvl2pPr>
            <a:lvl3pPr>
              <a:defRPr sz="9300"/>
            </a:lvl3pPr>
            <a:lvl4pPr>
              <a:defRPr sz="8300"/>
            </a:lvl4pPr>
            <a:lvl5pPr>
              <a:defRPr sz="8300"/>
            </a:lvl5pPr>
            <a:lvl6pPr>
              <a:defRPr sz="8300"/>
            </a:lvl6pPr>
            <a:lvl7pPr>
              <a:defRPr sz="8300"/>
            </a:lvl7pPr>
            <a:lvl8pPr>
              <a:defRPr sz="8300"/>
            </a:lvl8pPr>
            <a:lvl9pPr>
              <a:defRPr sz="83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2925900" y="36865560"/>
            <a:ext cx="82981800" cy="104279702"/>
          </a:xfrm>
        </p:spPr>
        <p:txBody>
          <a:bodyPr/>
          <a:lstStyle>
            <a:lvl1pPr>
              <a:defRPr sz="13000"/>
            </a:lvl1pPr>
            <a:lvl2pPr>
              <a:defRPr sz="11200"/>
            </a:lvl2pPr>
            <a:lvl3pPr>
              <a:defRPr sz="9300"/>
            </a:lvl3pPr>
            <a:lvl4pPr>
              <a:defRPr sz="8300"/>
            </a:lvl4pPr>
            <a:lvl5pPr>
              <a:defRPr sz="8300"/>
            </a:lvl5pPr>
            <a:lvl6pPr>
              <a:defRPr sz="8300"/>
            </a:lvl6pPr>
            <a:lvl7pPr>
              <a:defRPr sz="8300"/>
            </a:lvl7pPr>
            <a:lvl8pPr>
              <a:defRPr sz="8300"/>
            </a:lvl8pPr>
            <a:lvl9pPr>
              <a:defRPr sz="83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D64CDE-378E-4CEC-9C77-95EF682F94DC}" type="datetimeFigureOut">
              <a:rPr lang="en-US"/>
              <a:pPr>
                <a:defRPr/>
              </a:pPr>
              <a:t>10/7/2016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91A5B9-B598-4C90-B5E4-38CAD5567F8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92240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57400" y="1318262"/>
            <a:ext cx="37033200" cy="54864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57400" y="7368542"/>
            <a:ext cx="18180847" cy="3070858"/>
          </a:xfrm>
        </p:spPr>
        <p:txBody>
          <a:bodyPr anchor="b"/>
          <a:lstStyle>
            <a:lvl1pPr marL="0" indent="0">
              <a:buNone/>
              <a:defRPr sz="11200" b="1"/>
            </a:lvl1pPr>
            <a:lvl2pPr marL="2116015" indent="0">
              <a:buNone/>
              <a:defRPr sz="9300" b="1"/>
            </a:lvl2pPr>
            <a:lvl3pPr marL="4232029" indent="0">
              <a:buNone/>
              <a:defRPr sz="8300" b="1"/>
            </a:lvl3pPr>
            <a:lvl4pPr marL="6348046" indent="0">
              <a:buNone/>
              <a:defRPr sz="7400" b="1"/>
            </a:lvl4pPr>
            <a:lvl5pPr marL="8464061" indent="0">
              <a:buNone/>
              <a:defRPr sz="7400" b="1"/>
            </a:lvl5pPr>
            <a:lvl6pPr marL="10580075" indent="0">
              <a:buNone/>
              <a:defRPr sz="7400" b="1"/>
            </a:lvl6pPr>
            <a:lvl7pPr marL="12696090" indent="0">
              <a:buNone/>
              <a:defRPr sz="7400" b="1"/>
            </a:lvl7pPr>
            <a:lvl8pPr marL="14812105" indent="0">
              <a:buNone/>
              <a:defRPr sz="7400" b="1"/>
            </a:lvl8pPr>
            <a:lvl9pPr marL="16928120" indent="0">
              <a:buNone/>
              <a:defRPr sz="74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057400" y="10439400"/>
            <a:ext cx="18180847" cy="18966182"/>
          </a:xfrm>
        </p:spPr>
        <p:txBody>
          <a:bodyPr/>
          <a:lstStyle>
            <a:lvl1pPr>
              <a:defRPr sz="11200"/>
            </a:lvl1pPr>
            <a:lvl2pPr>
              <a:defRPr sz="9300"/>
            </a:lvl2pPr>
            <a:lvl3pPr>
              <a:defRPr sz="8300"/>
            </a:lvl3pPr>
            <a:lvl4pPr>
              <a:defRPr sz="7400"/>
            </a:lvl4pPr>
            <a:lvl5pPr>
              <a:defRPr sz="7400"/>
            </a:lvl5pPr>
            <a:lvl6pPr>
              <a:defRPr sz="7400"/>
            </a:lvl6pPr>
            <a:lvl7pPr>
              <a:defRPr sz="7400"/>
            </a:lvl7pPr>
            <a:lvl8pPr>
              <a:defRPr sz="7400"/>
            </a:lvl8pPr>
            <a:lvl9pPr>
              <a:defRPr sz="7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0902616" y="7368542"/>
            <a:ext cx="18187989" cy="3070858"/>
          </a:xfrm>
        </p:spPr>
        <p:txBody>
          <a:bodyPr anchor="b"/>
          <a:lstStyle>
            <a:lvl1pPr marL="0" indent="0">
              <a:buNone/>
              <a:defRPr sz="11200" b="1"/>
            </a:lvl1pPr>
            <a:lvl2pPr marL="2116015" indent="0">
              <a:buNone/>
              <a:defRPr sz="9300" b="1"/>
            </a:lvl2pPr>
            <a:lvl3pPr marL="4232029" indent="0">
              <a:buNone/>
              <a:defRPr sz="8300" b="1"/>
            </a:lvl3pPr>
            <a:lvl4pPr marL="6348046" indent="0">
              <a:buNone/>
              <a:defRPr sz="7400" b="1"/>
            </a:lvl4pPr>
            <a:lvl5pPr marL="8464061" indent="0">
              <a:buNone/>
              <a:defRPr sz="7400" b="1"/>
            </a:lvl5pPr>
            <a:lvl6pPr marL="10580075" indent="0">
              <a:buNone/>
              <a:defRPr sz="7400" b="1"/>
            </a:lvl6pPr>
            <a:lvl7pPr marL="12696090" indent="0">
              <a:buNone/>
              <a:defRPr sz="7400" b="1"/>
            </a:lvl7pPr>
            <a:lvl8pPr marL="14812105" indent="0">
              <a:buNone/>
              <a:defRPr sz="7400" b="1"/>
            </a:lvl8pPr>
            <a:lvl9pPr marL="16928120" indent="0">
              <a:buNone/>
              <a:defRPr sz="74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0902616" y="10439400"/>
            <a:ext cx="18187989" cy="18966182"/>
          </a:xfrm>
        </p:spPr>
        <p:txBody>
          <a:bodyPr/>
          <a:lstStyle>
            <a:lvl1pPr>
              <a:defRPr sz="11200"/>
            </a:lvl1pPr>
            <a:lvl2pPr>
              <a:defRPr sz="9300"/>
            </a:lvl2pPr>
            <a:lvl3pPr>
              <a:defRPr sz="8300"/>
            </a:lvl3pPr>
            <a:lvl4pPr>
              <a:defRPr sz="7400"/>
            </a:lvl4pPr>
            <a:lvl5pPr>
              <a:defRPr sz="7400"/>
            </a:lvl5pPr>
            <a:lvl6pPr>
              <a:defRPr sz="7400"/>
            </a:lvl6pPr>
            <a:lvl7pPr>
              <a:defRPr sz="7400"/>
            </a:lvl7pPr>
            <a:lvl8pPr>
              <a:defRPr sz="7400"/>
            </a:lvl8pPr>
            <a:lvl9pPr>
              <a:defRPr sz="7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79B59D-C750-404C-8885-C2F5FDF3A22B}" type="datetimeFigureOut">
              <a:rPr lang="en-US"/>
              <a:pPr>
                <a:defRPr/>
              </a:pPr>
              <a:t>10/7/2016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E2B54C-57BD-4576-A6D0-CF04A037C55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7091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11F3EA-28E7-4465-88B3-BDE8B3EC043E}" type="datetimeFigureOut">
              <a:rPr lang="en-US"/>
              <a:pPr>
                <a:defRPr/>
              </a:pPr>
              <a:t>10/7/2016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742DD0-2064-4448-A18C-005E067BCB8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37952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379490-9886-4115-95BB-28D2CF432A87}" type="datetimeFigureOut">
              <a:rPr lang="en-US"/>
              <a:pPr>
                <a:defRPr/>
              </a:pPr>
              <a:t>10/7/2016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5B638E-85F5-4715-AA6E-48270688680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53305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57403" y="1310640"/>
            <a:ext cx="13537408" cy="5577840"/>
          </a:xfrm>
        </p:spPr>
        <p:txBody>
          <a:bodyPr anchor="b"/>
          <a:lstStyle>
            <a:lvl1pPr algn="l">
              <a:defRPr sz="93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087729" y="1310643"/>
            <a:ext cx="23002875" cy="28094942"/>
          </a:xfrm>
        </p:spPr>
        <p:txBody>
          <a:bodyPr/>
          <a:lstStyle>
            <a:lvl1pPr>
              <a:defRPr sz="14800"/>
            </a:lvl1pPr>
            <a:lvl2pPr>
              <a:defRPr sz="13000"/>
            </a:lvl2pPr>
            <a:lvl3pPr>
              <a:defRPr sz="11200"/>
            </a:lvl3pPr>
            <a:lvl4pPr>
              <a:defRPr sz="9300"/>
            </a:lvl4pPr>
            <a:lvl5pPr>
              <a:defRPr sz="9300"/>
            </a:lvl5pPr>
            <a:lvl6pPr>
              <a:defRPr sz="9300"/>
            </a:lvl6pPr>
            <a:lvl7pPr>
              <a:defRPr sz="9300"/>
            </a:lvl7pPr>
            <a:lvl8pPr>
              <a:defRPr sz="9300"/>
            </a:lvl8pPr>
            <a:lvl9pPr>
              <a:defRPr sz="93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057403" y="6888483"/>
            <a:ext cx="13537408" cy="22517102"/>
          </a:xfrm>
        </p:spPr>
        <p:txBody>
          <a:bodyPr/>
          <a:lstStyle>
            <a:lvl1pPr marL="0" indent="0">
              <a:buNone/>
              <a:defRPr sz="6500"/>
            </a:lvl1pPr>
            <a:lvl2pPr marL="2116015" indent="0">
              <a:buNone/>
              <a:defRPr sz="5600"/>
            </a:lvl2pPr>
            <a:lvl3pPr marL="4232029" indent="0">
              <a:buNone/>
              <a:defRPr sz="4600"/>
            </a:lvl3pPr>
            <a:lvl4pPr marL="6348046" indent="0">
              <a:buNone/>
              <a:defRPr sz="4200"/>
            </a:lvl4pPr>
            <a:lvl5pPr marL="8464061" indent="0">
              <a:buNone/>
              <a:defRPr sz="4200"/>
            </a:lvl5pPr>
            <a:lvl6pPr marL="10580075" indent="0">
              <a:buNone/>
              <a:defRPr sz="4200"/>
            </a:lvl6pPr>
            <a:lvl7pPr marL="12696090" indent="0">
              <a:buNone/>
              <a:defRPr sz="4200"/>
            </a:lvl7pPr>
            <a:lvl8pPr marL="14812105" indent="0">
              <a:buNone/>
              <a:defRPr sz="4200"/>
            </a:lvl8pPr>
            <a:lvl9pPr marL="16928120" indent="0">
              <a:buNone/>
              <a:defRPr sz="42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68B53B-0866-4C89-B1F5-920E3B08EAC8}" type="datetimeFigureOut">
              <a:rPr lang="en-US"/>
              <a:pPr>
                <a:defRPr/>
              </a:pPr>
              <a:t>10/7/2016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B59E5E-5E29-40FE-9F76-EC2EAD9D4E9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17811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65297" y="23042880"/>
            <a:ext cx="24688800" cy="2720342"/>
          </a:xfrm>
        </p:spPr>
        <p:txBody>
          <a:bodyPr anchor="b"/>
          <a:lstStyle>
            <a:lvl1pPr algn="l">
              <a:defRPr sz="93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065297" y="2941320"/>
            <a:ext cx="24688800" cy="19751040"/>
          </a:xfrm>
        </p:spPr>
        <p:txBody>
          <a:bodyPr rtlCol="0">
            <a:normAutofit/>
          </a:bodyPr>
          <a:lstStyle>
            <a:lvl1pPr marL="0" indent="0">
              <a:buNone/>
              <a:defRPr sz="14800"/>
            </a:lvl1pPr>
            <a:lvl2pPr marL="2116015" indent="0">
              <a:buNone/>
              <a:defRPr sz="13000"/>
            </a:lvl2pPr>
            <a:lvl3pPr marL="4232029" indent="0">
              <a:buNone/>
              <a:defRPr sz="11200"/>
            </a:lvl3pPr>
            <a:lvl4pPr marL="6348046" indent="0">
              <a:buNone/>
              <a:defRPr sz="9300"/>
            </a:lvl4pPr>
            <a:lvl5pPr marL="8464061" indent="0">
              <a:buNone/>
              <a:defRPr sz="9300"/>
            </a:lvl5pPr>
            <a:lvl6pPr marL="10580075" indent="0">
              <a:buNone/>
              <a:defRPr sz="9300"/>
            </a:lvl6pPr>
            <a:lvl7pPr marL="12696090" indent="0">
              <a:buNone/>
              <a:defRPr sz="9300"/>
            </a:lvl7pPr>
            <a:lvl8pPr marL="14812105" indent="0">
              <a:buNone/>
              <a:defRPr sz="9300"/>
            </a:lvl8pPr>
            <a:lvl9pPr marL="16928120" indent="0">
              <a:buNone/>
              <a:defRPr sz="93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065297" y="25763222"/>
            <a:ext cx="24688800" cy="3863338"/>
          </a:xfrm>
        </p:spPr>
        <p:txBody>
          <a:bodyPr/>
          <a:lstStyle>
            <a:lvl1pPr marL="0" indent="0">
              <a:buNone/>
              <a:defRPr sz="6500"/>
            </a:lvl1pPr>
            <a:lvl2pPr marL="2116015" indent="0">
              <a:buNone/>
              <a:defRPr sz="5600"/>
            </a:lvl2pPr>
            <a:lvl3pPr marL="4232029" indent="0">
              <a:buNone/>
              <a:defRPr sz="4600"/>
            </a:lvl3pPr>
            <a:lvl4pPr marL="6348046" indent="0">
              <a:buNone/>
              <a:defRPr sz="4200"/>
            </a:lvl4pPr>
            <a:lvl5pPr marL="8464061" indent="0">
              <a:buNone/>
              <a:defRPr sz="4200"/>
            </a:lvl5pPr>
            <a:lvl6pPr marL="10580075" indent="0">
              <a:buNone/>
              <a:defRPr sz="4200"/>
            </a:lvl6pPr>
            <a:lvl7pPr marL="12696090" indent="0">
              <a:buNone/>
              <a:defRPr sz="4200"/>
            </a:lvl7pPr>
            <a:lvl8pPr marL="14812105" indent="0">
              <a:buNone/>
              <a:defRPr sz="4200"/>
            </a:lvl8pPr>
            <a:lvl9pPr marL="16928120" indent="0">
              <a:buNone/>
              <a:defRPr sz="42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DA32C5-674A-49FC-AADB-90954AC53A57}" type="datetimeFigureOut">
              <a:rPr lang="en-US"/>
              <a:pPr>
                <a:defRPr/>
              </a:pPr>
              <a:t>10/7/2016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F65D8C-1E7D-401F-8BBD-EE705C0C2A6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7400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2057400" y="1317625"/>
            <a:ext cx="37033200" cy="548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423203" tIns="211601" rIns="423203" bIns="211601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2057400" y="7680325"/>
            <a:ext cx="37033200" cy="21724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423203" tIns="211601" rIns="423203" bIns="21160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057400" y="30510163"/>
            <a:ext cx="9601200" cy="1752600"/>
          </a:xfrm>
          <a:prstGeom prst="rect">
            <a:avLst/>
          </a:prstGeom>
        </p:spPr>
        <p:txBody>
          <a:bodyPr vert="horz" lIns="423203" tIns="211601" rIns="423203" bIns="211601" rtlCol="0" anchor="ctr"/>
          <a:lstStyle>
            <a:lvl1pPr algn="l" defTabSz="4232029" fontAlgn="auto">
              <a:spcBef>
                <a:spcPts val="0"/>
              </a:spcBef>
              <a:spcAft>
                <a:spcPts val="0"/>
              </a:spcAft>
              <a:defRPr sz="56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581707D5-6053-47C3-ADD7-6062A7F2848A}" type="datetimeFigureOut">
              <a:rPr lang="en-US"/>
              <a:pPr>
                <a:defRPr/>
              </a:pPr>
              <a:t>10/7/2016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058900" y="30510163"/>
            <a:ext cx="13030200" cy="1752600"/>
          </a:xfrm>
          <a:prstGeom prst="rect">
            <a:avLst/>
          </a:prstGeom>
        </p:spPr>
        <p:txBody>
          <a:bodyPr vert="horz" lIns="423203" tIns="211601" rIns="423203" bIns="211601" rtlCol="0" anchor="ctr"/>
          <a:lstStyle>
            <a:lvl1pPr algn="ctr" defTabSz="4232029" fontAlgn="auto">
              <a:spcBef>
                <a:spcPts val="0"/>
              </a:spcBef>
              <a:spcAft>
                <a:spcPts val="0"/>
              </a:spcAft>
              <a:defRPr sz="56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9489400" y="30510163"/>
            <a:ext cx="9601200" cy="1752600"/>
          </a:xfrm>
          <a:prstGeom prst="rect">
            <a:avLst/>
          </a:prstGeom>
        </p:spPr>
        <p:txBody>
          <a:bodyPr vert="horz" lIns="423203" tIns="211601" rIns="423203" bIns="211601" rtlCol="0" anchor="ctr"/>
          <a:lstStyle>
            <a:lvl1pPr algn="r" defTabSz="4232029" fontAlgn="auto">
              <a:spcBef>
                <a:spcPts val="0"/>
              </a:spcBef>
              <a:spcAft>
                <a:spcPts val="0"/>
              </a:spcAft>
              <a:defRPr sz="56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A6D1387E-F41B-4182-8532-C80346BFEF9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230688" rtl="0" eaLnBrk="0" fontAlgn="base" hangingPunct="0">
        <a:spcBef>
          <a:spcPct val="0"/>
        </a:spcBef>
        <a:spcAft>
          <a:spcPct val="0"/>
        </a:spcAft>
        <a:defRPr sz="20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4230688" rtl="0" eaLnBrk="0" fontAlgn="base" hangingPunct="0">
        <a:spcBef>
          <a:spcPct val="0"/>
        </a:spcBef>
        <a:spcAft>
          <a:spcPct val="0"/>
        </a:spcAft>
        <a:defRPr sz="20400">
          <a:solidFill>
            <a:schemeClr val="tx1"/>
          </a:solidFill>
          <a:latin typeface="Calibri" pitchFamily="34" charset="0"/>
        </a:defRPr>
      </a:lvl2pPr>
      <a:lvl3pPr algn="ctr" defTabSz="4230688" rtl="0" eaLnBrk="0" fontAlgn="base" hangingPunct="0">
        <a:spcBef>
          <a:spcPct val="0"/>
        </a:spcBef>
        <a:spcAft>
          <a:spcPct val="0"/>
        </a:spcAft>
        <a:defRPr sz="20400">
          <a:solidFill>
            <a:schemeClr val="tx1"/>
          </a:solidFill>
          <a:latin typeface="Calibri" pitchFamily="34" charset="0"/>
        </a:defRPr>
      </a:lvl3pPr>
      <a:lvl4pPr algn="ctr" defTabSz="4230688" rtl="0" eaLnBrk="0" fontAlgn="base" hangingPunct="0">
        <a:spcBef>
          <a:spcPct val="0"/>
        </a:spcBef>
        <a:spcAft>
          <a:spcPct val="0"/>
        </a:spcAft>
        <a:defRPr sz="20400">
          <a:solidFill>
            <a:schemeClr val="tx1"/>
          </a:solidFill>
          <a:latin typeface="Calibri" pitchFamily="34" charset="0"/>
        </a:defRPr>
      </a:lvl4pPr>
      <a:lvl5pPr algn="ctr" defTabSz="4230688" rtl="0" eaLnBrk="0" fontAlgn="base" hangingPunct="0">
        <a:spcBef>
          <a:spcPct val="0"/>
        </a:spcBef>
        <a:spcAft>
          <a:spcPct val="0"/>
        </a:spcAft>
        <a:defRPr sz="20400">
          <a:solidFill>
            <a:schemeClr val="tx1"/>
          </a:solidFill>
          <a:latin typeface="Calibri" pitchFamily="34" charset="0"/>
        </a:defRPr>
      </a:lvl5pPr>
      <a:lvl6pPr marL="457200" algn="ctr" defTabSz="4230688" rtl="0" fontAlgn="base">
        <a:spcBef>
          <a:spcPct val="0"/>
        </a:spcBef>
        <a:spcAft>
          <a:spcPct val="0"/>
        </a:spcAft>
        <a:defRPr sz="20400">
          <a:solidFill>
            <a:schemeClr val="tx1"/>
          </a:solidFill>
          <a:latin typeface="Calibri" pitchFamily="34" charset="0"/>
        </a:defRPr>
      </a:lvl6pPr>
      <a:lvl7pPr marL="914400" algn="ctr" defTabSz="4230688" rtl="0" fontAlgn="base">
        <a:spcBef>
          <a:spcPct val="0"/>
        </a:spcBef>
        <a:spcAft>
          <a:spcPct val="0"/>
        </a:spcAft>
        <a:defRPr sz="20400">
          <a:solidFill>
            <a:schemeClr val="tx1"/>
          </a:solidFill>
          <a:latin typeface="Calibri" pitchFamily="34" charset="0"/>
        </a:defRPr>
      </a:lvl7pPr>
      <a:lvl8pPr marL="1371600" algn="ctr" defTabSz="4230688" rtl="0" fontAlgn="base">
        <a:spcBef>
          <a:spcPct val="0"/>
        </a:spcBef>
        <a:spcAft>
          <a:spcPct val="0"/>
        </a:spcAft>
        <a:defRPr sz="20400">
          <a:solidFill>
            <a:schemeClr val="tx1"/>
          </a:solidFill>
          <a:latin typeface="Calibri" pitchFamily="34" charset="0"/>
        </a:defRPr>
      </a:lvl8pPr>
      <a:lvl9pPr marL="1828800" algn="ctr" defTabSz="4230688" rtl="0" fontAlgn="base">
        <a:spcBef>
          <a:spcPct val="0"/>
        </a:spcBef>
        <a:spcAft>
          <a:spcPct val="0"/>
        </a:spcAft>
        <a:defRPr sz="20400">
          <a:solidFill>
            <a:schemeClr val="tx1"/>
          </a:solidFill>
          <a:latin typeface="Calibri" pitchFamily="34" charset="0"/>
        </a:defRPr>
      </a:lvl9pPr>
    </p:titleStyle>
    <p:bodyStyle>
      <a:lvl1pPr marL="1585913" indent="-1585913" algn="l" defTabSz="4230688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14800" kern="1200">
          <a:solidFill>
            <a:schemeClr val="tx1"/>
          </a:solidFill>
          <a:latin typeface="+mn-lt"/>
          <a:ea typeface="+mn-ea"/>
          <a:cs typeface="+mn-cs"/>
        </a:defRPr>
      </a:lvl1pPr>
      <a:lvl2pPr marL="3436938" indent="-1322388" algn="l" defTabSz="4230688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13000" kern="1200">
          <a:solidFill>
            <a:schemeClr val="tx1"/>
          </a:solidFill>
          <a:latin typeface="+mn-lt"/>
          <a:ea typeface="+mn-ea"/>
          <a:cs typeface="+mn-cs"/>
        </a:defRPr>
      </a:lvl2pPr>
      <a:lvl3pPr marL="5289550" indent="-1057275" algn="l" defTabSz="4230688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11200" kern="1200">
          <a:solidFill>
            <a:schemeClr val="tx1"/>
          </a:solidFill>
          <a:latin typeface="+mn-lt"/>
          <a:ea typeface="+mn-ea"/>
          <a:cs typeface="+mn-cs"/>
        </a:defRPr>
      </a:lvl3pPr>
      <a:lvl4pPr marL="7405688" indent="-1057275" algn="l" defTabSz="4230688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9300" kern="1200">
          <a:solidFill>
            <a:schemeClr val="tx1"/>
          </a:solidFill>
          <a:latin typeface="+mn-lt"/>
          <a:ea typeface="+mn-ea"/>
          <a:cs typeface="+mn-cs"/>
        </a:defRPr>
      </a:lvl4pPr>
      <a:lvl5pPr marL="9521825" indent="-1057275" algn="l" defTabSz="4230688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9300" kern="1200">
          <a:solidFill>
            <a:schemeClr val="tx1"/>
          </a:solidFill>
          <a:latin typeface="+mn-lt"/>
          <a:ea typeface="+mn-ea"/>
          <a:cs typeface="+mn-cs"/>
        </a:defRPr>
      </a:lvl5pPr>
      <a:lvl6pPr marL="11638083" indent="-1058007" algn="l" defTabSz="4232029" rtl="0" eaLnBrk="1" latinLnBrk="0" hangingPunct="1">
        <a:spcBef>
          <a:spcPct val="20000"/>
        </a:spcBef>
        <a:buFont typeface="Arial" pitchFamily="34" charset="0"/>
        <a:buChar char="•"/>
        <a:defRPr sz="9300" kern="1200">
          <a:solidFill>
            <a:schemeClr val="tx1"/>
          </a:solidFill>
          <a:latin typeface="+mn-lt"/>
          <a:ea typeface="+mn-ea"/>
          <a:cs typeface="+mn-cs"/>
        </a:defRPr>
      </a:lvl6pPr>
      <a:lvl7pPr marL="13754097" indent="-1058007" algn="l" defTabSz="4232029" rtl="0" eaLnBrk="1" latinLnBrk="0" hangingPunct="1">
        <a:spcBef>
          <a:spcPct val="20000"/>
        </a:spcBef>
        <a:buFont typeface="Arial" pitchFamily="34" charset="0"/>
        <a:buChar char="•"/>
        <a:defRPr sz="9300" kern="1200">
          <a:solidFill>
            <a:schemeClr val="tx1"/>
          </a:solidFill>
          <a:latin typeface="+mn-lt"/>
          <a:ea typeface="+mn-ea"/>
          <a:cs typeface="+mn-cs"/>
        </a:defRPr>
      </a:lvl7pPr>
      <a:lvl8pPr marL="15870113" indent="-1058007" algn="l" defTabSz="4232029" rtl="0" eaLnBrk="1" latinLnBrk="0" hangingPunct="1">
        <a:spcBef>
          <a:spcPct val="20000"/>
        </a:spcBef>
        <a:buFont typeface="Arial" pitchFamily="34" charset="0"/>
        <a:buChar char="•"/>
        <a:defRPr sz="9300" kern="1200">
          <a:solidFill>
            <a:schemeClr val="tx1"/>
          </a:solidFill>
          <a:latin typeface="+mn-lt"/>
          <a:ea typeface="+mn-ea"/>
          <a:cs typeface="+mn-cs"/>
        </a:defRPr>
      </a:lvl8pPr>
      <a:lvl9pPr marL="17986129" indent="-1058007" algn="l" defTabSz="4232029" rtl="0" eaLnBrk="1" latinLnBrk="0" hangingPunct="1">
        <a:spcBef>
          <a:spcPct val="20000"/>
        </a:spcBef>
        <a:buFont typeface="Arial" pitchFamily="34" charset="0"/>
        <a:buChar char="•"/>
        <a:defRPr sz="9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232029" rtl="0" eaLnBrk="1" latinLnBrk="0" hangingPunct="1">
        <a:defRPr sz="8300" kern="1200">
          <a:solidFill>
            <a:schemeClr val="tx1"/>
          </a:solidFill>
          <a:latin typeface="+mn-lt"/>
          <a:ea typeface="+mn-ea"/>
          <a:cs typeface="+mn-cs"/>
        </a:defRPr>
      </a:lvl1pPr>
      <a:lvl2pPr marL="2116015" algn="l" defTabSz="4232029" rtl="0" eaLnBrk="1" latinLnBrk="0" hangingPunct="1">
        <a:defRPr sz="8300" kern="1200">
          <a:solidFill>
            <a:schemeClr val="tx1"/>
          </a:solidFill>
          <a:latin typeface="+mn-lt"/>
          <a:ea typeface="+mn-ea"/>
          <a:cs typeface="+mn-cs"/>
        </a:defRPr>
      </a:lvl2pPr>
      <a:lvl3pPr marL="4232029" algn="l" defTabSz="4232029" rtl="0" eaLnBrk="1" latinLnBrk="0" hangingPunct="1">
        <a:defRPr sz="8300" kern="1200">
          <a:solidFill>
            <a:schemeClr val="tx1"/>
          </a:solidFill>
          <a:latin typeface="+mn-lt"/>
          <a:ea typeface="+mn-ea"/>
          <a:cs typeface="+mn-cs"/>
        </a:defRPr>
      </a:lvl3pPr>
      <a:lvl4pPr marL="6348046" algn="l" defTabSz="4232029" rtl="0" eaLnBrk="1" latinLnBrk="0" hangingPunct="1">
        <a:defRPr sz="8300" kern="1200">
          <a:solidFill>
            <a:schemeClr val="tx1"/>
          </a:solidFill>
          <a:latin typeface="+mn-lt"/>
          <a:ea typeface="+mn-ea"/>
          <a:cs typeface="+mn-cs"/>
        </a:defRPr>
      </a:lvl4pPr>
      <a:lvl5pPr marL="8464061" algn="l" defTabSz="4232029" rtl="0" eaLnBrk="1" latinLnBrk="0" hangingPunct="1">
        <a:defRPr sz="8300" kern="1200">
          <a:solidFill>
            <a:schemeClr val="tx1"/>
          </a:solidFill>
          <a:latin typeface="+mn-lt"/>
          <a:ea typeface="+mn-ea"/>
          <a:cs typeface="+mn-cs"/>
        </a:defRPr>
      </a:lvl5pPr>
      <a:lvl6pPr marL="10580075" algn="l" defTabSz="4232029" rtl="0" eaLnBrk="1" latinLnBrk="0" hangingPunct="1">
        <a:defRPr sz="8300" kern="1200">
          <a:solidFill>
            <a:schemeClr val="tx1"/>
          </a:solidFill>
          <a:latin typeface="+mn-lt"/>
          <a:ea typeface="+mn-ea"/>
          <a:cs typeface="+mn-cs"/>
        </a:defRPr>
      </a:lvl6pPr>
      <a:lvl7pPr marL="12696090" algn="l" defTabSz="4232029" rtl="0" eaLnBrk="1" latinLnBrk="0" hangingPunct="1">
        <a:defRPr sz="8300" kern="1200">
          <a:solidFill>
            <a:schemeClr val="tx1"/>
          </a:solidFill>
          <a:latin typeface="+mn-lt"/>
          <a:ea typeface="+mn-ea"/>
          <a:cs typeface="+mn-cs"/>
        </a:defRPr>
      </a:lvl7pPr>
      <a:lvl8pPr marL="14812105" algn="l" defTabSz="4232029" rtl="0" eaLnBrk="1" latinLnBrk="0" hangingPunct="1">
        <a:defRPr sz="8300" kern="1200">
          <a:solidFill>
            <a:schemeClr val="tx1"/>
          </a:solidFill>
          <a:latin typeface="+mn-lt"/>
          <a:ea typeface="+mn-ea"/>
          <a:cs typeface="+mn-cs"/>
        </a:defRPr>
      </a:lvl8pPr>
      <a:lvl9pPr marL="16928120" algn="l" defTabSz="4232029" rtl="0" eaLnBrk="1" latinLnBrk="0" hangingPunct="1">
        <a:defRPr sz="83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.bin"/><Relationship Id="rId13" Type="http://schemas.openxmlformats.org/officeDocument/2006/relationships/image" Target="../media/image4.wmf"/><Relationship Id="rId18" Type="http://schemas.openxmlformats.org/officeDocument/2006/relationships/image" Target="../media/image10.png"/><Relationship Id="rId26" Type="http://schemas.openxmlformats.org/officeDocument/2006/relationships/image" Target="../media/image15.jpeg"/><Relationship Id="rId3" Type="http://schemas.openxmlformats.org/officeDocument/2006/relationships/notesSlide" Target="../notesSlides/notesSlide1.xml"/><Relationship Id="rId21" Type="http://schemas.openxmlformats.org/officeDocument/2006/relationships/image" Target="../media/image10.gif"/><Relationship Id="rId7" Type="http://schemas.openxmlformats.org/officeDocument/2006/relationships/image" Target="../media/image1.wmf"/><Relationship Id="rId12" Type="http://schemas.openxmlformats.org/officeDocument/2006/relationships/oleObject" Target="../embeddings/oleObject4.bin"/><Relationship Id="rId17" Type="http://schemas.openxmlformats.org/officeDocument/2006/relationships/image" Target="../media/image9.png"/><Relationship Id="rId25" Type="http://schemas.openxmlformats.org/officeDocument/2006/relationships/image" Target="../media/image14.jpeg"/><Relationship Id="rId2" Type="http://schemas.openxmlformats.org/officeDocument/2006/relationships/slideLayout" Target="../slideLayouts/slideLayout1.xml"/><Relationship Id="rId16" Type="http://schemas.openxmlformats.org/officeDocument/2006/relationships/image" Target="../media/image5.wmf"/><Relationship Id="rId20" Type="http://schemas.openxmlformats.org/officeDocument/2006/relationships/image" Target="../media/image9.jpeg"/><Relationship Id="rId29" Type="http://schemas.openxmlformats.org/officeDocument/2006/relationships/image" Target="../media/image18.jpeg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1.bin"/><Relationship Id="rId11" Type="http://schemas.openxmlformats.org/officeDocument/2006/relationships/image" Target="../media/image3.wmf"/><Relationship Id="rId24" Type="http://schemas.openxmlformats.org/officeDocument/2006/relationships/image" Target="../media/image13.jpeg"/><Relationship Id="rId5" Type="http://schemas.openxmlformats.org/officeDocument/2006/relationships/image" Target="../media/image7.jpeg"/><Relationship Id="rId15" Type="http://schemas.openxmlformats.org/officeDocument/2006/relationships/oleObject" Target="../embeddings/oleObject5.bin"/><Relationship Id="rId23" Type="http://schemas.openxmlformats.org/officeDocument/2006/relationships/image" Target="../media/image12.jpeg"/><Relationship Id="rId28" Type="http://schemas.openxmlformats.org/officeDocument/2006/relationships/image" Target="../media/image17.png"/><Relationship Id="rId10" Type="http://schemas.openxmlformats.org/officeDocument/2006/relationships/oleObject" Target="../embeddings/oleObject3.bin"/><Relationship Id="rId19" Type="http://schemas.openxmlformats.org/officeDocument/2006/relationships/image" Target="../media/image8.jpeg"/><Relationship Id="rId4" Type="http://schemas.openxmlformats.org/officeDocument/2006/relationships/image" Target="../media/image6.tiff"/><Relationship Id="rId9" Type="http://schemas.openxmlformats.org/officeDocument/2006/relationships/image" Target="../media/image2.wmf"/><Relationship Id="rId14" Type="http://schemas.openxmlformats.org/officeDocument/2006/relationships/image" Target="../media/image8.png"/><Relationship Id="rId22" Type="http://schemas.openxmlformats.org/officeDocument/2006/relationships/image" Target="../media/image11.jpeg"/><Relationship Id="rId27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Rounded Rectangle 83"/>
          <p:cNvSpPr/>
          <p:nvPr/>
        </p:nvSpPr>
        <p:spPr>
          <a:xfrm>
            <a:off x="12643019" y="5394959"/>
            <a:ext cx="12998422" cy="13276589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/>
          </a:p>
        </p:txBody>
      </p:sp>
      <p:sp>
        <p:nvSpPr>
          <p:cNvPr id="113" name="Rounded Rectangle 112"/>
          <p:cNvSpPr/>
          <p:nvPr/>
        </p:nvSpPr>
        <p:spPr>
          <a:xfrm>
            <a:off x="629980" y="5394959"/>
            <a:ext cx="11311612" cy="13276589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indent="-457200">
              <a:buFont typeface="Arial" panose="020B0604020202020204" pitchFamily="34" charset="0"/>
              <a:buChar char="•"/>
            </a:pPr>
            <a:endParaRPr lang="en-US" sz="3200" smtClean="0">
              <a:solidFill>
                <a:schemeClr val="tx1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90" name="Rounded Rectangle 89"/>
          <p:cNvSpPr/>
          <p:nvPr/>
        </p:nvSpPr>
        <p:spPr>
          <a:xfrm>
            <a:off x="26432913" y="5394960"/>
            <a:ext cx="14087649" cy="13276590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9" name="Rounded Rectangle 88"/>
          <p:cNvSpPr/>
          <p:nvPr/>
        </p:nvSpPr>
        <p:spPr>
          <a:xfrm>
            <a:off x="649171" y="19592794"/>
            <a:ext cx="12533429" cy="10787190"/>
          </a:xfrm>
          <a:prstGeom prst="roundRect">
            <a:avLst>
              <a:gd name="adj" fmla="val 14566"/>
            </a:avLst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/>
          </a:p>
        </p:txBody>
      </p:sp>
      <p:sp>
        <p:nvSpPr>
          <p:cNvPr id="5" name="Rounded Rectangle 4"/>
          <p:cNvSpPr/>
          <p:nvPr/>
        </p:nvSpPr>
        <p:spPr>
          <a:xfrm>
            <a:off x="649171" y="846138"/>
            <a:ext cx="39871392" cy="3886200"/>
          </a:xfrm>
          <a:prstGeom prst="roundRect">
            <a:avLst/>
          </a:prstGeom>
          <a:solidFill>
            <a:schemeClr val="accent3">
              <a:lumMod val="60000"/>
              <a:lumOff val="40000"/>
              <a:alpha val="31000"/>
            </a:schemeClr>
          </a:solidFill>
          <a:ln>
            <a:solidFill>
              <a:srgbClr val="33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50" name="TextBox 48"/>
          <p:cNvSpPr txBox="1">
            <a:spLocks noChangeArrowheads="1"/>
          </p:cNvSpPr>
          <p:nvPr/>
        </p:nvSpPr>
        <p:spPr bwMode="auto">
          <a:xfrm>
            <a:off x="649171" y="1454773"/>
            <a:ext cx="39838987" cy="29546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4" tIns="45717" rIns="91434" bIns="45717">
            <a:spAutoFit/>
          </a:bodyPr>
          <a:lstStyle>
            <a:lvl1pPr eaLnBrk="0" hangingPunct="0">
              <a:tabLst>
                <a:tab pos="15336838" algn="l"/>
              </a:tabLst>
              <a:defRPr sz="83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tabLst>
                <a:tab pos="15336838" algn="l"/>
              </a:tabLst>
              <a:defRPr sz="83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tabLst>
                <a:tab pos="15336838" algn="l"/>
              </a:tabLst>
              <a:defRPr sz="83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tabLst>
                <a:tab pos="15336838" algn="l"/>
              </a:tabLst>
              <a:defRPr sz="83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tabLst>
                <a:tab pos="15336838" algn="l"/>
              </a:tabLst>
              <a:defRPr sz="83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4230688" eaLnBrk="0" fontAlgn="base" hangingPunct="0">
              <a:spcBef>
                <a:spcPct val="0"/>
              </a:spcBef>
              <a:spcAft>
                <a:spcPct val="0"/>
              </a:spcAft>
              <a:tabLst>
                <a:tab pos="15336838" algn="l"/>
              </a:tabLst>
              <a:defRPr sz="83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4230688" eaLnBrk="0" fontAlgn="base" hangingPunct="0">
              <a:spcBef>
                <a:spcPct val="0"/>
              </a:spcBef>
              <a:spcAft>
                <a:spcPct val="0"/>
              </a:spcAft>
              <a:tabLst>
                <a:tab pos="15336838" algn="l"/>
              </a:tabLst>
              <a:defRPr sz="83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4230688" eaLnBrk="0" fontAlgn="base" hangingPunct="0">
              <a:spcBef>
                <a:spcPct val="0"/>
              </a:spcBef>
              <a:spcAft>
                <a:spcPct val="0"/>
              </a:spcAft>
              <a:tabLst>
                <a:tab pos="15336838" algn="l"/>
              </a:tabLst>
              <a:defRPr sz="83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4230688" eaLnBrk="0" fontAlgn="base" hangingPunct="0">
              <a:spcBef>
                <a:spcPct val="0"/>
              </a:spcBef>
              <a:spcAft>
                <a:spcPct val="0"/>
              </a:spcAft>
              <a:tabLst>
                <a:tab pos="15336838" algn="l"/>
              </a:tabLst>
              <a:defRPr sz="83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sz="7200" b="1" dirty="0" smtClean="0"/>
              <a:t>Magnetized </a:t>
            </a:r>
            <a:r>
              <a:rPr lang="en-US" sz="7200" b="1" dirty="0"/>
              <a:t>Bunched Electron Beam from </a:t>
            </a:r>
            <a:r>
              <a:rPr lang="en-US" sz="7200" b="1" dirty="0" smtClean="0"/>
              <a:t>DC </a:t>
            </a:r>
            <a:r>
              <a:rPr lang="en-US" sz="7200" b="1" dirty="0"/>
              <a:t>High Voltage </a:t>
            </a:r>
            <a:r>
              <a:rPr lang="en-US" sz="7200" b="1" dirty="0" smtClean="0"/>
              <a:t>Photogun</a:t>
            </a:r>
            <a:endParaRPr lang="en-US" sz="7200" b="1" dirty="0" smtClean="0">
              <a:latin typeface="Calibri" pitchFamily="34" charset="0"/>
            </a:endParaRPr>
          </a:p>
          <a:p>
            <a:pPr algn="ctr" eaLnBrk="1" hangingPunct="1"/>
            <a:r>
              <a:rPr lang="en-US" sz="6000" dirty="0" smtClean="0">
                <a:latin typeface="Calibri" pitchFamily="34" charset="0"/>
              </a:rPr>
              <a:t>R</a:t>
            </a:r>
            <a:r>
              <a:rPr lang="en-US" sz="6000" dirty="0">
                <a:latin typeface="Calibri" pitchFamily="34" charset="0"/>
              </a:rPr>
              <a:t>. Suleiman, M. </a:t>
            </a:r>
            <a:r>
              <a:rPr lang="en-US" sz="6000" dirty="0" err="1">
                <a:latin typeface="Calibri" pitchFamily="34" charset="0"/>
              </a:rPr>
              <a:t>Poelker</a:t>
            </a:r>
            <a:r>
              <a:rPr lang="en-US" sz="6000" dirty="0">
                <a:latin typeface="Calibri" pitchFamily="34" charset="0"/>
              </a:rPr>
              <a:t>, J. </a:t>
            </a:r>
            <a:r>
              <a:rPr lang="en-US" sz="6000" dirty="0" err="1">
                <a:latin typeface="Calibri" pitchFamily="34" charset="0"/>
              </a:rPr>
              <a:t>Benesch</a:t>
            </a:r>
            <a:r>
              <a:rPr lang="en-US" sz="6000" dirty="0">
                <a:latin typeface="Calibri" pitchFamily="34" charset="0"/>
              </a:rPr>
              <a:t>, F. Hannon, C. Hernandez-Garcia, </a:t>
            </a:r>
            <a:r>
              <a:rPr lang="en-US" sz="6000" dirty="0" smtClean="0">
                <a:latin typeface="Calibri" pitchFamily="34" charset="0"/>
              </a:rPr>
              <a:t>M. A. </a:t>
            </a:r>
            <a:r>
              <a:rPr lang="en-US" sz="6000" dirty="0" err="1" smtClean="0">
                <a:latin typeface="Calibri" pitchFamily="34" charset="0"/>
              </a:rPr>
              <a:t>Mamun</a:t>
            </a:r>
            <a:r>
              <a:rPr lang="en-US" sz="6000" dirty="0" smtClean="0">
                <a:latin typeface="Calibri" pitchFamily="34" charset="0"/>
              </a:rPr>
              <a:t>, </a:t>
            </a:r>
            <a:r>
              <a:rPr lang="en-US" sz="6000" dirty="0">
                <a:latin typeface="Calibri" pitchFamily="34" charset="0"/>
              </a:rPr>
              <a:t>Y. </a:t>
            </a:r>
            <a:r>
              <a:rPr lang="en-US" sz="6000" dirty="0" smtClean="0">
                <a:latin typeface="Calibri" pitchFamily="34" charset="0"/>
              </a:rPr>
              <a:t>Wang, S. Zhang</a:t>
            </a:r>
            <a:endParaRPr lang="en-US" sz="6000" dirty="0">
              <a:latin typeface="Calibri" pitchFamily="34" charset="0"/>
            </a:endParaRPr>
          </a:p>
          <a:p>
            <a:pPr algn="ctr" eaLnBrk="1" hangingPunct="1"/>
            <a:r>
              <a:rPr lang="en-US" sz="5400" dirty="0">
                <a:latin typeface="Calibri" pitchFamily="34" charset="0"/>
              </a:rPr>
              <a:t>Physics of Photocathodes for </a:t>
            </a:r>
            <a:r>
              <a:rPr lang="en-US" sz="5400" dirty="0" err="1">
                <a:latin typeface="Calibri" pitchFamily="34" charset="0"/>
              </a:rPr>
              <a:t>Photoinjectors</a:t>
            </a:r>
            <a:r>
              <a:rPr lang="en-US" sz="5400" dirty="0">
                <a:latin typeface="Calibri" pitchFamily="34" charset="0"/>
              </a:rPr>
              <a:t> (P3</a:t>
            </a:r>
            <a:r>
              <a:rPr lang="en-US" sz="5400">
                <a:latin typeface="Calibri" pitchFamily="34" charset="0"/>
              </a:rPr>
              <a:t>) </a:t>
            </a:r>
            <a:r>
              <a:rPr lang="en-US" sz="5400" smtClean="0">
                <a:latin typeface="Calibri" pitchFamily="34" charset="0"/>
              </a:rPr>
              <a:t>Workshop 		October </a:t>
            </a:r>
            <a:r>
              <a:rPr lang="en-US" sz="5400" dirty="0" smtClean="0">
                <a:latin typeface="Calibri" pitchFamily="34" charset="0"/>
              </a:rPr>
              <a:t>17, 2016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23855" y="6554212"/>
            <a:ext cx="9940492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Jefferson Lab Electron Ion Collider (JLEIC) bunched magnetized electron cooler is part of Collider Ring and aims to counteract emittance degradation induced by intra-beam scattering, to maintain ion beam emittance during collisions and extend luminosity </a:t>
            </a:r>
            <a:r>
              <a:rPr lang="en-US" sz="3200" dirty="0" smtClean="0"/>
              <a:t>lifetime</a:t>
            </a:r>
          </a:p>
        </p:txBody>
      </p:sp>
      <p:sp>
        <p:nvSpPr>
          <p:cNvPr id="238" name="TextBox 237"/>
          <p:cNvSpPr txBox="1"/>
          <p:nvPr/>
        </p:nvSpPr>
        <p:spPr>
          <a:xfrm>
            <a:off x="13041389" y="31089600"/>
            <a:ext cx="1791588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sz="4000" dirty="0" smtClean="0">
                <a:solidFill>
                  <a:prstClr val="black"/>
                </a:solidFill>
                <a:latin typeface="Calibri"/>
              </a:rPr>
              <a:t>Acknowledgement: </a:t>
            </a:r>
            <a:r>
              <a:rPr lang="en-US" sz="4000" dirty="0">
                <a:solidFill>
                  <a:prstClr val="black"/>
                </a:solidFill>
                <a:latin typeface="Calibri"/>
              </a:rPr>
              <a:t>This work is supported by the Department of Energy, Laboratory Directed </a:t>
            </a:r>
            <a:r>
              <a:rPr lang="en-US" sz="4000" dirty="0" smtClean="0">
                <a:solidFill>
                  <a:prstClr val="black"/>
                </a:solidFill>
                <a:latin typeface="Calibri"/>
              </a:rPr>
              <a:t>Research and </a:t>
            </a:r>
            <a:r>
              <a:rPr lang="en-US" sz="4000" dirty="0">
                <a:solidFill>
                  <a:prstClr val="black"/>
                </a:solidFill>
                <a:latin typeface="Calibri"/>
              </a:rPr>
              <a:t>Development funding, under contract </a:t>
            </a:r>
            <a:r>
              <a:rPr lang="en-US" sz="4000" dirty="0" smtClean="0">
                <a:solidFill>
                  <a:prstClr val="black"/>
                </a:solidFill>
                <a:latin typeface="Calibri"/>
              </a:rPr>
              <a:t>DE-AC05-06OR23177</a:t>
            </a:r>
            <a:endParaRPr lang="en-US" sz="40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82" name="Rounded Rectangle 81"/>
          <p:cNvSpPr/>
          <p:nvPr/>
        </p:nvSpPr>
        <p:spPr>
          <a:xfrm>
            <a:off x="31312607" y="19592794"/>
            <a:ext cx="9207955" cy="10787190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indent="-457200">
              <a:buFont typeface="Arial" panose="020B0604020202020204" pitchFamily="34" charset="0"/>
              <a:buChar char="•"/>
            </a:pPr>
            <a:endParaRPr lang="en-US" sz="38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Generate </a:t>
            </a:r>
            <a:r>
              <a:rPr lang="en-US" sz="3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magnetized electron beam and measure its </a:t>
            </a:r>
            <a:r>
              <a:rPr lang="en-US" sz="3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properties starting </a:t>
            </a:r>
            <a:r>
              <a:rPr lang="en-US" sz="3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</a:t>
            </a:r>
            <a:r>
              <a:rPr lang="en-US" sz="3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all 2016</a:t>
            </a:r>
            <a:endParaRPr lang="en-US" sz="3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3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Explore impact of cathode solenoid on photogun operation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3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Simulations and measurements will provide insights on ways to optimize JLEIC electron cooler and help design appropriate source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3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Jefferson Lab </a:t>
            </a:r>
            <a:r>
              <a:rPr lang="en-US" sz="3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will have direct experience magnetizing high current electron </a:t>
            </a:r>
            <a:r>
              <a:rPr lang="en-US" sz="3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beam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018581" y="5564595"/>
            <a:ext cx="3692036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/>
              <a:t>Motivation</a:t>
            </a:r>
          </a:p>
        </p:txBody>
      </p:sp>
      <p:sp>
        <p:nvSpPr>
          <p:cNvPr id="86" name="TextBox 85"/>
          <p:cNvSpPr txBox="1"/>
          <p:nvPr/>
        </p:nvSpPr>
        <p:spPr>
          <a:xfrm>
            <a:off x="32385000" y="19786937"/>
            <a:ext cx="7112845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 smtClean="0"/>
              <a:t>Plans and Summary</a:t>
            </a:r>
            <a:endParaRPr lang="en-US" sz="6000" dirty="0"/>
          </a:p>
        </p:txBody>
      </p:sp>
      <p:sp>
        <p:nvSpPr>
          <p:cNvPr id="87" name="TextBox 86"/>
          <p:cNvSpPr txBox="1"/>
          <p:nvPr/>
        </p:nvSpPr>
        <p:spPr>
          <a:xfrm>
            <a:off x="1711522" y="19786937"/>
            <a:ext cx="3393878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 smtClean="0"/>
              <a:t>Beamline</a:t>
            </a:r>
          </a:p>
        </p:txBody>
      </p:sp>
      <p:sp>
        <p:nvSpPr>
          <p:cNvPr id="88" name="TextBox 87"/>
          <p:cNvSpPr txBox="1"/>
          <p:nvPr/>
        </p:nvSpPr>
        <p:spPr>
          <a:xfrm>
            <a:off x="27945512" y="5613737"/>
            <a:ext cx="8097088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 smtClean="0"/>
              <a:t>Experimental Overview</a:t>
            </a:r>
            <a:endParaRPr lang="en-US" sz="6000" dirty="0"/>
          </a:p>
        </p:txBody>
      </p:sp>
      <p:sp>
        <p:nvSpPr>
          <p:cNvPr id="92" name="Rounded Rectangle 91"/>
          <p:cNvSpPr/>
          <p:nvPr/>
        </p:nvSpPr>
        <p:spPr>
          <a:xfrm>
            <a:off x="14023126" y="19592794"/>
            <a:ext cx="16609274" cy="10802876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/>
          </a:p>
        </p:txBody>
      </p:sp>
      <p:sp>
        <p:nvSpPr>
          <p:cNvPr id="93" name="TextBox 92"/>
          <p:cNvSpPr txBox="1"/>
          <p:nvPr/>
        </p:nvSpPr>
        <p:spPr>
          <a:xfrm>
            <a:off x="15337471" y="19786937"/>
            <a:ext cx="6303329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 smtClean="0"/>
              <a:t>Cathode Solenoid</a:t>
            </a:r>
          </a:p>
        </p:txBody>
      </p:sp>
      <p:pic>
        <p:nvPicPr>
          <p:cNvPr id="235" name="Picture 23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6772" y="31006884"/>
            <a:ext cx="6400800" cy="1073316"/>
          </a:xfrm>
          <a:prstGeom prst="rect">
            <a:avLst/>
          </a:prstGeom>
        </p:spPr>
      </p:pic>
      <p:pic>
        <p:nvPicPr>
          <p:cNvPr id="237" name="Picture 23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04000" y="30841122"/>
            <a:ext cx="6400800" cy="1391478"/>
          </a:xfrm>
          <a:prstGeom prst="rect">
            <a:avLst/>
          </a:prstGeom>
        </p:spPr>
      </p:pic>
      <p:sp>
        <p:nvSpPr>
          <p:cNvPr id="114" name="TextBox 113"/>
          <p:cNvSpPr txBox="1"/>
          <p:nvPr/>
        </p:nvSpPr>
        <p:spPr>
          <a:xfrm>
            <a:off x="2018581" y="10185737"/>
            <a:ext cx="6987810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/>
              <a:t>Magnetized Cooling</a:t>
            </a:r>
          </a:p>
        </p:txBody>
      </p:sp>
      <p:sp>
        <p:nvSpPr>
          <p:cNvPr id="121" name="TextBox 120"/>
          <p:cNvSpPr txBox="1"/>
          <p:nvPr/>
        </p:nvSpPr>
        <p:spPr>
          <a:xfrm>
            <a:off x="996832" y="11301472"/>
            <a:ext cx="10661768" cy="69865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/>
              <a:t>Electrons helical motion in strong magnetic field increases electron-ion interaction time, thereby significantly improving cooling efficiency. Electron-ion collisions that occur over many cyclotron oscillations and at distances larger than cyclotron radius are insensitive to electrons transverse velocity.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32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/>
              <a:t>Cooling rates are determined by electron longitudinal energy spread rather than electron beam transverse emittance as transverse motion of electrons is quenched by magnetic </a:t>
            </a:r>
            <a:r>
              <a:rPr lang="en-US" sz="3200" dirty="0" smtClean="0"/>
              <a:t>field.</a:t>
            </a:r>
            <a:endParaRPr lang="en-US" sz="3200" dirty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32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/>
              <a:t>This cyclotron motion also provides suppression of electron-ion </a:t>
            </a:r>
            <a:r>
              <a:rPr lang="en-US" sz="3200" dirty="0" smtClean="0"/>
              <a:t>recombination.</a:t>
            </a:r>
            <a:endParaRPr lang="en-US" sz="3200" dirty="0"/>
          </a:p>
        </p:txBody>
      </p:sp>
      <p:graphicFrame>
        <p:nvGraphicFramePr>
          <p:cNvPr id="292" name="Object 29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84295484"/>
              </p:ext>
            </p:extLst>
          </p:nvPr>
        </p:nvGraphicFramePr>
        <p:xfrm>
          <a:off x="14210324" y="11327826"/>
          <a:ext cx="1336822" cy="74646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16" name="Equation" r:id="rId6" imgW="774360" imgH="419040" progId="Equation.3">
                  <p:embed/>
                </p:oleObj>
              </mc:Choice>
              <mc:Fallback>
                <p:oleObj name="Equation" r:id="rId6" imgW="774360" imgH="419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210324" y="11327826"/>
                        <a:ext cx="1336822" cy="746469"/>
                      </a:xfrm>
                      <a:prstGeom prst="rect">
                        <a:avLst/>
                      </a:prstGeom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94" name="Object 29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26096658"/>
              </p:ext>
            </p:extLst>
          </p:nvPr>
        </p:nvGraphicFramePr>
        <p:xfrm>
          <a:off x="17478318" y="11421467"/>
          <a:ext cx="2023875" cy="59069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17" name="Equation" r:id="rId8" imgW="952200" imgH="279360" progId="Equation.3">
                  <p:embed/>
                </p:oleObj>
              </mc:Choice>
              <mc:Fallback>
                <p:oleObj name="Equation" r:id="rId8" imgW="952200" imgH="2793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478318" y="11421467"/>
                        <a:ext cx="2023875" cy="590692"/>
                      </a:xfrm>
                      <a:prstGeom prst="rect">
                        <a:avLst/>
                      </a:prstGeom>
                      <a:solidFill>
                        <a:schemeClr val="accent1"/>
                      </a:solidFill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295" name="Rounded Rectangular Callout 294"/>
          <p:cNvSpPr/>
          <p:nvPr/>
        </p:nvSpPr>
        <p:spPr bwMode="auto">
          <a:xfrm>
            <a:off x="20851539" y="10357428"/>
            <a:ext cx="2295058" cy="814324"/>
          </a:xfrm>
          <a:prstGeom prst="wedgeRoundRectCallout">
            <a:avLst>
              <a:gd name="adj1" fmla="val -55760"/>
              <a:gd name="adj2" fmla="val -121449"/>
              <a:gd name="adj3" fmla="val 16667"/>
            </a:avLst>
          </a:prstGeom>
          <a:solidFill>
            <a:srgbClr val="FF66CC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000" dirty="0" smtClean="0"/>
              <a:t>Upon entering Cooling Solenoid</a:t>
            </a: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296" name="TextBox 295"/>
          <p:cNvSpPr txBox="1"/>
          <p:nvPr/>
        </p:nvSpPr>
        <p:spPr>
          <a:xfrm>
            <a:off x="22964310" y="11408674"/>
            <a:ext cx="1386962" cy="584775"/>
          </a:xfrm>
          <a:prstGeom prst="rect">
            <a:avLst/>
          </a:prstGeom>
          <a:solidFill>
            <a:srgbClr val="FF66CC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rgbClr val="000000"/>
                </a:solidFill>
              </a:rPr>
              <a:t>r</a:t>
            </a:r>
            <a:r>
              <a:rPr lang="en-US" sz="1600" baseline="-25000" dirty="0" smtClean="0">
                <a:solidFill>
                  <a:srgbClr val="000000"/>
                </a:solidFill>
              </a:rPr>
              <a:t>e</a:t>
            </a:r>
            <a:r>
              <a:rPr lang="en-US" sz="1600" dirty="0" smtClean="0">
                <a:solidFill>
                  <a:srgbClr val="000000"/>
                </a:solidFill>
              </a:rPr>
              <a:t>= 0.7 mm</a:t>
            </a:r>
          </a:p>
          <a:p>
            <a:r>
              <a:rPr lang="en-US" sz="1600" dirty="0" smtClean="0">
                <a:solidFill>
                  <a:srgbClr val="000000"/>
                </a:solidFill>
              </a:rPr>
              <a:t>B</a:t>
            </a:r>
            <a:r>
              <a:rPr lang="en-US" sz="1600" baseline="-25000" dirty="0" smtClean="0">
                <a:solidFill>
                  <a:srgbClr val="000000"/>
                </a:solidFill>
              </a:rPr>
              <a:t>cool</a:t>
            </a:r>
            <a:r>
              <a:rPr lang="en-US" sz="1600" dirty="0" smtClean="0">
                <a:solidFill>
                  <a:srgbClr val="000000"/>
                </a:solidFill>
              </a:rPr>
              <a:t> = 1 T</a:t>
            </a:r>
            <a:endParaRPr lang="en-US" sz="1600" dirty="0">
              <a:solidFill>
                <a:srgbClr val="000000"/>
              </a:solidFill>
            </a:endParaRPr>
          </a:p>
        </p:txBody>
      </p:sp>
      <p:graphicFrame>
        <p:nvGraphicFramePr>
          <p:cNvPr id="297" name="Object 29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53228198"/>
              </p:ext>
            </p:extLst>
          </p:nvPr>
        </p:nvGraphicFramePr>
        <p:xfrm>
          <a:off x="20851538" y="11327826"/>
          <a:ext cx="1493151" cy="73441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18" name="Equation" r:id="rId10" imgW="876240" imgH="419040" progId="Equation.3">
                  <p:embed/>
                </p:oleObj>
              </mc:Choice>
              <mc:Fallback>
                <p:oleObj name="Equation" r:id="rId10" imgW="876240" imgH="419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851538" y="11327826"/>
                        <a:ext cx="1493151" cy="734416"/>
                      </a:xfrm>
                      <a:prstGeom prst="rect">
                        <a:avLst/>
                      </a:prstGeom>
                      <a:solidFill>
                        <a:srgbClr val="FF66CC"/>
                      </a:solidFill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98" name="Object 29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18671387"/>
              </p:ext>
            </p:extLst>
          </p:nvPr>
        </p:nvGraphicFramePr>
        <p:xfrm>
          <a:off x="20864165" y="12165260"/>
          <a:ext cx="1393825" cy="879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19" name="Equation" r:id="rId12" imgW="672840" imgH="457200" progId="Equation.3">
                  <p:embed/>
                </p:oleObj>
              </mc:Choice>
              <mc:Fallback>
                <p:oleObj name="Equation" r:id="rId12" imgW="672840" imgH="457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864165" y="12165260"/>
                        <a:ext cx="1393825" cy="879475"/>
                      </a:xfrm>
                      <a:prstGeom prst="rect">
                        <a:avLst/>
                      </a:prstGeom>
                      <a:solidFill>
                        <a:srgbClr val="FF66CC"/>
                      </a:solidFill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99" name="Rounded Rectangular Callout 298"/>
          <p:cNvSpPr/>
          <p:nvPr/>
        </p:nvSpPr>
        <p:spPr bwMode="auto">
          <a:xfrm>
            <a:off x="14208879" y="10265156"/>
            <a:ext cx="2263001" cy="814324"/>
          </a:xfrm>
          <a:prstGeom prst="wedgeRoundRectCallout">
            <a:avLst>
              <a:gd name="adj1" fmla="val 13419"/>
              <a:gd name="adj2" fmla="val -105811"/>
              <a:gd name="adj3" fmla="val 16667"/>
            </a:avLst>
          </a:prstGeom>
          <a:solidFill>
            <a:schemeClr val="accent2">
              <a:lumMod val="20000"/>
              <a:lumOff val="8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Electrons born in strong uniform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</a:rPr>
              <a:t>B</a:t>
            </a:r>
            <a:r>
              <a:rPr kumimoji="0" lang="en-US" sz="2000" b="0" i="0" u="none" strike="noStrike" cap="none" normalizeH="0" baseline="-25000" dirty="0" err="1" smtClean="0">
                <a:ln>
                  <a:noFill/>
                </a:ln>
                <a:solidFill>
                  <a:schemeClr val="tx1"/>
                </a:solidFill>
                <a:effectLst/>
              </a:rPr>
              <a:t>z</a:t>
            </a: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00" name="TextBox 299"/>
              <p:cNvSpPr txBox="1"/>
              <p:nvPr/>
            </p:nvSpPr>
            <p:spPr>
              <a:xfrm>
                <a:off x="14210324" y="12376131"/>
                <a:ext cx="2085581" cy="584775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1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i="1">
                            <a:latin typeface="Cambria Math"/>
                          </a:rPr>
                          <m:t>𝑎</m:t>
                        </m:r>
                      </m:e>
                      <m:sub>
                        <m:r>
                          <a:rPr lang="en-US" sz="1600" i="1">
                            <a:latin typeface="Cambria Math"/>
                          </a:rPr>
                          <m:t>0</m:t>
                        </m:r>
                      </m:sub>
                    </m:sSub>
                    <m:r>
                      <a:rPr lang="en-US" sz="1600" i="1">
                        <a:latin typeface="Cambria Math"/>
                      </a:rPr>
                      <m:t> </m:t>
                    </m:r>
                  </m:oMath>
                </a14:m>
                <a:r>
                  <a:rPr lang="en-US" sz="1600" dirty="0" smtClean="0">
                    <a:solidFill>
                      <a:srgbClr val="000000"/>
                    </a:solidFill>
                  </a:rPr>
                  <a:t>= </a:t>
                </a:r>
                <a:r>
                  <a:rPr lang="en-US" sz="1600" dirty="0" err="1" smtClean="0">
                    <a:solidFill>
                      <a:srgbClr val="000000"/>
                    </a:solidFill>
                  </a:rPr>
                  <a:t>R</a:t>
                </a:r>
                <a:r>
                  <a:rPr lang="en-US" sz="1600" baseline="-25000" dirty="0" err="1" smtClean="0">
                    <a:solidFill>
                      <a:srgbClr val="000000"/>
                    </a:solidFill>
                  </a:rPr>
                  <a:t>laser</a:t>
                </a:r>
                <a:r>
                  <a:rPr lang="en-US" sz="1600" dirty="0" smtClean="0">
                    <a:solidFill>
                      <a:srgbClr val="000000"/>
                    </a:solidFill>
                  </a:rPr>
                  <a:t> = 1.56 mm</a:t>
                </a:r>
              </a:p>
              <a:p>
                <a:r>
                  <a:rPr lang="en-US" sz="1600" dirty="0" err="1" smtClean="0">
                    <a:solidFill>
                      <a:srgbClr val="000000"/>
                    </a:solidFill>
                  </a:rPr>
                  <a:t>B</a:t>
                </a:r>
                <a:r>
                  <a:rPr lang="en-US" sz="1600" baseline="-25000" dirty="0" err="1" smtClean="0">
                    <a:solidFill>
                      <a:srgbClr val="000000"/>
                    </a:solidFill>
                  </a:rPr>
                  <a:t>z</a:t>
                </a:r>
                <a:r>
                  <a:rPr lang="en-US" sz="1600" dirty="0" smtClean="0">
                    <a:solidFill>
                      <a:srgbClr val="000000"/>
                    </a:solidFill>
                  </a:rPr>
                  <a:t> = 2 kG</a:t>
                </a:r>
                <a:endParaRPr lang="en-US" sz="1600" dirty="0">
                  <a:solidFill>
                    <a:srgbClr val="000000"/>
                  </a:solidFill>
                </a:endParaRPr>
              </a:p>
            </p:txBody>
          </p:sp>
        </mc:Choice>
        <mc:Fallback xmlns="">
          <p:sp>
            <p:nvSpPr>
              <p:cNvPr id="300" name="TextBox 29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210324" y="12376131"/>
                <a:ext cx="2085581" cy="584775"/>
              </a:xfrm>
              <a:prstGeom prst="rect">
                <a:avLst/>
              </a:prstGeom>
              <a:blipFill>
                <a:blip r:embed="rId14"/>
                <a:stretch>
                  <a:fillRect l="-1462" t="-3125" r="-585" b="-12500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02" name="Group 301"/>
          <p:cNvGrpSpPr/>
          <p:nvPr/>
        </p:nvGrpSpPr>
        <p:grpSpPr>
          <a:xfrm>
            <a:off x="17497363" y="12256407"/>
            <a:ext cx="2303413" cy="824221"/>
            <a:chOff x="2835275" y="5880100"/>
            <a:chExt cx="2303413" cy="824221"/>
          </a:xfrm>
        </p:grpSpPr>
        <p:sp>
          <p:nvSpPr>
            <p:cNvPr id="303" name="TextBox 302"/>
            <p:cNvSpPr txBox="1"/>
            <p:nvPr/>
          </p:nvSpPr>
          <p:spPr>
            <a:xfrm>
              <a:off x="4075789" y="5880408"/>
              <a:ext cx="1062899" cy="823913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wrap="square" rtlCol="0">
              <a:noAutofit/>
            </a:bodyPr>
            <a:lstStyle/>
            <a:p>
              <a:endParaRPr lang="en-US" sz="1600" dirty="0" smtClean="0">
                <a:solidFill>
                  <a:srgbClr val="000000"/>
                </a:solidFill>
              </a:endParaRPr>
            </a:p>
            <a:p>
              <a:r>
                <a:rPr lang="en-US" sz="1600" dirty="0" smtClean="0">
                  <a:solidFill>
                    <a:srgbClr val="000000"/>
                  </a:solidFill>
                </a:rPr>
                <a:t>= 36 µm</a:t>
              </a:r>
            </a:p>
          </p:txBody>
        </p:sp>
        <p:graphicFrame>
          <p:nvGraphicFramePr>
            <p:cNvPr id="304" name="Object 303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682608812"/>
                </p:ext>
              </p:extLst>
            </p:nvPr>
          </p:nvGraphicFramePr>
          <p:xfrm>
            <a:off x="2835275" y="5880100"/>
            <a:ext cx="1322388" cy="82391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120" name="Equation" r:id="rId15" imgW="723600" imgH="457200" progId="Equation.3">
                    <p:embed/>
                  </p:oleObj>
                </mc:Choice>
                <mc:Fallback>
                  <p:oleObj name="Equation" r:id="rId15" imgW="723600" imgH="4572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6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835275" y="5880100"/>
                          <a:ext cx="1322388" cy="823913"/>
                        </a:xfrm>
                        <a:prstGeom prst="rect">
                          <a:avLst/>
                        </a:prstGeom>
                        <a:solidFill>
                          <a:schemeClr val="accent1"/>
                        </a:solidFill>
                        <a:ln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346" name="Content Placeholder 4"/>
              <p:cNvGraphicFramePr>
                <a:graphicFrameLocks/>
              </p:cNvGraphicFramePr>
              <p:nvPr>
                <p:extLst>
                  <p:ext uri="{D42A27DB-BD31-4B8C-83A1-F6EECF244321}">
                    <p14:modId xmlns:p14="http://schemas.microsoft.com/office/powerpoint/2010/main" val="2920500815"/>
                  </p:ext>
                </p:extLst>
              </p:nvPr>
            </p:nvGraphicFramePr>
            <p:xfrm>
              <a:off x="15087600" y="13857592"/>
              <a:ext cx="8166606" cy="4354208"/>
            </p:xfrm>
            <a:graphic>
              <a:graphicData uri="http://schemas.openxmlformats.org/drawingml/2006/table">
                <a:tbl>
                  <a:tblPr firstRow="1" bandRow="1">
                    <a:tableStyleId>{16D9F66E-5EB9-4882-86FB-DCBF35E3C3E4}</a:tableStyleId>
                  </a:tblPr>
                  <a:tblGrid>
                    <a:gridCol w="5804600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2362006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</a:tblGrid>
                  <a:tr h="544276">
                    <a:tc>
                      <a:txBody>
                        <a:bodyPr/>
                        <a:lstStyle/>
                        <a:p>
                          <a:r>
                            <a:rPr lang="en-US" sz="2800" b="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Bunch length</a:t>
                          </a:r>
                          <a:endParaRPr lang="en-US" sz="2800" b="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800" b="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60 ps (2 cm)</a:t>
                          </a:r>
                          <a:endParaRPr lang="en-US" sz="2800" b="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544276">
                    <a:tc>
                      <a:txBody>
                        <a:bodyPr/>
                        <a:lstStyle/>
                        <a:p>
                          <a:r>
                            <a:rPr lang="en-US" sz="28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Repetition</a:t>
                          </a:r>
                          <a:r>
                            <a:rPr lang="en-US" sz="2800" baseline="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rate</a:t>
                          </a:r>
                          <a:endParaRPr lang="en-US" sz="2800" b="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8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476.3 MHz</a:t>
                          </a:r>
                          <a:endParaRPr lang="en-US" sz="2800" b="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544276">
                    <a:tc>
                      <a:txBody>
                        <a:bodyPr/>
                        <a:lstStyle/>
                        <a:p>
                          <a:r>
                            <a:rPr lang="en-US" sz="28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Bunch</a:t>
                          </a:r>
                          <a:r>
                            <a:rPr lang="en-US" sz="2800" baseline="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charge</a:t>
                          </a:r>
                          <a:endParaRPr lang="en-US" sz="2800" b="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8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420 pC</a:t>
                          </a:r>
                          <a:endParaRPr lang="en-US" sz="2800" b="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544276">
                    <a:tc>
                      <a:txBody>
                        <a:bodyPr/>
                        <a:lstStyle/>
                        <a:p>
                          <a:r>
                            <a:rPr lang="en-US" sz="28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Peak current</a:t>
                          </a:r>
                          <a:endParaRPr lang="en-US" sz="2800" b="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8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7.0 A</a:t>
                          </a:r>
                          <a:endParaRPr lang="en-US" sz="2800" b="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  <a:tr h="544276">
                    <a:tc>
                      <a:txBody>
                        <a:bodyPr/>
                        <a:lstStyle/>
                        <a:p>
                          <a:r>
                            <a:rPr lang="en-US" sz="28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Average current</a:t>
                          </a:r>
                          <a:endParaRPr lang="en-US" sz="2800" b="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8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200 mA</a:t>
                          </a:r>
                          <a:endParaRPr lang="en-US" sz="2800" b="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4"/>
                      </a:ext>
                    </a:extLst>
                  </a:tr>
                  <a:tr h="544276">
                    <a:tc>
                      <a:txBody>
                        <a:bodyPr/>
                        <a:lstStyle/>
                        <a:p>
                          <a:r>
                            <a:rPr lang="en-US" sz="28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Transverse normalized emittance</a:t>
                          </a:r>
                          <a:endParaRPr lang="en-US" sz="2800" b="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800" baseline="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10s</a:t>
                          </a:r>
                          <a:r>
                            <a:rPr lang="en-US" sz="28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mm</a:t>
                          </a:r>
                          <a:r>
                            <a:rPr lang="en-US" sz="2800" baseline="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mrad</a:t>
                          </a:r>
                          <a:endParaRPr lang="en-US" sz="2800" b="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5"/>
                      </a:ext>
                    </a:extLst>
                  </a:tr>
                  <a:tr h="544276">
                    <a:tc>
                      <a:txBody>
                        <a:bodyPr/>
                        <a:lstStyle/>
                        <a:p>
                          <a:r>
                            <a:rPr lang="en-US" sz="2800" baseline="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Cathode spot radius </a:t>
                          </a:r>
                          <a:r>
                            <a:rPr lang="en-US" sz="28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– Flat-top </a:t>
                          </a:r>
                          <a:r>
                            <a:rPr lang="en-US" sz="2800" baseline="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(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sz="28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800" i="1">
                                      <a:latin typeface="Cambria Math"/>
                                    </a:rPr>
                                    <m:t>𝑎</m:t>
                                  </m:r>
                                </m:e>
                                <m:sub>
                                  <m:r>
                                    <a:rPr lang="en-US" sz="2800" i="1">
                                      <a:latin typeface="Cambria Math"/>
                                    </a:rPr>
                                    <m:t>0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sz="2800" b="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)</a:t>
                          </a:r>
                          <a:endParaRPr lang="en-US" sz="2800" b="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8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1.56 mm</a:t>
                          </a:r>
                          <a:endParaRPr lang="en-US" sz="2800" b="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6"/>
                      </a:ext>
                    </a:extLst>
                  </a:tr>
                  <a:tr h="544276">
                    <a:tc>
                      <a:txBody>
                        <a:bodyPr/>
                        <a:lstStyle/>
                        <a:p>
                          <a:r>
                            <a:rPr lang="en-US" sz="28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Solenoid field at cathode (</a:t>
                          </a:r>
                          <a:r>
                            <a:rPr lang="en-US" sz="2800" dirty="0" err="1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B</a:t>
                          </a:r>
                          <a:r>
                            <a:rPr lang="en-US" sz="2800" baseline="-25000" dirty="0" err="1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z</a:t>
                          </a:r>
                          <a:r>
                            <a:rPr lang="en-US" sz="28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)</a:t>
                          </a:r>
                          <a:endParaRPr lang="en-US" sz="2800" b="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8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2 </a:t>
                          </a:r>
                          <a:r>
                            <a:rPr lang="en-US" sz="2800" dirty="0" err="1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kG</a:t>
                          </a:r>
                          <a:endParaRPr lang="en-US" sz="2800" b="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7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346" name="Content Placeholder 4"/>
              <p:cNvGraphicFramePr>
                <a:graphicFrameLocks/>
              </p:cNvGraphicFramePr>
              <p:nvPr>
                <p:extLst>
                  <p:ext uri="{D42A27DB-BD31-4B8C-83A1-F6EECF244321}">
                    <p14:modId xmlns:p14="http://schemas.microsoft.com/office/powerpoint/2010/main" val="2920500815"/>
                  </p:ext>
                </p:extLst>
              </p:nvPr>
            </p:nvGraphicFramePr>
            <p:xfrm>
              <a:off x="15087600" y="13857592"/>
              <a:ext cx="8166606" cy="4354208"/>
            </p:xfrm>
            <a:graphic>
              <a:graphicData uri="http://schemas.openxmlformats.org/drawingml/2006/table">
                <a:tbl>
                  <a:tblPr firstRow="1" bandRow="1">
                    <a:tableStyleId>{16D9F66E-5EB9-4882-86FB-DCBF35E3C3E4}</a:tableStyleId>
                  </a:tblPr>
                  <a:tblGrid>
                    <a:gridCol w="5804600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2362006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</a:tblGrid>
                  <a:tr h="544276">
                    <a:tc>
                      <a:txBody>
                        <a:bodyPr/>
                        <a:lstStyle/>
                        <a:p>
                          <a:r>
                            <a:rPr lang="en-US" sz="2800" b="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Bunch length</a:t>
                          </a:r>
                          <a:endParaRPr lang="en-US" sz="2800" b="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800" b="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60 ps (2 cm)</a:t>
                          </a:r>
                          <a:endParaRPr lang="en-US" sz="2800" b="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544276">
                    <a:tc>
                      <a:txBody>
                        <a:bodyPr/>
                        <a:lstStyle/>
                        <a:p>
                          <a:r>
                            <a:rPr lang="en-US" sz="28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Repetition</a:t>
                          </a:r>
                          <a:r>
                            <a:rPr lang="en-US" sz="2800" baseline="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rate</a:t>
                          </a:r>
                          <a:endParaRPr lang="en-US" sz="2800" b="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8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476.3 MHz</a:t>
                          </a:r>
                          <a:endParaRPr lang="en-US" sz="2800" b="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544276">
                    <a:tc>
                      <a:txBody>
                        <a:bodyPr/>
                        <a:lstStyle/>
                        <a:p>
                          <a:r>
                            <a:rPr lang="en-US" sz="28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Bunch</a:t>
                          </a:r>
                          <a:r>
                            <a:rPr lang="en-US" sz="2800" baseline="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charge</a:t>
                          </a:r>
                          <a:endParaRPr lang="en-US" sz="2800" b="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8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420 pC</a:t>
                          </a:r>
                          <a:endParaRPr lang="en-US" sz="2800" b="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544276">
                    <a:tc>
                      <a:txBody>
                        <a:bodyPr/>
                        <a:lstStyle/>
                        <a:p>
                          <a:r>
                            <a:rPr lang="en-US" sz="28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Peak current</a:t>
                          </a:r>
                          <a:endParaRPr lang="en-US" sz="2800" b="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8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7.0 A</a:t>
                          </a:r>
                          <a:endParaRPr lang="en-US" sz="2800" b="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  <a:tr h="544276">
                    <a:tc>
                      <a:txBody>
                        <a:bodyPr/>
                        <a:lstStyle/>
                        <a:p>
                          <a:r>
                            <a:rPr lang="en-US" sz="28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Average current</a:t>
                          </a:r>
                          <a:endParaRPr lang="en-US" sz="2800" b="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8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200 mA</a:t>
                          </a:r>
                          <a:endParaRPr lang="en-US" sz="2800" b="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4"/>
                      </a:ext>
                    </a:extLst>
                  </a:tr>
                  <a:tr h="544276">
                    <a:tc>
                      <a:txBody>
                        <a:bodyPr/>
                        <a:lstStyle/>
                        <a:p>
                          <a:r>
                            <a:rPr lang="en-US" sz="28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Transverse normalized emittance</a:t>
                          </a:r>
                          <a:endParaRPr lang="en-US" sz="2800" b="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800" baseline="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10s</a:t>
                          </a:r>
                          <a:r>
                            <a:rPr lang="en-US" sz="28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mm</a:t>
                          </a:r>
                          <a:r>
                            <a:rPr lang="en-US" sz="2800" baseline="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mrad</a:t>
                          </a:r>
                          <a:endParaRPr lang="en-US" sz="2800" b="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5"/>
                      </a:ext>
                    </a:extLst>
                  </a:tr>
                  <a:tr h="544276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17"/>
                          <a:stretch>
                            <a:fillRect l="-210" t="-606667" r="-40966" b="-12444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8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1.56 </a:t>
                          </a:r>
                          <a:r>
                            <a:rPr lang="en-US" sz="28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mm</a:t>
                          </a:r>
                          <a:endParaRPr lang="en-US" sz="2800" b="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6"/>
                      </a:ext>
                    </a:extLst>
                  </a:tr>
                  <a:tr h="544276">
                    <a:tc>
                      <a:txBody>
                        <a:bodyPr/>
                        <a:lstStyle/>
                        <a:p>
                          <a:r>
                            <a:rPr lang="en-US" sz="28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Solenoid field at cathode (</a:t>
                          </a:r>
                          <a:r>
                            <a:rPr lang="en-US" sz="2800" dirty="0" err="1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B</a:t>
                          </a:r>
                          <a:r>
                            <a:rPr lang="en-US" sz="2800" baseline="-25000" dirty="0" err="1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z</a:t>
                          </a:r>
                          <a:r>
                            <a:rPr lang="en-US" sz="28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)</a:t>
                          </a:r>
                          <a:endParaRPr lang="en-US" sz="2800" b="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8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2 </a:t>
                          </a:r>
                          <a:r>
                            <a:rPr lang="en-US" sz="2800" dirty="0" err="1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kG</a:t>
                          </a:r>
                          <a:endParaRPr lang="en-US" sz="2800" b="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7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7" name="Rectangle 346"/>
              <p:cNvSpPr/>
              <p:nvPr/>
            </p:nvSpPr>
            <p:spPr>
              <a:xfrm>
                <a:off x="26968876" y="11408674"/>
                <a:ext cx="6120439" cy="3108543"/>
              </a:xfrm>
              <a:prstGeom prst="rect">
                <a:avLst/>
              </a:prstGeom>
              <a:gradFill>
                <a:gsLst>
                  <a:gs pos="0">
                    <a:srgbClr val="FFEFD1"/>
                  </a:gs>
                  <a:gs pos="64999">
                    <a:srgbClr val="F0EBD5"/>
                  </a:gs>
                  <a:gs pos="100000">
                    <a:srgbClr val="D1C39F"/>
                  </a:gs>
                </a:gsLst>
                <a:lin ang="5400000" scaled="0"/>
              </a:gradFill>
            </p:spPr>
            <p:txBody>
              <a:bodyPr wrap="square">
                <a:spAutoFit/>
              </a:bodyPr>
              <a:lstStyle/>
              <a:p>
                <a:pPr marL="457200" lvl="0" indent="-457200">
                  <a:buClrTx/>
                  <a:buFont typeface="Wingdings" panose="05000000000000000000" pitchFamily="2" charset="2"/>
                  <a:buChar char="Ø"/>
                </a:pPr>
                <a:r>
                  <a:rPr lang="en-US" sz="2800" dirty="0"/>
                  <a:t>Generate magnetized beam:</a:t>
                </a:r>
              </a:p>
              <a:p>
                <a:pPr marL="800100" lvl="1" indent="-342900">
                  <a:buClrTx/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/>
                          </a:rPr>
                          <m:t>𝑎</m:t>
                        </m:r>
                      </m:e>
                      <m:sub>
                        <m:r>
                          <a:rPr lang="en-US" sz="2800" i="1">
                            <a:latin typeface="Cambria Math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sz="2800" dirty="0"/>
                  <a:t> = </a:t>
                </a:r>
                <a:r>
                  <a:rPr lang="en-US" sz="2800" dirty="0" smtClean="0"/>
                  <a:t>1 </a:t>
                </a:r>
                <a:r>
                  <a:rPr lang="en-US" sz="2800" dirty="0"/>
                  <a:t>– </a:t>
                </a:r>
                <a:r>
                  <a:rPr lang="en-US" sz="2800" dirty="0" smtClean="0"/>
                  <a:t>5 mm, </a:t>
                </a:r>
                <a:r>
                  <a:rPr lang="en-US" sz="2800" dirty="0" err="1" smtClean="0"/>
                  <a:t>B</a:t>
                </a:r>
                <a:r>
                  <a:rPr lang="en-US" sz="2800" baseline="-25000" dirty="0" err="1" smtClean="0"/>
                  <a:t>z</a:t>
                </a:r>
                <a:r>
                  <a:rPr lang="en-US" sz="2800" dirty="0" smtClean="0"/>
                  <a:t> </a:t>
                </a:r>
                <a:r>
                  <a:rPr lang="en-US" sz="2800" dirty="0"/>
                  <a:t>= 0 – 2 kG </a:t>
                </a:r>
              </a:p>
              <a:p>
                <a:pPr marL="800100" lvl="1" indent="-342900">
                  <a:buClrTx/>
                  <a:buFont typeface="Arial" panose="020B0604020202020204" pitchFamily="34" charset="0"/>
                  <a:buChar char="•"/>
                </a:pPr>
                <a:r>
                  <a:rPr lang="en-US" sz="2800" dirty="0"/>
                  <a:t>Bunch </a:t>
                </a:r>
                <a:r>
                  <a:rPr lang="en-US" sz="2800" dirty="0" smtClean="0"/>
                  <a:t>charge</a:t>
                </a:r>
                <a:r>
                  <a:rPr lang="en-US" sz="2800" dirty="0"/>
                  <a:t>: 1 – 500 </a:t>
                </a:r>
                <a:r>
                  <a:rPr lang="en-US" sz="2800" dirty="0" smtClean="0"/>
                  <a:t>pC</a:t>
                </a:r>
              </a:p>
              <a:p>
                <a:pPr marL="800100" lvl="1" indent="-342900">
                  <a:buClrTx/>
                  <a:buFont typeface="Arial" panose="020B0604020202020204" pitchFamily="34" charset="0"/>
                  <a:buChar char="•"/>
                </a:pPr>
                <a:r>
                  <a:rPr lang="en-US" sz="2800" dirty="0" smtClean="0"/>
                  <a:t>Frequency</a:t>
                </a:r>
                <a:r>
                  <a:rPr lang="en-US" sz="2800" dirty="0"/>
                  <a:t>: </a:t>
                </a:r>
                <a:r>
                  <a:rPr lang="en-US" sz="2800" dirty="0" smtClean="0"/>
                  <a:t>15 Hz </a:t>
                </a:r>
                <a:r>
                  <a:rPr lang="en-US" sz="2800" dirty="0"/>
                  <a:t>– </a:t>
                </a:r>
                <a:r>
                  <a:rPr lang="en-US" sz="2800" dirty="0" smtClean="0"/>
                  <a:t>476.3 MHz</a:t>
                </a:r>
              </a:p>
              <a:p>
                <a:pPr marL="800100" lvl="1" indent="-342900">
                  <a:buClrTx/>
                  <a:buFont typeface="Arial" panose="020B0604020202020204" pitchFamily="34" charset="0"/>
                  <a:buChar char="•"/>
                </a:pPr>
                <a:r>
                  <a:rPr lang="en-US" sz="2800" dirty="0" smtClean="0"/>
                  <a:t>Bunch length: </a:t>
                </a:r>
                <a:r>
                  <a:rPr lang="en-US" sz="2800" dirty="0"/>
                  <a:t>1</a:t>
                </a:r>
                <a:r>
                  <a:rPr lang="en-US" sz="2800" dirty="0" smtClean="0"/>
                  <a:t>0 – 100 ps</a:t>
                </a:r>
                <a:endParaRPr lang="en-US" sz="2800" dirty="0"/>
              </a:p>
              <a:p>
                <a:pPr marL="800100" lvl="1" indent="-342900">
                  <a:buClrTx/>
                  <a:buFont typeface="Arial" panose="020B0604020202020204" pitchFamily="34" charset="0"/>
                  <a:buChar char="•"/>
                </a:pPr>
                <a:r>
                  <a:rPr lang="en-US" sz="2800" dirty="0" smtClean="0"/>
                  <a:t>Average currents up </a:t>
                </a:r>
                <a:r>
                  <a:rPr lang="en-US" sz="2800" dirty="0"/>
                  <a:t>to </a:t>
                </a:r>
                <a:r>
                  <a:rPr lang="en-US" sz="2800" dirty="0" smtClean="0"/>
                  <a:t>32 mA</a:t>
                </a:r>
              </a:p>
              <a:p>
                <a:pPr marL="800100" lvl="1" indent="-342900">
                  <a:buClrTx/>
                  <a:buFont typeface="Arial" panose="020B0604020202020204" pitchFamily="34" charset="0"/>
                  <a:buChar char="•"/>
                </a:pPr>
                <a:r>
                  <a:rPr lang="en-US" sz="2800" dirty="0" smtClean="0"/>
                  <a:t>Gun </a:t>
                </a:r>
                <a:r>
                  <a:rPr lang="en-US" sz="2800" dirty="0"/>
                  <a:t>h</a:t>
                </a:r>
                <a:r>
                  <a:rPr lang="en-US" sz="2800" dirty="0" smtClean="0"/>
                  <a:t>igh voltage: 200 </a:t>
                </a:r>
                <a:r>
                  <a:rPr lang="en-US" sz="2800" dirty="0"/>
                  <a:t>– 350 </a:t>
                </a:r>
                <a:r>
                  <a:rPr lang="en-US" sz="2800" dirty="0" smtClean="0"/>
                  <a:t>kV</a:t>
                </a:r>
                <a:endParaRPr lang="en-US" sz="2800" dirty="0"/>
              </a:p>
            </p:txBody>
          </p:sp>
        </mc:Choice>
        <mc:Fallback xmlns="">
          <p:sp>
            <p:nvSpPr>
              <p:cNvPr id="347" name="Rectangle 34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968876" y="11408674"/>
                <a:ext cx="6120439" cy="3108543"/>
              </a:xfrm>
              <a:prstGeom prst="rect">
                <a:avLst/>
              </a:prstGeom>
              <a:blipFill>
                <a:blip r:embed="rId18"/>
                <a:stretch>
                  <a:fillRect l="-1693" t="-2161" b="-47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87" name="TextBox 386"/>
          <p:cNvSpPr txBox="1"/>
          <p:nvPr/>
        </p:nvSpPr>
        <p:spPr>
          <a:xfrm>
            <a:off x="27127200" y="14748570"/>
            <a:ext cx="1264920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sz="2800" dirty="0" smtClean="0"/>
              <a:t>Measure </a:t>
            </a:r>
            <a:r>
              <a:rPr lang="en-US" sz="2800" dirty="0"/>
              <a:t>mechanical angular </a:t>
            </a:r>
            <a:r>
              <a:rPr lang="en-US" sz="2800" dirty="0" smtClean="0"/>
              <a:t>momentum</a:t>
            </a:r>
            <a:endParaRPr lang="en-US" sz="2800" dirty="0"/>
          </a:p>
          <a:p>
            <a:pPr marL="514350" lvl="0" indent="-514350">
              <a:buClrTx/>
              <a:buFont typeface="+mj-lt"/>
              <a:buAutoNum type="arabicPeriod"/>
            </a:pPr>
            <a:r>
              <a:rPr lang="en-US" sz="2800" dirty="0"/>
              <a:t>Measure photocathode lifetime versus solenoid field at high currents (up to 32 mA) and high voltages (200 – 350 kV) limited by in-house HV </a:t>
            </a:r>
            <a:r>
              <a:rPr lang="en-US" sz="2800" dirty="0" smtClean="0"/>
              <a:t>supplies</a:t>
            </a:r>
            <a:endParaRPr lang="en-US" sz="2800" dirty="0"/>
          </a:p>
          <a:p>
            <a:pPr marL="514350" lvl="0" indent="-514350">
              <a:buClrTx/>
              <a:buFont typeface="+mj-lt"/>
              <a:buAutoNum type="arabicPeriod"/>
            </a:pPr>
            <a:r>
              <a:rPr lang="en-US" sz="2800" dirty="0"/>
              <a:t>Study beam halo and beam loss versus </a:t>
            </a:r>
            <a:r>
              <a:rPr lang="en-US" sz="2800" dirty="0" smtClean="0"/>
              <a:t>magnetization</a:t>
            </a:r>
            <a:endParaRPr lang="en-US" sz="2800" dirty="0"/>
          </a:p>
          <a:p>
            <a:pPr marL="514350" lvl="0" indent="-514350">
              <a:buClrTx/>
              <a:buFont typeface="+mj-lt"/>
              <a:buAutoNum type="arabicPeriod"/>
            </a:pPr>
            <a:r>
              <a:rPr lang="en-US" sz="2800" dirty="0"/>
              <a:t>Use skew quads – Round-to-Flat Beam </a:t>
            </a:r>
            <a:r>
              <a:rPr lang="en-US" sz="2800" dirty="0" smtClean="0"/>
              <a:t>(RTFB) </a:t>
            </a:r>
            <a:r>
              <a:rPr lang="en-US" sz="2800" dirty="0"/>
              <a:t>Transformer – to generate flat beam and measure horizontal and vertical emittances using slit </a:t>
            </a:r>
            <a:r>
              <a:rPr lang="en-US" sz="2800" dirty="0" smtClean="0"/>
              <a:t>method</a:t>
            </a:r>
            <a:endParaRPr lang="en-US" sz="2800" dirty="0"/>
          </a:p>
          <a:p>
            <a:pPr marL="514350" lvl="0" indent="-514350">
              <a:buClrTx/>
              <a:buFont typeface="+mj-lt"/>
              <a:buAutoNum type="arabicPeriod"/>
            </a:pPr>
            <a:r>
              <a:rPr lang="en-US" sz="2800" dirty="0"/>
              <a:t>Generate very high currents magnetized beam and study beam transport and RTFB versus electron bunch </a:t>
            </a:r>
            <a:r>
              <a:rPr lang="en-US" sz="2800" dirty="0" smtClean="0"/>
              <a:t>charge</a:t>
            </a:r>
            <a:endParaRPr lang="en-US" sz="2800" dirty="0"/>
          </a:p>
        </p:txBody>
      </p:sp>
      <p:grpSp>
        <p:nvGrpSpPr>
          <p:cNvPr id="183" name="Group 182"/>
          <p:cNvGrpSpPr/>
          <p:nvPr/>
        </p:nvGrpSpPr>
        <p:grpSpPr>
          <a:xfrm>
            <a:off x="28923993" y="6813791"/>
            <a:ext cx="9099807" cy="3586069"/>
            <a:chOff x="141788" y="1616293"/>
            <a:chExt cx="9099807" cy="3586069"/>
          </a:xfrm>
        </p:grpSpPr>
        <p:grpSp>
          <p:nvGrpSpPr>
            <p:cNvPr id="184" name="Group 183"/>
            <p:cNvGrpSpPr/>
            <p:nvPr/>
          </p:nvGrpSpPr>
          <p:grpSpPr>
            <a:xfrm>
              <a:off x="141788" y="1616293"/>
              <a:ext cx="9099807" cy="3586069"/>
              <a:chOff x="61865" y="1616293"/>
              <a:chExt cx="9099807" cy="3586069"/>
            </a:xfrm>
          </p:grpSpPr>
          <p:grpSp>
            <p:nvGrpSpPr>
              <p:cNvPr id="186" name="Group 185"/>
              <p:cNvGrpSpPr/>
              <p:nvPr/>
            </p:nvGrpSpPr>
            <p:grpSpPr>
              <a:xfrm>
                <a:off x="61865" y="1616293"/>
                <a:ext cx="9099807" cy="3586069"/>
                <a:chOff x="222342" y="591234"/>
                <a:chExt cx="9099807" cy="3586069"/>
              </a:xfrm>
            </p:grpSpPr>
            <p:pic>
              <p:nvPicPr>
                <p:cNvPr id="191" name="Picture 190"/>
                <p:cNvPicPr/>
                <p:nvPr/>
              </p:nvPicPr>
              <p:blipFill rotWithShape="1">
                <a:blip r:embed="rId19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36269" t="36361" r="42154" b="36360"/>
                <a:stretch/>
              </p:blipFill>
              <p:spPr bwMode="auto">
                <a:xfrm>
                  <a:off x="232954" y="2057400"/>
                  <a:ext cx="1005840" cy="822960"/>
                </a:xfrm>
                <a:prstGeom prst="rect">
                  <a:avLst/>
                </a:prstGeom>
                <a:ln>
                  <a:noFill/>
                </a:ln>
                <a:extLst>
                  <a:ext uri="{53640926-AAD7-44D8-BBD7-CCE9431645EC}">
                    <a14:shadowObscured xmlns:a14="http://schemas.microsoft.com/office/drawing/2010/main"/>
                  </a:ext>
                </a:extLst>
              </p:spPr>
            </p:pic>
            <p:cxnSp>
              <p:nvCxnSpPr>
                <p:cNvPr id="192" name="Straight Arrow Connector 191"/>
                <p:cNvCxnSpPr>
                  <a:stCxn id="194" idx="2"/>
                </p:cNvCxnSpPr>
                <p:nvPr/>
              </p:nvCxnSpPr>
              <p:spPr>
                <a:xfrm flipH="1">
                  <a:off x="838200" y="2225188"/>
                  <a:ext cx="1219201" cy="289412"/>
                </a:xfrm>
                <a:prstGeom prst="straightConnector1">
                  <a:avLst/>
                </a:prstGeom>
                <a:ln>
                  <a:solidFill>
                    <a:srgbClr val="92D050"/>
                  </a:solidFill>
                  <a:tailEnd type="arrow"/>
                </a:ln>
              </p:spPr>
              <p:style>
                <a:lnRef idx="2">
                  <a:schemeClr val="accent3"/>
                </a:lnRef>
                <a:fillRef idx="0">
                  <a:schemeClr val="accent3"/>
                </a:fillRef>
                <a:effectRef idx="1">
                  <a:schemeClr val="accent3"/>
                </a:effectRef>
                <a:fontRef idx="minor">
                  <a:schemeClr val="tx1"/>
                </a:fontRef>
              </p:style>
            </p:cxnSp>
            <p:sp>
              <p:nvSpPr>
                <p:cNvPr id="194" name="TextBox 193"/>
                <p:cNvSpPr txBox="1"/>
                <p:nvPr/>
              </p:nvSpPr>
              <p:spPr>
                <a:xfrm>
                  <a:off x="1609201" y="1517302"/>
                  <a:ext cx="896399" cy="707886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sz="2000" dirty="0" smtClean="0"/>
                    <a:t>Green</a:t>
                  </a:r>
                </a:p>
                <a:p>
                  <a:pPr algn="ctr"/>
                  <a:r>
                    <a:rPr lang="en-US" sz="2000" dirty="0" smtClean="0"/>
                    <a:t>Laser</a:t>
                  </a:r>
                  <a:endParaRPr lang="en-US" sz="2000" dirty="0"/>
                </a:p>
              </p:txBody>
            </p:sp>
            <p:cxnSp>
              <p:nvCxnSpPr>
                <p:cNvPr id="204" name="Straight Arrow Connector 203"/>
                <p:cNvCxnSpPr/>
                <p:nvPr/>
              </p:nvCxnSpPr>
              <p:spPr>
                <a:xfrm>
                  <a:off x="790303" y="1655801"/>
                  <a:ext cx="0" cy="556010"/>
                </a:xfrm>
                <a:prstGeom prst="straightConnector1">
                  <a:avLst/>
                </a:prstGeom>
                <a:ln>
                  <a:tailEnd type="arrow"/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sp>
              <p:nvSpPr>
                <p:cNvPr id="205" name="TextBox 204"/>
                <p:cNvSpPr txBox="1"/>
                <p:nvPr/>
              </p:nvSpPr>
              <p:spPr>
                <a:xfrm>
                  <a:off x="350983" y="1286024"/>
                  <a:ext cx="1154483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000" dirty="0" smtClean="0"/>
                    <a:t>Cathode</a:t>
                  </a:r>
                </a:p>
              </p:txBody>
            </p:sp>
            <p:cxnSp>
              <p:nvCxnSpPr>
                <p:cNvPr id="212" name="Straight Arrow Connector 211"/>
                <p:cNvCxnSpPr>
                  <a:stCxn id="213" idx="2"/>
                </p:cNvCxnSpPr>
                <p:nvPr/>
              </p:nvCxnSpPr>
              <p:spPr>
                <a:xfrm flipH="1">
                  <a:off x="1189612" y="2055911"/>
                  <a:ext cx="64120" cy="224143"/>
                </a:xfrm>
                <a:prstGeom prst="straightConnector1">
                  <a:avLst/>
                </a:prstGeom>
                <a:ln>
                  <a:tailEnd type="arrow"/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sp>
              <p:nvSpPr>
                <p:cNvPr id="213" name="TextBox 212"/>
                <p:cNvSpPr txBox="1"/>
                <p:nvPr/>
              </p:nvSpPr>
              <p:spPr>
                <a:xfrm>
                  <a:off x="790303" y="1655801"/>
                  <a:ext cx="926857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000" dirty="0" smtClean="0"/>
                    <a:t>Anode</a:t>
                  </a:r>
                </a:p>
              </p:txBody>
            </p:sp>
            <p:cxnSp>
              <p:nvCxnSpPr>
                <p:cNvPr id="214" name="Straight Arrow Connector 213"/>
                <p:cNvCxnSpPr>
                  <a:stCxn id="215" idx="0"/>
                </p:cNvCxnSpPr>
                <p:nvPr/>
              </p:nvCxnSpPr>
              <p:spPr>
                <a:xfrm flipH="1" flipV="1">
                  <a:off x="838200" y="2613218"/>
                  <a:ext cx="267557" cy="362339"/>
                </a:xfrm>
                <a:prstGeom prst="straightConnector1">
                  <a:avLst/>
                </a:prstGeom>
                <a:ln>
                  <a:tailEnd type="arrow"/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sp>
              <p:nvSpPr>
                <p:cNvPr id="215" name="TextBox 214"/>
                <p:cNvSpPr txBox="1"/>
                <p:nvPr/>
              </p:nvSpPr>
              <p:spPr>
                <a:xfrm>
                  <a:off x="222342" y="2975557"/>
                  <a:ext cx="1766830" cy="707886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altLang="ja-JP" sz="2000" dirty="0" smtClean="0">
                      <a:sym typeface="Wingdings" pitchFamily="2" charset="2"/>
                    </a:rPr>
                    <a:t>K</a:t>
                  </a:r>
                  <a:r>
                    <a:rPr lang="en-US" altLang="ja-JP" sz="2000" baseline="-25000" dirty="0" smtClean="0">
                      <a:sym typeface="Wingdings" pitchFamily="2" charset="2"/>
                    </a:rPr>
                    <a:t>2</a:t>
                  </a:r>
                  <a:r>
                    <a:rPr lang="en-US" altLang="ja-JP" sz="2000" dirty="0" smtClean="0">
                      <a:sym typeface="Wingdings" pitchFamily="2" charset="2"/>
                    </a:rPr>
                    <a:t>CsSb </a:t>
                  </a:r>
                </a:p>
                <a:p>
                  <a:pPr algn="ctr"/>
                  <a:r>
                    <a:rPr lang="en-US" altLang="ja-JP" sz="2000" dirty="0" smtClean="0">
                      <a:sym typeface="Wingdings" pitchFamily="2" charset="2"/>
                    </a:rPr>
                    <a:t>Photocathode</a:t>
                  </a:r>
                  <a:endParaRPr lang="en-US" sz="2000" dirty="0" smtClean="0"/>
                </a:p>
              </p:txBody>
            </p:sp>
            <p:sp>
              <p:nvSpPr>
                <p:cNvPr id="217" name="Rectangle 216"/>
                <p:cNvSpPr/>
                <p:nvPr/>
              </p:nvSpPr>
              <p:spPr>
                <a:xfrm>
                  <a:off x="461783" y="1001486"/>
                  <a:ext cx="752834" cy="295424"/>
                </a:xfrm>
                <a:prstGeom prst="rect">
                  <a:avLst/>
                </a:prstGeom>
                <a:pattFill prst="wdDnDiag">
                  <a:fgClr>
                    <a:schemeClr val="accent4">
                      <a:lumMod val="40000"/>
                      <a:lumOff val="60000"/>
                    </a:schemeClr>
                  </a:fgClr>
                  <a:bgClr>
                    <a:schemeClr val="bg1"/>
                  </a:bgClr>
                </a:pattFill>
                <a:ln>
                  <a:solidFill>
                    <a:srgbClr val="7030A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000"/>
                </a:p>
              </p:txBody>
            </p:sp>
            <p:sp>
              <p:nvSpPr>
                <p:cNvPr id="218" name="Rectangle 217"/>
                <p:cNvSpPr/>
                <p:nvPr/>
              </p:nvSpPr>
              <p:spPr>
                <a:xfrm>
                  <a:off x="461783" y="3792583"/>
                  <a:ext cx="752834" cy="295424"/>
                </a:xfrm>
                <a:prstGeom prst="rect">
                  <a:avLst/>
                </a:prstGeom>
                <a:pattFill prst="wdDnDiag">
                  <a:fgClr>
                    <a:schemeClr val="accent4">
                      <a:lumMod val="40000"/>
                      <a:lumOff val="60000"/>
                    </a:schemeClr>
                  </a:fgClr>
                  <a:bgClr>
                    <a:schemeClr val="bg1"/>
                  </a:bgClr>
                </a:pattFill>
                <a:ln>
                  <a:solidFill>
                    <a:srgbClr val="7030A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000"/>
                </a:p>
              </p:txBody>
            </p:sp>
            <p:cxnSp>
              <p:nvCxnSpPr>
                <p:cNvPr id="219" name="Straight Arrow Connector 218"/>
                <p:cNvCxnSpPr>
                  <a:stCxn id="220" idx="1"/>
                  <a:endCxn id="217" idx="3"/>
                </p:cNvCxnSpPr>
                <p:nvPr/>
              </p:nvCxnSpPr>
              <p:spPr>
                <a:xfrm flipH="1">
                  <a:off x="1214617" y="945177"/>
                  <a:ext cx="431673" cy="204021"/>
                </a:xfrm>
                <a:prstGeom prst="straightConnector1">
                  <a:avLst/>
                </a:prstGeom>
                <a:ln>
                  <a:tailEnd type="arrow"/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sp>
              <p:nvSpPr>
                <p:cNvPr id="220" name="TextBox 219"/>
                <p:cNvSpPr txBox="1"/>
                <p:nvPr/>
              </p:nvSpPr>
              <p:spPr>
                <a:xfrm>
                  <a:off x="1646290" y="591234"/>
                  <a:ext cx="1184941" cy="707886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sz="2000" dirty="0" smtClean="0"/>
                    <a:t>Cathode</a:t>
                  </a:r>
                </a:p>
                <a:p>
                  <a:pPr algn="ctr"/>
                  <a:r>
                    <a:rPr lang="en-US" sz="2000" dirty="0" smtClean="0"/>
                    <a:t>Solenoid</a:t>
                  </a:r>
                </a:p>
              </p:txBody>
            </p:sp>
            <p:sp>
              <p:nvSpPr>
                <p:cNvPr id="221" name="Rectangle 220"/>
                <p:cNvSpPr/>
                <p:nvPr/>
              </p:nvSpPr>
              <p:spPr>
                <a:xfrm>
                  <a:off x="5646877" y="2058266"/>
                  <a:ext cx="152400" cy="914400"/>
                </a:xfrm>
                <a:prstGeom prst="rect">
                  <a:avLst/>
                </a:prstGeom>
                <a:solidFill>
                  <a:schemeClr val="accent5">
                    <a:lumMod val="20000"/>
                    <a:lumOff val="80000"/>
                  </a:schemeClr>
                </a:solidFill>
                <a:ln>
                  <a:solidFill>
                    <a:srgbClr val="0070C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000"/>
                </a:p>
              </p:txBody>
            </p:sp>
            <p:cxnSp>
              <p:nvCxnSpPr>
                <p:cNvPr id="222" name="Straight Arrow Connector 221"/>
                <p:cNvCxnSpPr/>
                <p:nvPr/>
              </p:nvCxnSpPr>
              <p:spPr>
                <a:xfrm>
                  <a:off x="5683367" y="1447270"/>
                  <a:ext cx="0" cy="498619"/>
                </a:xfrm>
                <a:prstGeom prst="straightConnector1">
                  <a:avLst/>
                </a:prstGeom>
                <a:ln>
                  <a:tailEnd type="arrow"/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sp>
              <p:nvSpPr>
                <p:cNvPr id="223" name="TextBox 222"/>
                <p:cNvSpPr txBox="1"/>
                <p:nvPr/>
              </p:nvSpPr>
              <p:spPr>
                <a:xfrm>
                  <a:off x="4495782" y="787843"/>
                  <a:ext cx="2403607" cy="707886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sz="2000" dirty="0" smtClean="0"/>
                    <a:t>Diagnostic Cross 1</a:t>
                  </a:r>
                </a:p>
                <a:p>
                  <a:pPr algn="ctr"/>
                  <a:r>
                    <a:rPr lang="en-US" sz="2000" dirty="0" smtClean="0"/>
                    <a:t>(Slit + YAG Screen)</a:t>
                  </a:r>
                </a:p>
              </p:txBody>
            </p:sp>
            <p:sp>
              <p:nvSpPr>
                <p:cNvPr id="224" name="Rounded Rectangle 223"/>
                <p:cNvSpPr/>
                <p:nvPr/>
              </p:nvSpPr>
              <p:spPr>
                <a:xfrm>
                  <a:off x="3120773" y="2057401"/>
                  <a:ext cx="244196" cy="914400"/>
                </a:xfrm>
                <a:prstGeom prst="roundRect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000"/>
                </a:p>
              </p:txBody>
            </p:sp>
            <p:sp>
              <p:nvSpPr>
                <p:cNvPr id="225" name="Rounded Rectangle 224"/>
                <p:cNvSpPr/>
                <p:nvPr/>
              </p:nvSpPr>
              <p:spPr>
                <a:xfrm>
                  <a:off x="4143468" y="2057400"/>
                  <a:ext cx="244196" cy="914400"/>
                </a:xfrm>
                <a:prstGeom prst="roundRect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000"/>
                </a:p>
              </p:txBody>
            </p:sp>
            <p:sp>
              <p:nvSpPr>
                <p:cNvPr id="226" name="Rounded Rectangle 225"/>
                <p:cNvSpPr/>
                <p:nvPr/>
              </p:nvSpPr>
              <p:spPr>
                <a:xfrm>
                  <a:off x="3625385" y="2057401"/>
                  <a:ext cx="244196" cy="914400"/>
                </a:xfrm>
                <a:prstGeom prst="roundRect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000"/>
                </a:p>
              </p:txBody>
            </p:sp>
            <p:sp>
              <p:nvSpPr>
                <p:cNvPr id="227" name="TextBox 226"/>
                <p:cNvSpPr txBox="1"/>
                <p:nvPr/>
              </p:nvSpPr>
              <p:spPr>
                <a:xfrm>
                  <a:off x="1690509" y="3275798"/>
                  <a:ext cx="4113947" cy="707886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sz="2000" dirty="0" smtClean="0"/>
                    <a:t>Three Skew Quads</a:t>
                  </a:r>
                </a:p>
                <a:p>
                  <a:pPr algn="ctr"/>
                  <a:r>
                    <a:rPr lang="en-US" sz="2000" dirty="0" smtClean="0"/>
                    <a:t>(Round-to-Flat Beam Transformer)</a:t>
                  </a:r>
                </a:p>
              </p:txBody>
            </p:sp>
            <p:sp>
              <p:nvSpPr>
                <p:cNvPr id="228" name="Rectangle 227"/>
                <p:cNvSpPr/>
                <p:nvPr/>
              </p:nvSpPr>
              <p:spPr>
                <a:xfrm>
                  <a:off x="7002306" y="2058266"/>
                  <a:ext cx="152400" cy="914400"/>
                </a:xfrm>
                <a:prstGeom prst="rect">
                  <a:avLst/>
                </a:prstGeom>
                <a:solidFill>
                  <a:schemeClr val="accent5">
                    <a:lumMod val="20000"/>
                    <a:lumOff val="80000"/>
                  </a:schemeClr>
                </a:solidFill>
                <a:ln>
                  <a:solidFill>
                    <a:srgbClr val="0070C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000"/>
                </a:p>
              </p:txBody>
            </p:sp>
            <p:sp>
              <p:nvSpPr>
                <p:cNvPr id="229" name="Rectangle 228"/>
                <p:cNvSpPr/>
                <p:nvPr/>
              </p:nvSpPr>
              <p:spPr>
                <a:xfrm>
                  <a:off x="8153400" y="2057401"/>
                  <a:ext cx="152400" cy="914400"/>
                </a:xfrm>
                <a:prstGeom prst="rect">
                  <a:avLst/>
                </a:prstGeom>
                <a:solidFill>
                  <a:schemeClr val="accent5">
                    <a:lumMod val="20000"/>
                    <a:lumOff val="80000"/>
                  </a:schemeClr>
                </a:solidFill>
                <a:ln>
                  <a:solidFill>
                    <a:srgbClr val="0070C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000"/>
                </a:p>
              </p:txBody>
            </p:sp>
            <p:cxnSp>
              <p:nvCxnSpPr>
                <p:cNvPr id="230" name="Straight Arrow Connector 229"/>
                <p:cNvCxnSpPr/>
                <p:nvPr/>
              </p:nvCxnSpPr>
              <p:spPr>
                <a:xfrm flipH="1" flipV="1">
                  <a:off x="7051789" y="3054383"/>
                  <a:ext cx="1" cy="415034"/>
                </a:xfrm>
                <a:prstGeom prst="straightConnector1">
                  <a:avLst/>
                </a:prstGeom>
                <a:ln>
                  <a:tailEnd type="arrow"/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231" name="Straight Arrow Connector 230"/>
                <p:cNvCxnSpPr/>
                <p:nvPr/>
              </p:nvCxnSpPr>
              <p:spPr>
                <a:xfrm>
                  <a:off x="8214654" y="1397443"/>
                  <a:ext cx="0" cy="575966"/>
                </a:xfrm>
                <a:prstGeom prst="straightConnector1">
                  <a:avLst/>
                </a:prstGeom>
                <a:ln>
                  <a:tailEnd type="arrow"/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sp>
              <p:nvSpPr>
                <p:cNvPr id="232" name="TextBox 231"/>
                <p:cNvSpPr txBox="1"/>
                <p:nvPr/>
              </p:nvSpPr>
              <p:spPr>
                <a:xfrm>
                  <a:off x="5942287" y="3469417"/>
                  <a:ext cx="2403607" cy="707886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sz="2000" dirty="0" smtClean="0"/>
                    <a:t>Diagnostic Cross 2</a:t>
                  </a:r>
                </a:p>
                <a:p>
                  <a:pPr algn="ctr"/>
                  <a:r>
                    <a:rPr lang="en-US" sz="2000" dirty="0" smtClean="0"/>
                    <a:t>(Slit + YAG Screen)</a:t>
                  </a:r>
                </a:p>
              </p:txBody>
            </p:sp>
            <p:sp>
              <p:nvSpPr>
                <p:cNvPr id="233" name="TextBox 232"/>
                <p:cNvSpPr txBox="1"/>
                <p:nvPr/>
              </p:nvSpPr>
              <p:spPr>
                <a:xfrm>
                  <a:off x="6984650" y="711643"/>
                  <a:ext cx="2337499" cy="707886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sz="2000" dirty="0" smtClean="0"/>
                    <a:t>Diagnostic Cross 3</a:t>
                  </a:r>
                </a:p>
                <a:p>
                  <a:pPr algn="ctr"/>
                  <a:r>
                    <a:rPr lang="en-US" sz="2000" dirty="0" smtClean="0"/>
                    <a:t>(YAG Screen)</a:t>
                  </a:r>
                </a:p>
              </p:txBody>
            </p:sp>
          </p:grpSp>
          <p:sp>
            <p:nvSpPr>
              <p:cNvPr id="187" name="Oval 186"/>
              <p:cNvSpPr/>
              <p:nvPr/>
            </p:nvSpPr>
            <p:spPr>
              <a:xfrm>
                <a:off x="2425379" y="3098764"/>
                <a:ext cx="152400" cy="914400"/>
              </a:xfrm>
              <a:prstGeom prst="ellipse">
                <a:avLst/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000"/>
              </a:p>
            </p:txBody>
          </p:sp>
          <p:sp>
            <p:nvSpPr>
              <p:cNvPr id="188" name="Oval 187"/>
              <p:cNvSpPr/>
              <p:nvPr/>
            </p:nvSpPr>
            <p:spPr>
              <a:xfrm>
                <a:off x="7467600" y="3082459"/>
                <a:ext cx="152400" cy="914400"/>
              </a:xfrm>
              <a:prstGeom prst="ellipse">
                <a:avLst/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000"/>
              </a:p>
            </p:txBody>
          </p:sp>
          <p:cxnSp>
            <p:nvCxnSpPr>
              <p:cNvPr id="189" name="Straight Arrow Connector 188"/>
              <p:cNvCxnSpPr/>
              <p:nvPr/>
            </p:nvCxnSpPr>
            <p:spPr>
              <a:xfrm flipH="1">
                <a:off x="2577779" y="2762210"/>
                <a:ext cx="165421" cy="287982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190" name="TextBox 189"/>
              <p:cNvSpPr txBox="1"/>
              <p:nvPr/>
            </p:nvSpPr>
            <p:spPr>
              <a:xfrm>
                <a:off x="2546162" y="1812902"/>
                <a:ext cx="1297150" cy="101566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2000" dirty="0" smtClean="0"/>
                  <a:t>Injector</a:t>
                </a:r>
              </a:p>
              <a:p>
                <a:pPr algn="ctr"/>
                <a:r>
                  <a:rPr lang="en-US" sz="2000" dirty="0" smtClean="0"/>
                  <a:t> Focusing</a:t>
                </a:r>
              </a:p>
              <a:p>
                <a:pPr algn="ctr"/>
                <a:r>
                  <a:rPr lang="en-US" sz="2000" dirty="0" smtClean="0"/>
                  <a:t> Solenoid</a:t>
                </a:r>
              </a:p>
            </p:txBody>
          </p:sp>
        </p:grpSp>
        <p:cxnSp>
          <p:nvCxnSpPr>
            <p:cNvPr id="185" name="Straight Arrow Connector 184"/>
            <p:cNvCxnSpPr/>
            <p:nvPr/>
          </p:nvCxnSpPr>
          <p:spPr>
            <a:xfrm flipV="1">
              <a:off x="3678995" y="4079442"/>
              <a:ext cx="0" cy="277445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345" name="Content Placeholder 2"/>
          <p:cNvSpPr txBox="1">
            <a:spLocks/>
          </p:cNvSpPr>
          <p:nvPr/>
        </p:nvSpPr>
        <p:spPr>
          <a:xfrm>
            <a:off x="866528" y="21134292"/>
            <a:ext cx="5776078" cy="8507508"/>
          </a:xfrm>
          <a:prstGeom prst="rect">
            <a:avLst/>
          </a:prstGeom>
        </p:spPr>
        <p:txBody>
          <a:bodyPr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996600"/>
              </a:buClr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3399FF"/>
              </a:buClr>
              <a:buFont typeface="Arial" pitchFamily="34" charset="0"/>
              <a:buChar char="•"/>
              <a:defRPr sz="22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33CC33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6666FF"/>
              </a:buClr>
              <a:buFont typeface="Arial" pitchFamily="34" charset="0"/>
              <a:buChar char="•"/>
              <a:defRPr sz="18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pitchFamily="34" charset="0"/>
              <a:buChar char="•"/>
              <a:defRPr sz="16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pPr defTabSz="914400">
              <a:buClrTx/>
              <a:buFont typeface="Arial" panose="020B0604020202020204" pitchFamily="34" charset="0"/>
              <a:buChar char="•"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K</a:t>
            </a:r>
            <a:r>
              <a:rPr lang="en-US" sz="2800" baseline="-25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CsSb 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Photocathode Preparation Chamber, </a:t>
            </a:r>
            <a:r>
              <a:rPr lang="en-US" sz="2800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Gun and Beamline</a:t>
            </a:r>
            <a:r>
              <a:rPr lang="en-US" sz="2800" kern="0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2800" u="sng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delivered 1 mA to dump</a:t>
            </a:r>
            <a:r>
              <a:rPr lang="en-US" sz="2800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 (non-magnetized)</a:t>
            </a:r>
          </a:p>
          <a:p>
            <a:pPr defTabSz="914400">
              <a:buClrTx/>
              <a:buFont typeface="Arial" panose="020B0604020202020204" pitchFamily="34" charset="0"/>
              <a:buChar char="•"/>
            </a:pPr>
            <a:endParaRPr lang="en-US" sz="2800" kern="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defTabSz="914400">
              <a:buClrTx/>
              <a:buFont typeface="Arial" panose="020B0604020202020204" pitchFamily="34" charset="0"/>
              <a:buChar char="•"/>
            </a:pPr>
            <a:endParaRPr lang="en-US" sz="2800" kern="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lvl="1" indent="-342900" defTabSz="914400">
              <a:buClrTx/>
            </a:pPr>
            <a:r>
              <a:rPr lang="en-US" sz="2800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Simulation:</a:t>
            </a:r>
          </a:p>
          <a:p>
            <a:pPr lvl="1">
              <a:buClrTx/>
              <a:buFont typeface="Arial" panose="020B0604020202020204" pitchFamily="34" charset="0"/>
              <a:buChar char="-"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Used ASTRA and GPT simulation to design beamline and to locate magnets and diagnostics at optimum 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positions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buClrTx/>
              <a:buFont typeface="Arial" panose="020B0604020202020204" pitchFamily="34" charset="0"/>
              <a:buChar char="-"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Simulated magnetized electron beam properties along 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beamline 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for various starting 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conditions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buClrTx/>
              <a:buFont typeface="Arial" panose="020B0604020202020204" pitchFamily="34" charset="0"/>
              <a:buChar char="-"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Simulated a round to flat 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transformer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defTabSz="914400">
              <a:buClrTx/>
              <a:buFont typeface="Wingdings" panose="05000000000000000000" pitchFamily="2" charset="2"/>
              <a:buChar char="ü"/>
            </a:pPr>
            <a:endParaRPr lang="en-US" sz="2800" kern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48" name="Picture 347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787111" y="22336645"/>
            <a:ext cx="7899170" cy="5897880"/>
          </a:xfrm>
          <a:prstGeom prst="rect">
            <a:avLst/>
          </a:prstGeom>
        </p:spPr>
      </p:pic>
      <p:sp>
        <p:nvSpPr>
          <p:cNvPr id="349" name="Content Placeholder 2"/>
          <p:cNvSpPr txBox="1">
            <a:spLocks/>
          </p:cNvSpPr>
          <p:nvPr/>
        </p:nvSpPr>
        <p:spPr>
          <a:xfrm>
            <a:off x="14580052" y="21011300"/>
            <a:ext cx="6792061" cy="1241498"/>
          </a:xfrm>
          <a:prstGeom prst="rect">
            <a:avLst/>
          </a:prstGeom>
        </p:spPr>
        <p:txBody>
          <a:bodyPr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996600"/>
              </a:buClr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3399FF"/>
              </a:buClr>
              <a:buFont typeface="Arial" pitchFamily="34" charset="0"/>
              <a:buChar char="•"/>
              <a:defRPr sz="22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33CC33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6666FF"/>
              </a:buClr>
              <a:buFont typeface="Arial" pitchFamily="34" charset="0"/>
              <a:buChar char="•"/>
              <a:defRPr sz="18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pitchFamily="34" charset="0"/>
              <a:buChar char="•"/>
              <a:defRPr sz="16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defTabSz="914400">
              <a:buClrTx/>
              <a:buNone/>
            </a:pPr>
            <a:r>
              <a:rPr lang="en-US" sz="3200" b="1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Cathode Solenoid Magnet</a:t>
            </a:r>
          </a:p>
          <a:p>
            <a:pPr>
              <a:buClrTx/>
              <a:buFont typeface="Arial" panose="020B0604020202020204" pitchFamily="34" charset="0"/>
              <a:buChar char="-"/>
            </a:pP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Mapped and installed at GTS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50" name="Content Placeholder 2"/>
          <p:cNvSpPr txBox="1">
            <a:spLocks/>
          </p:cNvSpPr>
          <p:nvPr/>
        </p:nvSpPr>
        <p:spPr>
          <a:xfrm>
            <a:off x="14904963" y="28230080"/>
            <a:ext cx="5961770" cy="1487920"/>
          </a:xfrm>
          <a:prstGeom prst="rect">
            <a:avLst/>
          </a:prstGeom>
        </p:spPr>
        <p:txBody>
          <a:bodyPr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996600"/>
              </a:buClr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3399FF"/>
              </a:buClr>
              <a:buFont typeface="Arial" pitchFamily="34" charset="0"/>
              <a:buChar char="•"/>
              <a:defRPr sz="22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33CC33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6666FF"/>
              </a:buClr>
              <a:buFont typeface="Arial" pitchFamily="34" charset="0"/>
              <a:buChar char="•"/>
              <a:defRPr sz="18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pitchFamily="34" charset="0"/>
              <a:buChar char="•"/>
              <a:defRPr sz="16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defTabSz="914400">
              <a:buClrTx/>
              <a:buNone/>
            </a:pPr>
            <a:r>
              <a:rPr lang="en-US" sz="3200" b="1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New Pucks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32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 defTabSz="914400">
              <a:buClrTx/>
              <a:buFont typeface="Arial" panose="020B0604020202020204" pitchFamily="34" charset="0"/>
              <a:buChar char="̵"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nhance magnetic 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field 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at 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cathode to 2.0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kG</a:t>
            </a:r>
            <a:endParaRPr lang="en-US" sz="2800" kern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51" name="Picture 350"/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10161" y="22537698"/>
            <a:ext cx="6648450" cy="4514850"/>
          </a:xfrm>
          <a:prstGeom prst="rect">
            <a:avLst/>
          </a:prstGeom>
        </p:spPr>
      </p:pic>
      <p:sp>
        <p:nvSpPr>
          <p:cNvPr id="356" name="TextBox 355"/>
          <p:cNvSpPr txBox="1"/>
          <p:nvPr/>
        </p:nvSpPr>
        <p:spPr>
          <a:xfrm>
            <a:off x="22469902" y="29347180"/>
            <a:ext cx="1028610" cy="5232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Steel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58" name="Picture 357"/>
          <p:cNvPicPr>
            <a:picLocks noChangeAspect="1"/>
          </p:cNvPicPr>
          <p:nvPr/>
        </p:nvPicPr>
        <p:blipFill rotWithShape="1"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856" t="21736" r="15151" b="5060"/>
          <a:stretch/>
        </p:blipFill>
        <p:spPr>
          <a:xfrm rot="5400000">
            <a:off x="26694262" y="27641044"/>
            <a:ext cx="2711366" cy="2245457"/>
          </a:xfrm>
          <a:prstGeom prst="rect">
            <a:avLst/>
          </a:prstGeom>
        </p:spPr>
      </p:pic>
      <p:pic>
        <p:nvPicPr>
          <p:cNvPr id="359" name="Picture 358"/>
          <p:cNvPicPr>
            <a:picLocks noChangeAspect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28920" y="11427207"/>
            <a:ext cx="6652260" cy="3067397"/>
          </a:xfrm>
          <a:prstGeom prst="rect">
            <a:avLst/>
          </a:prstGeom>
        </p:spPr>
      </p:pic>
      <p:sp>
        <p:nvSpPr>
          <p:cNvPr id="362" name="Rounded Rectangular Callout 361"/>
          <p:cNvSpPr/>
          <p:nvPr/>
        </p:nvSpPr>
        <p:spPr bwMode="auto">
          <a:xfrm>
            <a:off x="13636811" y="5878207"/>
            <a:ext cx="10970491" cy="741340"/>
          </a:xfrm>
          <a:prstGeom prst="wedgeRoundRectCallout">
            <a:avLst>
              <a:gd name="adj1" fmla="val -24781"/>
              <a:gd name="adj2" fmla="val -51607"/>
              <a:gd name="adj3" fmla="val 16667"/>
            </a:avLst>
          </a:prstGeom>
          <a:solidFill>
            <a:srgbClr val="DCD8FC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 dirty="0"/>
              <a:t>E</a:t>
            </a:r>
            <a:r>
              <a:rPr lang="en-US" sz="2000" dirty="0" smtClean="0"/>
              <a:t>lectron </a:t>
            </a:r>
            <a:r>
              <a:rPr lang="en-US" sz="2000" dirty="0"/>
              <a:t>beam is being used </a:t>
            </a:r>
            <a:r>
              <a:rPr lang="en-US" sz="2000" dirty="0" smtClean="0"/>
              <a:t>inside </a:t>
            </a:r>
            <a:r>
              <a:rPr lang="en-US" sz="2000" dirty="0"/>
              <a:t>cooling solenoid </a:t>
            </a:r>
            <a:r>
              <a:rPr lang="en-US" sz="2000" dirty="0" smtClean="0"/>
              <a:t>where </a:t>
            </a:r>
            <a:r>
              <a:rPr lang="en-US" sz="2000" dirty="0"/>
              <a:t>it suffers an azimuthal kick when it </a:t>
            </a:r>
            <a:r>
              <a:rPr lang="en-US" sz="2000" dirty="0" smtClean="0"/>
              <a:t>enters. </a:t>
            </a:r>
            <a:r>
              <a:rPr lang="en-US" sz="2000" dirty="0"/>
              <a:t>This kick is cancelled by an earlier kick at </a:t>
            </a:r>
            <a:r>
              <a:rPr lang="en-US" sz="2000" dirty="0" smtClean="0"/>
              <a:t>exit </a:t>
            </a:r>
            <a:r>
              <a:rPr lang="en-US" sz="2000" dirty="0"/>
              <a:t>of </a:t>
            </a:r>
            <a:r>
              <a:rPr lang="en-US" sz="2000" dirty="0" smtClean="0"/>
              <a:t>cathode solenoid</a:t>
            </a: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293" name="Rounded Rectangular Callout 292"/>
          <p:cNvSpPr/>
          <p:nvPr/>
        </p:nvSpPr>
        <p:spPr bwMode="auto">
          <a:xfrm>
            <a:off x="17514807" y="10265156"/>
            <a:ext cx="2339878" cy="814324"/>
          </a:xfrm>
          <a:prstGeom prst="wedgeRoundRectCallout">
            <a:avLst>
              <a:gd name="adj1" fmla="val -46403"/>
              <a:gd name="adj2" fmla="val -106382"/>
              <a:gd name="adj3" fmla="val 16667"/>
            </a:avLst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000" dirty="0" smtClean="0"/>
              <a:t>Upon exit of Cathode Solenoid</a:t>
            </a: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70877" y="19812000"/>
            <a:ext cx="5362957" cy="7182612"/>
          </a:xfrm>
          <a:prstGeom prst="rect">
            <a:avLst/>
          </a:prstGeom>
        </p:spPr>
      </p:pic>
      <p:grpSp>
        <p:nvGrpSpPr>
          <p:cNvPr id="91" name="Group 90"/>
          <p:cNvGrpSpPr/>
          <p:nvPr/>
        </p:nvGrpSpPr>
        <p:grpSpPr>
          <a:xfrm>
            <a:off x="14164521" y="6934200"/>
            <a:ext cx="10164274" cy="2743200"/>
            <a:chOff x="-618279" y="840794"/>
            <a:chExt cx="10164274" cy="2743200"/>
          </a:xfrm>
        </p:grpSpPr>
        <p:grpSp>
          <p:nvGrpSpPr>
            <p:cNvPr id="94" name="Group 93"/>
            <p:cNvGrpSpPr/>
            <p:nvPr/>
          </p:nvGrpSpPr>
          <p:grpSpPr>
            <a:xfrm>
              <a:off x="-618279" y="840794"/>
              <a:ext cx="10164274" cy="2740606"/>
              <a:chOff x="-618279" y="840794"/>
              <a:chExt cx="10164274" cy="2740606"/>
            </a:xfrm>
          </p:grpSpPr>
          <p:grpSp>
            <p:nvGrpSpPr>
              <p:cNvPr id="99" name="Group 98"/>
              <p:cNvGrpSpPr/>
              <p:nvPr/>
            </p:nvGrpSpPr>
            <p:grpSpPr>
              <a:xfrm>
                <a:off x="-618279" y="840794"/>
                <a:ext cx="10164274" cy="2740606"/>
                <a:chOff x="-618279" y="840794"/>
                <a:chExt cx="10164274" cy="2740606"/>
              </a:xfrm>
            </p:grpSpPr>
            <p:cxnSp>
              <p:nvCxnSpPr>
                <p:cNvPr id="103" name="Straight Arrow Connector 102"/>
                <p:cNvCxnSpPr/>
                <p:nvPr/>
              </p:nvCxnSpPr>
              <p:spPr bwMode="auto">
                <a:xfrm>
                  <a:off x="5769456" y="2551894"/>
                  <a:ext cx="2055578" cy="0"/>
                </a:xfrm>
                <a:prstGeom prst="straightConnector1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rgbClr val="FF0000"/>
                  </a:solidFill>
                  <a:prstDash val="solid"/>
                  <a:round/>
                  <a:headEnd type="none" w="med" len="med"/>
                  <a:tailEnd type="arrow"/>
                </a:ln>
                <a:effectLst/>
              </p:spPr>
            </p:cxnSp>
            <p:sp>
              <p:nvSpPr>
                <p:cNvPr id="104" name="TextBox 103"/>
                <p:cNvSpPr txBox="1"/>
                <p:nvPr/>
              </p:nvSpPr>
              <p:spPr>
                <a:xfrm>
                  <a:off x="7772400" y="2209800"/>
                  <a:ext cx="527709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000" dirty="0" smtClean="0">
                      <a:solidFill>
                        <a:srgbClr val="FF0000"/>
                      </a:solidFill>
                    </a:rPr>
                    <a:t>ion</a:t>
                  </a:r>
                  <a:endParaRPr lang="en-US" sz="2000" dirty="0">
                    <a:solidFill>
                      <a:srgbClr val="FF0000"/>
                    </a:solidFill>
                  </a:endParaRPr>
                </a:p>
              </p:txBody>
            </p:sp>
            <p:grpSp>
              <p:nvGrpSpPr>
                <p:cNvPr id="105" name="Group 104"/>
                <p:cNvGrpSpPr/>
                <p:nvPr/>
              </p:nvGrpSpPr>
              <p:grpSpPr>
                <a:xfrm>
                  <a:off x="5783104" y="2317079"/>
                  <a:ext cx="1831580" cy="138046"/>
                  <a:chOff x="3049707" y="3272417"/>
                  <a:chExt cx="1831580" cy="138046"/>
                </a:xfrm>
              </p:grpSpPr>
              <p:pic>
                <p:nvPicPr>
                  <p:cNvPr id="131" name="Picture 130"/>
                  <p:cNvPicPr>
                    <a:picLocks noChangeAspect="1" noChangeArrowheads="1"/>
                  </p:cNvPicPr>
                  <p:nvPr/>
                </p:nvPicPr>
                <p:blipFill rotWithShape="1">
                  <a:blip r:embed="rId25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67511" t="37042" r="-3116" b="7975"/>
                  <a:stretch/>
                </p:blipFill>
                <p:spPr bwMode="auto">
                  <a:xfrm rot="5400000">
                    <a:off x="3722011" y="3080683"/>
                    <a:ext cx="138046" cy="521513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  <p:pic>
                <p:nvPicPr>
                  <p:cNvPr id="132" name="Picture 131"/>
                  <p:cNvPicPr>
                    <a:picLocks noChangeAspect="1" noChangeArrowheads="1"/>
                  </p:cNvPicPr>
                  <p:nvPr/>
                </p:nvPicPr>
                <p:blipFill rotWithShape="1">
                  <a:blip r:embed="rId25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67511" t="37042" r="-3116" b="7975"/>
                  <a:stretch/>
                </p:blipFill>
                <p:spPr bwMode="auto">
                  <a:xfrm rot="5400000">
                    <a:off x="4149753" y="3080683"/>
                    <a:ext cx="138046" cy="521513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  <p:pic>
                <p:nvPicPr>
                  <p:cNvPr id="133" name="Picture 132"/>
                  <p:cNvPicPr>
                    <a:picLocks noChangeAspect="1" noChangeArrowheads="1"/>
                  </p:cNvPicPr>
                  <p:nvPr/>
                </p:nvPicPr>
                <p:blipFill rotWithShape="1">
                  <a:blip r:embed="rId25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67511" t="37042" r="-3116" b="7975"/>
                  <a:stretch/>
                </p:blipFill>
                <p:spPr bwMode="auto">
                  <a:xfrm rot="5400000">
                    <a:off x="4551508" y="3080683"/>
                    <a:ext cx="138046" cy="521513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  <p:pic>
                <p:nvPicPr>
                  <p:cNvPr id="134" name="Picture 133"/>
                  <p:cNvPicPr>
                    <a:picLocks noChangeAspect="1" noChangeArrowheads="1"/>
                  </p:cNvPicPr>
                  <p:nvPr/>
                </p:nvPicPr>
                <p:blipFill rotWithShape="1">
                  <a:blip r:embed="rId25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67511" t="37042" r="-3116" b="7975"/>
                  <a:stretch/>
                </p:blipFill>
                <p:spPr bwMode="auto">
                  <a:xfrm rot="5400000">
                    <a:off x="3241441" y="3080683"/>
                    <a:ext cx="138046" cy="521513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</p:grpSp>
            <p:sp>
              <p:nvSpPr>
                <p:cNvPr id="106" name="TextBox 105"/>
                <p:cNvSpPr txBox="1"/>
                <p:nvPr/>
              </p:nvSpPr>
              <p:spPr>
                <a:xfrm>
                  <a:off x="6639905" y="2011124"/>
                  <a:ext cx="1096775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000" dirty="0" smtClean="0">
                      <a:solidFill>
                        <a:schemeClr val="accent1">
                          <a:lumMod val="50000"/>
                        </a:schemeClr>
                      </a:solidFill>
                    </a:rPr>
                    <a:t>electron</a:t>
                  </a:r>
                  <a:endParaRPr lang="en-US" sz="2000" dirty="0">
                    <a:solidFill>
                      <a:schemeClr val="accent1">
                        <a:lumMod val="50000"/>
                      </a:schemeClr>
                    </a:solidFill>
                  </a:endParaRPr>
                </a:p>
              </p:txBody>
            </p:sp>
            <p:grpSp>
              <p:nvGrpSpPr>
                <p:cNvPr id="107" name="Group 106"/>
                <p:cNvGrpSpPr/>
                <p:nvPr/>
              </p:nvGrpSpPr>
              <p:grpSpPr>
                <a:xfrm>
                  <a:off x="-618279" y="840794"/>
                  <a:ext cx="10164274" cy="2740606"/>
                  <a:chOff x="-618279" y="840794"/>
                  <a:chExt cx="10164274" cy="2740606"/>
                </a:xfrm>
              </p:grpSpPr>
              <p:grpSp>
                <p:nvGrpSpPr>
                  <p:cNvPr id="108" name="Group 107"/>
                  <p:cNvGrpSpPr/>
                  <p:nvPr/>
                </p:nvGrpSpPr>
                <p:grpSpPr>
                  <a:xfrm>
                    <a:off x="-618279" y="840794"/>
                    <a:ext cx="10164274" cy="2740606"/>
                    <a:chOff x="-613844" y="674173"/>
                    <a:chExt cx="10164274" cy="2740606"/>
                  </a:xfrm>
                </p:grpSpPr>
                <p:sp>
                  <p:nvSpPr>
                    <p:cNvPr id="111" name="Rectangle 110"/>
                    <p:cNvSpPr/>
                    <p:nvPr/>
                  </p:nvSpPr>
                  <p:spPr bwMode="auto">
                    <a:xfrm>
                      <a:off x="882650" y="2324100"/>
                      <a:ext cx="69850" cy="381000"/>
                    </a:xfrm>
                    <a:prstGeom prst="rect">
                      <a:avLst/>
                    </a:prstGeom>
                    <a:ln>
                      <a:headEnd type="none" w="med" len="med"/>
                      <a:tailEnd type="none" w="med" len="med"/>
                    </a:ln>
                  </p:spPr>
                  <p:style>
                    <a:lnRef idx="0">
                      <a:schemeClr val="accent6"/>
                    </a:lnRef>
                    <a:fillRef idx="3">
                      <a:schemeClr val="accent6"/>
                    </a:fillRef>
                    <a:effectRef idx="3">
                      <a:schemeClr val="accent6"/>
                    </a:effectRef>
                    <a:fontRef idx="minor">
                      <a:schemeClr val="lt1"/>
                    </a:fontRef>
                  </p:style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" pitchFamily="18" charset="0"/>
                      </a:endParaRPr>
                    </a:p>
                  </p:txBody>
                </p:sp>
                <p:sp>
                  <p:nvSpPr>
                    <p:cNvPr id="112" name="Rectangle 111"/>
                    <p:cNvSpPr/>
                    <p:nvPr/>
                  </p:nvSpPr>
                  <p:spPr bwMode="auto">
                    <a:xfrm>
                      <a:off x="596900" y="3262379"/>
                      <a:ext cx="571500" cy="152400"/>
                    </a:xfrm>
                    <a:prstGeom prst="rect">
                      <a:avLst/>
                    </a:prstGeom>
                    <a:pattFill prst="ltUpDiag">
                      <a:fgClr>
                        <a:schemeClr val="accent1"/>
                      </a:fgClr>
                      <a:bgClr>
                        <a:schemeClr val="bg1"/>
                      </a:bgClr>
                    </a:pattFill>
                    <a:ln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" pitchFamily="18" charset="0"/>
                      </a:endParaRPr>
                    </a:p>
                  </p:txBody>
                </p:sp>
                <p:sp>
                  <p:nvSpPr>
                    <p:cNvPr id="115" name="Rounded Rectangular Callout 114"/>
                    <p:cNvSpPr/>
                    <p:nvPr/>
                  </p:nvSpPr>
                  <p:spPr bwMode="auto">
                    <a:xfrm>
                      <a:off x="-613844" y="708425"/>
                      <a:ext cx="1291280" cy="700024"/>
                    </a:xfrm>
                    <a:prstGeom prst="wedgeRoundRectCallout">
                      <a:avLst>
                        <a:gd name="adj1" fmla="val 62109"/>
                        <a:gd name="adj2" fmla="val 46097"/>
                        <a:gd name="adj3" fmla="val 16667"/>
                      </a:avLst>
                    </a:prstGeom>
                    <a:noFill/>
                    <a:ln w="952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US" sz="2000" dirty="0" smtClean="0"/>
                        <a:t>Cathode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 Solenoid</a:t>
                      </a:r>
                    </a:p>
                  </p:txBody>
                </p:sp>
                <p:grpSp>
                  <p:nvGrpSpPr>
                    <p:cNvPr id="116" name="Group 115"/>
                    <p:cNvGrpSpPr/>
                    <p:nvPr/>
                  </p:nvGrpSpPr>
                  <p:grpSpPr>
                    <a:xfrm>
                      <a:off x="171450" y="1612900"/>
                      <a:ext cx="1562100" cy="1752600"/>
                      <a:chOff x="171450" y="1612900"/>
                      <a:chExt cx="1562100" cy="1752600"/>
                    </a:xfrm>
                  </p:grpSpPr>
                  <p:cxnSp>
                    <p:nvCxnSpPr>
                      <p:cNvPr id="128" name="Straight Arrow Connector 127"/>
                      <p:cNvCxnSpPr/>
                      <p:nvPr/>
                    </p:nvCxnSpPr>
                    <p:spPr bwMode="auto">
                      <a:xfrm>
                        <a:off x="171450" y="2527300"/>
                        <a:ext cx="1485900" cy="0"/>
                      </a:xfrm>
                      <a:prstGeom prst="straightConnector1">
                        <a:avLst/>
                      </a:prstGeom>
                      <a:ln>
                        <a:headEnd type="none" w="med" len="med"/>
                        <a:tailEnd type="arrow"/>
                      </a:ln>
                    </p:spPr>
                    <p:style>
                      <a:lnRef idx="2">
                        <a:schemeClr val="accent3"/>
                      </a:lnRef>
                      <a:fillRef idx="0">
                        <a:schemeClr val="accent3"/>
                      </a:fillRef>
                      <a:effectRef idx="1">
                        <a:schemeClr val="accent3"/>
                      </a:effectRef>
                      <a:fontRef idx="minor">
                        <a:schemeClr val="tx1"/>
                      </a:fontRef>
                    </p:style>
                  </p:cxnSp>
                  <p:sp>
                    <p:nvSpPr>
                      <p:cNvPr id="129" name="Arc 128"/>
                      <p:cNvSpPr/>
                      <p:nvPr/>
                    </p:nvSpPr>
                    <p:spPr bwMode="auto">
                      <a:xfrm>
                        <a:off x="171450" y="2705100"/>
                        <a:ext cx="1562100" cy="660400"/>
                      </a:xfrm>
                      <a:prstGeom prst="arc">
                        <a:avLst>
                          <a:gd name="adj1" fmla="val 11270080"/>
                          <a:gd name="adj2" fmla="val 21259627"/>
                        </a:avLst>
                      </a:prstGeom>
                      <a:ln>
                        <a:headEnd type="none" w="med" len="med"/>
                        <a:tailEnd type="none" w="med" len="med"/>
                      </a:ln>
                    </p:spPr>
                    <p:style>
                      <a:lnRef idx="2">
                        <a:schemeClr val="accent3"/>
                      </a:lnRef>
                      <a:fillRef idx="0">
                        <a:schemeClr val="accent3"/>
                      </a:fillRef>
                      <a:effectRef idx="1">
                        <a:schemeClr val="accent3"/>
                      </a:effectRef>
                      <a:fontRef idx="minor">
                        <a:schemeClr val="tx1"/>
                      </a:fontRef>
                    </p:style>
                    <p:txBody>
                      <a:bodyPr vert="horz" wrap="square" lIns="91440" tIns="45720" rIns="91440" bIns="45720" numCol="1" rtlCol="0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pPr marL="0" marR="0" indent="0" algn="l" defTabSz="914400" rtl="0" eaLnBrk="0" fontAlgn="base" latinLnBrk="0" hangingPunct="0">
                          <a:lnSpc>
                            <a:spcPct val="100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Tx/>
                          <a:buSzTx/>
                          <a:buFontTx/>
                          <a:buNone/>
                          <a:tabLst/>
                        </a:pPr>
                        <a:endPara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pitchFamily="18" charset="0"/>
                        </a:endParaRPr>
                      </a:p>
                    </p:txBody>
                  </p:sp>
                  <p:sp>
                    <p:nvSpPr>
                      <p:cNvPr id="130" name="Arc 129"/>
                      <p:cNvSpPr/>
                      <p:nvPr/>
                    </p:nvSpPr>
                    <p:spPr bwMode="auto">
                      <a:xfrm rot="10800000">
                        <a:off x="171450" y="1612900"/>
                        <a:ext cx="1562100" cy="660400"/>
                      </a:xfrm>
                      <a:prstGeom prst="arc">
                        <a:avLst>
                          <a:gd name="adj1" fmla="val 11475052"/>
                          <a:gd name="adj2" fmla="val 21259627"/>
                        </a:avLst>
                      </a:prstGeom>
                      <a:ln>
                        <a:headEnd type="none" w="med" len="med"/>
                        <a:tailEnd type="none" w="med" len="med"/>
                      </a:ln>
                    </p:spPr>
                    <p:style>
                      <a:lnRef idx="2">
                        <a:schemeClr val="accent3"/>
                      </a:lnRef>
                      <a:fillRef idx="0">
                        <a:schemeClr val="accent3"/>
                      </a:fillRef>
                      <a:effectRef idx="1">
                        <a:schemeClr val="accent3"/>
                      </a:effectRef>
                      <a:fontRef idx="minor">
                        <a:schemeClr val="tx1"/>
                      </a:fontRef>
                    </p:style>
                    <p:txBody>
                      <a:bodyPr vert="horz" wrap="square" lIns="91440" tIns="45720" rIns="91440" bIns="45720" numCol="1" rtlCol="0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pPr marL="0" marR="0" indent="0" algn="l" defTabSz="914400" rtl="0" eaLnBrk="0" fontAlgn="base" latinLnBrk="0" hangingPunct="0">
                          <a:lnSpc>
                            <a:spcPct val="100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Tx/>
                          <a:buSzTx/>
                          <a:buFontTx/>
                          <a:buNone/>
                          <a:tabLst/>
                        </a:pPr>
                        <a:endPara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pitchFamily="18" charset="0"/>
                        </a:endParaRPr>
                      </a:p>
                    </p:txBody>
                  </p:sp>
                </p:grpSp>
                <p:sp>
                  <p:nvSpPr>
                    <p:cNvPr id="117" name="Rectangle 116"/>
                    <p:cNvSpPr/>
                    <p:nvPr/>
                  </p:nvSpPr>
                  <p:spPr bwMode="auto">
                    <a:xfrm>
                      <a:off x="620465" y="1509779"/>
                      <a:ext cx="571500" cy="152400"/>
                    </a:xfrm>
                    <a:prstGeom prst="rect">
                      <a:avLst/>
                    </a:prstGeom>
                    <a:pattFill prst="ltUpDiag">
                      <a:fgClr>
                        <a:schemeClr val="accent1"/>
                      </a:fgClr>
                      <a:bgClr>
                        <a:schemeClr val="bg1"/>
                      </a:bgClr>
                    </a:pattFill>
                    <a:ln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" pitchFamily="18" charset="0"/>
                      </a:endParaRPr>
                    </a:p>
                  </p:txBody>
                </p:sp>
                <p:grpSp>
                  <p:nvGrpSpPr>
                    <p:cNvPr id="118" name="Group 117"/>
                    <p:cNvGrpSpPr/>
                    <p:nvPr/>
                  </p:nvGrpSpPr>
                  <p:grpSpPr>
                    <a:xfrm>
                      <a:off x="5696398" y="674173"/>
                      <a:ext cx="3854032" cy="2740605"/>
                      <a:chOff x="6273801" y="709053"/>
                      <a:chExt cx="3854032" cy="2740605"/>
                    </a:xfrm>
                  </p:grpSpPr>
                  <p:cxnSp>
                    <p:nvCxnSpPr>
                      <p:cNvPr id="124" name="Straight Arrow Connector 123"/>
                      <p:cNvCxnSpPr/>
                      <p:nvPr/>
                    </p:nvCxnSpPr>
                    <p:spPr bwMode="auto">
                      <a:xfrm>
                        <a:off x="6273801" y="2527300"/>
                        <a:ext cx="2542942" cy="0"/>
                      </a:xfrm>
                      <a:prstGeom prst="straightConnector1">
                        <a:avLst/>
                      </a:prstGeom>
                      <a:ln>
                        <a:headEnd type="none" w="med" len="med"/>
                        <a:tailEnd type="arrow"/>
                      </a:ln>
                    </p:spPr>
                    <p:style>
                      <a:lnRef idx="2">
                        <a:schemeClr val="accent3"/>
                      </a:lnRef>
                      <a:fillRef idx="0">
                        <a:schemeClr val="accent3"/>
                      </a:fillRef>
                      <a:effectRef idx="1">
                        <a:schemeClr val="accent3"/>
                      </a:effectRef>
                      <a:fontRef idx="minor">
                        <a:schemeClr val="tx1"/>
                      </a:fontRef>
                    </p:style>
                  </p:cxnSp>
                  <p:sp>
                    <p:nvSpPr>
                      <p:cNvPr id="125" name="Rounded Rectangular Callout 124"/>
                      <p:cNvSpPr/>
                      <p:nvPr/>
                    </p:nvSpPr>
                    <p:spPr bwMode="auto">
                      <a:xfrm>
                        <a:off x="8864970" y="709053"/>
                        <a:ext cx="1262863" cy="700024"/>
                      </a:xfrm>
                      <a:prstGeom prst="wedgeRoundRectCallout">
                        <a:avLst>
                          <a:gd name="adj1" fmla="val -60184"/>
                          <a:gd name="adj2" fmla="val 51634"/>
                          <a:gd name="adj3" fmla="val 16667"/>
                        </a:avLst>
                      </a:prstGeom>
                      <a:noFill/>
                      <a:ln w="9525" cap="flat" cmpd="sng" algn="ctr">
                        <a:solidFill>
                          <a:srgbClr val="0070C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>
                      <a:effectLst/>
                    </p:spPr>
                    <p:txBody>
                      <a:bodyPr vert="horz" wrap="square" lIns="91440" tIns="45720" rIns="91440" bIns="45720" numCol="1" rtlCol="0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pPr marL="0" marR="0" indent="0" algn="ctr" defTabSz="914400" rtl="0" eaLnBrk="0" fontAlgn="base" latinLnBrk="0" hangingPunct="0">
                          <a:lnSpc>
                            <a:spcPct val="100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Tx/>
                          <a:buSzTx/>
                          <a:buFontTx/>
                          <a:buNone/>
                          <a:tabLst/>
                        </a:pPr>
                        <a:r>
                          <a:rPr lang="en-US" sz="2000" dirty="0" smtClean="0"/>
                          <a:t>Cooling </a:t>
                        </a:r>
                        <a:r>
                          <a:rPr kumimoji="0" lang="en-US" sz="20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</a:rPr>
                          <a:t>Solenoid</a:t>
                        </a:r>
                      </a:p>
                    </p:txBody>
                  </p:sp>
                  <p:sp>
                    <p:nvSpPr>
                      <p:cNvPr id="126" name="Rectangle 125"/>
                      <p:cNvSpPr/>
                      <p:nvPr/>
                    </p:nvSpPr>
                    <p:spPr bwMode="auto">
                      <a:xfrm>
                        <a:off x="6397468" y="1509601"/>
                        <a:ext cx="2549682" cy="138179"/>
                      </a:xfrm>
                      <a:prstGeom prst="rect">
                        <a:avLst/>
                      </a:prstGeom>
                      <a:pattFill prst="ltDnDiag">
                        <a:fgClr>
                          <a:schemeClr val="accent1"/>
                        </a:fgClr>
                        <a:bgClr>
                          <a:schemeClr val="bg1"/>
                        </a:bgClr>
                      </a:pattFill>
                      <a:ln w="9525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>
                      <a:effectLst/>
                    </p:spPr>
                    <p:txBody>
                      <a:bodyPr vert="horz" wrap="square" lIns="91440" tIns="45720" rIns="91440" bIns="45720" numCol="1" rtlCol="0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pPr marL="0" marR="0" indent="0" algn="l" defTabSz="914400" rtl="0" eaLnBrk="0" fontAlgn="base" latinLnBrk="0" hangingPunct="0">
                          <a:lnSpc>
                            <a:spcPct val="100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Tx/>
                          <a:buSzTx/>
                          <a:buFontTx/>
                          <a:buNone/>
                          <a:tabLst/>
                        </a:pPr>
                        <a:endPara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pitchFamily="18" charset="0"/>
                        </a:endParaRPr>
                      </a:p>
                    </p:txBody>
                  </p:sp>
                  <p:sp>
                    <p:nvSpPr>
                      <p:cNvPr id="127" name="Rectangle 126"/>
                      <p:cNvSpPr/>
                      <p:nvPr/>
                    </p:nvSpPr>
                    <p:spPr bwMode="auto">
                      <a:xfrm>
                        <a:off x="6397468" y="3289299"/>
                        <a:ext cx="2549682" cy="160359"/>
                      </a:xfrm>
                      <a:prstGeom prst="rect">
                        <a:avLst/>
                      </a:prstGeom>
                      <a:pattFill prst="ltDnDiag">
                        <a:fgClr>
                          <a:schemeClr val="accent1"/>
                        </a:fgClr>
                        <a:bgClr>
                          <a:schemeClr val="bg1"/>
                        </a:bgClr>
                      </a:pattFill>
                      <a:ln w="9525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>
                      <a:effectLst/>
                    </p:spPr>
                    <p:txBody>
                      <a:bodyPr vert="horz" wrap="square" lIns="91440" tIns="45720" rIns="91440" bIns="45720" numCol="1" rtlCol="0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pPr marL="0" marR="0" indent="0" algn="l" defTabSz="914400" rtl="0" eaLnBrk="0" fontAlgn="base" latinLnBrk="0" hangingPunct="0">
                          <a:lnSpc>
                            <a:spcPct val="100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Tx/>
                          <a:buSzTx/>
                          <a:buFontTx/>
                          <a:buNone/>
                          <a:tabLst/>
                        </a:pPr>
                        <a:endPara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pitchFamily="18" charset="0"/>
                        </a:endParaRPr>
                      </a:p>
                    </p:txBody>
                  </p:sp>
                </p:grpSp>
                <p:pic>
                  <p:nvPicPr>
                    <p:cNvPr id="119" name="Picture 118"/>
                    <p:cNvPicPr>
                      <a:picLocks noChangeAspect="1" noChangeArrowheads="1"/>
                    </p:cNvPicPr>
                    <p:nvPr/>
                  </p:nvPicPr>
                  <p:blipFill rotWithShape="1">
                    <a:blip r:embed="rId26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 l="67511" t="37042" r="-3116" b="7975"/>
                    <a:stretch/>
                  </p:blipFill>
                  <p:spPr bwMode="auto">
                    <a:xfrm rot="5400000">
                      <a:off x="1110091" y="2151813"/>
                      <a:ext cx="206331" cy="521513"/>
                    </a:xfrm>
                    <a:prstGeom prst="rect">
                      <a:avLst/>
                    </a:prstGeom>
                    <a:noFill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</p:pic>
                <p:sp>
                  <p:nvSpPr>
                    <p:cNvPr id="120" name="Rectangle 119"/>
                    <p:cNvSpPr/>
                    <p:nvPr/>
                  </p:nvSpPr>
                  <p:spPr>
                    <a:xfrm>
                      <a:off x="3493941" y="2368334"/>
                      <a:ext cx="381000" cy="292531"/>
                    </a:xfrm>
                    <a:prstGeom prst="rect">
                      <a:avLst/>
                    </a:prstGeom>
                    <a:solidFill>
                      <a:schemeClr val="bg2">
                        <a:lumMod val="75000"/>
                      </a:scheme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cxnSp>
                  <p:nvCxnSpPr>
                    <p:cNvPr id="122" name="Straight Arrow Connector 121"/>
                    <p:cNvCxnSpPr>
                      <a:stCxn id="123" idx="2"/>
                      <a:endCxn id="120" idx="0"/>
                    </p:cNvCxnSpPr>
                    <p:nvPr/>
                  </p:nvCxnSpPr>
                  <p:spPr>
                    <a:xfrm>
                      <a:off x="3680209" y="1890011"/>
                      <a:ext cx="4232" cy="478323"/>
                    </a:xfrm>
                    <a:prstGeom prst="straightConnector1">
                      <a:avLst/>
                    </a:prstGeom>
                    <a:ln>
                      <a:solidFill>
                        <a:schemeClr val="accent1"/>
                      </a:solidFill>
                      <a:tailEnd type="arrow"/>
                    </a:ln>
                  </p:spPr>
                  <p:style>
                    <a:lnRef idx="1">
                      <a:schemeClr val="dk1"/>
                    </a:lnRef>
                    <a:fillRef idx="0">
                      <a:schemeClr val="dk1"/>
                    </a:fillRef>
                    <a:effectRef idx="0">
                      <a:schemeClr val="dk1"/>
                    </a:effectRef>
                    <a:fontRef idx="minor">
                      <a:schemeClr val="tx1"/>
                    </a:fontRef>
                  </p:style>
                </p:cxnSp>
                <p:sp>
                  <p:nvSpPr>
                    <p:cNvPr id="123" name="TextBox 122"/>
                    <p:cNvSpPr txBox="1"/>
                    <p:nvPr/>
                  </p:nvSpPr>
                  <p:spPr>
                    <a:xfrm>
                      <a:off x="3058671" y="1489901"/>
                      <a:ext cx="1243075" cy="400110"/>
                    </a:xfrm>
                    <a:prstGeom prst="rect">
                      <a:avLst/>
                    </a:prstGeom>
                    <a:noFill/>
                    <a:ln w="12700">
                      <a:solidFill>
                        <a:schemeClr val="accent1"/>
                      </a:solidFill>
                    </a:ln>
                  </p:spPr>
                  <p:style>
                    <a:lnRef idx="2">
                      <a:schemeClr val="accent2"/>
                    </a:lnRef>
                    <a:fillRef idx="1">
                      <a:schemeClr val="lt1"/>
                    </a:fillRef>
                    <a:effectRef idx="0">
                      <a:schemeClr val="accent2"/>
                    </a:effectRef>
                    <a:fontRef idx="minor">
                      <a:schemeClr val="dk1"/>
                    </a:fontRef>
                  </p:style>
                  <p:txBody>
                    <a:bodyPr wrap="square" rtlCol="0">
                      <a:spAutoFit/>
                    </a:bodyPr>
                    <a:lstStyle/>
                    <a:p>
                      <a:pPr algn="ctr"/>
                      <a:r>
                        <a:rPr lang="en-US" sz="2000" dirty="0" smtClean="0"/>
                        <a:t>SRF LINAC</a:t>
                      </a:r>
                      <a:endParaRPr lang="en-US" sz="2000" dirty="0"/>
                    </a:p>
                  </p:txBody>
                </p:sp>
              </p:grpSp>
              <p:cxnSp>
                <p:nvCxnSpPr>
                  <p:cNvPr id="109" name="Straight Arrow Connector 108"/>
                  <p:cNvCxnSpPr/>
                  <p:nvPr/>
                </p:nvCxnSpPr>
                <p:spPr bwMode="auto">
                  <a:xfrm>
                    <a:off x="5884131" y="3175000"/>
                    <a:ext cx="2364593" cy="0"/>
                  </a:xfrm>
                  <a:prstGeom prst="straightConnector1">
                    <a:avLst/>
                  </a:prstGeom>
                  <a:ln>
                    <a:headEnd type="none" w="med" len="med"/>
                    <a:tailEnd type="none"/>
                  </a:ln>
                </p:spPr>
                <p:style>
                  <a:lnRef idx="2">
                    <a:schemeClr val="accent3"/>
                  </a:lnRef>
                  <a:fillRef idx="0">
                    <a:schemeClr val="accent3"/>
                  </a:fillRef>
                  <a:effectRef idx="1">
                    <a:schemeClr val="accent3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10" name="Straight Arrow Connector 109"/>
                  <p:cNvCxnSpPr/>
                  <p:nvPr/>
                </p:nvCxnSpPr>
                <p:spPr bwMode="auto">
                  <a:xfrm>
                    <a:off x="5867399" y="2047742"/>
                    <a:ext cx="2377440" cy="0"/>
                  </a:xfrm>
                  <a:prstGeom prst="straightConnector1">
                    <a:avLst/>
                  </a:prstGeom>
                  <a:ln>
                    <a:headEnd type="none" w="med" len="med"/>
                    <a:tailEnd type="none"/>
                  </a:ln>
                </p:spPr>
                <p:style>
                  <a:lnRef idx="2">
                    <a:schemeClr val="accent3"/>
                  </a:lnRef>
                  <a:fillRef idx="0">
                    <a:schemeClr val="accent3"/>
                  </a:fillRef>
                  <a:effectRef idx="1">
                    <a:schemeClr val="accent3"/>
                  </a:effectRef>
                  <a:fontRef idx="minor">
                    <a:schemeClr val="tx1"/>
                  </a:fontRef>
                </p:style>
              </p:cxnSp>
            </p:grpSp>
          </p:grpSp>
          <p:pic>
            <p:nvPicPr>
              <p:cNvPr id="100" name="Picture 99"/>
              <p:cNvPicPr>
                <a:picLocks noChangeAspect="1"/>
              </p:cNvPicPr>
              <p:nvPr/>
            </p:nvPicPr>
            <p:blipFill rotWithShape="1">
              <a:blip r:embed="rId2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8766" t="10663" r="15290" b="13331"/>
              <a:stretch/>
            </p:blipFill>
            <p:spPr>
              <a:xfrm>
                <a:off x="1831096" y="2114755"/>
                <a:ext cx="1158247" cy="1158331"/>
              </a:xfrm>
              <a:prstGeom prst="rect">
                <a:avLst/>
              </a:prstGeom>
            </p:spPr>
          </p:pic>
          <p:pic>
            <p:nvPicPr>
              <p:cNvPr id="101" name="Picture 100"/>
              <p:cNvPicPr>
                <a:picLocks noChangeAspect="1"/>
              </p:cNvPicPr>
              <p:nvPr/>
            </p:nvPicPr>
            <p:blipFill rotWithShape="1">
              <a:blip r:embed="rId2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8766" t="10663" r="15290" b="13331"/>
              <a:stretch/>
            </p:blipFill>
            <p:spPr>
              <a:xfrm>
                <a:off x="8296652" y="2353001"/>
                <a:ext cx="694948" cy="694999"/>
              </a:xfrm>
              <a:prstGeom prst="rect">
                <a:avLst/>
              </a:prstGeom>
            </p:spPr>
          </p:pic>
          <p:pic>
            <p:nvPicPr>
              <p:cNvPr id="102" name="Picture 101"/>
              <p:cNvPicPr>
                <a:picLocks noChangeAspect="1"/>
              </p:cNvPicPr>
              <p:nvPr/>
            </p:nvPicPr>
            <p:blipFill rotWithShape="1">
              <a:blip r:embed="rId2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8766" t="10663" r="15290" b="13331"/>
              <a:stretch/>
            </p:blipFill>
            <p:spPr>
              <a:xfrm>
                <a:off x="4808979" y="2346421"/>
                <a:ext cx="694948" cy="694999"/>
              </a:xfrm>
              <a:prstGeom prst="rect">
                <a:avLst/>
              </a:prstGeom>
            </p:spPr>
          </p:pic>
        </p:grpSp>
        <p:sp>
          <p:nvSpPr>
            <p:cNvPr id="95" name="Arc 94"/>
            <p:cNvSpPr/>
            <p:nvPr/>
          </p:nvSpPr>
          <p:spPr bwMode="auto">
            <a:xfrm flipH="1">
              <a:off x="8013011" y="3177594"/>
              <a:ext cx="425545" cy="406400"/>
            </a:xfrm>
            <a:prstGeom prst="arc">
              <a:avLst>
                <a:gd name="adj1" fmla="val 10473717"/>
                <a:gd name="adj2" fmla="val 16161386"/>
              </a:avLst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3"/>
            </a:lnRef>
            <a:fillRef idx="0">
              <a:schemeClr val="accent3"/>
            </a:fillRef>
            <a:effectRef idx="1">
              <a:schemeClr val="accent3"/>
            </a:effectRef>
            <a:fontRef idx="minor">
              <a:schemeClr val="tx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" pitchFamily="18" charset="0"/>
              </a:endParaRPr>
            </a:p>
          </p:txBody>
        </p:sp>
        <p:sp>
          <p:nvSpPr>
            <p:cNvPr id="96" name="Arc 95"/>
            <p:cNvSpPr/>
            <p:nvPr/>
          </p:nvSpPr>
          <p:spPr bwMode="auto">
            <a:xfrm>
              <a:off x="5690374" y="3175000"/>
              <a:ext cx="425545" cy="406400"/>
            </a:xfrm>
            <a:prstGeom prst="arc">
              <a:avLst>
                <a:gd name="adj1" fmla="val 10473717"/>
                <a:gd name="adj2" fmla="val 16161386"/>
              </a:avLst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3"/>
            </a:lnRef>
            <a:fillRef idx="0">
              <a:schemeClr val="accent3"/>
            </a:fillRef>
            <a:effectRef idx="1">
              <a:schemeClr val="accent3"/>
            </a:effectRef>
            <a:fontRef idx="minor">
              <a:schemeClr val="tx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" pitchFamily="18" charset="0"/>
              </a:endParaRPr>
            </a:p>
          </p:txBody>
        </p:sp>
        <p:sp>
          <p:nvSpPr>
            <p:cNvPr id="97" name="Arc 96"/>
            <p:cNvSpPr/>
            <p:nvPr/>
          </p:nvSpPr>
          <p:spPr bwMode="auto">
            <a:xfrm flipH="1" flipV="1">
              <a:off x="8032655" y="1641342"/>
              <a:ext cx="425545" cy="406400"/>
            </a:xfrm>
            <a:prstGeom prst="arc">
              <a:avLst>
                <a:gd name="adj1" fmla="val 10473717"/>
                <a:gd name="adj2" fmla="val 16161386"/>
              </a:avLst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3"/>
            </a:lnRef>
            <a:fillRef idx="0">
              <a:schemeClr val="accent3"/>
            </a:fillRef>
            <a:effectRef idx="1">
              <a:schemeClr val="accent3"/>
            </a:effectRef>
            <a:fontRef idx="minor">
              <a:schemeClr val="tx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" pitchFamily="18" charset="0"/>
              </a:endParaRPr>
            </a:p>
          </p:txBody>
        </p:sp>
        <p:sp>
          <p:nvSpPr>
            <p:cNvPr id="98" name="Arc 97"/>
            <p:cNvSpPr/>
            <p:nvPr/>
          </p:nvSpPr>
          <p:spPr bwMode="auto">
            <a:xfrm flipV="1">
              <a:off x="5671953" y="1641342"/>
              <a:ext cx="425545" cy="406400"/>
            </a:xfrm>
            <a:prstGeom prst="arc">
              <a:avLst>
                <a:gd name="adj1" fmla="val 10473717"/>
                <a:gd name="adj2" fmla="val 16161386"/>
              </a:avLst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3"/>
            </a:lnRef>
            <a:fillRef idx="0">
              <a:schemeClr val="accent3"/>
            </a:fillRef>
            <a:effectRef idx="1">
              <a:schemeClr val="accent3"/>
            </a:effectRef>
            <a:fontRef idx="minor">
              <a:schemeClr val="tx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" pitchFamily="18" charset="0"/>
              </a:endParaRPr>
            </a:p>
          </p:txBody>
        </p:sp>
      </p:grp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77" t="14817" r="18820" b="13388"/>
          <a:stretch/>
        </p:blipFill>
        <p:spPr>
          <a:xfrm rot="5400000">
            <a:off x="23930615" y="27489772"/>
            <a:ext cx="2819400" cy="2439968"/>
          </a:xfrm>
          <a:prstGeom prst="rect">
            <a:avLst/>
          </a:prstGeom>
        </p:spPr>
      </p:pic>
      <p:sp>
        <p:nvSpPr>
          <p:cNvPr id="354" name="TextBox 353"/>
          <p:cNvSpPr txBox="1"/>
          <p:nvPr/>
        </p:nvSpPr>
        <p:spPr>
          <a:xfrm>
            <a:off x="21537797" y="28502162"/>
            <a:ext cx="2329069" cy="5232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Molybdenum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353" name="Straight Arrow Connector 352"/>
          <p:cNvCxnSpPr>
            <a:stCxn id="354" idx="3"/>
          </p:cNvCxnSpPr>
          <p:nvPr/>
        </p:nvCxnSpPr>
        <p:spPr bwMode="auto">
          <a:xfrm>
            <a:off x="23866866" y="28763772"/>
            <a:ext cx="506931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55" name="Straight Arrow Connector 354"/>
          <p:cNvCxnSpPr>
            <a:stCxn id="356" idx="3"/>
          </p:cNvCxnSpPr>
          <p:nvPr/>
        </p:nvCxnSpPr>
        <p:spPr bwMode="auto">
          <a:xfrm>
            <a:off x="23498512" y="29608790"/>
            <a:ext cx="1418888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6571</TotalTime>
  <Words>566</Words>
  <Application>Microsoft Office PowerPoint</Application>
  <PresentationFormat>Custom</PresentationFormat>
  <Paragraphs>100</Paragraphs>
  <Slides>1</Slides>
  <Notes>1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9" baseType="lpstr">
      <vt:lpstr>ＭＳ Ｐゴシック</vt:lpstr>
      <vt:lpstr>Arial</vt:lpstr>
      <vt:lpstr>Calibri</vt:lpstr>
      <vt:lpstr>Cambria Math</vt:lpstr>
      <vt:lpstr>Times</vt:lpstr>
      <vt:lpstr>Wingdings</vt:lpstr>
      <vt:lpstr>Office Theme</vt:lpstr>
      <vt:lpstr>Equation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source</dc:creator>
  <cp:lastModifiedBy>Riad Suleiman</cp:lastModifiedBy>
  <cp:revision>453</cp:revision>
  <cp:lastPrinted>2015-04-27T18:07:56Z</cp:lastPrinted>
  <dcterms:created xsi:type="dcterms:W3CDTF">2012-07-12T18:27:22Z</dcterms:created>
  <dcterms:modified xsi:type="dcterms:W3CDTF">2016-10-07T20:50:59Z</dcterms:modified>
</cp:coreProperties>
</file>