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50"/>
  </p:notesMasterIdLst>
  <p:handoutMasterIdLst>
    <p:handoutMasterId r:id="rId51"/>
  </p:handoutMasterIdLst>
  <p:sldIdLst>
    <p:sldId id="578" r:id="rId2"/>
    <p:sldId id="660" r:id="rId3"/>
    <p:sldId id="724" r:id="rId4"/>
    <p:sldId id="685" r:id="rId5"/>
    <p:sldId id="746" r:id="rId6"/>
    <p:sldId id="659" r:id="rId7"/>
    <p:sldId id="729" r:id="rId8"/>
    <p:sldId id="747" r:id="rId9"/>
    <p:sldId id="756" r:id="rId10"/>
    <p:sldId id="757" r:id="rId11"/>
    <p:sldId id="760" r:id="rId12"/>
    <p:sldId id="761" r:id="rId13"/>
    <p:sldId id="688" r:id="rId14"/>
    <p:sldId id="720" r:id="rId15"/>
    <p:sldId id="753" r:id="rId16"/>
    <p:sldId id="762" r:id="rId17"/>
    <p:sldId id="735" r:id="rId18"/>
    <p:sldId id="736" r:id="rId19"/>
    <p:sldId id="764" r:id="rId20"/>
    <p:sldId id="763" r:id="rId21"/>
    <p:sldId id="765" r:id="rId22"/>
    <p:sldId id="743" r:id="rId23"/>
    <p:sldId id="732" r:id="rId24"/>
    <p:sldId id="759" r:id="rId25"/>
    <p:sldId id="748" r:id="rId26"/>
    <p:sldId id="622" r:id="rId27"/>
    <p:sldId id="719" r:id="rId28"/>
    <p:sldId id="738" r:id="rId29"/>
    <p:sldId id="739" r:id="rId30"/>
    <p:sldId id="723" r:id="rId31"/>
    <p:sldId id="573" r:id="rId32"/>
    <p:sldId id="709" r:id="rId33"/>
    <p:sldId id="711" r:id="rId34"/>
    <p:sldId id="704" r:id="rId35"/>
    <p:sldId id="745" r:id="rId36"/>
    <p:sldId id="665" r:id="rId37"/>
    <p:sldId id="698" r:id="rId38"/>
    <p:sldId id="728" r:id="rId39"/>
    <p:sldId id="742" r:id="rId40"/>
    <p:sldId id="733" r:id="rId41"/>
    <p:sldId id="744" r:id="rId42"/>
    <p:sldId id="708" r:id="rId43"/>
    <p:sldId id="755" r:id="rId44"/>
    <p:sldId id="701" r:id="rId45"/>
    <p:sldId id="749" r:id="rId46"/>
    <p:sldId id="750" r:id="rId47"/>
    <p:sldId id="751" r:id="rId48"/>
    <p:sldId id="752" r:id="rId49"/>
  </p:sldIdLst>
  <p:sldSz cx="9144000" cy="6858000" type="letter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99"/>
    <a:srgbClr val="FFFF00"/>
    <a:srgbClr val="9BFFC8"/>
    <a:srgbClr val="CC00CC"/>
    <a:srgbClr val="00CC00"/>
    <a:srgbClr val="F64B16"/>
    <a:srgbClr val="CC6600"/>
    <a:srgbClr val="95E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2" autoAdjust="0"/>
    <p:restoredTop sz="96154" autoAdjust="0"/>
  </p:normalViewPr>
  <p:slideViewPr>
    <p:cSldViewPr snapToGrid="0">
      <p:cViewPr varScale="1">
        <p:scale>
          <a:sx n="109" d="100"/>
          <a:sy n="109" d="100"/>
        </p:scale>
        <p:origin x="-1590" y="-72"/>
      </p:cViewPr>
      <p:guideLst>
        <p:guide orient="horz" pos="2168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3022" y="8921553"/>
            <a:ext cx="416184" cy="27590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85" tIns="60655" rIns="124585" bIns="60655" anchor="ctr">
            <a:spAutoFit/>
          </a:bodyPr>
          <a:lstStyle/>
          <a:p>
            <a:pPr algn="r" defTabSz="1255897" eaLnBrk="0" hangingPunct="0">
              <a:defRPr/>
            </a:pPr>
            <a:fld id="{D774CB0F-5FCA-4BFC-A136-0CE8D2EAECBA}" type="slidenum">
              <a:rPr lang="en-US" altLang="en-US" sz="1000" b="0">
                <a:latin typeface="Arial" charset="0"/>
              </a:rPr>
              <a:pPr algn="r" defTabSz="1255897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27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040" y="4420906"/>
            <a:ext cx="5147022" cy="418805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585" tIns="60655" rIns="124585" bIns="60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4850"/>
            <a:ext cx="4640263" cy="34798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87445" y="8843406"/>
            <a:ext cx="591761" cy="44655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85" tIns="60655" rIns="124585" bIns="60655" anchor="ctr">
            <a:spAutoFit/>
          </a:bodyPr>
          <a:lstStyle/>
          <a:p>
            <a:pPr algn="r" defTabSz="1255897" eaLnBrk="0" hangingPunct="0">
              <a:defRPr/>
            </a:pPr>
            <a:fld id="{1ACC25ED-5647-48D5-A6AF-F5C814C2E9A5}" type="slidenum">
              <a:rPr lang="en-US" altLang="en-US" sz="2100" b="0">
                <a:latin typeface="Arial" charset="0"/>
              </a:rPr>
              <a:pPr algn="r" defTabSz="1255897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97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1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RW=Roy Whitney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RW=Roy Whitney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48078"/>
            <a:ext cx="2895600" cy="2733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8773" y="6448078"/>
            <a:ext cx="1927817" cy="27339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  <a:lvl2pPr>
              <a:defRPr>
                <a:solidFill>
                  <a:srgbClr val="333399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CC66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500813"/>
            <a:ext cx="9140825" cy="0"/>
          </a:xfrm>
          <a:prstGeom prst="line">
            <a:avLst/>
          </a:prstGeom>
          <a:noFill/>
          <a:ln w="92075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2838450" y="6383338"/>
            <a:ext cx="3871913" cy="169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dirty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dirty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83388" y="6411913"/>
            <a:ext cx="428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en-US" sz="500" dirty="0">
                <a:solidFill>
                  <a:schemeClr val="bg1"/>
                </a:solidFill>
                <a:latin typeface="Arial" charset="0"/>
              </a:rPr>
              <a:t>Page </a:t>
            </a:r>
            <a:fld id="{3050022C-F9B5-45F7-A188-EE5A6EFA3927}" type="slidenum">
              <a:rPr lang="en-US" altLang="en-US" sz="500">
                <a:solidFill>
                  <a:schemeClr val="bg1"/>
                </a:solidFill>
                <a:latin typeface="Arial" charset="0"/>
              </a:rPr>
              <a:pPr algn="ctr" eaLnBrk="0" hangingPunct="0">
                <a:defRPr/>
              </a:pPr>
              <a:t>‹#›</a:t>
            </a:fld>
            <a:endParaRPr lang="en-US" sz="5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2587" name="Rectangle 11"/>
          <p:cNvSpPr>
            <a:spLocks noChangeArrowheads="1"/>
          </p:cNvSpPr>
          <p:nvPr/>
        </p:nvSpPr>
        <p:spPr bwMode="auto">
          <a:xfrm>
            <a:off x="3773073" y="6655607"/>
            <a:ext cx="1793227" cy="12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000" dirty="0" smtClean="0">
                <a:latin typeface="Century Schoolbook" pitchFamily="18" charset="0"/>
              </a:rPr>
              <a:t>UITF Progress meeting</a:t>
            </a:r>
            <a:endParaRPr lang="en-US" sz="1000" dirty="0">
              <a:latin typeface="Century Schoolbook" pitchFamily="18" charset="0"/>
            </a:endParaRPr>
          </a:p>
        </p:txBody>
      </p:sp>
      <p:pic>
        <p:nvPicPr>
          <p:cNvPr id="1034" name="Picture 12" descr="NP-logo-Nl copy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6172200"/>
            <a:ext cx="12192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14488" y="6205538"/>
            <a:ext cx="9763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6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0000"/>
          </a:solidFill>
          <a:latin typeface="+mn-lt"/>
          <a:ea typeface="+mn-ea"/>
          <a:cs typeface="+mn-cs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333399"/>
          </a:solidFill>
          <a:latin typeface="+mn-lt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B050"/>
          </a:solidFill>
          <a:latin typeface="+mn-lt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7030A0"/>
          </a:solidFill>
          <a:latin typeface="+mn-lt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7030A0"/>
          </a:solidFill>
          <a:latin typeface="+mn-lt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6569" y="1"/>
            <a:ext cx="8328338" cy="708337"/>
          </a:xfrm>
        </p:spPr>
        <p:txBody>
          <a:bodyPr/>
          <a:lstStyle/>
          <a:p>
            <a:pPr eaLnBrk="1" hangingPunct="1"/>
            <a:r>
              <a:rPr lang="en-US" smtClean="0"/>
              <a:t>UITF Project Status Meeting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-1" y="775854"/>
            <a:ext cx="2729345" cy="914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32612" y="1711964"/>
            <a:ext cx="6400800" cy="1752600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Matt </a:t>
            </a:r>
            <a:r>
              <a:rPr lang="en-US" b="0" dirty="0" err="1" smtClean="0">
                <a:solidFill>
                  <a:schemeClr val="tx1"/>
                </a:solidFill>
              </a:rPr>
              <a:t>Poelker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</a:p>
          <a:p>
            <a:endParaRPr lang="en-US" b="0" dirty="0" smtClean="0">
              <a:solidFill>
                <a:schemeClr val="tx1"/>
              </a:solidFill>
            </a:endParaRPr>
          </a:p>
          <a:p>
            <a:r>
              <a:rPr lang="en-US" b="0" dirty="0" smtClean="0">
                <a:solidFill>
                  <a:schemeClr val="tx1"/>
                </a:solidFill>
              </a:rPr>
              <a:t>May 16, </a:t>
            </a:r>
            <a:r>
              <a:rPr lang="en-US" b="0" dirty="0" smtClean="0">
                <a:solidFill>
                  <a:schemeClr val="tx1"/>
                </a:solidFill>
              </a:rPr>
              <a:t>2016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" y="829559"/>
            <a:ext cx="9000079" cy="513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Facilities Tasks – Cave 2 electric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365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EES Installation Group</a:t>
            </a:r>
            <a:endParaRPr lang="en-US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" y="801185"/>
            <a:ext cx="4441371" cy="3331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64" y="4194690"/>
            <a:ext cx="8140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Completed installation of PSS box conduit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Completed the LCW piping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Working on compressed air and GN2 pipe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Working on shielding below ODH penetrations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8246" y="1217566"/>
            <a:ext cx="3331030" cy="249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0" t="69392" r="3039"/>
          <a:stretch/>
        </p:blipFill>
        <p:spPr>
          <a:xfrm>
            <a:off x="7192943" y="2926078"/>
            <a:ext cx="1881052" cy="1206136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 bwMode="auto">
          <a:xfrm flipH="1">
            <a:off x="7776755" y="2037805"/>
            <a:ext cx="426383" cy="627017"/>
          </a:xfrm>
          <a:prstGeom prst="ben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Safety System Group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628663" y="4153993"/>
            <a:ext cx="8140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Run/safe boxes attached to walls, annunciators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ODH sensor controls and tubing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Control panel inside Control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Building BLM system, set BLM locations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10" y="1254039"/>
            <a:ext cx="3204754" cy="240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67" y="881746"/>
            <a:ext cx="3140892" cy="2355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2809" y="1278803"/>
            <a:ext cx="3176454" cy="23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975" y="4165629"/>
            <a:ext cx="87750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</a:t>
            </a:r>
            <a:r>
              <a:rPr lang="en-US" sz="2800" dirty="0" smtClean="0"/>
              <a:t>eat </a:t>
            </a:r>
            <a:r>
              <a:rPr lang="en-US" sz="2800" dirty="0" smtClean="0"/>
              <a:t>exchanger and controls delayed due to CEBAF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Afterwards:</a:t>
            </a:r>
            <a:r>
              <a:rPr lang="en-US" sz="2800" dirty="0"/>
              <a:t> </a:t>
            </a:r>
            <a:r>
              <a:rPr lang="en-US" sz="2800" dirty="0" smtClean="0"/>
              <a:t>U-tubes, turbo pump installation </a:t>
            </a:r>
            <a:r>
              <a:rPr lang="en-US" sz="2800" dirty="0"/>
              <a:t>for shield line, </a:t>
            </a:r>
            <a:r>
              <a:rPr lang="en-US" sz="2800" dirty="0" err="1"/>
              <a:t>HDIce</a:t>
            </a:r>
            <a:r>
              <a:rPr lang="en-US" sz="2800" dirty="0"/>
              <a:t> warm return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465741" y="18896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r="6665"/>
          <a:stretch/>
        </p:blipFill>
        <p:spPr>
          <a:xfrm>
            <a:off x="197153" y="934440"/>
            <a:ext cx="4328159" cy="3198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6" y="873480"/>
            <a:ext cx="4345317" cy="3258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2" y="875656"/>
            <a:ext cx="4342414" cy="32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7303" y="0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Engineering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mail%2Ejlab%2Eorg@mail:993/fetch%3EUID%3E/INBOX%3E144656?part=1.2&amp;type=image/jpeg&amp;filename=shielding%20orth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0375" y="935750"/>
            <a:ext cx="830480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One magnet rack (of two) ready to power up, current limiting resistors added to cable tray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</a:t>
            </a:r>
            <a:r>
              <a:rPr lang="en-US" sz="2800" dirty="0" smtClean="0"/>
              <a:t>reparing beamline viewer hardware, harps, current monitoring, ion pumps, vacuum </a:t>
            </a:r>
            <a:r>
              <a:rPr lang="en-US" sz="2800" dirty="0" smtClean="0"/>
              <a:t>valves, </a:t>
            </a:r>
            <a:r>
              <a:rPr lang="en-US" sz="2800" dirty="0" err="1" smtClean="0"/>
              <a:t>stripline</a:t>
            </a:r>
            <a:r>
              <a:rPr lang="en-US" sz="2800" dirty="0" smtClean="0"/>
              <a:t> BPMs, BCM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Safety </a:t>
            </a:r>
            <a:r>
              <a:rPr lang="en-US" sz="2800" dirty="0" smtClean="0"/>
              <a:t>System Group on track, ODH and PSS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Installation Group: </a:t>
            </a:r>
            <a:r>
              <a:rPr lang="en-US" sz="2800" dirty="0" smtClean="0"/>
              <a:t>LCW</a:t>
            </a:r>
            <a:r>
              <a:rPr lang="en-US" sz="2800" dirty="0" smtClean="0"/>
              <a:t>, GN2, compressed air, </a:t>
            </a:r>
            <a:r>
              <a:rPr lang="en-US" sz="2800" dirty="0" smtClean="0"/>
              <a:t>iron plate below chimney vents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216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1180" y="-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RF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mail%2Ejlab%2Eorg@mail:993/fetch%3EUID%3E/INBOX%3E144656?part=1.2&amp;type=image/jpeg&amp;filename=shielding%20orth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3" descr="C:\Users\poelker\AppData\Local\Temp\iso_br_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3938" r="39301"/>
          <a:stretch/>
        </p:blipFill>
        <p:spPr bwMode="auto">
          <a:xfrm>
            <a:off x="862148" y="757642"/>
            <a:ext cx="2592871" cy="39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 t="25878" r="12468" b="13839"/>
          <a:stretch/>
        </p:blipFill>
        <p:spPr>
          <a:xfrm>
            <a:off x="4312081" y="1093692"/>
            <a:ext cx="3821725" cy="3208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421" y="4527889"/>
            <a:ext cx="8304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Machine shop working on waveguides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Klystrons identified and delivered to UITF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Buncher</a:t>
            </a:r>
            <a:r>
              <a:rPr lang="en-US" sz="2000" dirty="0" smtClean="0"/>
              <a:t> power calculated, don’t need 7kW solid state 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Hovater</a:t>
            </a:r>
            <a:r>
              <a:rPr lang="en-US" sz="2000" dirty="0" smtClean="0"/>
              <a:t> spec-</a:t>
            </a:r>
            <a:r>
              <a:rPr lang="en-US" sz="2000" dirty="0" err="1" smtClean="0"/>
              <a:t>ing</a:t>
            </a:r>
            <a:r>
              <a:rPr lang="en-US" sz="2000" dirty="0" smtClean="0"/>
              <a:t> out the </a:t>
            </a:r>
            <a:r>
              <a:rPr lang="en-US" sz="2000" dirty="0" err="1" smtClean="0"/>
              <a:t>buncher</a:t>
            </a:r>
            <a:r>
              <a:rPr lang="en-US" sz="2000" dirty="0" smtClean="0"/>
              <a:t> and chopper amplifiers, installing master oscillator inside Laser Room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42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0999"/>
            <a:ext cx="4678436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50" y="2779711"/>
            <a:ext cx="4535750" cy="35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7" name="Straight Arrow Connector 1026"/>
          <p:cNvCxnSpPr/>
          <p:nvPr/>
        </p:nvCxnSpPr>
        <p:spPr>
          <a:xfrm>
            <a:off x="4038600" y="5715000"/>
            <a:ext cx="17526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13855" y="55386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¼ Cryomodule in Cave 1</a:t>
            </a:r>
            <a:endParaRPr lang="en-US" sz="1400" dirty="0"/>
          </a:p>
        </p:txBody>
      </p:sp>
      <p:sp>
        <p:nvSpPr>
          <p:cNvPr id="1030" name="TextBox 1029"/>
          <p:cNvSpPr txBox="1"/>
          <p:nvPr/>
        </p:nvSpPr>
        <p:spPr>
          <a:xfrm>
            <a:off x="4038600" y="73912"/>
            <a:ext cx="48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ODH Concern Mitigation – Cave 1</a:t>
            </a:r>
            <a:endParaRPr lang="en-US" sz="2400" dirty="0"/>
          </a:p>
        </p:txBody>
      </p:sp>
      <p:sp>
        <p:nvSpPr>
          <p:cNvPr id="1031" name="TextBox 1030"/>
          <p:cNvSpPr txBox="1"/>
          <p:nvPr/>
        </p:nvSpPr>
        <p:spPr>
          <a:xfrm>
            <a:off x="6446520" y="1546051"/>
            <a:ext cx="2262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Machine chop fabricating Vent </a:t>
            </a:r>
            <a:r>
              <a:rPr lang="en-US" sz="1400" dirty="0" smtClean="0"/>
              <a:t>stacks, </a:t>
            </a:r>
            <a:r>
              <a:rPr lang="en-US" sz="1400" dirty="0" smtClean="0"/>
              <a:t>7’ high located over two rectangular </a:t>
            </a:r>
            <a:r>
              <a:rPr lang="en-US" sz="1400" dirty="0" smtClean="0"/>
              <a:t>penetrations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7258599" y="2526285"/>
            <a:ext cx="148044" cy="3347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ent Arrow 1"/>
          <p:cNvSpPr/>
          <p:nvPr/>
        </p:nvSpPr>
        <p:spPr bwMode="auto">
          <a:xfrm flipH="1">
            <a:off x="5468985" y="4101737"/>
            <a:ext cx="574766" cy="818606"/>
          </a:xfrm>
          <a:prstGeom prst="ben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410999" y="2530895"/>
            <a:ext cx="148044" cy="3347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2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2773" y="4342103"/>
            <a:ext cx="8357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Still on track </a:t>
            </a:r>
            <a:r>
              <a:rPr lang="en-US" sz="2800" dirty="0" smtClean="0"/>
              <a:t>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Need to design, install the vent pipe</a:t>
            </a:r>
            <a:endParaRPr lang="en-US" sz="2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55575" y="28023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New ¼ CM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/>
          <a:stretch/>
        </p:blipFill>
        <p:spPr>
          <a:xfrm>
            <a:off x="4406538" y="796304"/>
            <a:ext cx="4667794" cy="3198028"/>
          </a:xfrm>
          <a:prstGeom prst="rect">
            <a:avLst/>
          </a:prstGeom>
        </p:spPr>
      </p:pic>
      <p:pic>
        <p:nvPicPr>
          <p:cNvPr id="8" name="Picture 2" descr="M:\asd\asddata\CryomoduleAssembly\pictures\QCM\DSC_0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" y="914316"/>
            <a:ext cx="4182785" cy="277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3431" y="796304"/>
            <a:ext cx="3160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Test at CMTF June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3100" y="3423122"/>
            <a:ext cx="3234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Install at UITF July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 bwMode="auto">
          <a:xfrm>
            <a:off x="5000549" y="3280527"/>
            <a:ext cx="3474145" cy="8389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586" y="4171121"/>
            <a:ext cx="8969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Adderley </a:t>
            </a:r>
            <a:r>
              <a:rPr lang="en-US" sz="2000" dirty="0" smtClean="0">
                <a:latin typeface="+mn-lt"/>
              </a:rPr>
              <a:t>and Bullard </a:t>
            </a:r>
            <a:r>
              <a:rPr lang="en-US" sz="2000" dirty="0" smtClean="0">
                <a:latin typeface="+mn-lt"/>
              </a:rPr>
              <a:t>have put the gun together</a:t>
            </a:r>
            <a:r>
              <a:rPr lang="en-US" sz="2000" dirty="0" smtClean="0">
                <a:latin typeface="+mn-lt"/>
              </a:rPr>
              <a:t>, with </a:t>
            </a:r>
            <a:r>
              <a:rPr lang="en-US" sz="2000" dirty="0" smtClean="0">
                <a:latin typeface="+mn-lt"/>
              </a:rPr>
              <a:t>electrode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Gun delivered to S&amp;A, align anode + cathode, then move to Cave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New manipulators for prep chamber, align manipulators, bake the gun, the prep chamber, and the NEG-coated beamline (complete early June)</a:t>
            </a:r>
            <a:endParaRPr lang="en-US" sz="2000" dirty="0" smtClean="0">
              <a:latin typeface="+mn-lt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Adding components to </a:t>
            </a:r>
            <a:r>
              <a:rPr lang="en-US" sz="2000" dirty="0" err="1" smtClean="0">
                <a:latin typeface="+mn-lt"/>
              </a:rPr>
              <a:t>keV</a:t>
            </a:r>
            <a:r>
              <a:rPr lang="en-US" sz="2000" dirty="0" smtClean="0">
                <a:latin typeface="+mn-lt"/>
              </a:rPr>
              <a:t> beamline, complete by August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Machine shop busy with jobs…..</a:t>
            </a:r>
            <a:endParaRPr lang="en-US" sz="20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2239" y="0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Gun Group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935"/>
            <a:ext cx="9144000" cy="34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9" y="879421"/>
            <a:ext cx="4278809" cy="3209107"/>
          </a:xfrm>
          <a:prstGeom prst="rect">
            <a:avLst/>
          </a:prstGeom>
        </p:spPr>
      </p:pic>
      <p:sp>
        <p:nvSpPr>
          <p:cNvPr id="8" name="AutoShape 2" descr="imap://mail%2Ejlab%2Eorg@mail:993/fetch%3EUID%3E/INBOX%3E172267?part=1.8&amp;type=image/jpeg&amp;filename=2016-04-18%2011.28.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689" y="1293664"/>
            <a:ext cx="3223990" cy="2417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6" y="884949"/>
            <a:ext cx="4294664" cy="32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7"/>
            <a:ext cx="9144000" cy="2580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061"/>
            <a:ext cx="9144000" cy="3080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796937" y="4397829"/>
            <a:ext cx="853440" cy="9231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264332" y="4389120"/>
            <a:ext cx="853440" cy="9231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897" y="2888753"/>
            <a:ext cx="76689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Working through a short list of Mechanical Design issues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04458" y="28019"/>
            <a:ext cx="258173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keV</a:t>
            </a:r>
            <a:r>
              <a:rPr lang="en-US" dirty="0" smtClean="0"/>
              <a:t> beamline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50322" y="779078"/>
            <a:ext cx="8473044" cy="5287963"/>
          </a:xfrm>
        </p:spPr>
        <p:txBody>
          <a:bodyPr/>
          <a:lstStyle/>
          <a:p>
            <a:pPr marL="228600" lvl="1" indent="-228600" eaLnBrk="1" hangingPunct="1">
              <a:buFontTx/>
              <a:buChar char="•"/>
            </a:pPr>
            <a:r>
              <a:rPr lang="en-US" sz="2800" dirty="0" smtClean="0"/>
              <a:t>Purpose: </a:t>
            </a:r>
            <a:r>
              <a:rPr lang="en-US" sz="2800" dirty="0"/>
              <a:t>to inform Lab Leadership of the </a:t>
            </a:r>
            <a:r>
              <a:rPr lang="en-US" sz="2800" dirty="0" smtClean="0"/>
              <a:t>UITF status</a:t>
            </a:r>
          </a:p>
          <a:p>
            <a:pPr marL="228600" lvl="1" indent="-228600" eaLnBrk="1" hangingPunct="1">
              <a:lnSpc>
                <a:spcPct val="150000"/>
              </a:lnSpc>
              <a:buFontTx/>
              <a:buChar char="•"/>
            </a:pPr>
            <a:r>
              <a:rPr lang="en-US" sz="2800" dirty="0" smtClean="0"/>
              <a:t>Action Items (from previous meetings)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Project Update</a:t>
            </a:r>
          </a:p>
          <a:p>
            <a:pPr lvl="1" eaLnBrk="1" hangingPunct="1"/>
            <a:r>
              <a:rPr lang="en-US" sz="2800" dirty="0" smtClean="0"/>
              <a:t>Progress Update</a:t>
            </a:r>
          </a:p>
          <a:p>
            <a:pPr lvl="1" eaLnBrk="1" hangingPunct="1"/>
            <a:r>
              <a:rPr lang="en-US" sz="2800" dirty="0" smtClean="0"/>
              <a:t>Milestones Update</a:t>
            </a:r>
          </a:p>
          <a:p>
            <a:pPr lvl="1" eaLnBrk="1" hangingPunct="1"/>
            <a:r>
              <a:rPr lang="en-US" sz="2800" dirty="0" smtClean="0"/>
              <a:t>Budget Update</a:t>
            </a:r>
          </a:p>
          <a:p>
            <a:pPr lvl="1" eaLnBrk="1" hangingPunct="1"/>
            <a:r>
              <a:rPr lang="en-US" sz="2800" dirty="0" smtClean="0"/>
              <a:t>Highlights &amp; Concerns</a:t>
            </a:r>
          </a:p>
          <a:p>
            <a:pPr lvl="1" eaLnBrk="1" hangingPunct="1"/>
            <a:r>
              <a:rPr lang="en-US" sz="2800" dirty="0" smtClean="0"/>
              <a:t>Next meeting agenda</a:t>
            </a:r>
          </a:p>
        </p:txBody>
      </p:sp>
    </p:spTree>
    <p:extLst>
      <p:ext uri="{BB962C8B-B14F-4D97-AF65-F5344CB8AC3E}">
        <p14:creationId xmlns:p14="http://schemas.microsoft.com/office/powerpoint/2010/main" val="7400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752"/>
            <a:ext cx="9144000" cy="1487330"/>
          </a:xfrm>
          <a:prstGeom prst="rect">
            <a:avLst/>
          </a:prstGeom>
        </p:spPr>
      </p:pic>
      <p:sp>
        <p:nvSpPr>
          <p:cNvPr id="2" name="AutoShape 2" descr="imap://mail%2Ejlab%2Eorg@mail:993/fetch%3EUID%3E/INBOX%3E170895?part=1.2&amp;type=image/jpeg&amp;filename=PlanView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p://mail%2Ejlab%2Eorg@mail:993/fetch%3EUID%3E/INBOX%3E170895?part=1.2&amp;type=image/jpeg&amp;filename=PlanView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5-Point Star 5"/>
          <p:cNvSpPr/>
          <p:nvPr/>
        </p:nvSpPr>
        <p:spPr bwMode="auto">
          <a:xfrm>
            <a:off x="1272619" y="1436015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3498362" y="1756526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4355184" y="1462098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4463592" y="798531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0484" y="2206372"/>
            <a:ext cx="277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BLM locations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7472" y="2498760"/>
            <a:ext cx="28200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Insertable</a:t>
            </a:r>
            <a:r>
              <a:rPr lang="en-US" sz="2000" dirty="0" smtClean="0"/>
              <a:t> Faraday Cup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31" y="2498760"/>
            <a:ext cx="129073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PSS BCM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420378" y="1730931"/>
            <a:ext cx="219127" cy="75382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3209278" y="1846081"/>
            <a:ext cx="397492" cy="63867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463592" y="1907788"/>
            <a:ext cx="154561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Fixed Dump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321"/>
            <a:ext cx="9144000" cy="1954864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 bwMode="auto">
          <a:xfrm>
            <a:off x="8834573" y="798531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430" y="385980"/>
            <a:ext cx="28200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Insertable</a:t>
            </a:r>
            <a:r>
              <a:rPr lang="en-US" sz="2000" dirty="0" smtClean="0"/>
              <a:t> Faraday Cup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7410431" y="798531"/>
            <a:ext cx="1227669" cy="2399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8" idx="0"/>
          </p:cNvCxnSpPr>
          <p:nvPr/>
        </p:nvCxnSpPr>
        <p:spPr bwMode="auto">
          <a:xfrm flipH="1" flipV="1">
            <a:off x="4459896" y="1730932"/>
            <a:ext cx="776504" cy="17685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5-Point Star 27"/>
          <p:cNvSpPr/>
          <p:nvPr/>
        </p:nvSpPr>
        <p:spPr bwMode="auto">
          <a:xfrm>
            <a:off x="6153668" y="2425518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8903" y="3440795"/>
            <a:ext cx="73115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Working to get 80/20 ordered for “ground level” beam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342073" y="50047"/>
            <a:ext cx="27420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MeV beamline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ogbooks.jlab.org/files/2011/11/1651799/20111130_182512_9522.attach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21" y="3298315"/>
            <a:ext cx="7541837" cy="35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1148" y="17594"/>
            <a:ext cx="8564252" cy="6397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PSS BCM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313" y="566920"/>
            <a:ext cx="9059552" cy="2646291"/>
            <a:chOff x="0" y="160338"/>
            <a:chExt cx="9144000" cy="26462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338"/>
              <a:ext cx="9144000" cy="24244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1400" y="2401942"/>
              <a:ext cx="28200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Insertable</a:t>
              </a:r>
              <a:r>
                <a:rPr lang="en-US" sz="2000" dirty="0" smtClean="0"/>
                <a:t> Faraday Cup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6102" y="2406519"/>
              <a:ext cx="129073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PSS BCM</a:t>
              </a:r>
              <a:endParaRPr lang="en-US" sz="2000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4211471" y="1638690"/>
              <a:ext cx="219127" cy="753825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5458120" y="1800520"/>
              <a:ext cx="878710" cy="6060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076" name="Picture 4" descr="https://logbooks.jlab.org/files/2012/05/1787390/20120525_175549_25939.attach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56" y="3298315"/>
            <a:ext cx="7674166" cy="34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05618" y="3311121"/>
            <a:ext cx="7655312" cy="3270870"/>
            <a:chOff x="-956282" y="5988257"/>
            <a:chExt cx="7655312" cy="3270870"/>
          </a:xfrm>
        </p:grpSpPr>
        <p:grpSp>
          <p:nvGrpSpPr>
            <p:cNvPr id="11" name="Group 10"/>
            <p:cNvGrpSpPr/>
            <p:nvPr/>
          </p:nvGrpSpPr>
          <p:grpSpPr>
            <a:xfrm>
              <a:off x="-956282" y="5988257"/>
              <a:ext cx="7655312" cy="3270870"/>
              <a:chOff x="-1137010" y="5479209"/>
              <a:chExt cx="7655312" cy="3270870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-1137010" y="5479209"/>
                <a:ext cx="7655312" cy="327087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68" y="5588265"/>
                <a:ext cx="4714103" cy="3052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570481" y="8295587"/>
              <a:ext cx="24508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Can resolve ~ </a:t>
              </a:r>
              <a:r>
                <a:rPr lang="en-US" sz="2000" dirty="0" smtClean="0"/>
                <a:t>1nA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18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7303" y="0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Operations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mail%2Ejlab%2Eorg@mail:993/fetch%3EUID%3E/INBOX%3E144656?part=1.2&amp;type=image/jpeg&amp;filename=shielding%20orth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37834" y="841159"/>
            <a:ext cx="4744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Software requests are coming </a:t>
            </a:r>
            <a:r>
              <a:rPr lang="en-US" sz="2400" dirty="0" smtClean="0"/>
              <a:t>in: Magnets, Gun HV power supply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But many more required: RF, viewers, video, valves, current monitoring, laser controls, etc., 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5808" r="-1471" b="7598"/>
          <a:stretch/>
        </p:blipFill>
        <p:spPr>
          <a:xfrm>
            <a:off x="4287061" y="3389809"/>
            <a:ext cx="4737463" cy="2721429"/>
          </a:xfrm>
          <a:prstGeom prst="rect">
            <a:avLst/>
          </a:prstGeom>
        </p:spPr>
      </p:pic>
      <p:pic>
        <p:nvPicPr>
          <p:cNvPr id="5122" name="Picture 2" descr="C:\Users\poelker\AppData\Local\Temp\UITFtri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9628"/>
            <a:ext cx="3794890" cy="54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Reviews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798936"/>
            <a:ext cx="8875336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UITF Accelerator Review: beamline design reviewed by Ops/CASA/SRF, March 18, 2016, </a:t>
            </a:r>
            <a:r>
              <a:rPr lang="en-US" sz="2400" i="1" dirty="0" smtClean="0">
                <a:latin typeface="+mn-lt"/>
              </a:rPr>
              <a:t>“Will it work?”</a:t>
            </a:r>
            <a:r>
              <a:rPr lang="en-US" sz="2400" dirty="0" smtClean="0">
                <a:latin typeface="+mn-lt"/>
              </a:rPr>
              <a:t>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Geoff </a:t>
            </a:r>
            <a:r>
              <a:rPr lang="en-US" sz="1800" dirty="0" err="1" smtClean="0">
                <a:latin typeface="+mn-lt"/>
              </a:rPr>
              <a:t>Krafft</a:t>
            </a:r>
            <a:r>
              <a:rPr lang="en-US" sz="1800" dirty="0" smtClean="0">
                <a:latin typeface="+mn-lt"/>
              </a:rPr>
              <a:t>, Mike </a:t>
            </a:r>
            <a:r>
              <a:rPr lang="en-US" sz="1800" dirty="0" err="1" smtClean="0">
                <a:latin typeface="+mn-lt"/>
              </a:rPr>
              <a:t>Spata</a:t>
            </a:r>
            <a:r>
              <a:rPr lang="en-US" sz="1800" dirty="0" smtClean="0">
                <a:latin typeface="+mn-lt"/>
              </a:rPr>
              <a:t>, Reza </a:t>
            </a:r>
            <a:r>
              <a:rPr lang="en-US" sz="1800" dirty="0" err="1" smtClean="0">
                <a:latin typeface="+mn-lt"/>
              </a:rPr>
              <a:t>Kazimi</a:t>
            </a:r>
            <a:r>
              <a:rPr lang="en-US" sz="1800" dirty="0" smtClean="0">
                <a:latin typeface="+mn-lt"/>
              </a:rPr>
              <a:t>, Arne </a:t>
            </a:r>
            <a:r>
              <a:rPr lang="en-US" sz="1800" dirty="0" err="1" smtClean="0">
                <a:latin typeface="+mn-lt"/>
              </a:rPr>
              <a:t>Freyberger</a:t>
            </a:r>
            <a:r>
              <a:rPr lang="en-US" sz="1800" dirty="0" smtClean="0">
                <a:latin typeface="+mn-lt"/>
              </a:rPr>
              <a:t>, Todd </a:t>
            </a:r>
            <a:r>
              <a:rPr lang="en-US" sz="1800" dirty="0" err="1" smtClean="0">
                <a:latin typeface="+mn-lt"/>
              </a:rPr>
              <a:t>Satogata</a:t>
            </a:r>
            <a:r>
              <a:rPr lang="en-US" sz="1800" dirty="0" smtClean="0">
                <a:latin typeface="+mn-lt"/>
              </a:rPr>
              <a:t>, Fay Hannon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Yes, it will work.  </a:t>
            </a:r>
            <a:r>
              <a:rPr lang="en-US" sz="1800" dirty="0" smtClean="0">
                <a:latin typeface="+mn-lt"/>
              </a:rPr>
              <a:t>Summary distributed, Bruce </a:t>
            </a:r>
            <a:r>
              <a:rPr lang="en-US" sz="1800" dirty="0" err="1" smtClean="0">
                <a:latin typeface="+mn-lt"/>
              </a:rPr>
              <a:t>Lenzer</a:t>
            </a:r>
            <a:r>
              <a:rPr lang="en-US" sz="1800" dirty="0" smtClean="0">
                <a:latin typeface="+mn-lt"/>
              </a:rPr>
              <a:t> helping to make the review “official”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Internal Safety Review, May 10, 2016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Personnel safety, including radiation protection, and machine protection, assessment will be sent to SCMB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Conduct of Operations Review, June 2016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Commissioning and Operations plans (the SCMB review)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Accelerator Readiness Review, August 2016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Documentation in place, systems ready and checked out, staff trained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Experimental Readiness Review, Nov/Dec 2016</a:t>
            </a:r>
          </a:p>
        </p:txBody>
      </p:sp>
      <p:pic>
        <p:nvPicPr>
          <p:cNvPr id="4098" name="Picture 2" descr="Check Mark Clip Art at Clker.com - vector clip art online, royalty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9" y="435428"/>
            <a:ext cx="733713" cy="7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eck Mark Clip Art at Clker.com - vector clip art online, royalty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" y="2460171"/>
            <a:ext cx="733713" cy="7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Reviews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798936"/>
            <a:ext cx="8875336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Internal Safety Review, May 10, 2016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n-lt"/>
              </a:rPr>
              <a:t>Poelker</a:t>
            </a:r>
            <a:r>
              <a:rPr lang="en-US" sz="1800" dirty="0" smtClean="0">
                <a:latin typeface="+mn-lt"/>
              </a:rPr>
              <a:t>: UITF overview, from safety perspective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n-lt"/>
              </a:rPr>
              <a:t>Areti</a:t>
            </a:r>
            <a:r>
              <a:rPr lang="en-US" sz="1800" dirty="0" smtClean="0">
                <a:latin typeface="+mn-lt"/>
              </a:rPr>
              <a:t>: ODH </a:t>
            </a:r>
            <a:r>
              <a:rPr lang="en-US" sz="1800" dirty="0" smtClean="0">
                <a:latin typeface="+mn-lt"/>
              </a:rPr>
              <a:t>Assessment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n-lt"/>
              </a:rPr>
              <a:t>Hansknecht</a:t>
            </a:r>
            <a:r>
              <a:rPr lang="en-US" sz="1800" dirty="0" smtClean="0">
                <a:latin typeface="+mn-lt"/>
              </a:rPr>
              <a:t>: gun </a:t>
            </a:r>
            <a:r>
              <a:rPr lang="en-US" sz="1800" dirty="0" smtClean="0">
                <a:latin typeface="+mn-lt"/>
              </a:rPr>
              <a:t>HV, </a:t>
            </a:r>
            <a:r>
              <a:rPr lang="en-US" sz="1800" dirty="0" smtClean="0">
                <a:latin typeface="+mn-lt"/>
              </a:rPr>
              <a:t>SF6, </a:t>
            </a:r>
            <a:r>
              <a:rPr lang="en-US" sz="1800" dirty="0" smtClean="0">
                <a:latin typeface="+mn-lt"/>
              </a:rPr>
              <a:t>lasers</a:t>
            </a:r>
            <a:endParaRPr lang="en-US" sz="1800" dirty="0" smtClean="0">
              <a:latin typeface="+mn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+mn-lt"/>
              </a:rPr>
              <a:t>Vashek</a:t>
            </a:r>
            <a:r>
              <a:rPr lang="en-US" sz="1800" dirty="0" smtClean="0">
                <a:latin typeface="+mn-lt"/>
              </a:rPr>
              <a:t>: Radiation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Henry Robertson: </a:t>
            </a:r>
            <a:r>
              <a:rPr lang="en-US" sz="1800" dirty="0" smtClean="0">
                <a:latin typeface="+mn-lt"/>
              </a:rPr>
              <a:t>ODH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and</a:t>
            </a:r>
            <a:r>
              <a:rPr lang="en-US" sz="1800" dirty="0" smtClean="0">
                <a:latin typeface="+mn-lt"/>
              </a:rPr>
              <a:t> PSS</a:t>
            </a:r>
            <a:endParaRPr lang="en-US" sz="1800" dirty="0" smtClean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PSS BCM most pressing concern: setup design review, Use as much </a:t>
            </a:r>
            <a:r>
              <a:rPr lang="en-US" sz="2400" dirty="0" smtClean="0">
                <a:latin typeface="+mn-lt"/>
              </a:rPr>
              <a:t>CEBAF-tested </a:t>
            </a:r>
            <a:r>
              <a:rPr lang="en-US" sz="2400" dirty="0">
                <a:latin typeface="+mn-lt"/>
              </a:rPr>
              <a:t>equipment as possible, </a:t>
            </a:r>
            <a:r>
              <a:rPr lang="en-US" sz="2400" dirty="0" smtClean="0">
                <a:latin typeface="+mn-lt"/>
              </a:rPr>
              <a:t>limit </a:t>
            </a:r>
            <a:r>
              <a:rPr lang="en-US" sz="2400" dirty="0">
                <a:latin typeface="+mn-lt"/>
              </a:rPr>
              <a:t>the amount of new hardware that must be reviewed for </a:t>
            </a:r>
            <a:r>
              <a:rPr lang="en-US" sz="2400" dirty="0" smtClean="0">
                <a:latin typeface="+mn-lt"/>
              </a:rPr>
              <a:t>reliability (this is good timing, CEBAF PSS will be pursuing something similar in future)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Assessment </a:t>
            </a:r>
            <a:r>
              <a:rPr lang="en-US" sz="2400" dirty="0" smtClean="0">
                <a:latin typeface="+mn-lt"/>
              </a:rPr>
              <a:t>will be sent to </a:t>
            </a:r>
            <a:r>
              <a:rPr lang="en-US" sz="2400" dirty="0" smtClean="0">
                <a:latin typeface="+mn-lt"/>
              </a:rPr>
              <a:t>SCMB - H. Fanning tallying up the recommendations  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20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1188" y="47443"/>
            <a:ext cx="252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Status </a:t>
            </a:r>
            <a:r>
              <a:rPr lang="en-US" dirty="0" err="1" smtClean="0"/>
              <a:t>HDIce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4905" y="798936"/>
            <a:ext cx="887533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n-lt"/>
              </a:rPr>
              <a:t>HDIce</a:t>
            </a:r>
            <a:r>
              <a:rPr lang="en-US" sz="2400" dirty="0" smtClean="0">
                <a:latin typeface="+mn-lt"/>
              </a:rPr>
              <a:t> Issues</a:t>
            </a:r>
            <a:endParaRPr lang="en-US" sz="2400" dirty="0" smtClean="0">
              <a:latin typeface="+mn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What does beamline downstream of </a:t>
            </a:r>
            <a:r>
              <a:rPr lang="en-US" sz="1800" dirty="0" err="1" smtClean="0">
                <a:latin typeface="+mn-lt"/>
              </a:rPr>
              <a:t>HDIce</a:t>
            </a:r>
            <a:r>
              <a:rPr lang="en-US" sz="1800" dirty="0" smtClean="0">
                <a:latin typeface="+mn-lt"/>
              </a:rPr>
              <a:t> look like?</a:t>
            </a:r>
            <a:endParaRPr lang="en-US" sz="1800" dirty="0" smtClean="0">
              <a:latin typeface="+mn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Raster (we seem ok with what is available)</a:t>
            </a:r>
            <a:endParaRPr lang="en-US" sz="1800" dirty="0" smtClean="0">
              <a:latin typeface="+mn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Seeing &lt; 1nA beam (want to get RF guys working on this now)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Build a “beam good” FSD node  (one of our BLMs)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Another BCM, like PSS BCM, near the </a:t>
            </a:r>
            <a:r>
              <a:rPr lang="en-US" sz="1800" dirty="0" smtClean="0">
                <a:latin typeface="+mn-lt"/>
              </a:rPr>
              <a:t>target</a:t>
            </a:r>
            <a:endParaRPr lang="en-US" sz="1800" dirty="0" smtClean="0">
              <a:latin typeface="+mn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Where to put </a:t>
            </a:r>
            <a:r>
              <a:rPr lang="en-US" sz="1800" dirty="0" err="1" smtClean="0">
                <a:latin typeface="+mn-lt"/>
              </a:rPr>
              <a:t>HDIce</a:t>
            </a:r>
            <a:r>
              <a:rPr lang="en-US" sz="1800" dirty="0" smtClean="0">
                <a:latin typeface="+mn-lt"/>
              </a:rPr>
              <a:t> electronics?  (Cave2 with network connection)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Energy spread, slits in chicane to reduce energy spread?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Accuracy of GEANT model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500 L </a:t>
            </a:r>
            <a:r>
              <a:rPr lang="en-US" sz="1800" dirty="0" err="1" smtClean="0">
                <a:latin typeface="+mn-lt"/>
              </a:rPr>
              <a:t>dewar</a:t>
            </a:r>
            <a:r>
              <a:rPr lang="en-US" sz="1800" dirty="0" smtClean="0">
                <a:latin typeface="+mn-lt"/>
              </a:rPr>
              <a:t>, ordering it with manifold to capture boil off</a:t>
            </a:r>
            <a:endParaRPr lang="en-US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94813" y="0"/>
            <a:ext cx="8182100" cy="639763"/>
          </a:xfrm>
        </p:spPr>
        <p:txBody>
          <a:bodyPr/>
          <a:lstStyle/>
          <a:p>
            <a:r>
              <a:rPr lang="en-US" dirty="0" smtClean="0"/>
              <a:t>Milestones Update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689959"/>
              </p:ext>
            </p:extLst>
          </p:nvPr>
        </p:nvGraphicFramePr>
        <p:xfrm>
          <a:off x="186025" y="857310"/>
          <a:ext cx="8644465" cy="3670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666"/>
                <a:gridCol w="872067"/>
                <a:gridCol w="2184400"/>
                <a:gridCol w="812800"/>
                <a:gridCol w="939800"/>
                <a:gridCol w="931333"/>
                <a:gridCol w="660400"/>
                <a:gridCol w="778933"/>
                <a:gridCol w="745066"/>
              </a:tblGrid>
              <a:tr h="4741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WBS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Item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Milestone Description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Start Date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Projected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Finish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% Complete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Days Float?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Change (%)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Change (Days)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372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1.04.xxx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Facilities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Civil work</a:t>
                      </a:r>
                      <a:r>
                        <a:rPr lang="en-US" sz="1200" b="0" baseline="0" dirty="0" smtClean="0"/>
                        <a:t> complete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6-4-15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August 2016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70</a:t>
                      </a:r>
                      <a:r>
                        <a:rPr lang="en-US" sz="1200" b="0" dirty="0" smtClean="0"/>
                        <a:t>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60 </a:t>
                      </a:r>
                      <a:r>
                        <a:rPr lang="en-US" sz="1200" b="0" dirty="0" smtClean="0"/>
                        <a:t>to </a:t>
                      </a:r>
                      <a:r>
                        <a:rPr lang="en-US" sz="1200" b="0" dirty="0" smtClean="0"/>
                        <a:t>70</a:t>
                      </a:r>
                      <a:r>
                        <a:rPr lang="en-US" sz="1200" b="0" dirty="0" smtClean="0"/>
                        <a:t>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Gun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Demonstrate gun ok at 200 kW at FEL GTS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December</a:t>
                      </a:r>
                      <a:r>
                        <a:rPr lang="en-US" sz="1200" b="0" baseline="0" dirty="0" smtClean="0"/>
                        <a:t> 20</a:t>
                      </a:r>
                      <a:r>
                        <a:rPr lang="en-US" sz="1200" b="0" dirty="0" smtClean="0"/>
                        <a:t>15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100%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done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CM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Commission cold ¼ CM, no beam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July 2016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50</a:t>
                      </a:r>
                      <a:r>
                        <a:rPr lang="en-US" sz="1200" b="0" dirty="0" smtClean="0"/>
                        <a:t>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40 </a:t>
                      </a:r>
                      <a:r>
                        <a:rPr lang="en-US" sz="1200" b="0" dirty="0" smtClean="0"/>
                        <a:t>to </a:t>
                      </a:r>
                      <a:r>
                        <a:rPr lang="en-US" sz="1200" b="0" dirty="0" smtClean="0"/>
                        <a:t>50</a:t>
                      </a:r>
                      <a:r>
                        <a:rPr lang="en-US" sz="1200" b="0" dirty="0" smtClean="0"/>
                        <a:t>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Beam from Gun to Cup in front of ¼ CM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September 2016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30</a:t>
                      </a:r>
                      <a:r>
                        <a:rPr lang="en-US" sz="1200" b="0" dirty="0" smtClean="0"/>
                        <a:t>%</a:t>
                      </a:r>
                    </a:p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20 </a:t>
                      </a:r>
                      <a:r>
                        <a:rPr lang="en-US" sz="1200" b="0" dirty="0" smtClean="0"/>
                        <a:t>to </a:t>
                      </a:r>
                      <a:r>
                        <a:rPr lang="en-US" sz="1200" b="0" dirty="0" smtClean="0"/>
                        <a:t>30</a:t>
                      </a:r>
                      <a:r>
                        <a:rPr lang="en-US" sz="1200" b="0" dirty="0" smtClean="0"/>
                        <a:t>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Beam thru ¼ @</a:t>
                      </a:r>
                      <a:r>
                        <a:rPr lang="en-US" sz="1200" b="0" baseline="0" dirty="0" smtClean="0"/>
                        <a:t> MeV energy delivered to cup in front of </a:t>
                      </a:r>
                      <a:r>
                        <a:rPr lang="en-US" sz="1200" b="0" baseline="0" dirty="0" err="1" smtClean="0"/>
                        <a:t>HDIce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October 2016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Beam to </a:t>
                      </a:r>
                      <a:r>
                        <a:rPr lang="en-US" sz="1200" b="0" dirty="0" err="1" smtClean="0"/>
                        <a:t>HDIce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April 2017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4609" y="4598233"/>
            <a:ext cx="7766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</a:rPr>
              <a:t>Facilities work complete by August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</a:rPr>
              <a:t>RF applied to new ¼ CM July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</a:rPr>
              <a:t>Beam at MeV during Fall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</a:rPr>
              <a:t>Physics preparing for installation of </a:t>
            </a:r>
            <a:r>
              <a:rPr lang="en-US" sz="2000" b="0" dirty="0" err="1" smtClean="0">
                <a:latin typeface="+mn-lt"/>
              </a:rPr>
              <a:t>HDIce</a:t>
            </a:r>
            <a:r>
              <a:rPr lang="en-US" sz="2000" b="0" dirty="0" smtClean="0">
                <a:latin typeface="+mn-lt"/>
              </a:rPr>
              <a:t> November,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05"/>
            <a:ext cx="9144000" cy="65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0" y="0"/>
            <a:ext cx="3592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Budget UITFBL</a:t>
            </a:r>
            <a:endParaRPr lang="en-US" kern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91" y="941297"/>
            <a:ext cx="4009072" cy="16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0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"/>
            <a:ext cx="9150309" cy="633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0" y="0"/>
            <a:ext cx="3517311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Budget ITFCRY</a:t>
            </a:r>
            <a:endParaRPr lang="en-US" kern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23" y="1070999"/>
            <a:ext cx="5039336" cy="146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7016" y="6256278"/>
            <a:ext cx="52037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Don’t expect </a:t>
            </a:r>
            <a:r>
              <a:rPr lang="en-US" sz="2000" dirty="0" err="1" smtClean="0"/>
              <a:t>Cryo</a:t>
            </a:r>
            <a:r>
              <a:rPr lang="en-US" sz="2000" dirty="0" smtClean="0"/>
              <a:t> and RF to charge past July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8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6739"/>
            <a:ext cx="9143999" cy="622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0" y="-3780"/>
            <a:ext cx="344052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Budget ITFPTB</a:t>
            </a:r>
            <a:endParaRPr lang="en-US" kern="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78" y="1199061"/>
            <a:ext cx="4441371" cy="14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0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/>
          <a:stretch/>
        </p:blipFill>
        <p:spPr bwMode="auto">
          <a:xfrm>
            <a:off x="25741" y="1282666"/>
            <a:ext cx="3386762" cy="182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41" y="-5622"/>
            <a:ext cx="4627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Proposed re-scoping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C:\Users\poelker\AppData\Local\Temp\Vashe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r="9468"/>
          <a:stretch/>
        </p:blipFill>
        <p:spPr bwMode="auto">
          <a:xfrm>
            <a:off x="70318" y="3236104"/>
            <a:ext cx="4313795" cy="27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90649" y="5482131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Facilities</a:t>
            </a:r>
            <a:endParaRPr lang="en-US" sz="1800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15236" r="3997" b="-13432"/>
          <a:stretch/>
        </p:blipFill>
        <p:spPr bwMode="auto">
          <a:xfrm>
            <a:off x="3447502" y="1282666"/>
            <a:ext cx="5665508" cy="2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796772" y="1384663"/>
            <a:ext cx="3292005" cy="6879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89371" y="1429075"/>
            <a:ext cx="1623639" cy="6435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rot="16200000">
            <a:off x="6500948" y="876930"/>
            <a:ext cx="1623639" cy="6435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1771" y="937102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ITFPTB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3042" y="2194744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UITFBL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4551" y="675492"/>
            <a:ext cx="333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ITFCRY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Content Placeholder 12"/>
          <p:cNvSpPr txBox="1">
            <a:spLocks/>
          </p:cNvSpPr>
          <p:nvPr/>
        </p:nvSpPr>
        <p:spPr>
          <a:xfrm>
            <a:off x="4877525" y="3236104"/>
            <a:ext cx="3883297" cy="292902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5762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333399"/>
                </a:solidFill>
                <a:latin typeface="+mn-lt"/>
              </a:defRPr>
            </a:lvl2pPr>
            <a:lvl3pPr marL="919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B050"/>
                </a:solidFill>
                <a:latin typeface="+mn-lt"/>
              </a:defRPr>
            </a:lvl3pPr>
            <a:lvl4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7030A0"/>
                </a:solidFill>
                <a:latin typeface="+mn-lt"/>
              </a:defRPr>
            </a:lvl4pPr>
            <a:lvl5pPr marL="1604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7030A0"/>
                </a:solidFill>
                <a:latin typeface="+mn-lt"/>
              </a:defRPr>
            </a:lvl5pPr>
            <a:lvl6pPr marL="2062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519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29765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433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228600" lvl="1" indent="-228600">
              <a:buFontTx/>
              <a:buChar char="•"/>
            </a:pPr>
            <a:r>
              <a:rPr lang="en-US" sz="2800" kern="0" dirty="0" smtClean="0">
                <a:solidFill>
                  <a:srgbClr val="0036A2"/>
                </a:solidFill>
              </a:rPr>
              <a:t>Facilities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 err="1" smtClean="0">
                <a:solidFill>
                  <a:srgbClr val="0036A2"/>
                </a:solidFill>
              </a:rPr>
              <a:t>Cryo</a:t>
            </a:r>
            <a:r>
              <a:rPr lang="en-US" sz="2800" kern="0" dirty="0">
                <a:solidFill>
                  <a:srgbClr val="0036A2"/>
                </a:solidFill>
              </a:rPr>
              <a:t> </a:t>
            </a:r>
            <a:r>
              <a:rPr lang="en-US" sz="2800" kern="0" dirty="0" smtClean="0">
                <a:solidFill>
                  <a:srgbClr val="0036A2"/>
                </a:solidFill>
              </a:rPr>
              <a:t>Infrastructure including some RF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36A2"/>
                </a:solidFill>
              </a:rPr>
              <a:t>Polarized Target Beamline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36A2"/>
                </a:solidFill>
              </a:rPr>
              <a:t>UITF</a:t>
            </a:r>
          </a:p>
          <a:p>
            <a:pPr lvl="2">
              <a:buFontTx/>
              <a:buNone/>
            </a:pPr>
            <a:endParaRPr lang="en-US" sz="1600" kern="0" dirty="0" smtClean="0"/>
          </a:p>
          <a:p>
            <a:pPr lvl="1"/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</p:txBody>
      </p:sp>
      <p:sp>
        <p:nvSpPr>
          <p:cNvPr id="16" name="Oval 15"/>
          <p:cNvSpPr/>
          <p:nvPr/>
        </p:nvSpPr>
        <p:spPr bwMode="auto">
          <a:xfrm>
            <a:off x="450584" y="3120406"/>
            <a:ext cx="4100586" cy="288236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026" y="0"/>
            <a:ext cx="5763296" cy="639763"/>
          </a:xfrm>
        </p:spPr>
        <p:txBody>
          <a:bodyPr/>
          <a:lstStyle/>
          <a:p>
            <a:r>
              <a:rPr lang="en-US" dirty="0" smtClean="0"/>
              <a:t>Today’s Focus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9966" y="722812"/>
            <a:ext cx="8778240" cy="5489454"/>
          </a:xfrm>
          <a:solidFill>
            <a:schemeClr val="bg1"/>
          </a:solidFill>
        </p:spPr>
        <p:txBody>
          <a:bodyPr/>
          <a:lstStyle/>
          <a:p>
            <a:pPr marL="0" lvl="1" indent="0">
              <a:buNone/>
              <a:tabLst>
                <a:tab pos="287338" algn="l"/>
              </a:tabLst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urrent status:	</a:t>
            </a:r>
          </a:p>
          <a:p>
            <a:pPr marL="339725" lvl="2" indent="-33972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uccess will depend on groups working opportunistically on </a:t>
            </a:r>
            <a:r>
              <a:rPr lang="en-US" dirty="0" smtClean="0">
                <a:solidFill>
                  <a:schemeClr val="tx1"/>
                </a:solidFill>
              </a:rPr>
              <a:t>UITF</a:t>
            </a:r>
          </a:p>
          <a:p>
            <a:pPr marL="682625" lvl="3" indent="-33972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Group, EES I&amp;C, Survey and Alignment, RF, Ops Software</a:t>
            </a:r>
            <a:endParaRPr lang="en-US" dirty="0" smtClean="0">
              <a:solidFill>
                <a:schemeClr val="tx1"/>
              </a:solidFill>
            </a:endParaRPr>
          </a:p>
          <a:p>
            <a:pPr marL="339725" lvl="2" indent="-33972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>
                <a:solidFill>
                  <a:schemeClr val="tx1"/>
                </a:solidFill>
              </a:rPr>
              <a:t>Filling the racks, need to start loading software </a:t>
            </a:r>
            <a:endParaRPr lang="en-US" dirty="0" smtClean="0">
              <a:solidFill>
                <a:schemeClr val="tx1"/>
              </a:solidFill>
            </a:endParaRPr>
          </a:p>
          <a:p>
            <a:pPr marL="339725" lvl="2" indent="-33972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CIS/gun group, need to </a:t>
            </a:r>
            <a:r>
              <a:rPr lang="en-US" dirty="0" smtClean="0">
                <a:solidFill>
                  <a:schemeClr val="tx1"/>
                </a:solidFill>
              </a:rPr>
              <a:t>grow the </a:t>
            </a:r>
            <a:r>
              <a:rPr lang="en-US" dirty="0" smtClean="0">
                <a:solidFill>
                  <a:schemeClr val="tx1"/>
                </a:solidFill>
              </a:rPr>
              <a:t>beamline</a:t>
            </a:r>
          </a:p>
          <a:p>
            <a:pPr marL="339725" lvl="2" indent="-33972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Need to order 80/20 beamline support for MeV region</a:t>
            </a:r>
          </a:p>
          <a:p>
            <a:pPr marL="339725" lvl="2" indent="-33972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Groups </a:t>
            </a:r>
            <a:r>
              <a:rPr lang="en-US" dirty="0" smtClean="0">
                <a:solidFill>
                  <a:schemeClr val="tx1"/>
                </a:solidFill>
              </a:rPr>
              <a:t>completing work “just in time”:  SSG, SRF, </a:t>
            </a:r>
            <a:r>
              <a:rPr lang="en-US" dirty="0" smtClean="0">
                <a:solidFill>
                  <a:schemeClr val="tx1"/>
                </a:solidFill>
              </a:rPr>
              <a:t>RF, I&amp;C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CIS</a:t>
            </a:r>
          </a:p>
          <a:p>
            <a:pPr marL="339725" lvl="2" indent="-33972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4.5 months left in FY….</a:t>
            </a: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5425" y="3814476"/>
            <a:ext cx="3135085" cy="2486025"/>
            <a:chOff x="435425" y="4119291"/>
            <a:chExt cx="3135085" cy="248602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75" y="4119291"/>
              <a:ext cx="2752725" cy="248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435425" y="4746171"/>
              <a:ext cx="3135085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35425" y="5516879"/>
              <a:ext cx="3135085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435425" y="5895701"/>
              <a:ext cx="3135085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435425" y="6091643"/>
              <a:ext cx="3135085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21" y="3814476"/>
            <a:ext cx="2857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0" y="869869"/>
            <a:ext cx="8686800" cy="517989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There’s continued progress</a:t>
            </a:r>
            <a:r>
              <a:rPr lang="en-US" dirty="0" smtClean="0">
                <a:solidFill>
                  <a:schemeClr val="tx1"/>
                </a:solidFill>
              </a:rPr>
              <a:t>….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Fewer puzzles, now just lots of work to do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Backup slides from past meetings, P&amp;C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/>
          <a:stretch/>
        </p:blipFill>
        <p:spPr bwMode="auto">
          <a:xfrm>
            <a:off x="25741" y="1282666"/>
            <a:ext cx="3386762" cy="182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121" y="48975"/>
            <a:ext cx="401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refresh your memory…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121" y="82938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What we started with…</a:t>
            </a:r>
            <a:endParaRPr lang="en-US" sz="1800" dirty="0">
              <a:latin typeface="+mn-lt"/>
            </a:endParaRPr>
          </a:p>
        </p:txBody>
      </p:sp>
      <p:pic>
        <p:nvPicPr>
          <p:cNvPr id="5123" name="Picture 3" descr="C:\Users\poelker\AppData\Local\Temp\Vashe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r="9468"/>
          <a:stretch/>
        </p:blipFill>
        <p:spPr bwMode="auto">
          <a:xfrm>
            <a:off x="70319" y="3236104"/>
            <a:ext cx="4313795" cy="27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71513" y="5606186"/>
            <a:ext cx="2095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UITF as imagined</a:t>
            </a:r>
            <a:endParaRPr lang="en-US" sz="1800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15236" r="3997"/>
          <a:stretch/>
        </p:blipFill>
        <p:spPr bwMode="auto">
          <a:xfrm>
            <a:off x="3447502" y="1282666"/>
            <a:ext cx="5665508" cy="175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wiki.jlab.org/ciswiki/images/b/b2/New_suggested_labyrin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11" y="3236104"/>
            <a:ext cx="5058190" cy="27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21"/>
          <a:stretch/>
        </p:blipFill>
        <p:spPr bwMode="auto">
          <a:xfrm>
            <a:off x="0" y="2648527"/>
            <a:ext cx="9146030" cy="397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21716"/>
            <a:ext cx="9146030" cy="8362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Design work was stopped…would like it to continue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11508" r="38677" b="11660"/>
          <a:stretch/>
        </p:blipFill>
        <p:spPr bwMode="auto">
          <a:xfrm>
            <a:off x="896561" y="622168"/>
            <a:ext cx="6938128" cy="21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7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</a:t>
            </a:r>
            <a:r>
              <a:rPr lang="en-US" kern="0" dirty="0" err="1" smtClean="0"/>
              <a:t>HDIce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798936"/>
            <a:ext cx="887533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Lots of scattering at MeV energy.  Beam size very large at target.  Decided to flip the orientation of the target</a:t>
            </a:r>
            <a:endParaRPr lang="en-US" sz="2400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Cave2 design seems fine either way, need a Physics designer to be responsible for installation at UITF</a:t>
            </a:r>
          </a:p>
        </p:txBody>
      </p:sp>
      <p:pic>
        <p:nvPicPr>
          <p:cNvPr id="9" name="Picture 4" descr="C:\Users\poelker\AppData\Local\Temp\ibc is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"/>
          <a:stretch/>
        </p:blipFill>
        <p:spPr bwMode="auto">
          <a:xfrm>
            <a:off x="264242" y="2616027"/>
            <a:ext cx="4213490" cy="246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poelker\AppData\Local\Temp\ibc is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"/>
          <a:stretch/>
        </p:blipFill>
        <p:spPr bwMode="auto">
          <a:xfrm>
            <a:off x="4562574" y="2607162"/>
            <a:ext cx="4228662" cy="24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3121" y="3677610"/>
            <a:ext cx="1887568" cy="13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4595" y="3014467"/>
            <a:ext cx="2204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here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926080" y="3599242"/>
            <a:ext cx="100611" cy="25064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64242" y="5092481"/>
            <a:ext cx="419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Upstream radiation baffle blows up beam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554069" y="5065277"/>
            <a:ext cx="419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this configuration, we can achieve desired small beam size at target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95447" y="3014467"/>
            <a:ext cx="3457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here, better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797544" y="3599242"/>
            <a:ext cx="72033" cy="25064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58325" y="3974894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e-beam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 bwMode="auto">
          <a:xfrm>
            <a:off x="396352" y="3903962"/>
            <a:ext cx="821434" cy="68969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7821" y="3971630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e-beam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 bwMode="auto">
          <a:xfrm>
            <a:off x="4755848" y="3900698"/>
            <a:ext cx="821434" cy="68969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3249266"/>
            <a:ext cx="5943600" cy="2890520"/>
          </a:xfrm>
          <a:prstGeom prst="rect">
            <a:avLst/>
          </a:prstGeom>
        </p:spPr>
      </p:pic>
      <p:pic>
        <p:nvPicPr>
          <p:cNvPr id="8" name="Picture 7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219200" y="609600"/>
            <a:ext cx="6858000" cy="26396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629443" y="6036250"/>
            <a:ext cx="1341552" cy="61119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9443" y="1200150"/>
            <a:ext cx="7885113" cy="4457700"/>
            <a:chOff x="629443" y="1200150"/>
            <a:chExt cx="7885113" cy="44577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43" y="1200150"/>
              <a:ext cx="7885113" cy="445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629443" y="3318234"/>
              <a:ext cx="1341552" cy="48076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29443" y="4677242"/>
              <a:ext cx="1341552" cy="61119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458878" y="3249266"/>
              <a:ext cx="575035" cy="47432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458878" y="4672713"/>
              <a:ext cx="575035" cy="61572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8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83" y="1011176"/>
            <a:ext cx="8426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Combine the two features that provided incremental success: shed and doped insulator</a:t>
            </a:r>
            <a:endParaRPr lang="en-US" sz="2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4298"/>
          <a:stretch>
            <a:fillRect/>
          </a:stretch>
        </p:blipFill>
        <p:spPr bwMode="auto">
          <a:xfrm>
            <a:off x="539397" y="1864039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/>
          <a:stretch/>
        </p:blipFill>
        <p:spPr bwMode="auto">
          <a:xfrm>
            <a:off x="5605468" y="1473965"/>
            <a:ext cx="2518046" cy="210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2931736" y="2366128"/>
            <a:ext cx="2673732" cy="109350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itle 1"/>
          <p:cNvSpPr txBox="1">
            <a:spLocks/>
          </p:cNvSpPr>
          <p:nvPr/>
        </p:nvSpPr>
        <p:spPr>
          <a:xfrm>
            <a:off x="453292" y="77002"/>
            <a:ext cx="8237415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 dirty="0" smtClean="0"/>
              <a:t>Next test late September</a:t>
            </a:r>
            <a:endParaRPr lang="en-US" sz="2800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5402478" y="3621825"/>
            <a:ext cx="3020761" cy="2564499"/>
            <a:chOff x="4801680" y="2910520"/>
            <a:chExt cx="3897986" cy="322867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7" t="18483"/>
            <a:stretch/>
          </p:blipFill>
          <p:spPr bwMode="auto">
            <a:xfrm>
              <a:off x="6297105" y="3228157"/>
              <a:ext cx="2402561" cy="291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65"/>
            <a:stretch/>
          </p:blipFill>
          <p:spPr bwMode="auto">
            <a:xfrm>
              <a:off x="6488735" y="2910520"/>
              <a:ext cx="2019300" cy="35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80" y="3574697"/>
              <a:ext cx="14954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Multiply 4"/>
          <p:cNvSpPr/>
          <p:nvPr/>
        </p:nvSpPr>
        <p:spPr bwMode="auto">
          <a:xfrm>
            <a:off x="5059332" y="0"/>
            <a:ext cx="1303760" cy="754144"/>
          </a:xfrm>
          <a:prstGeom prst="mathMultiply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y_pix\1020151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6" y="867266"/>
            <a:ext cx="2888137" cy="38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4108" y="4817095"/>
            <a:ext cx="76373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dirty="0" smtClean="0"/>
              <a:t>The new gun happy at 325 kV, stopping at this voltage for now.  Shifting focus to building the beamline and photocathode deposition chamber (LDRD magnetized beam tests)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1226" y="77002"/>
            <a:ext cx="8237415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 dirty="0" smtClean="0"/>
              <a:t>Building the electron gun at LERF GTS</a:t>
            </a:r>
            <a:endParaRPr lang="en-US" sz="2800" kern="0" dirty="0"/>
          </a:p>
        </p:txBody>
      </p:sp>
      <p:pic>
        <p:nvPicPr>
          <p:cNvPr id="3074" name="Picture 2" descr="Gun and sheep chamber side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78" y="903818"/>
            <a:ext cx="5085729" cy="38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5216" y="7937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Gun and Beamline at GTS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3" y="803073"/>
            <a:ext cx="7162800" cy="5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1148" y="17594"/>
            <a:ext cx="8564252" cy="6397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kern="0" dirty="0" smtClean="0">
                <a:latin typeface="+mj-lt"/>
                <a:ea typeface="+mj-ea"/>
                <a:cs typeface="+mj-cs"/>
              </a:rPr>
              <a:t>Action Items – </a:t>
            </a:r>
            <a:r>
              <a:rPr lang="en-US" dirty="0" smtClean="0"/>
              <a:t>April 12, </a:t>
            </a:r>
            <a:r>
              <a:rPr lang="en-US" dirty="0" smtClean="0"/>
              <a:t>2015 Minutes</a:t>
            </a:r>
            <a:endParaRPr lang="en-US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148" y="860280"/>
            <a:ext cx="84417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/>
              <a:t>New </a:t>
            </a:r>
            <a:r>
              <a:rPr lang="en-US" sz="2000" u="sng" dirty="0"/>
              <a:t>Action Items</a:t>
            </a:r>
            <a:r>
              <a:rPr lang="en-US" sz="2000" u="sng" dirty="0" smtClean="0"/>
              <a:t>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Wrap up UITFBL by October 1, 2016</a:t>
            </a:r>
            <a:endParaRPr lang="en-US" sz="2000" b="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55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</a:t>
            </a:r>
            <a:r>
              <a:rPr lang="en-US" kern="0" dirty="0" err="1" smtClean="0"/>
              <a:t>HDIce</a:t>
            </a:r>
            <a:endParaRPr lang="en-US" kern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2932" y="857815"/>
            <a:ext cx="6339840" cy="5013423"/>
            <a:chOff x="1137994" y="857816"/>
            <a:chExt cx="6339840" cy="501342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994" y="857816"/>
              <a:ext cx="6339840" cy="5013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3321038" y="1802674"/>
              <a:ext cx="0" cy="3309257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3432714" y="1802673"/>
            <a:ext cx="5510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Stripline</a:t>
            </a:r>
            <a:r>
              <a:rPr lang="en-US" dirty="0" smtClean="0"/>
              <a:t> BPMs see 7nA beam with 1 Hz integration time.  But we want to see 1nA beam, or even less at UITF.  Don’t want to fly blind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731520" y="4763589"/>
            <a:ext cx="2246811" cy="17417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4235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</a:t>
            </a:r>
            <a:r>
              <a:rPr lang="en-US" kern="0" dirty="0" err="1" smtClean="0"/>
              <a:t>HDIce</a:t>
            </a: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0106" y="807076"/>
                <a:ext cx="8332567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  <m:r>
                        <a:rPr lang="en-US" b="1" i="1" smtClean="0">
                          <a:latin typeface="Cambria Math"/>
                        </a:rPr>
                        <m:t>𝒏𝑨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𝑫𝒖𝒕𝒚𝑭𝒂𝒄𝒕𝒐𝒓</m:t>
                      </m:r>
                      <m:r>
                        <a:rPr lang="en-US" b="1" i="1" smtClean="0">
                          <a:latin typeface="Cambria Math"/>
                        </a:rPr>
                        <m:t> </m:t>
                      </m:r>
                      <m:r>
                        <a:rPr lang="en-US" b="1" i="1" smtClean="0">
                          <a:latin typeface="Cambria Math"/>
                        </a:rPr>
                        <m:t>𝑰𝒑𝒆𝒂𝒌</m:t>
                      </m:r>
                      <m:r>
                        <a:rPr lang="en-US" b="1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𝑰𝒃𝒂𝒔𝒆𝒍𝒊𝒏𝒆</m:t>
                      </m:r>
                    </m:oMath>
                  </m:oMathPara>
                </a14:m>
                <a:endParaRPr lang="en-US" b="1" baseline="-250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𝟎</m:t>
                        </m:r>
                        <m:r>
                          <a:rPr lang="en-US" b="1" i="1" smtClean="0"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  <m:r>
                          <a:rPr lang="en-US" b="1" i="1" smtClean="0">
                            <a:latin typeface="Cambria Math"/>
                          </a:rPr>
                          <m:t>𝒎𝒔𝒆𝒄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𝟏𝟔</m:t>
                        </m:r>
                        <m:r>
                          <a:rPr lang="en-US" b="1" i="1" smtClean="0"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latin typeface="Cambria Math"/>
                          </a:rPr>
                          <m:t>𝟕</m:t>
                        </m:r>
                        <m:r>
                          <a:rPr lang="en-US" b="1" i="1" smtClean="0">
                            <a:latin typeface="Cambria Math"/>
                          </a:rPr>
                          <m:t>𝒎𝒔𝒆𝒄</m:t>
                        </m:r>
                      </m:den>
                    </m:f>
                  </m:oMath>
                </a14:m>
                <a:r>
                  <a:rPr lang="en-US" b="1" i="1" dirty="0" smtClean="0"/>
                  <a:t> x 10 </a:t>
                </a:r>
                <a:r>
                  <a:rPr lang="en-US" b="1" i="1" dirty="0" err="1" smtClean="0"/>
                  <a:t>nA</a:t>
                </a:r>
                <a:r>
                  <a:rPr lang="en-US" b="1" i="1" dirty="0" smtClean="0"/>
                  <a:t> = 0.06 </a:t>
                </a:r>
                <a:r>
                  <a:rPr lang="en-US" b="1" i="1" dirty="0" err="1" smtClean="0"/>
                  <a:t>nA</a:t>
                </a:r>
                <a:r>
                  <a:rPr lang="en-US" b="1" i="1" dirty="0" smtClean="0"/>
                  <a:t> ;  </a:t>
                </a:r>
                <a:r>
                  <a:rPr lang="en-US" b="1" i="1" dirty="0" err="1" smtClean="0"/>
                  <a:t>I</a:t>
                </a:r>
                <a:r>
                  <a:rPr lang="en-US" b="1" i="1" baseline="-25000" dirty="0" err="1" smtClean="0"/>
                  <a:t>baseline</a:t>
                </a:r>
                <a:r>
                  <a:rPr lang="en-US" b="1" i="1" dirty="0" smtClean="0"/>
                  <a:t> = 0.94nA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06" y="807076"/>
                <a:ext cx="8332567" cy="1296124"/>
              </a:xfrm>
              <a:prstGeom prst="rect">
                <a:avLst/>
              </a:prstGeom>
              <a:blipFill rotWithShape="1">
                <a:blip r:embed="rId2"/>
                <a:stretch>
                  <a:fillRect b="-4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500106" y="2338203"/>
            <a:ext cx="8424017" cy="2329543"/>
            <a:chOff x="362932" y="2899954"/>
            <a:chExt cx="8424017" cy="2329543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428206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1859280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428206" y="3587931"/>
              <a:ext cx="431074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1859280" y="4868091"/>
              <a:ext cx="35052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360126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91200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360126" y="3587931"/>
              <a:ext cx="431074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770955" y="4868091"/>
              <a:ext cx="2658942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62932" y="4868091"/>
              <a:ext cx="1079863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62932" y="5229497"/>
              <a:ext cx="8424017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362932" y="2899954"/>
              <a:ext cx="0" cy="232954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787346" y="4902922"/>
            <a:ext cx="7380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Need to work out details with </a:t>
            </a:r>
            <a:r>
              <a:rPr lang="en-US" dirty="0" err="1" smtClean="0"/>
              <a:t>HDIce</a:t>
            </a:r>
            <a:r>
              <a:rPr lang="en-US" dirty="0" smtClean="0"/>
              <a:t> and T. Allison, J. Musson 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2232212" y="3026180"/>
            <a:ext cx="8964" cy="16415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411505" y="2576124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peak</a:t>
            </a:r>
            <a:endParaRPr lang="en-US" i="1" baseline="-250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390817" y="4306340"/>
            <a:ext cx="0" cy="38465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570111" y="3666260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baseline</a:t>
            </a:r>
            <a:endParaRPr lang="en-US" i="1" baseline="-250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497300" y="2779059"/>
            <a:ext cx="431074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6221505" y="2549617"/>
            <a:ext cx="2519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Acceptable duration of high peak current: long enough to see but not long enough to depolarize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028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026" y="0"/>
            <a:ext cx="5763296" cy="639763"/>
          </a:xfrm>
        </p:spPr>
        <p:txBody>
          <a:bodyPr/>
          <a:lstStyle/>
          <a:p>
            <a:r>
              <a:rPr lang="en-US" dirty="0" smtClean="0"/>
              <a:t>Schedule Ramifications 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26243" y="811509"/>
            <a:ext cx="8733936" cy="5457315"/>
          </a:xfrm>
          <a:solidFill>
            <a:schemeClr val="bg1"/>
          </a:solidFill>
        </p:spPr>
        <p:txBody>
          <a:bodyPr/>
          <a:lstStyle/>
          <a:p>
            <a:pPr marL="339725" lvl="1" indent="-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ommission ¼ CM (no beam), scheduled for Feb 2016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Electric/FM –   ($78k + $23k for com. conduit)		 101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Control </a:t>
            </a:r>
            <a:r>
              <a:rPr lang="en-US" dirty="0" smtClean="0">
                <a:solidFill>
                  <a:schemeClr val="tx1"/>
                </a:solidFill>
              </a:rPr>
              <a:t>room – 				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SRF checkout of ¼ CM present condition – </a:t>
            </a:r>
            <a:r>
              <a:rPr lang="en-US" dirty="0" smtClean="0">
                <a:solidFill>
                  <a:schemeClr val="tx1"/>
                </a:solidFill>
              </a:rPr>
              <a:t>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Low Level RF –						   16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High Power RF –						   25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Network controls – 					   33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Software control of RF –			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adequate shielding (Cave2 with a roof) – 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– (controls and pipe)				  68 +/-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Installation group					    9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ODH </a:t>
            </a:r>
            <a:r>
              <a:rPr lang="en-US" dirty="0">
                <a:solidFill>
                  <a:schemeClr val="tx1"/>
                </a:solidFill>
              </a:rPr>
              <a:t>- SSG </a:t>
            </a:r>
            <a:r>
              <a:rPr lang="en-US" dirty="0" smtClean="0">
                <a:solidFill>
                  <a:schemeClr val="tx1"/>
                </a:solidFill>
              </a:rPr>
              <a:t>						    2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EHS&amp;Q approvals…					     -</a:t>
            </a:r>
            <a:endParaRPr lang="en-US" dirty="0">
              <a:solidFill>
                <a:schemeClr val="tx1"/>
              </a:solidFill>
            </a:endParaRPr>
          </a:p>
          <a:p>
            <a:pPr marL="461963" lvl="2" indent="-461963">
              <a:buNone/>
            </a:pPr>
            <a:r>
              <a:rPr lang="en-US" dirty="0" smtClean="0">
                <a:solidFill>
                  <a:schemeClr val="tx1"/>
                </a:solidFill>
              </a:rPr>
              <a:t>Total								   254 k$</a:t>
            </a:r>
          </a:p>
        </p:txBody>
      </p:sp>
    </p:spTree>
    <p:extLst>
      <p:ext uri="{BB962C8B-B14F-4D97-AF65-F5344CB8AC3E}">
        <p14:creationId xmlns:p14="http://schemas.microsoft.com/office/powerpoint/2010/main" val="2968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Klystrons and Max UITF Beam Energy</a:t>
            </a:r>
            <a:endParaRPr lang="en-US" kern="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0957" y="1006938"/>
            <a:ext cx="878106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Curt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, </a:t>
            </a:r>
          </a:p>
          <a:p>
            <a:pPr lvl="0" eaLnBrk="0" hangingPunct="0"/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With 40uA beam current only, you can run at 8MV/m with less than 3kW from klystron. But you need a stub tuner to tune the FPC coupling </a:t>
            </a:r>
            <a:r>
              <a:rPr lang="en-US" altLang="en-US" sz="1400" b="0" dirty="0" err="1">
                <a:latin typeface="Arial Unicode MS" pitchFamily="34" charset="-128"/>
                <a:cs typeface="Arial" pitchFamily="34" charset="0"/>
              </a:rPr>
              <a:t>Qext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 from the design value of 9e6 to 2e7.  </a:t>
            </a:r>
            <a:endParaRPr lang="en-US" altLang="en-US" sz="1400" b="0" dirty="0" smtClean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r>
              <a:rPr lang="en-US" altLang="en-US" sz="1400" b="0" dirty="0" err="1" smtClean="0">
                <a:latin typeface="Arial Unicode MS" pitchFamily="34" charset="-128"/>
                <a:cs typeface="Arial" pitchFamily="34" charset="0"/>
              </a:rPr>
              <a:t>Haipeng</a:t>
            </a:r>
            <a:endParaRPr lang="en-US" altLang="en-US" sz="1400" b="0" dirty="0" smtClean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endParaRPr lang="en-US" altLang="en-US" sz="1400" b="0" dirty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r>
              <a:rPr lang="en-US" altLang="en-US" sz="1400" b="0" dirty="0" err="1" smtClean="0">
                <a:latin typeface="Arial Unicode MS" pitchFamily="34" charset="-128"/>
                <a:cs typeface="Arial" pitchFamily="34" charset="0"/>
              </a:rPr>
              <a:t>Haipeng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lvl="0" eaLnBrk="0" hangingPunct="0"/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So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the take away is that with 40uA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and a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5 kW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klystron, we can expect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the 7 cell cavity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to operate at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8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MV/m. Assuming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microphonic detuning is in the 15 Hz range. </a:t>
            </a:r>
            <a:endParaRPr lang="en-US" altLang="en-US" sz="1400" b="0" dirty="0" smtClean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Curt</a:t>
            </a:r>
            <a:endParaRPr lang="en-US" altLang="en-US" sz="1400" b="0" dirty="0"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Matt,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 the new ¼ CM, we will get a 5 kW tube for the 7 cell cavity. For the two cell maybe one that does 3-4 kW which should be ok. </a:t>
            </a: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Then expect 200 </a:t>
            </a: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kV from the gun, the two cell gives 1-2 MV, add the 5.6 MV </a:t>
            </a: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from 7-cell and </a:t>
            </a: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voila, we are close to 8 MeV ...</a:t>
            </a:r>
            <a:br>
              <a:rPr lang="en-US" altLang="en-US" sz="1400" b="0" dirty="0">
                <a:latin typeface="Arial" pitchFamily="34" charset="0"/>
                <a:cs typeface="Arial" pitchFamily="34" charset="0"/>
              </a:rPr>
            </a:b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Curt</a:t>
            </a:r>
            <a:br>
              <a:rPr lang="en-US" altLang="en-US" sz="1400" b="0" dirty="0">
                <a:latin typeface="Arial" pitchFamily="34" charset="0"/>
                <a:cs typeface="Arial" pitchFamily="34" charset="0"/>
              </a:rPr>
            </a:b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Cryo</a:t>
            </a:r>
            <a:r>
              <a:rPr lang="en-US" kern="0" dirty="0" smtClean="0"/>
              <a:t>, SRF, RF, Software and new 1/4 CM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889520"/>
            <a:ext cx="88753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Continuing to appreciate the interface between groups: </a:t>
            </a:r>
            <a:r>
              <a:rPr lang="en-US" sz="2400" dirty="0" err="1" smtClean="0">
                <a:latin typeface="+mn-lt"/>
              </a:rPr>
              <a:t>cryo</a:t>
            </a:r>
            <a:r>
              <a:rPr lang="en-US" sz="2400" dirty="0" smtClean="0">
                <a:latin typeface="+mn-lt"/>
              </a:rPr>
              <a:t> controls, SRF design features, the relief system, RF and I&amp;C groups re: MPS, software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Software, getting started…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How </a:t>
            </a:r>
            <a:r>
              <a:rPr lang="en-US" sz="2400" dirty="0">
                <a:latin typeface="+mn-lt"/>
              </a:rPr>
              <a:t>to cool </a:t>
            </a:r>
            <a:r>
              <a:rPr lang="en-US" sz="2400" dirty="0" err="1">
                <a:latin typeface="+mn-lt"/>
              </a:rPr>
              <a:t>HDIce</a:t>
            </a:r>
            <a:r>
              <a:rPr lang="en-US" sz="2400" dirty="0">
                <a:latin typeface="+mn-lt"/>
              </a:rPr>
              <a:t>? Will use </a:t>
            </a:r>
            <a:r>
              <a:rPr lang="en-US" sz="2400" dirty="0" err="1">
                <a:latin typeface="+mn-lt"/>
              </a:rPr>
              <a:t>dewars</a:t>
            </a:r>
            <a:r>
              <a:rPr lang="en-US" sz="2400" dirty="0">
                <a:latin typeface="+mn-lt"/>
              </a:rPr>
              <a:t> for first tests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ODH assessment complete, sent to Dave </a:t>
            </a:r>
            <a:r>
              <a:rPr lang="en-US" sz="2400" dirty="0" err="1">
                <a:latin typeface="+mn-lt"/>
              </a:rPr>
              <a:t>Kashy</a:t>
            </a:r>
            <a:r>
              <a:rPr lang="en-US" sz="2400" dirty="0">
                <a:latin typeface="+mn-lt"/>
              </a:rPr>
              <a:t> for review, will need SRF to add pipe to vent relief valves, will need chimney stacks at two Cave1 penetrations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46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04825" y="870409"/>
            <a:ext cx="8229600" cy="51721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the ¼ CM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</a:t>
            </a:r>
            <a:r>
              <a:rPr lang="en-US" sz="2200" dirty="0"/>
              <a:t>against </a:t>
            </a:r>
            <a:r>
              <a:rPr lang="en-US" sz="2200" dirty="0" smtClean="0"/>
              <a:t>beam loss and burn-through, </a:t>
            </a:r>
            <a:r>
              <a:rPr lang="en-US" sz="2200" dirty="0"/>
              <a:t>maintain </a:t>
            </a:r>
            <a:r>
              <a:rPr lang="en-US" sz="2200" dirty="0" smtClean="0"/>
              <a:t>UHV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</a:t>
            </a:r>
            <a:r>
              <a:rPr lang="en-US" sz="2200" dirty="0"/>
              <a:t>viewers </a:t>
            </a:r>
            <a:r>
              <a:rPr lang="en-US" sz="2200" dirty="0" smtClean="0"/>
              <a:t>(this </a:t>
            </a:r>
            <a:r>
              <a:rPr lang="en-US" sz="2200" dirty="0"/>
              <a:t>is </a:t>
            </a:r>
            <a:r>
              <a:rPr lang="en-US" sz="2200" dirty="0" smtClean="0"/>
              <a:t>a software </a:t>
            </a:r>
            <a:r>
              <a:rPr lang="en-US" sz="2200" dirty="0"/>
              <a:t>interlock – Not </a:t>
            </a:r>
            <a:r>
              <a:rPr lang="en-US" sz="2200" dirty="0" smtClean="0"/>
              <a:t>FSD)</a:t>
            </a:r>
            <a:endParaRPr lang="en-US" sz="2200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/>
              <a:t>Protect </a:t>
            </a:r>
            <a:r>
              <a:rPr lang="en-US" sz="2200" dirty="0" smtClean="0"/>
              <a:t>magnets,  </a:t>
            </a:r>
            <a:r>
              <a:rPr lang="en-US" sz="2200" dirty="0"/>
              <a:t>ensure proper field for beam </a:t>
            </a:r>
            <a:r>
              <a:rPr lang="en-US" sz="2200" dirty="0" smtClean="0"/>
              <a:t>transport: comparator interlock, water </a:t>
            </a:r>
            <a:r>
              <a:rPr lang="en-US" sz="2200" dirty="0"/>
              <a:t>flow or </a:t>
            </a:r>
            <a:r>
              <a:rPr lang="en-US" sz="2200" dirty="0" err="1"/>
              <a:t>klixon</a:t>
            </a:r>
            <a:r>
              <a:rPr lang="en-US" sz="2200" dirty="0"/>
              <a:t> </a:t>
            </a:r>
            <a:r>
              <a:rPr lang="en-US" sz="2200" dirty="0" smtClean="0"/>
              <a:t>interlocks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RF beamline components: vacuum and water flow interlocks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cups, apertures and dumps: water flow interlocks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</a:t>
            </a:r>
            <a:r>
              <a:rPr lang="en-US" sz="2200" dirty="0" err="1" smtClean="0"/>
              <a:t>HDIce</a:t>
            </a:r>
            <a:r>
              <a:rPr lang="en-US" sz="2200" dirty="0" smtClean="0"/>
              <a:t> (mostly, this means putting the beam where it is supposed to go, protect against </a:t>
            </a:r>
            <a:r>
              <a:rPr lang="en-US" sz="2200" dirty="0" err="1" smtClean="0"/>
              <a:t>mis</a:t>
            </a:r>
            <a:r>
              <a:rPr lang="en-US" sz="2200" dirty="0" smtClean="0"/>
              <a:t>-steered beam)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9783" y="8169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UITF MPS – what will it protect?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984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535"/>
            <a:ext cx="8229600" cy="1143000"/>
          </a:xfrm>
        </p:spPr>
        <p:txBody>
          <a:bodyPr/>
          <a:lstStyle/>
          <a:p>
            <a:r>
              <a:rPr lang="en-US" sz="3600" dirty="0" smtClean="0"/>
              <a:t>Hardware configuration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Valves OPEN only when vacuum good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Current limiting resistors in series with magnets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Water flow interlocks at cups, dumps and apertures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Window comparators on dipoles and gun HV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Viewers inserted only when laser in pulsed-mode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Water flow interlocks at </a:t>
            </a:r>
            <a:r>
              <a:rPr lang="en-US" dirty="0" err="1" smtClean="0">
                <a:solidFill>
                  <a:schemeClr val="tx1"/>
                </a:solidFill>
              </a:rPr>
              <a:t>buncher</a:t>
            </a:r>
            <a:r>
              <a:rPr lang="en-US" dirty="0" smtClean="0">
                <a:solidFill>
                  <a:schemeClr val="tx1"/>
                </a:solidFill>
              </a:rPr>
              <a:t> and chopper cavities, RF can be applied to chopper and </a:t>
            </a:r>
            <a:r>
              <a:rPr lang="en-US" dirty="0" err="1" smtClean="0">
                <a:solidFill>
                  <a:schemeClr val="tx1"/>
                </a:solidFill>
              </a:rPr>
              <a:t>buncher</a:t>
            </a:r>
            <a:r>
              <a:rPr lang="en-US" dirty="0" smtClean="0">
                <a:solidFill>
                  <a:schemeClr val="tx1"/>
                </a:solidFill>
              </a:rPr>
              <a:t> only when vacuum reads “good”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Helium liquid level interlocked to klystron high power RF</a:t>
            </a:r>
          </a:p>
        </p:txBody>
      </p:sp>
    </p:spTree>
    <p:extLst>
      <p:ext uri="{BB962C8B-B14F-4D97-AF65-F5344CB8AC3E}">
        <p14:creationId xmlns:p14="http://schemas.microsoft.com/office/powerpoint/2010/main" val="30323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70470"/>
            <a:ext cx="8229600" cy="1143000"/>
          </a:xfrm>
        </p:spPr>
        <p:txBody>
          <a:bodyPr/>
          <a:lstStyle/>
          <a:p>
            <a:r>
              <a:rPr lang="en-US" dirty="0" smtClean="0"/>
              <a:t>FSD Input Signals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029200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An FSD trip will shutter laser and sometimes close all valves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BLMs will shutter laser: CEBAF-style BLM modules (x2)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LLRF control boards with CEBAF-style FSD signals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Vacuum FSD signals from ¼ CM. Helium liquid level interlocked to klystron control panel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All beamline ion pumps ganged together, close laser shutter and close all pneumatic valves when pressure exceeds a </a:t>
            </a:r>
            <a:r>
              <a:rPr lang="en-US" dirty="0" err="1" smtClean="0">
                <a:solidFill>
                  <a:schemeClr val="tx1"/>
                </a:solidFill>
              </a:rPr>
              <a:t>setpoint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Window comparators using 16 bit ADC cards designed by EES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HDice</a:t>
            </a:r>
            <a:r>
              <a:rPr lang="en-US" dirty="0">
                <a:solidFill>
                  <a:schemeClr val="tx1"/>
                </a:solidFill>
              </a:rPr>
              <a:t> “off target” detector (</a:t>
            </a:r>
            <a:r>
              <a:rPr lang="en-US" dirty="0" err="1">
                <a:solidFill>
                  <a:schemeClr val="tx1"/>
                </a:solidFill>
              </a:rPr>
              <a:t>qty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1, suspect it will look like a BLM)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8751"/>
            <a:ext cx="8229600" cy="1143000"/>
          </a:xfrm>
        </p:spPr>
        <p:txBody>
          <a:bodyPr/>
          <a:lstStyle/>
          <a:p>
            <a:r>
              <a:rPr lang="en-US" dirty="0" smtClean="0"/>
              <a:t>Similar to CEBAF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029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SSG BLM chassis, x2 units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New LLRF control boards</a:t>
            </a: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and SRF signals from ¼ CM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Window comparators using 16 bit ADC cards designed by </a:t>
            </a:r>
            <a:r>
              <a:rPr lang="en-US" dirty="0" smtClean="0">
                <a:solidFill>
                  <a:schemeClr val="tx1"/>
                </a:solidFill>
              </a:rPr>
              <a:t>EES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FSD signals summed using VME boards with 12 input channels each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FSD signals transmitted via fiber at 5 MHz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SCAM to create low duty factor modes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CEBAF style </a:t>
            </a:r>
            <a:r>
              <a:rPr lang="en-US" dirty="0" err="1" smtClean="0">
                <a:solidFill>
                  <a:schemeClr val="tx1"/>
                </a:solidFill>
              </a:rPr>
              <a:t>pockel</a:t>
            </a:r>
            <a:r>
              <a:rPr lang="en-US" dirty="0" smtClean="0">
                <a:solidFill>
                  <a:schemeClr val="tx1"/>
                </a:solidFill>
              </a:rPr>
              <a:t> cell </a:t>
            </a:r>
            <a:r>
              <a:rPr lang="en-US" dirty="0">
                <a:solidFill>
                  <a:schemeClr val="tx1"/>
                </a:solidFill>
              </a:rPr>
              <a:t>tune mode </a:t>
            </a:r>
            <a:r>
              <a:rPr lang="en-US" dirty="0" smtClean="0">
                <a:solidFill>
                  <a:schemeClr val="tx1"/>
                </a:solidFill>
              </a:rPr>
              <a:t>generator: RTP </a:t>
            </a:r>
            <a:r>
              <a:rPr lang="en-US" dirty="0">
                <a:solidFill>
                  <a:schemeClr val="tx1"/>
                </a:solidFill>
              </a:rPr>
              <a:t>cell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&lt;250ns </a:t>
            </a:r>
            <a:r>
              <a:rPr lang="en-US" dirty="0" smtClean="0">
                <a:solidFill>
                  <a:schemeClr val="tx1"/>
                </a:solidFill>
              </a:rPr>
              <a:t>response time, </a:t>
            </a:r>
            <a:r>
              <a:rPr lang="en-US" dirty="0">
                <a:solidFill>
                  <a:schemeClr val="tx1"/>
                </a:solidFill>
              </a:rPr>
              <a:t>backed </a:t>
            </a:r>
            <a:r>
              <a:rPr lang="en-US" dirty="0" smtClean="0">
                <a:solidFill>
                  <a:schemeClr val="tx1"/>
                </a:solidFill>
              </a:rPr>
              <a:t>by </a:t>
            </a:r>
            <a:r>
              <a:rPr lang="en-US" dirty="0">
                <a:solidFill>
                  <a:schemeClr val="tx1"/>
                </a:solidFill>
              </a:rPr>
              <a:t>shutter </a:t>
            </a:r>
            <a:r>
              <a:rPr lang="en-US" dirty="0" smtClean="0">
                <a:solidFill>
                  <a:schemeClr val="tx1"/>
                </a:solidFill>
              </a:rPr>
              <a:t>that closes 5-10ms later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9400" y="786085"/>
            <a:ext cx="8686800" cy="5287963"/>
          </a:xfrm>
        </p:spPr>
        <p:txBody>
          <a:bodyPr/>
          <a:lstStyle/>
          <a:p>
            <a:pPr marL="228600" lvl="1" indent="-228600">
              <a:buFontTx/>
              <a:buChar char="•"/>
            </a:pPr>
            <a:r>
              <a:rPr lang="en-US" sz="1500" dirty="0"/>
              <a:t>Major components </a:t>
            </a:r>
            <a:endParaRPr lang="en-US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B050"/>
                </a:solidFill>
              </a:rPr>
              <a:t>Facilities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/>
              <a:t>Engineering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err="1" smtClean="0"/>
              <a:t>Mech</a:t>
            </a:r>
            <a:r>
              <a:rPr lang="en-US" sz="1500" dirty="0" smtClean="0"/>
              <a:t> Design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Installation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err="1" smtClean="0"/>
              <a:t>Cryo</a:t>
            </a:r>
            <a:endParaRPr lang="en-US" sz="15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Safety Systems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I&amp;C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DC Power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Low Level RF systems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High Power RF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Survey &amp; Alignment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SRF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Build new ¼ CM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Commission with 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accent2">
                    <a:lumMod val="50000"/>
                  </a:schemeClr>
                </a:solidFill>
              </a:rPr>
              <a:t>Ops and CASA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Network and communications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Software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/>
              <a:t>B</a:t>
            </a:r>
            <a:r>
              <a:rPr lang="en-US" sz="1500" dirty="0" smtClean="0"/>
              <a:t>eamline design</a:t>
            </a:r>
          </a:p>
          <a:p>
            <a:pPr lvl="2">
              <a:buNone/>
            </a:pPr>
            <a:endParaRPr lang="en-US" sz="1500" dirty="0" smtClean="0">
              <a:solidFill>
                <a:srgbClr val="00B050"/>
              </a:solidFill>
            </a:endParaRPr>
          </a:p>
          <a:p>
            <a:pPr lvl="1"/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700339" y="1203950"/>
            <a:ext cx="3020149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Green</a:t>
            </a:r>
            <a:r>
              <a:rPr lang="en-US" sz="2800" dirty="0" smtClean="0"/>
              <a:t> means we can see progress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Update</a:t>
            </a:r>
          </a:p>
        </p:txBody>
      </p:sp>
    </p:spTree>
    <p:extLst>
      <p:ext uri="{BB962C8B-B14F-4D97-AF65-F5344CB8AC3E}">
        <p14:creationId xmlns:p14="http://schemas.microsoft.com/office/powerpoint/2010/main" val="32741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9400" y="786085"/>
            <a:ext cx="8686800" cy="5287963"/>
          </a:xfrm>
        </p:spPr>
        <p:txBody>
          <a:bodyPr/>
          <a:lstStyle/>
          <a:p>
            <a:pPr marL="228600" lvl="1" indent="-228600">
              <a:buFontTx/>
              <a:buChar char="•"/>
            </a:pPr>
            <a:r>
              <a:rPr lang="en-US" sz="2000" dirty="0"/>
              <a:t>Major </a:t>
            </a:r>
            <a:r>
              <a:rPr lang="en-US" sz="2000" dirty="0" smtClean="0"/>
              <a:t>components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Source Group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Reliable 200kV ops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Beam to cup in front of ¼ CM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Beam to cup in front of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HDIce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EHSQ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Shielding approval, ODH assessment, Ops Review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Global hazard review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FSAD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Accel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Readiness Review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Commissioning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/>
              <a:t>HDIce</a:t>
            </a:r>
            <a:endParaRPr lang="en-US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Installation at Cave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Beam on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HDIce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2">
              <a:buNone/>
            </a:pPr>
            <a:endParaRPr lang="en-US" sz="1600" dirty="0" smtClean="0">
              <a:solidFill>
                <a:srgbClr val="00B050"/>
              </a:solidFill>
            </a:endParaRPr>
          </a:p>
          <a:p>
            <a:pPr lvl="1"/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Update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0339" y="4786135"/>
            <a:ext cx="3020149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Green</a:t>
            </a:r>
            <a:r>
              <a:rPr lang="en-US" sz="2800" dirty="0" smtClean="0"/>
              <a:t> means we can see progress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52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Facilities Tasks and Timeline</a:t>
            </a:r>
            <a:endParaRPr lang="en-US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3" y="850365"/>
            <a:ext cx="4985552" cy="512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241296" y="3935975"/>
            <a:ext cx="5071619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41296" y="3935975"/>
            <a:ext cx="0" cy="4930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312915" y="3945641"/>
            <a:ext cx="0" cy="49309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620354" y="3648591"/>
            <a:ext cx="3283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Waiting for labyrinth ceiling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Level 3 block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Electrical contractor site visit Wednesday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42135?part=1.2&amp;type=image/jpeg&amp;filename=IMG_34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42135?part=1.2&amp;type=image/jpeg&amp;filename=IMG_342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p://mail%2Ejlab%2Eorg@mail:993/fetch%3EUID%3E/INBOX%3E142135?part=1.2&amp;type=image/jpeg&amp;filename=IMG_342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48000" y="7937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Facilities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816" y="4243422"/>
            <a:ext cx="79433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800" dirty="0" smtClean="0"/>
              <a:t>Concrete layer#2 complete, bracing </a:t>
            </a:r>
            <a:r>
              <a:rPr lang="en-US" sz="2800" dirty="0" smtClean="0"/>
              <a:t>added for seismic </a:t>
            </a:r>
            <a:r>
              <a:rPr lang="en-US" sz="2800" dirty="0" smtClean="0"/>
              <a:t>support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800" dirty="0" smtClean="0"/>
              <a:t>Labyrinth walls complete, labyrinth ceiling tiles getting installed now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" y="781594"/>
            <a:ext cx="4463739" cy="3347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24" y="781594"/>
            <a:ext cx="4480872" cy="3360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24" y="781594"/>
            <a:ext cx="4480872" cy="33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9" y="870029"/>
            <a:ext cx="6310999" cy="484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Facilities Tasks and Timeline</a:t>
            </a:r>
            <a:endParaRPr lang="en-US" kern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26" y="2215298"/>
            <a:ext cx="4905603" cy="370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91" y="2167133"/>
            <a:ext cx="38004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2" y="1150069"/>
            <a:ext cx="8684171" cy="113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99" y="2286588"/>
            <a:ext cx="5133674" cy="40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1" y="870029"/>
            <a:ext cx="463867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17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115403</TotalTime>
  <Pages>1</Pages>
  <Words>1904</Words>
  <Application>Microsoft Office PowerPoint</Application>
  <PresentationFormat>Letter Paper (8.5x11 in)</PresentationFormat>
  <Paragraphs>324</Paragraphs>
  <Slides>48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Custom Design</vt:lpstr>
      <vt:lpstr>UITF Project Status Meeting </vt:lpstr>
      <vt:lpstr>Outline</vt:lpstr>
      <vt:lpstr>PowerPoint Presentation</vt:lpstr>
      <vt:lpstr>PowerPoint Presentation</vt:lpstr>
      <vt:lpstr>Progress Update</vt:lpstr>
      <vt:lpstr>Progress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Milestones Update</vt:lpstr>
      <vt:lpstr>PowerPoint Presentation</vt:lpstr>
      <vt:lpstr>PowerPoint Presentation</vt:lpstr>
      <vt:lpstr>PowerPoint Presentation</vt:lpstr>
      <vt:lpstr>Today’s Focus</vt:lpstr>
      <vt:lpstr>Summary</vt:lpstr>
      <vt:lpstr>Backup Slides</vt:lpstr>
      <vt:lpstr>PowerPoint Presentation</vt:lpstr>
      <vt:lpstr>Design work was stopped…would like it to continue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 Ramifications </vt:lpstr>
      <vt:lpstr>PowerPoint Presentation</vt:lpstr>
      <vt:lpstr>PowerPoint Presentation</vt:lpstr>
      <vt:lpstr>PowerPoint Presentation</vt:lpstr>
      <vt:lpstr>Hardware configuration</vt:lpstr>
      <vt:lpstr>FSD Input Signals </vt:lpstr>
      <vt:lpstr>Similar to CEBAF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[Enter Presentation Name Here]</dc:title>
  <dc:subject>BESAC</dc:subject>
  <dc:creator>Julie J. Oyer</dc:creator>
  <cp:keywords>Presentation Generic</cp:keywords>
  <cp:lastModifiedBy>Mathew Poelker</cp:lastModifiedBy>
  <cp:revision>1168</cp:revision>
  <cp:lastPrinted>2000-12-01T16:23:09Z</cp:lastPrinted>
  <dcterms:created xsi:type="dcterms:W3CDTF">2005-02-01T21:25:50Z</dcterms:created>
  <dcterms:modified xsi:type="dcterms:W3CDTF">2016-05-17T15:02:11Z</dcterms:modified>
</cp:coreProperties>
</file>