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4"/>
  </p:notesMasterIdLst>
  <p:sldIdLst>
    <p:sldId id="309" r:id="rId2"/>
    <p:sldId id="314" r:id="rId3"/>
    <p:sldId id="313" r:id="rId4"/>
    <p:sldId id="316" r:id="rId5"/>
    <p:sldId id="319" r:id="rId6"/>
    <p:sldId id="308" r:id="rId7"/>
    <p:sldId id="310" r:id="rId8"/>
    <p:sldId id="321" r:id="rId9"/>
    <p:sldId id="332" r:id="rId10"/>
    <p:sldId id="334" r:id="rId11"/>
    <p:sldId id="311" r:id="rId12"/>
    <p:sldId id="333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28" r:id="rId21"/>
    <p:sldId id="330" r:id="rId22"/>
    <p:sldId id="33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08" autoAdjust="0"/>
    <p:restoredTop sz="96408" autoAdjust="0"/>
  </p:normalViewPr>
  <p:slideViewPr>
    <p:cSldViewPr snapToGrid="0" snapToObjects="1">
      <p:cViewPr varScale="1">
        <p:scale>
          <a:sx n="110" d="100"/>
          <a:sy n="110" d="100"/>
        </p:scale>
        <p:origin x="1184" y="18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Thursday, October 18,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45D017-CD03-4511-80B5-BCF741F63599}" type="datetime2">
              <a:rPr lang="en-US" smtClean="0"/>
              <a:t>Thursday, October 18,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Thursday, October 18,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A7B653F-3B6D-4BB7-BB4B-7C1BB3B21580}" type="datetime2">
              <a:rPr lang="en-US" smtClean="0"/>
              <a:t>Thursday, October 18,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Thursday, October 18,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gi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8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e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205946"/>
            <a:ext cx="11107135" cy="917487"/>
          </a:xfrm>
        </p:spPr>
        <p:txBody>
          <a:bodyPr anchor="ctr" anchorCtr="0"/>
          <a:lstStyle/>
          <a:p>
            <a:r>
              <a:rPr lang="en-US" sz="3600" dirty="0"/>
              <a:t>Polarized Electrons for Polarized Positron Beams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722800" y="6128049"/>
            <a:ext cx="6826128" cy="67139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International Workshop on Future Linear Colliders (LCWS 2018)</a:t>
            </a:r>
          </a:p>
          <a:p>
            <a:pPr algn="ctr"/>
            <a:r>
              <a:rPr lang="en-US" sz="1800" dirty="0"/>
              <a:t>October 22-26,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6BEF5-807C-A94C-8FCD-E5BFAC596142}"/>
              </a:ext>
            </a:extLst>
          </p:cNvPr>
          <p:cNvSpPr txBox="1"/>
          <p:nvPr/>
        </p:nvSpPr>
        <p:spPr>
          <a:xfrm>
            <a:off x="4870383" y="1408809"/>
            <a:ext cx="705531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Polarized Electrons for Polarized Positrons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CEBAF Physics Motivation and Status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Energy Concept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Energy Concept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JLEIC Approach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not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the ILC ?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Polarized Electron Source R&amp;D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443181" y="1408809"/>
            <a:ext cx="3857095" cy="3236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FA47E-6591-FB44-BCCD-DCE61E72B143}"/>
              </a:ext>
            </a:extLst>
          </p:cNvPr>
          <p:cNvSpPr/>
          <p:nvPr/>
        </p:nvSpPr>
        <p:spPr>
          <a:xfrm>
            <a:off x="2978550" y="5012305"/>
            <a:ext cx="7021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Jefferson Laboratory, USA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Malek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Mazouz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University of Monastir, Tunisia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Eric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Voutier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IPN-Orsay, France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03BE5-16E8-3A45-8F59-46E6C099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48D37-64B9-5840-910F-81537E72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29789" y="6469127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19E61B-14B9-384A-ACAB-83930C0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CEBAF: High Energy (11 GeV) with Low Current + Low Bunch Charge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4E6DB-815D-9640-9A46-BA6D45CA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86" y="1059050"/>
            <a:ext cx="5729797" cy="241566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5D9229-7A2D-5543-A6BD-4DFF9217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878"/>
            <a:ext cx="3426047" cy="23955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8D4F01-4CF7-2348-84F1-3082569CF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788" y="3659159"/>
            <a:ext cx="4451534" cy="319884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A177E12-3E97-884D-8C5A-CB20148BE523}"/>
              </a:ext>
            </a:extLst>
          </p:cNvPr>
          <p:cNvGrpSpPr/>
          <p:nvPr/>
        </p:nvGrpSpPr>
        <p:grpSpPr>
          <a:xfrm>
            <a:off x="7329789" y="844764"/>
            <a:ext cx="4451533" cy="3103386"/>
            <a:chOff x="781050" y="981096"/>
            <a:chExt cx="7581900" cy="5448300"/>
          </a:xfrm>
        </p:grpSpPr>
        <p:pic>
          <p:nvPicPr>
            <p:cNvPr id="39" name="Image 6" descr="energy.gif">
              <a:extLst>
                <a:ext uri="{FF2B5EF4-FFF2-40B4-BE49-F238E27FC236}">
                  <a16:creationId xmlns:a16="http://schemas.microsoft.com/office/drawing/2014/main" id="{7B4AED9F-8873-5643-B2F7-5C99726D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050" y="981096"/>
              <a:ext cx="7581900" cy="54483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38ED8F4-FE9C-3D49-B190-F3763BFFCEFE}"/>
                </a:ext>
              </a:extLst>
            </p:cNvPr>
            <p:cNvSpPr/>
            <p:nvPr/>
          </p:nvSpPr>
          <p:spPr>
            <a:xfrm>
              <a:off x="5986692" y="1000108"/>
              <a:ext cx="1071570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596D56-6363-D843-85A3-65854A171110}"/>
                </a:ext>
              </a:extLst>
            </p:cNvPr>
            <p:cNvSpPr/>
            <p:nvPr/>
          </p:nvSpPr>
          <p:spPr>
            <a:xfrm>
              <a:off x="6125024" y="2986304"/>
              <a:ext cx="1218990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8017B14-07C3-3547-9204-7F6645821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884" y="3802144"/>
            <a:ext cx="3345865" cy="24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5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51A2-D882-444C-8A12-D3D14F4C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Positrons at the Jefferson Lab Electron Ion Collider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C144F-34E3-4247-B54B-779C74C0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E45-6DC1-6744-B162-8386BCDF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BD0B5-661C-2448-B1DD-57B566C6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66" y="4311592"/>
            <a:ext cx="5644642" cy="2140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443ED4-50D9-6449-A5A2-0AC39BDCD053}"/>
              </a:ext>
            </a:extLst>
          </p:cNvPr>
          <p:cNvSpPr/>
          <p:nvPr/>
        </p:nvSpPr>
        <p:spPr>
          <a:xfrm>
            <a:off x="7622864" y="900759"/>
            <a:ext cx="37418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also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Comic Sans MS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10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peak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4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  <a:cs typeface="Comic Sans MS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13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1C86E-744C-0142-9769-DDCE4E12CBA3}"/>
              </a:ext>
            </a:extLst>
          </p:cNvPr>
          <p:cNvGrpSpPr/>
          <p:nvPr/>
        </p:nvGrpSpPr>
        <p:grpSpPr>
          <a:xfrm>
            <a:off x="84388" y="900759"/>
            <a:ext cx="7013098" cy="3238103"/>
            <a:chOff x="3946525" y="990600"/>
            <a:chExt cx="5121275" cy="268446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AD7187C-3028-6645-B59A-5C63ADE6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063B6A-2D0B-F24E-AB7A-72485F9D22B1}"/>
                </a:ext>
              </a:extLst>
            </p:cNvPr>
            <p:cNvGrpSpPr/>
            <p:nvPr/>
          </p:nvGrpSpPr>
          <p:grpSpPr>
            <a:xfrm rot="1224044">
              <a:off x="3978028" y="1974943"/>
              <a:ext cx="1075366" cy="743896"/>
              <a:chOff x="3839029" y="2041349"/>
              <a:chExt cx="1357621" cy="834188"/>
            </a:xfrm>
          </p:grpSpPr>
          <p:sp>
            <p:nvSpPr>
              <p:cNvPr id="11" name="Striped Right Arrow 10">
                <a:extLst>
                  <a:ext uri="{FF2B5EF4-FFF2-40B4-BE49-F238E27FC236}">
                    <a16:creationId xmlns:a16="http://schemas.microsoft.com/office/drawing/2014/main" id="{64718C36-0FBC-C943-8B64-9E8CF21D957D}"/>
                  </a:ext>
                </a:extLst>
              </p:cNvPr>
              <p:cNvSpPr/>
              <p:nvPr/>
            </p:nvSpPr>
            <p:spPr bwMode="auto">
              <a:xfrm>
                <a:off x="3839029" y="2041349"/>
                <a:ext cx="1357621" cy="834188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40092D-ADA6-C547-A09C-3B95A28F2129}"/>
                  </a:ext>
                </a:extLst>
              </p:cNvPr>
              <p:cNvSpPr/>
              <p:nvPr/>
            </p:nvSpPr>
            <p:spPr>
              <a:xfrm>
                <a:off x="4324285" y="2314117"/>
                <a:ext cx="495427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E0F1CAE-B1EA-7740-88A5-FBADEEF29A16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A0D3-EE7D-C44A-84C0-24E064195047}"/>
              </a:ext>
            </a:extLst>
          </p:cNvPr>
          <p:cNvSpPr/>
          <p:nvPr/>
        </p:nvSpPr>
        <p:spPr>
          <a:xfrm>
            <a:off x="6767164" y="4441800"/>
            <a:ext cx="3162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high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positron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with high rep rate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25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8AA74-A706-CB4B-844F-84DBE64B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D9DA8-EBE4-8C47-83DA-DE052838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977BB8-2A69-A441-AA0E-ED24A270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JLEIC: Low Energy (50 MeV) with Low Current + High Bunch Charge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EEE1BFF7-B70A-8F4A-8507-4EF91A1070DF}"/>
              </a:ext>
            </a:extLst>
          </p:cNvPr>
          <p:cNvGrpSpPr>
            <a:grpSpLocks/>
          </p:cNvGrpSpPr>
          <p:nvPr/>
        </p:nvGrpSpPr>
        <p:grpSpPr bwMode="auto">
          <a:xfrm>
            <a:off x="161769" y="1349624"/>
            <a:ext cx="8652161" cy="2002285"/>
            <a:chOff x="169227" y="850540"/>
            <a:chExt cx="8652885" cy="2002339"/>
          </a:xfrm>
        </p:grpSpPr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E021F008-7970-F04F-880D-B0EA15484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23" y="2282127"/>
              <a:ext cx="1353234" cy="53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200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8 </a:t>
              </a:r>
              <a:r>
                <a:rPr lang="en-US" sz="1000" b="1" dirty="0" err="1">
                  <a:latin typeface="Arial"/>
                  <a:cs typeface="Arial"/>
                </a:rPr>
                <a:t>pC</a:t>
              </a:r>
              <a:r>
                <a:rPr lang="en-US" sz="1000" b="1" dirty="0">
                  <a:latin typeface="Arial"/>
                  <a:cs typeface="Arial"/>
                </a:rPr>
                <a:t> @ 748.5 MHz</a:t>
              </a:r>
            </a:p>
            <a:p>
              <a:pPr algn="ctr">
                <a:defRPr/>
              </a:pPr>
              <a:r>
                <a:rPr lang="en-US" sz="1000" b="1" dirty="0">
                  <a:solidFill>
                    <a:srgbClr val="FF0000"/>
                  </a:solidFill>
                  <a:latin typeface="Arial"/>
                  <a:cs typeface="Arial"/>
                </a:rPr>
                <a:t>~6mA</a:t>
              </a:r>
            </a:p>
          </p:txBody>
        </p:sp>
        <p:sp>
          <p:nvSpPr>
            <p:cNvPr id="11" name="AutoShape 44">
              <a:extLst>
                <a:ext uri="{FF2B5EF4-FFF2-40B4-BE49-F238E27FC236}">
                  <a16:creationId xmlns:a16="http://schemas.microsoft.com/office/drawing/2014/main" id="{B14C99E0-F5BF-DA4E-86D9-C147911CA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656" y="2030086"/>
              <a:ext cx="2143306" cy="104778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622D0002-68DF-7443-A42A-0E7444DC7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415" y="2286327"/>
              <a:ext cx="213304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bunches @ 748.5 MHz</a:t>
              </a: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65BED7C9-5AED-184B-B3DE-B840D778A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1935" y="999773"/>
              <a:ext cx="1989305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Accumulator Ring (36m)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500-turn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phase-space painting</a:t>
              </a:r>
            </a:p>
          </p:txBody>
        </p:sp>
        <p:sp>
          <p:nvSpPr>
            <p:cNvPr id="14" name="AutoShape 47">
              <a:extLst>
                <a:ext uri="{FF2B5EF4-FFF2-40B4-BE49-F238E27FC236}">
                  <a16:creationId xmlns:a16="http://schemas.microsoft.com/office/drawing/2014/main" id="{FEB5F6AE-2D97-264F-AA68-E905E178B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8978" y="1764966"/>
              <a:ext cx="119073" cy="609618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90F24DBB-0686-CA45-95DA-F7AD38BBA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533" y="1339515"/>
              <a:ext cx="89313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Bunch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Management</a:t>
              </a: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2935B349-4C97-0A42-ACD7-8BD7DF158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146" y="2422210"/>
              <a:ext cx="128109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</p:txBody>
        </p:sp>
        <p:sp>
          <p:nvSpPr>
            <p:cNvPr id="17" name="AutoShape 56">
              <a:extLst>
                <a:ext uri="{FF2B5EF4-FFF2-40B4-BE49-F238E27FC236}">
                  <a16:creationId xmlns:a16="http://schemas.microsoft.com/office/drawing/2014/main" id="{6E9CC87F-38FF-C14B-B475-20EECB80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1436" y="1874507"/>
              <a:ext cx="1309798" cy="381011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8" name="AutoShape 57">
              <a:extLst>
                <a:ext uri="{FF2B5EF4-FFF2-40B4-BE49-F238E27FC236}">
                  <a16:creationId xmlns:a16="http://schemas.microsoft.com/office/drawing/2014/main" id="{43E33582-6A2D-DC48-8FF2-7CBCBB711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737" y="1525247"/>
              <a:ext cx="123835" cy="1123982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44D60EC3-AB02-354C-8EC0-CC904F3E2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517" y="1687177"/>
              <a:ext cx="152413" cy="76360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413F3011-9658-8A44-B502-C85BD8D81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7991" y="850540"/>
              <a:ext cx="2468770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Positron Conversion/Collection Efficiency ~ 5 x 10</a:t>
              </a:r>
              <a:r>
                <a:rPr lang="en-US" sz="1000" b="1" baseline="30000" dirty="0">
                  <a:latin typeface="Arial"/>
                  <a:cs typeface="Arial"/>
                </a:rPr>
                <a:t>-4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60% in polarization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D7FD51F1-2790-024B-9F90-2C2893AA9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6961" y="2358706"/>
              <a:ext cx="1515151" cy="39396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~25 MeV Polarized e</a:t>
              </a:r>
              <a:r>
                <a:rPr lang="en-US" sz="1100" b="1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endParaRPr lang="en-US" sz="1100" b="1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2 </a:t>
              </a:r>
              <a:r>
                <a:rPr lang="en-US" sz="1100" b="1" dirty="0" err="1">
                  <a:solidFill>
                    <a:srgbClr val="FF0000"/>
                  </a:solidFill>
                  <a:latin typeface="Arial"/>
                  <a:cs typeface="Arial"/>
                </a:rPr>
                <a:t>pC</a:t>
              </a: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 @ 17 MHz</a:t>
              </a:r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E903930F-B8F4-A84A-8705-68EBD49AA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9588" y="1934842"/>
              <a:ext cx="771590" cy="225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to CEBAF</a:t>
              </a:r>
            </a:p>
          </p:txBody>
        </p:sp>
        <p:sp>
          <p:nvSpPr>
            <p:cNvPr id="23" name="Rectangle 68">
              <a:extLst>
                <a:ext uri="{FF2B5EF4-FFF2-40B4-BE49-F238E27FC236}">
                  <a16:creationId xmlns:a16="http://schemas.microsoft.com/office/drawing/2014/main" id="{0AE47FA3-61E2-0B4A-8FBF-9D79BA465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378" y="2030086"/>
              <a:ext cx="320702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4" name="Rectangle 69">
              <a:extLst>
                <a:ext uri="{FF2B5EF4-FFF2-40B4-BE49-F238E27FC236}">
                  <a16:creationId xmlns:a16="http://schemas.microsoft.com/office/drawing/2014/main" id="{3D036BFF-5E42-D54F-BDBE-FB4A3176E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687" y="1949121"/>
              <a:ext cx="574723" cy="3000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5" name="Rectangle 70">
              <a:extLst>
                <a:ext uri="{FF2B5EF4-FFF2-40B4-BE49-F238E27FC236}">
                  <a16:creationId xmlns:a16="http://schemas.microsoft.com/office/drawing/2014/main" id="{AB92667D-0F50-2641-9B56-9164C448F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668" y="2023736"/>
              <a:ext cx="650930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22BE1C37-0C80-EB46-89DD-DB5C390BDD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29791" y="2084063"/>
              <a:ext cx="321495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724B7600-DC31-0B49-BC85-AA31B064B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247" y="1613234"/>
              <a:ext cx="914400" cy="4556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28" name="Text Box 6">
              <a:extLst>
                <a:ext uri="{FF2B5EF4-FFF2-40B4-BE49-F238E27FC236}">
                  <a16:creationId xmlns:a16="http://schemas.microsoft.com/office/drawing/2014/main" id="{2DCC42AA-C059-5C4F-9057-D18FBC689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0484" y="1674475"/>
              <a:ext cx="1103146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Harmonic kicker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Extraction</a:t>
              </a:r>
            </a:p>
          </p:txBody>
        </p:sp>
        <p:sp>
          <p:nvSpPr>
            <p:cNvPr id="29" name="Left Brace 1">
              <a:extLst>
                <a:ext uri="{FF2B5EF4-FFF2-40B4-BE49-F238E27FC236}">
                  <a16:creationId xmlns:a16="http://schemas.microsoft.com/office/drawing/2014/main" id="{471F9969-7703-E740-8E46-0CB0420D52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546446" y="761999"/>
              <a:ext cx="228601" cy="1447800"/>
            </a:xfrm>
            <a:prstGeom prst="leftBrace">
              <a:avLst>
                <a:gd name="adj1" fmla="val 499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EA2861F3-9CAF-D446-BFF6-24EC6BD6E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" y="1546285"/>
              <a:ext cx="168448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Polarized Electron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Injector</a:t>
              </a:r>
            </a:p>
          </p:txBody>
        </p:sp>
        <p:sp>
          <p:nvSpPr>
            <p:cNvPr id="31" name="Right Arrow 57">
              <a:extLst>
                <a:ext uri="{FF2B5EF4-FFF2-40B4-BE49-F238E27FC236}">
                  <a16:creationId xmlns:a16="http://schemas.microsoft.com/office/drawing/2014/main" id="{7B1E94BB-8B37-9044-AC76-3BDBFFE5E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247" y="1951371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200" b="1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F290A0F8-0DCD-6C4D-AA4C-6A79872F8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384" y="960405"/>
              <a:ext cx="4019013" cy="189247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2" charset="0"/>
              </a:endParaRPr>
            </a:p>
          </p:txBody>
        </p:sp>
      </p:grpSp>
      <p:sp>
        <p:nvSpPr>
          <p:cNvPr id="9" name="Block Arc 8">
            <a:extLst>
              <a:ext uri="{FF2B5EF4-FFF2-40B4-BE49-F238E27FC236}">
                <a16:creationId xmlns:a16="http://schemas.microsoft.com/office/drawing/2014/main" id="{E71AFC56-6691-8D47-89C0-752C9E08DD2B}"/>
              </a:ext>
            </a:extLst>
          </p:cNvPr>
          <p:cNvSpPr/>
          <p:nvPr/>
        </p:nvSpPr>
        <p:spPr bwMode="auto">
          <a:xfrm>
            <a:off x="2225528" y="2060824"/>
            <a:ext cx="984250" cy="557214"/>
          </a:xfrm>
          <a:prstGeom prst="blockArc">
            <a:avLst>
              <a:gd name="adj1" fmla="val 9020828"/>
              <a:gd name="adj2" fmla="val 1289892"/>
              <a:gd name="adj3" fmla="val 10447"/>
            </a:avLst>
          </a:prstGeom>
          <a:solidFill>
            <a:srgbClr val="00B05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000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e 38">
            <a:extLst>
              <a:ext uri="{FF2B5EF4-FFF2-40B4-BE49-F238E27FC236}">
                <a16:creationId xmlns:a16="http://schemas.microsoft.com/office/drawing/2014/main" id="{9FEF6A8F-C158-2F4B-95E3-CD4320D93EED}"/>
              </a:ext>
            </a:extLst>
          </p:cNvPr>
          <p:cNvGrpSpPr/>
          <p:nvPr/>
        </p:nvGrpSpPr>
        <p:grpSpPr>
          <a:xfrm>
            <a:off x="6246135" y="1511789"/>
            <a:ext cx="5093372" cy="1255699"/>
            <a:chOff x="4897421" y="2779077"/>
            <a:chExt cx="5093372" cy="1255699"/>
          </a:xfrm>
        </p:grpSpPr>
        <p:sp>
          <p:nvSpPr>
            <p:cNvPr id="35" name="ZoneTexte 39">
              <a:extLst>
                <a:ext uri="{FF2B5EF4-FFF2-40B4-BE49-F238E27FC236}">
                  <a16:creationId xmlns:a16="http://schemas.microsoft.com/office/drawing/2014/main" id="{02A35B61-299A-EF40-AB1D-D00C8E557E40}"/>
                </a:ext>
              </a:extLst>
            </p:cNvPr>
            <p:cNvSpPr txBox="1"/>
            <p:nvPr/>
          </p:nvSpPr>
          <p:spPr>
            <a:xfrm>
              <a:off x="8112778" y="2779077"/>
              <a:ext cx="1878015" cy="861774"/>
            </a:xfrm>
            <a:prstGeom prst="rect">
              <a:avLst/>
            </a:prstGeom>
            <a:solidFill>
              <a:srgbClr val="FFF4FB"/>
            </a:solidFill>
            <a:ln w="317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FF"/>
                  </a:solidFill>
                </a:rPr>
                <a:t>Power on </a:t>
              </a:r>
              <a:r>
                <a:rPr lang="fr-FR" sz="1600" dirty="0" err="1">
                  <a:solidFill>
                    <a:srgbClr val="0000FF"/>
                  </a:solidFill>
                </a:rPr>
                <a:t>target</a:t>
              </a:r>
              <a:endParaRPr lang="fr-FR" sz="1600" dirty="0">
                <a:solidFill>
                  <a:srgbClr val="0000FF"/>
                </a:solidFill>
              </a:endParaRPr>
            </a:p>
            <a:p>
              <a:pPr algn="ctr"/>
              <a:r>
                <a:rPr lang="fr-FR" sz="1600" dirty="0"/>
                <a:t>3.4 MW </a:t>
              </a:r>
              <a:r>
                <a:rPr lang="fr-FR" sz="1600" dirty="0" err="1"/>
                <a:t>peak</a:t>
              </a:r>
              <a:r>
                <a:rPr lang="fr-FR" sz="1600" dirty="0"/>
                <a:t> power</a:t>
              </a:r>
            </a:p>
            <a:p>
              <a:pPr algn="ctr"/>
              <a:r>
                <a:rPr lang="fr-FR" sz="1600" dirty="0"/>
                <a:t>0.6 kW </a:t>
              </a:r>
              <a:r>
                <a:rPr lang="fr-FR" sz="1600" dirty="0" err="1"/>
                <a:t>average</a:t>
              </a:r>
              <a:endParaRPr lang="fr-FR" sz="1600" dirty="0"/>
            </a:p>
          </p:txBody>
        </p:sp>
        <p:cxnSp>
          <p:nvCxnSpPr>
            <p:cNvPr id="36" name="Connecteur en arc 41">
              <a:extLst>
                <a:ext uri="{FF2B5EF4-FFF2-40B4-BE49-F238E27FC236}">
                  <a16:creationId xmlns:a16="http://schemas.microsoft.com/office/drawing/2014/main" id="{E8879057-119E-8048-B7DB-6E2C1CBCACA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97421" y="3197022"/>
              <a:ext cx="3203186" cy="35904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42">
              <a:extLst>
                <a:ext uri="{FF2B5EF4-FFF2-40B4-BE49-F238E27FC236}">
                  <a16:creationId xmlns:a16="http://schemas.microsoft.com/office/drawing/2014/main" id="{3467F814-8C9D-D547-99E8-81DF17297985}"/>
                </a:ext>
              </a:extLst>
            </p:cNvPr>
            <p:cNvSpPr/>
            <p:nvPr/>
          </p:nvSpPr>
          <p:spPr>
            <a:xfrm>
              <a:off x="6127600" y="3909543"/>
              <a:ext cx="212183" cy="125233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376585E-F424-4B44-9E74-0FEDFFCE6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81" y="3711290"/>
            <a:ext cx="8796591" cy="2396664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8E7A045-0B31-9E49-848D-FDC6A047C002}"/>
              </a:ext>
            </a:extLst>
          </p:cNvPr>
          <p:cNvGrpSpPr/>
          <p:nvPr/>
        </p:nvGrpSpPr>
        <p:grpSpPr>
          <a:xfrm>
            <a:off x="286397" y="1561133"/>
            <a:ext cx="5294601" cy="3722068"/>
            <a:chOff x="286397" y="1561133"/>
            <a:chExt cx="5294601" cy="3722068"/>
          </a:xfrm>
        </p:grpSpPr>
        <p:sp>
          <p:nvSpPr>
            <p:cNvPr id="143" name="&quot;No&quot; Symbol 142">
              <a:extLst>
                <a:ext uri="{FF2B5EF4-FFF2-40B4-BE49-F238E27FC236}">
                  <a16:creationId xmlns:a16="http://schemas.microsoft.com/office/drawing/2014/main" id="{A90246AF-C5CB-FE41-A38B-AC770ECDCA5C}"/>
                </a:ext>
              </a:extLst>
            </p:cNvPr>
            <p:cNvSpPr/>
            <p:nvPr/>
          </p:nvSpPr>
          <p:spPr bwMode="auto">
            <a:xfrm>
              <a:off x="2683128" y="4390389"/>
              <a:ext cx="2549272" cy="892812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4" name="&quot;No&quot; Symbol 143">
              <a:extLst>
                <a:ext uri="{FF2B5EF4-FFF2-40B4-BE49-F238E27FC236}">
                  <a16:creationId xmlns:a16="http://schemas.microsoft.com/office/drawing/2014/main" id="{73E432BA-BA95-2246-A795-D6A51F45D679}"/>
                </a:ext>
              </a:extLst>
            </p:cNvPr>
            <p:cNvSpPr/>
            <p:nvPr/>
          </p:nvSpPr>
          <p:spPr bwMode="auto">
            <a:xfrm>
              <a:off x="2094327" y="1561133"/>
              <a:ext cx="3486671" cy="174552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5" name="Text Box 6">
              <a:extLst>
                <a:ext uri="{FF2B5EF4-FFF2-40B4-BE49-F238E27FC236}">
                  <a16:creationId xmlns:a16="http://schemas.microsoft.com/office/drawing/2014/main" id="{FDFFAB43-DB53-8F4C-A5F5-756D8AAF9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397" y="2765354"/>
              <a:ext cx="1353121" cy="5324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350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~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3. 4 </a:t>
              </a:r>
              <a:r>
                <a:rPr lang="en-US" sz="1000" b="1" dirty="0" err="1">
                  <a:latin typeface="Arial"/>
                  <a:cs typeface="Arial"/>
                </a:rPr>
                <a:t>uA</a:t>
              </a:r>
              <a:endParaRPr lang="en-US" sz="10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5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78186-03A8-FC4A-A9E6-11E1D2C0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18032-E74C-B148-B63C-215C9BB5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260392-74A9-5646-ABE8-DF6BC64A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B96FC-DE06-CE44-8FFB-AC3351A429E6}"/>
              </a:ext>
            </a:extLst>
          </p:cNvPr>
          <p:cNvGrpSpPr/>
          <p:nvPr/>
        </p:nvGrpSpPr>
        <p:grpSpPr>
          <a:xfrm>
            <a:off x="4599916" y="829628"/>
            <a:ext cx="7262988" cy="5612308"/>
            <a:chOff x="980416" y="855028"/>
            <a:chExt cx="7262988" cy="5612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0BD977-7B81-AE4C-9194-B405E4AC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0416" y="855028"/>
              <a:ext cx="7262988" cy="56123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46F82D-C99A-7B4B-A044-673915A8DA0E}"/>
                </a:ext>
              </a:extLst>
            </p:cNvPr>
            <p:cNvSpPr/>
            <p:nvPr/>
          </p:nvSpPr>
          <p:spPr>
            <a:xfrm>
              <a:off x="1864722" y="1122072"/>
              <a:ext cx="205378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4ECE51-A673-1846-B476-DADCBD40DFE8}"/>
                </a:ext>
              </a:extLst>
            </p:cNvPr>
            <p:cNvSpPr/>
            <p:nvPr/>
          </p:nvSpPr>
          <p:spPr>
            <a:xfrm>
              <a:off x="2244693" y="1140232"/>
              <a:ext cx="203200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61AABF-1A48-5949-90AA-7D7557FEB853}"/>
              </a:ext>
            </a:extLst>
          </p:cNvPr>
          <p:cNvSpPr txBox="1"/>
          <p:nvPr/>
        </p:nvSpPr>
        <p:spPr>
          <a:xfrm>
            <a:off x="94082" y="1096672"/>
            <a:ext cx="4450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for a 3 GeV spin polarized electron beam over range of target thickness (5mm – 16 mm)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Thicker targets improve yield of lowest energy positrons, and provide a degree of spin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Thinner targets conversely improve yield of highest energy positrons, and with less impact by spin filtering.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EE3EF8A-13E0-3248-94F9-984FB1640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191149"/>
              </p:ext>
            </p:extLst>
          </p:nvPr>
        </p:nvGraphicFramePr>
        <p:xfrm>
          <a:off x="336173" y="4604636"/>
          <a:ext cx="415658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255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2870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114743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984568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Y/100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Pz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30-60 %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0.15-0.25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15-20 %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7-10 %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0.25-0.40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20-35 %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906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110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081F8-1619-EC4F-8F58-E3DA61A2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560DB-B4D2-B441-9C04-6AD3F896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C97B4-7A97-AA4D-BE98-38D477B25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436" y="791529"/>
            <a:ext cx="7334864" cy="56678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367760-5D74-B040-8FC9-17D934C6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532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F8AB8-AD28-D648-A9A7-07390343ECA6}"/>
              </a:ext>
            </a:extLst>
          </p:cNvPr>
          <p:cNvSpPr/>
          <p:nvPr/>
        </p:nvSpPr>
        <p:spPr>
          <a:xfrm>
            <a:off x="5869049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E93E0-1532-2C41-AB7B-C3318C2E52F1}"/>
              </a:ext>
            </a:extLst>
          </p:cNvPr>
          <p:cNvSpPr txBox="1"/>
          <p:nvPr/>
        </p:nvSpPr>
        <p:spPr>
          <a:xfrm>
            <a:off x="71899" y="941197"/>
            <a:ext cx="4675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lowered, for the same target thickness (16mm).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lower yield, expectedly, preferentially at low positron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high spin polarization at same positron energy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8287BBF-8899-F449-81DE-C17059FCE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462538"/>
              </p:ext>
            </p:extLst>
          </p:nvPr>
        </p:nvGraphicFramePr>
        <p:xfrm>
          <a:off x="814852" y="4022907"/>
          <a:ext cx="415658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255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2870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114743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984568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Y/100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Pz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B6B96E-A5B3-D74C-BBB3-107C17E03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799998"/>
              </p:ext>
            </p:extLst>
          </p:nvPr>
        </p:nvGraphicFramePr>
        <p:xfrm>
          <a:off x="814852" y="5346858"/>
          <a:ext cx="415658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255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2870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114743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984568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Y/100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Pz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2C51E14-4AA6-DF40-B329-A64F53EB6598}"/>
              </a:ext>
            </a:extLst>
          </p:cNvPr>
          <p:cNvSpPr/>
          <p:nvPr/>
        </p:nvSpPr>
        <p:spPr>
          <a:xfrm>
            <a:off x="6247931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AB5910-D511-B94E-A420-FF2DBCAB591E}"/>
              </a:ext>
            </a:extLst>
          </p:cNvPr>
          <p:cNvSpPr txBox="1"/>
          <p:nvPr/>
        </p:nvSpPr>
        <p:spPr>
          <a:xfrm>
            <a:off x="71899" y="457916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971682-DC76-3044-805D-7CEA9FC20AEA}"/>
              </a:ext>
            </a:extLst>
          </p:cNvPr>
          <p:cNvSpPr txBox="1"/>
          <p:nvPr/>
        </p:nvSpPr>
        <p:spPr>
          <a:xfrm>
            <a:off x="82345" y="577707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212187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46D0D-EC64-2044-97EF-88019795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CD92D-0610-6040-9D90-B8C8F4E8C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AD5FD7-D936-9148-BAEB-64D8E8B8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39C0B-DF0C-E24E-9E08-5F6361E7A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894" y="825499"/>
            <a:ext cx="7261526" cy="56111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AA220D-41D1-F64E-85EC-04672A8A2481}"/>
              </a:ext>
            </a:extLst>
          </p:cNvPr>
          <p:cNvSpPr/>
          <p:nvPr/>
        </p:nvSpPr>
        <p:spPr>
          <a:xfrm>
            <a:off x="5869049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A509E-0B8D-414A-BBC1-5F8B507C5C45}"/>
              </a:ext>
            </a:extLst>
          </p:cNvPr>
          <p:cNvSpPr/>
          <p:nvPr/>
        </p:nvSpPr>
        <p:spPr>
          <a:xfrm>
            <a:off x="6247931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EEEC2-44C7-0C49-8FFB-2BE908C65560}"/>
              </a:ext>
            </a:extLst>
          </p:cNvPr>
          <p:cNvSpPr txBox="1"/>
          <p:nvPr/>
        </p:nvSpPr>
        <p:spPr>
          <a:xfrm>
            <a:off x="71899" y="941197"/>
            <a:ext cx="49099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1 GeV, and target thickness reduced.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reduction in target thickness has the effect of increasing yield (at this lower electron beam energy).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thickness has less impact when positron energy large fraction of electron energy.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7162980-7F00-104F-AA2A-229C880C6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947202"/>
              </p:ext>
            </p:extLst>
          </p:nvPr>
        </p:nvGraphicFramePr>
        <p:xfrm>
          <a:off x="457820" y="4210936"/>
          <a:ext cx="415658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255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2870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114743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984568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Y/100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Pz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0.38-0.45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32-38 %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0.7-2 %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906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96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CAEC9-9556-8342-A25C-962B1A70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02E6-41B4-B54A-8CC2-B4A7DAEE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6" name="Group 957">
            <a:extLst>
              <a:ext uri="{FF2B5EF4-FFF2-40B4-BE49-F238E27FC236}">
                <a16:creationId xmlns:a16="http://schemas.microsoft.com/office/drawing/2014/main" id="{463B6D29-21C7-5D41-AD00-79426C83A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542301"/>
              </p:ext>
            </p:extLst>
          </p:nvPr>
        </p:nvGraphicFramePr>
        <p:xfrm>
          <a:off x="96932" y="967613"/>
          <a:ext cx="11932508" cy="4846320"/>
        </p:xfrm>
        <a:graphic>
          <a:graphicData uri="http://schemas.openxmlformats.org/drawingml/2006/table">
            <a:tbl>
              <a:tblPr/>
              <a:tblGrid>
                <a:gridCol w="2232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195048335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1585057842"/>
                    </a:ext>
                  </a:extLst>
                </a:gridCol>
                <a:gridCol w="993625">
                  <a:extLst>
                    <a:ext uri="{9D8B030D-6E8A-4147-A177-3AD203B41FA5}">
                      <a16:colId xmlns:a16="http://schemas.microsoft.com/office/drawing/2014/main" val="386576892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CEBAF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JLab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/FEL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Cornell ERL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ILC 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JLEIC(e+)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CEBAF 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electrons/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100 ps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between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0.77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71.4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0.5002 ns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 rate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 repetition rate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133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nC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from gun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in macropulse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0.0144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Duty Factor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3x10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current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38.5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density*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182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Laser Spot Size*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41D031FE-77CA-5A4B-9245-7C5F918F4F46}"/>
              </a:ext>
            </a:extLst>
          </p:cNvPr>
          <p:cNvSpPr/>
          <p:nvPr/>
        </p:nvSpPr>
        <p:spPr bwMode="auto">
          <a:xfrm rot="16200000">
            <a:off x="3446223" y="4857542"/>
            <a:ext cx="200025" cy="238839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D609D-6D4C-8A47-9924-7F5C5348C2BF}"/>
              </a:ext>
            </a:extLst>
          </p:cNvPr>
          <p:cNvSpPr txBox="1"/>
          <p:nvPr/>
        </p:nvSpPr>
        <p:spPr>
          <a:xfrm>
            <a:off x="2675902" y="610656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Demonstrated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2CDDEFF-F0BA-EC45-9712-BB0E4B8CA41A}"/>
              </a:ext>
            </a:extLst>
          </p:cNvPr>
          <p:cNvSpPr/>
          <p:nvPr/>
        </p:nvSpPr>
        <p:spPr bwMode="auto">
          <a:xfrm rot="16200000">
            <a:off x="6914276" y="3901708"/>
            <a:ext cx="200026" cy="4300061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AE1FF-1983-DE4F-AFBD-D4334A4800C6}"/>
              </a:ext>
            </a:extLst>
          </p:cNvPr>
          <p:cNvSpPr txBox="1"/>
          <p:nvPr/>
        </p:nvSpPr>
        <p:spPr>
          <a:xfrm>
            <a:off x="5325864" y="6112138"/>
            <a:ext cx="34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(excuse outdated values)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7DE26-666B-D24D-8067-F2A2B3BCA3DD}"/>
              </a:ext>
            </a:extLst>
          </p:cNvPr>
          <p:cNvSpPr txBox="1"/>
          <p:nvPr/>
        </p:nvSpPr>
        <p:spPr>
          <a:xfrm>
            <a:off x="549433" y="5821005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Loose estimates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95A5FC-7252-404B-A382-220B5D1C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GaAs Source Parameters Comparison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14AB89D-DC9E-5F4F-9F77-38743DB7BDDA}"/>
              </a:ext>
            </a:extLst>
          </p:cNvPr>
          <p:cNvSpPr/>
          <p:nvPr/>
        </p:nvSpPr>
        <p:spPr bwMode="auto">
          <a:xfrm rot="16200000">
            <a:off x="10554604" y="4677129"/>
            <a:ext cx="208163" cy="2741082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FADB8A-EE92-7447-BFDE-0C79AB84E451}"/>
              </a:ext>
            </a:extLst>
          </p:cNvPr>
          <p:cNvSpPr txBox="1"/>
          <p:nvPr/>
        </p:nvSpPr>
        <p:spPr>
          <a:xfrm>
            <a:off x="9796143" y="6098406"/>
            <a:ext cx="172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Speculations</a:t>
            </a:r>
          </a:p>
        </p:txBody>
      </p:sp>
    </p:spTree>
    <p:extLst>
      <p:ext uri="{BB962C8B-B14F-4D97-AF65-F5344CB8AC3E}">
        <p14:creationId xmlns:p14="http://schemas.microsoft.com/office/powerpoint/2010/main" val="3646285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FFA79-D0F4-E248-AAAF-7C991AC0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6A57A-28A1-C44A-B27E-47DE000F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4DC1-EFFD-564A-91A4-C36C9AAA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E0A320-8B6E-7242-8192-91B3EB1B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D1BEBE-BAEB-DD4C-9EC5-4C584BA0DCAF}"/>
              </a:ext>
            </a:extLst>
          </p:cNvPr>
          <p:cNvSpPr txBox="1">
            <a:spLocks/>
          </p:cNvSpPr>
          <p:nvPr/>
        </p:nvSpPr>
        <p:spPr bwMode="auto">
          <a:xfrm>
            <a:off x="2699290" y="4632562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46262-23E0-6248-9E73-9AE2CCF0E7A9}"/>
              </a:ext>
            </a:extLst>
          </p:cNvPr>
          <p:cNvSpPr txBox="1"/>
          <p:nvPr/>
        </p:nvSpPr>
        <p:spPr>
          <a:xfrm>
            <a:off x="6181415" y="5278134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FB39A-1757-F946-A427-C4C2A49E1F89}"/>
              </a:ext>
            </a:extLst>
          </p:cNvPr>
          <p:cNvSpPr txBox="1"/>
          <p:nvPr/>
        </p:nvSpPr>
        <p:spPr>
          <a:xfrm>
            <a:off x="1846751" y="865094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with </a:t>
            </a:r>
            <a:r>
              <a:rPr lang="en-US" sz="20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optimized triple point shields 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and mildly conductive insulators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1861584-193F-8643-93C6-E7239453C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2262309" y="1682719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FAF80F-67AC-A742-BBFE-622BF8E4574C}"/>
              </a:ext>
            </a:extLst>
          </p:cNvPr>
          <p:cNvSpPr txBox="1"/>
          <p:nvPr/>
        </p:nvSpPr>
        <p:spPr>
          <a:xfrm>
            <a:off x="1846751" y="5960939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Both designs, maximum field strength &lt; 10 MV/m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90E27B9-DB4A-C246-867A-89272B53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0" y="1343361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ED031B-8B2A-D847-BEBA-FE6B571727D9}"/>
              </a:ext>
            </a:extLst>
          </p:cNvPr>
          <p:cNvCxnSpPr>
            <a:cxnSpLocks/>
          </p:cNvCxnSpPr>
          <p:nvPr/>
        </p:nvCxnSpPr>
        <p:spPr>
          <a:xfrm flipH="1">
            <a:off x="4300931" y="1204236"/>
            <a:ext cx="835390" cy="1475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25F44-3709-7F44-BA54-CE6D9FE5C9C8}"/>
              </a:ext>
            </a:extLst>
          </p:cNvPr>
          <p:cNvCxnSpPr>
            <a:cxnSpLocks/>
          </p:cNvCxnSpPr>
          <p:nvPr/>
        </p:nvCxnSpPr>
        <p:spPr>
          <a:xfrm>
            <a:off x="5136321" y="1194643"/>
            <a:ext cx="3079113" cy="1647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546F2D3-9806-E642-9D85-23F2078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Inverted Insulator </a:t>
            </a:r>
            <a:r>
              <a:rPr lang="en-US" dirty="0" err="1"/>
              <a:t>Photogun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7B851-720D-8541-8426-94FFE2A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B7BA8-BFAD-484E-8364-730B4288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CAF9D-DB1A-2C44-9C62-1E7011030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41" y="1074419"/>
            <a:ext cx="2768600" cy="3691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AED2C0-99AA-6D4B-9EFD-E568A700456B}"/>
              </a:ext>
            </a:extLst>
          </p:cNvPr>
          <p:cNvSpPr txBox="1"/>
          <p:nvPr/>
        </p:nvSpPr>
        <p:spPr>
          <a:xfrm>
            <a:off x="1501141" y="4807168"/>
            <a:ext cx="271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"/>
                <a:cs typeface="Arial"/>
              </a:rPr>
              <a:t>CEBAF 200 kV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Installed June 2018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Commissioning now.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8E5846-9D8B-0B41-8CCD-71D73E9541AF}"/>
              </a:ext>
            </a:extLst>
          </p:cNvPr>
          <p:cNvGrpSpPr/>
          <p:nvPr/>
        </p:nvGrpSpPr>
        <p:grpSpPr>
          <a:xfrm>
            <a:off x="7578091" y="1074419"/>
            <a:ext cx="2882898" cy="4625301"/>
            <a:chOff x="2997201" y="952499"/>
            <a:chExt cx="2882898" cy="46253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D1929-831F-D546-9198-FBB88B9D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201" y="952499"/>
              <a:ext cx="2762250" cy="3683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4B4BD3-015C-1143-8798-146E8D76A23B}"/>
                </a:ext>
              </a:extLst>
            </p:cNvPr>
            <p:cNvSpPr txBox="1"/>
            <p:nvPr/>
          </p:nvSpPr>
          <p:spPr>
            <a:xfrm>
              <a:off x="3009900" y="4685248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A293C3-0022-D94F-99A6-F23FC60A437A}"/>
              </a:ext>
            </a:extLst>
          </p:cNvPr>
          <p:cNvGrpSpPr/>
          <p:nvPr/>
        </p:nvGrpSpPr>
        <p:grpSpPr>
          <a:xfrm>
            <a:off x="4304665" y="1074419"/>
            <a:ext cx="3359150" cy="5148521"/>
            <a:chOff x="5775325" y="952499"/>
            <a:chExt cx="3359150" cy="5148521"/>
          </a:xfrm>
        </p:grpSpPr>
        <p:pic>
          <p:nvPicPr>
            <p:cNvPr id="13" name="Picture 12" descr="BlackR30 electrode assembly inside gun chamber zoomed in.jpg">
              <a:extLst>
                <a:ext uri="{FF2B5EF4-FFF2-40B4-BE49-F238E27FC236}">
                  <a16:creationId xmlns:a16="http://schemas.microsoft.com/office/drawing/2014/main" id="{2BCAFB76-F86F-D04E-9830-5067D2692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952499"/>
              <a:ext cx="2752995" cy="367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728BDA-CC59-DD4C-AB12-185267A4E02A}"/>
                </a:ext>
              </a:extLst>
            </p:cNvPr>
            <p:cNvSpPr txBox="1"/>
            <p:nvPr/>
          </p:nvSpPr>
          <p:spPr>
            <a:xfrm>
              <a:off x="5775325" y="4685248"/>
              <a:ext cx="335915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Nov.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photocathode: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500 </a:t>
              </a:r>
              <a:r>
                <a:rPr lang="en-US" sz="1700" b="1" u="sng" dirty="0" err="1">
                  <a:latin typeface="Arial"/>
                  <a:cs typeface="Arial"/>
                </a:rPr>
                <a:t>uA</a:t>
              </a:r>
              <a:r>
                <a:rPr lang="en-US" sz="1700" b="1" u="sng" dirty="0">
                  <a:latin typeface="Arial"/>
                  <a:cs typeface="Arial"/>
                </a:rPr>
                <a:t> magnetized beam 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4.5 mA non-magnetized 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9C3BE58-3284-864F-883D-6B939DC6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Inverted Insulator </a:t>
            </a:r>
            <a:r>
              <a:rPr lang="en-US" dirty="0" err="1"/>
              <a:t>Photogun</a:t>
            </a:r>
            <a:r>
              <a:rPr lang="en-US" dirty="0"/>
              <a:t> HV Electrodes</a:t>
            </a:r>
          </a:p>
        </p:txBody>
      </p:sp>
    </p:spTree>
    <p:extLst>
      <p:ext uri="{BB962C8B-B14F-4D97-AF65-F5344CB8AC3E}">
        <p14:creationId xmlns:p14="http://schemas.microsoft.com/office/powerpoint/2010/main" val="393291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B9D5A-14AC-834D-8820-784D8298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04B34-114D-9C4E-8BD1-267674FA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C1D31E8-BBCC-F841-98A5-162FCACB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36" y="1082040"/>
            <a:ext cx="7437810" cy="454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0014C-5BFC-114E-A708-C008DAA7AC42}"/>
              </a:ext>
            </a:extLst>
          </p:cNvPr>
          <p:cNvSpPr txBox="1"/>
          <p:nvPr/>
        </p:nvSpPr>
        <p:spPr>
          <a:xfrm>
            <a:off x="8981440" y="116347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3890-4C9B-2D47-8F83-B2BBAFCE89C6}"/>
              </a:ext>
            </a:extLst>
          </p:cNvPr>
          <p:cNvSpPr txBox="1"/>
          <p:nvPr/>
        </p:nvSpPr>
        <p:spPr>
          <a:xfrm>
            <a:off x="1463041" y="5683984"/>
            <a:ext cx="897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</a:t>
            </a:r>
            <a:r>
              <a:rPr lang="en-US" sz="2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bkgd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at 350kV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E5D56-78C3-CB4D-9AF0-BA36228F32F1}"/>
              </a:ext>
            </a:extLst>
          </p:cNvPr>
          <p:cNvSpPr txBox="1"/>
          <p:nvPr/>
        </p:nvSpPr>
        <p:spPr>
          <a:xfrm>
            <a:off x="8981440" y="440832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F22516-8431-5B41-BE2C-E840898B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Metric of Success: High Voltage without Field Emission</a:t>
            </a:r>
          </a:p>
        </p:txBody>
      </p:sp>
    </p:spTree>
    <p:extLst>
      <p:ext uri="{BB962C8B-B14F-4D97-AF65-F5344CB8AC3E}">
        <p14:creationId xmlns:p14="http://schemas.microsoft.com/office/powerpoint/2010/main" val="1850596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EFA6-8B97-8A40-B5FD-717F580E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Method : Exploit Electron Beam Spin Polarization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B59C6-695D-E24C-BA31-9ABD11F57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C0EB1-3857-5740-B6E8-9948C92C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DC6F6851-8B90-F340-BDFB-087EACDC1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28" y="1009551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952AE7-7EEB-3948-85CD-DA45B1ED8514}"/>
              </a:ext>
            </a:extLst>
          </p:cNvPr>
          <p:cNvSpPr/>
          <p:nvPr/>
        </p:nvSpPr>
        <p:spPr>
          <a:xfrm>
            <a:off x="5700579" y="609642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7DB4A-421E-3B41-958A-3F3768F149EE}"/>
              </a:ext>
            </a:extLst>
          </p:cNvPr>
          <p:cNvGrpSpPr/>
          <p:nvPr/>
        </p:nvGrpSpPr>
        <p:grpSpPr>
          <a:xfrm>
            <a:off x="4895750" y="1257456"/>
            <a:ext cx="3638448" cy="4797438"/>
            <a:chOff x="67154" y="1688272"/>
            <a:chExt cx="4504846" cy="4846952"/>
          </a:xfrm>
        </p:grpSpPr>
        <p:pic>
          <p:nvPicPr>
            <p:cNvPr id="10" name="Picture 36" descr="fig20-left">
              <a:extLst>
                <a:ext uri="{FF2B5EF4-FFF2-40B4-BE49-F238E27FC236}">
                  <a16:creationId xmlns:a16="http://schemas.microsoft.com/office/drawing/2014/main" id="{1E2F80B2-AC4C-0C4C-B5A0-4C61E4236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E283ED9-52B8-1C48-9C56-888B6FBD4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493704" cy="42478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000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3EB89-40A2-8E49-A38F-2B5F29528579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1A7626-A4DE-BF44-9308-0CC4EBA77FE6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EABD6-2E6B-FB46-A7B1-ADB16FA55A41}"/>
              </a:ext>
            </a:extLst>
          </p:cNvPr>
          <p:cNvGrpSpPr/>
          <p:nvPr/>
        </p:nvGrpSpPr>
        <p:grpSpPr>
          <a:xfrm>
            <a:off x="8520026" y="1288192"/>
            <a:ext cx="3671974" cy="4759576"/>
            <a:chOff x="4572000" y="1718052"/>
            <a:chExt cx="4504846" cy="4832838"/>
          </a:xfrm>
        </p:grpSpPr>
        <p:pic>
          <p:nvPicPr>
            <p:cNvPr id="15" name="Picture 37" descr="fig20-right">
              <a:extLst>
                <a:ext uri="{FF2B5EF4-FFF2-40B4-BE49-F238E27FC236}">
                  <a16:creationId xmlns:a16="http://schemas.microsoft.com/office/drawing/2014/main" id="{05489BF6-CE2E-1244-A3AB-7E30228B7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" name="Object 2">
              <a:extLst>
                <a:ext uri="{FF2B5EF4-FFF2-40B4-BE49-F238E27FC236}">
                  <a16:creationId xmlns:a16="http://schemas.microsoft.com/office/drawing/2014/main" id="{60ED5C50-E483-874E-AEAC-00FF2E9DF0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3264378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4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586A10CC-B65F-394E-B8B2-404729B8C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139087" cy="42692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tx1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24B7C-7327-E441-AAE7-85C1B4BF2BE2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53905-0C91-0A4B-A212-D598D08AEF40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0" name="Picture 19" descr="PWG.jpg">
            <a:extLst>
              <a:ext uri="{FF2B5EF4-FFF2-40B4-BE49-F238E27FC236}">
                <a16:creationId xmlns:a16="http://schemas.microsoft.com/office/drawing/2014/main" id="{BE6259B6-F54A-5A4B-9CBE-DF663582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1010820" y="1990164"/>
            <a:ext cx="2831151" cy="23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1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D97-52C9-0E46-A299-E5C88B1D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Beam </a:t>
            </a:r>
            <a:r>
              <a:rPr lang="en-US" dirty="0" err="1"/>
              <a:t>Photogun</a:t>
            </a:r>
            <a:r>
              <a:rPr lang="en-US" dirty="0"/>
              <a:t> at the Gun Test Stand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7B6A8-7D55-954B-97DC-A127B037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66A3-2E2F-3946-9B1C-F8FD9935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3ECD49-CC11-CE49-BB2F-C54B6D86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70777" y="1430815"/>
            <a:ext cx="4529810" cy="4880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83312E-040B-0F42-B7B4-B6BB16564CFB}"/>
              </a:ext>
            </a:extLst>
          </p:cNvPr>
          <p:cNvSpPr/>
          <p:nvPr/>
        </p:nvSpPr>
        <p:spPr>
          <a:xfrm>
            <a:off x="6136818" y="1124356"/>
            <a:ext cx="5658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Load-lock inverted insulator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photogun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(multiple photocathodes) like CEBAF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Cable connection from HVPS to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Over 1000 hours operating &gt;300kV; HV conditioning about 1 week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Operating with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CsKSb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photocathodes at &gt;10 mA average current, and 0.7nC bunch</a:t>
            </a:r>
            <a:endParaRPr lang="en-US" sz="2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119F3B-5769-B14D-874F-8031F62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79" y="4401020"/>
            <a:ext cx="4317822" cy="206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CDDA3-639B-C14D-9388-8C83E4CBC439}"/>
              </a:ext>
            </a:extLst>
          </p:cNvPr>
          <p:cNvSpPr txBox="1"/>
          <p:nvPr/>
        </p:nvSpPr>
        <p:spPr>
          <a:xfrm>
            <a:off x="163673" y="939690"/>
            <a:ext cx="55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Magnetized Beam LDRD, PI's: R. Suleiman and M. </a:t>
            </a:r>
            <a:r>
              <a:rPr lang="en-US" i="1" dirty="0" err="1"/>
              <a:t>Poelker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12468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D714-B83B-284A-B9FA-5A5A9346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Roadmap: Jefferson 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13D90-E1F7-4743-B70A-CFA6542F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747E8-B515-634D-B257-357F16DE5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0708A-9542-704B-ADCE-BDF57950C93F}"/>
              </a:ext>
            </a:extLst>
          </p:cNvPr>
          <p:cNvSpPr txBox="1"/>
          <p:nvPr/>
        </p:nvSpPr>
        <p:spPr>
          <a:xfrm>
            <a:off x="411892" y="1059862"/>
            <a:ext cx="1134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Next priority should be designing, building and testing a positron beam collection system to define and optimize the transverse &amp; longitudinal phase space and spin polarization for RF acceleration.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venir Roman" panose="02000503020000020003" pitchFamily="2" charset="0"/>
              </a:rPr>
              <a:t>A conceptual design study report is now essential, and simulations of various concepts to date suggest that a CW polarized positron source can be built to meet the CEBAF requirements.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A7959-781D-ED40-AB14-A8B779780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2" t="15455" r="56805" b="21296"/>
          <a:stretch/>
        </p:blipFill>
        <p:spPr>
          <a:xfrm>
            <a:off x="728412" y="3930949"/>
            <a:ext cx="1636684" cy="2236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101B91-FDD1-0446-AF2C-CC33C5D7A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1" t="10616" r="8472" b="16482"/>
          <a:stretch/>
        </p:blipFill>
        <p:spPr>
          <a:xfrm>
            <a:off x="6310681" y="3959836"/>
            <a:ext cx="1785018" cy="2209801"/>
          </a:xfrm>
          <a:prstGeom prst="rect">
            <a:avLst/>
          </a:prstGeom>
        </p:spPr>
      </p:pic>
      <p:pic>
        <p:nvPicPr>
          <p:cNvPr id="10" name="Picture 10" descr="PRLMay2016illustration_F2b-01.jpg">
            <a:extLst>
              <a:ext uri="{FF2B5EF4-FFF2-40B4-BE49-F238E27FC236}">
                <a16:creationId xmlns:a16="http://schemas.microsoft.com/office/drawing/2014/main" id="{864A941B-AEB4-0F4F-8B29-2C5889159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58" y="3843827"/>
            <a:ext cx="2459702" cy="2459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BCD772-FC93-3D48-91FD-522B6925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266" y="3977719"/>
            <a:ext cx="2044644" cy="2191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327EB1-0ABD-C64D-8348-7285B1075654}"/>
              </a:ext>
            </a:extLst>
          </p:cNvPr>
          <p:cNvSpPr txBox="1"/>
          <p:nvPr/>
        </p:nvSpPr>
        <p:spPr>
          <a:xfrm>
            <a:off x="1108877" y="3162660"/>
            <a:ext cx="87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JPos’09</a:t>
            </a:r>
          </a:p>
          <a:p>
            <a:pPr algn="ctr"/>
            <a:r>
              <a:rPr lang="en-US" dirty="0"/>
              <a:t>(2009)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3C190-2DDF-6B4E-A984-35009ED343A0}"/>
              </a:ext>
            </a:extLst>
          </p:cNvPr>
          <p:cNvSpPr txBox="1"/>
          <p:nvPr/>
        </p:nvSpPr>
        <p:spPr>
          <a:xfrm>
            <a:off x="3554400" y="3197496"/>
            <a:ext cx="1332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PEPPo</a:t>
            </a:r>
            <a:endParaRPr lang="en-US" dirty="0"/>
          </a:p>
          <a:p>
            <a:pPr algn="ctr"/>
            <a:r>
              <a:rPr lang="en-US" dirty="0"/>
              <a:t>(2012-2015)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2513D7-71EA-7C49-84DF-E593F064B88D}"/>
              </a:ext>
            </a:extLst>
          </p:cNvPr>
          <p:cNvSpPr txBox="1"/>
          <p:nvPr/>
        </p:nvSpPr>
        <p:spPr>
          <a:xfrm>
            <a:off x="6762431" y="3197496"/>
            <a:ext cx="87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JPos’17</a:t>
            </a:r>
          </a:p>
          <a:p>
            <a:pPr algn="ctr"/>
            <a:r>
              <a:rPr lang="en-US" dirty="0"/>
              <a:t>(2017)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AD58F-0B53-8040-AC4B-F3F7117D9A09}"/>
              </a:ext>
            </a:extLst>
          </p:cNvPr>
          <p:cNvSpPr txBox="1"/>
          <p:nvPr/>
        </p:nvSpPr>
        <p:spPr>
          <a:xfrm>
            <a:off x="9525534" y="3162660"/>
            <a:ext cx="1518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LOI-12-18-004</a:t>
            </a:r>
          </a:p>
          <a:p>
            <a:pPr algn="ctr"/>
            <a:r>
              <a:rPr lang="en-US" dirty="0"/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2149305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265-CB24-DA4D-8687-ECA76729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AC2DB-4530-9249-8280-1045CE4C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D1B08-8EBF-E54C-BC5C-13E5E943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FCF5B-A7C3-1C4D-9E14-08BDA23C99A2}"/>
              </a:ext>
            </a:extLst>
          </p:cNvPr>
          <p:cNvSpPr txBox="1"/>
          <p:nvPr/>
        </p:nvSpPr>
        <p:spPr>
          <a:xfrm>
            <a:off x="252724" y="835025"/>
            <a:ext cx="11604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venir Roman" panose="02000503020000020003" pitchFamily="2" charset="0"/>
              </a:rPr>
              <a:t>Jefferson Lab Users are making the physics case for a high energy polarized and unpolarized positron beam physics program at CEBAF.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 err="1">
                <a:latin typeface="Avenir Roman" panose="02000503020000020003" pitchFamily="2" charset="0"/>
              </a:rPr>
              <a:t>PEPPo</a:t>
            </a:r>
            <a:r>
              <a:rPr lang="en-US" sz="2400" dirty="0">
                <a:latin typeface="Avenir Roman" panose="02000503020000020003" pitchFamily="2" charset="0"/>
              </a:rPr>
              <a:t> demonstrated high positron polarization from moderate energy polarized electrons with a small footprint (cost, energy, radioactivity) 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We are exploring concepts to produce polarized electrons from high voltage (200-350 kV)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photoguns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for both CEBAF (CW,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pC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, mA) and JLEIC (pulsed,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uA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) regimes.</a:t>
            </a:r>
          </a:p>
          <a:p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Recent progress for 350 kV inverted insulator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photogun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is promising to develop high bunch charge polarized gun capable of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bunch charge.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applied to ILC electron driven source can turn a “no polarization” scheme into a “polarization” scheme, even if for a later upgrade.</a:t>
            </a:r>
          </a:p>
        </p:txBody>
      </p:sp>
    </p:spTree>
    <p:extLst>
      <p:ext uri="{BB962C8B-B14F-4D97-AF65-F5344CB8AC3E}">
        <p14:creationId xmlns:p14="http://schemas.microsoft.com/office/powerpoint/2010/main" val="366965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44694-03C0-F746-8200-47539544F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Technology : Advances in Polarized Electron 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77DA0-F623-EE4D-8D60-6062ADA3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45C5D-2FBE-1046-B19A-1C6BC39E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E483B69A-CFBB-D245-87C3-D63EF2E02199}"/>
              </a:ext>
            </a:extLst>
          </p:cNvPr>
          <p:cNvGrpSpPr/>
          <p:nvPr/>
        </p:nvGrpSpPr>
        <p:grpSpPr>
          <a:xfrm>
            <a:off x="2077264" y="1099161"/>
            <a:ext cx="2095446" cy="2801135"/>
            <a:chOff x="466603" y="1194896"/>
            <a:chExt cx="2095446" cy="2801135"/>
          </a:xfrm>
        </p:grpSpPr>
        <p:sp>
          <p:nvSpPr>
            <p:cNvPr id="7" name="Rectangle 23" descr="Trellis">
              <a:extLst>
                <a:ext uri="{FF2B5EF4-FFF2-40B4-BE49-F238E27FC236}">
                  <a16:creationId xmlns:a16="http://schemas.microsoft.com/office/drawing/2014/main" id="{C41D203B-D436-A146-B6E4-92AEEE25F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F603DBFB-628A-1640-ABAC-4F5313207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03" y="3411256"/>
              <a:ext cx="20954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5%, 30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35% @ 780 nm</a:t>
              </a:r>
            </a:p>
          </p:txBody>
        </p:sp>
        <p:sp>
          <p:nvSpPr>
            <p:cNvPr id="9" name="Text Box 25">
              <a:extLst>
                <a:ext uri="{FF2B5EF4-FFF2-40B4-BE49-F238E27FC236}">
                  <a16:creationId xmlns:a16="http://schemas.microsoft.com/office/drawing/2014/main" id="{114F665C-240F-A14D-96CA-556F81200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349" y="1194896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Bulk GaAs</a:t>
              </a:r>
            </a:p>
          </p:txBody>
        </p:sp>
      </p:grpSp>
      <p:grpSp>
        <p:nvGrpSpPr>
          <p:cNvPr id="10" name="Group 55">
            <a:extLst>
              <a:ext uri="{FF2B5EF4-FFF2-40B4-BE49-F238E27FC236}">
                <a16:creationId xmlns:a16="http://schemas.microsoft.com/office/drawing/2014/main" id="{019E7142-5D5A-854E-AA7C-BC2EE19B622C}"/>
              </a:ext>
            </a:extLst>
          </p:cNvPr>
          <p:cNvGrpSpPr/>
          <p:nvPr/>
        </p:nvGrpSpPr>
        <p:grpSpPr>
          <a:xfrm>
            <a:off x="4692937" y="906602"/>
            <a:ext cx="2146545" cy="3015766"/>
            <a:chOff x="2985626" y="725393"/>
            <a:chExt cx="2146545" cy="3015766"/>
          </a:xfrm>
        </p:grpSpPr>
        <p:sp>
          <p:nvSpPr>
            <p:cNvPr id="11" name="Text Box 30">
              <a:extLst>
                <a:ext uri="{FF2B5EF4-FFF2-40B4-BE49-F238E27FC236}">
                  <a16:creationId xmlns:a16="http://schemas.microsoft.com/office/drawing/2014/main" id="{78FA8F67-A143-0D4A-BC35-6FE3B5BC2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726" y="3156384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0.2%, 1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75% @ 850 nm</a:t>
              </a:r>
            </a:p>
          </p:txBody>
        </p:sp>
        <p:sp>
          <p:nvSpPr>
            <p:cNvPr id="12" name="Text Box 31">
              <a:extLst>
                <a:ext uri="{FF2B5EF4-FFF2-40B4-BE49-F238E27FC236}">
                  <a16:creationId xmlns:a16="http://schemas.microsoft.com/office/drawing/2014/main" id="{214600FF-D047-CE4C-9786-93247870A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GaAs on GaAsP</a:t>
              </a:r>
            </a:p>
          </p:txBody>
        </p: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4EE9AF49-269E-8C44-8C48-6368E82287AA}"/>
                </a:ext>
              </a:extLst>
            </p:cNvPr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14" name="Line 33">
                <a:extLst>
                  <a:ext uri="{FF2B5EF4-FFF2-40B4-BE49-F238E27FC236}">
                    <a16:creationId xmlns:a16="http://schemas.microsoft.com/office/drawing/2014/main" id="{8EAAE975-AF6C-9649-BE67-CDBD9BAA2D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5" name="Rectangle 27" descr="Trellis">
                <a:extLst>
                  <a:ext uri="{FF2B5EF4-FFF2-40B4-BE49-F238E27FC236}">
                    <a16:creationId xmlns:a16="http://schemas.microsoft.com/office/drawing/2014/main" id="{756DA568-1975-F540-B89A-CC4C3C90C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6" name="Rectangle 28">
                <a:extLst>
                  <a:ext uri="{FF2B5EF4-FFF2-40B4-BE49-F238E27FC236}">
                    <a16:creationId xmlns:a16="http://schemas.microsoft.com/office/drawing/2014/main" id="{D5A3DFB3-485C-CA43-AB63-5A4AC7894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B4101509-4818-F042-8780-9CCCE7040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8" name="Text Box 34">
                <a:extLst>
                  <a:ext uri="{FF2B5EF4-FFF2-40B4-BE49-F238E27FC236}">
                    <a16:creationId xmlns:a16="http://schemas.microsoft.com/office/drawing/2014/main" id="{20137897-A464-8B4A-AA72-9C56A5297C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</p:grpSp>
      </p:grpSp>
      <p:grpSp>
        <p:nvGrpSpPr>
          <p:cNvPr id="19" name="Group 54">
            <a:extLst>
              <a:ext uri="{FF2B5EF4-FFF2-40B4-BE49-F238E27FC236}">
                <a16:creationId xmlns:a16="http://schemas.microsoft.com/office/drawing/2014/main" id="{2DB3B0EA-E78E-7549-88A1-7CD9F8EBC034}"/>
              </a:ext>
            </a:extLst>
          </p:cNvPr>
          <p:cNvGrpSpPr/>
          <p:nvPr/>
        </p:nvGrpSpPr>
        <p:grpSpPr>
          <a:xfrm>
            <a:off x="6908247" y="935817"/>
            <a:ext cx="3104686" cy="2977807"/>
            <a:chOff x="5107784" y="735405"/>
            <a:chExt cx="3104686" cy="2977807"/>
          </a:xfrm>
        </p:grpSpPr>
        <p:sp>
          <p:nvSpPr>
            <p:cNvPr id="20" name="Text Box 36">
              <a:extLst>
                <a:ext uri="{FF2B5EF4-FFF2-40B4-BE49-F238E27FC236}">
                  <a16:creationId xmlns:a16="http://schemas.microsoft.com/office/drawing/2014/main" id="{D7B9315E-831C-164C-9B03-98F4266ED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Superlattice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Layers of GaAs on GaAsP</a:t>
              </a:r>
            </a:p>
          </p:txBody>
        </p:sp>
        <p:sp>
          <p:nvSpPr>
            <p:cNvPr id="21" name="Text Box 37">
              <a:extLst>
                <a:ext uri="{FF2B5EF4-FFF2-40B4-BE49-F238E27FC236}">
                  <a16:creationId xmlns:a16="http://schemas.microsoft.com/office/drawing/2014/main" id="{2DB5A02C-5A93-274C-935D-3ADBCE8E76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1748" y="3128437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1%, 6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89% @ 780 nm</a:t>
              </a:r>
            </a:p>
          </p:txBody>
        </p:sp>
        <p:grpSp>
          <p:nvGrpSpPr>
            <p:cNvPr id="22" name="Group 53">
              <a:extLst>
                <a:ext uri="{FF2B5EF4-FFF2-40B4-BE49-F238E27FC236}">
                  <a16:creationId xmlns:a16="http://schemas.microsoft.com/office/drawing/2014/main" id="{CFD07780-84D2-3D42-834E-596481780F80}"/>
                </a:ext>
              </a:extLst>
            </p:cNvPr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23" name="Rectangle 40" descr="Trellis">
                <a:extLst>
                  <a:ext uri="{FF2B5EF4-FFF2-40B4-BE49-F238E27FC236}">
                    <a16:creationId xmlns:a16="http://schemas.microsoft.com/office/drawing/2014/main" id="{C954A3B3-2906-9E48-AA72-5ACFA9E17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id="{AF2AC4F6-60B3-094D-A917-A2989660B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5" name="Line 43">
                <a:extLst>
                  <a:ext uri="{FF2B5EF4-FFF2-40B4-BE49-F238E27FC236}">
                    <a16:creationId xmlns:a16="http://schemas.microsoft.com/office/drawing/2014/main" id="{659A875B-551C-2F4D-B389-E8ED73911F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6" name="Text Box 44">
                <a:extLst>
                  <a:ext uri="{FF2B5EF4-FFF2-40B4-BE49-F238E27FC236}">
                    <a16:creationId xmlns:a16="http://schemas.microsoft.com/office/drawing/2014/main" id="{9BD0308F-50DF-6A43-9B2E-211AF95334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  <p:sp>
            <p:nvSpPr>
              <p:cNvPr id="27" name="Rectangle 46">
                <a:extLst>
                  <a:ext uri="{FF2B5EF4-FFF2-40B4-BE49-F238E27FC236}">
                    <a16:creationId xmlns:a16="http://schemas.microsoft.com/office/drawing/2014/main" id="{1838ED68-2D41-EB40-A36F-2DC392A7B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8" name="Rectangle 47">
                <a:extLst>
                  <a:ext uri="{FF2B5EF4-FFF2-40B4-BE49-F238E27FC236}">
                    <a16:creationId xmlns:a16="http://schemas.microsoft.com/office/drawing/2014/main" id="{8CAB3CF3-FAEF-E441-941F-ABF943E2B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9" name="Rectangle 48">
                <a:extLst>
                  <a:ext uri="{FF2B5EF4-FFF2-40B4-BE49-F238E27FC236}">
                    <a16:creationId xmlns:a16="http://schemas.microsoft.com/office/drawing/2014/main" id="{8AA7999D-2535-B244-8587-370E59E4E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0" name="Rectangle 49">
                <a:extLst>
                  <a:ext uri="{FF2B5EF4-FFF2-40B4-BE49-F238E27FC236}">
                    <a16:creationId xmlns:a16="http://schemas.microsoft.com/office/drawing/2014/main" id="{396095FF-3087-1642-9A67-1B9E24115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1" name="Rectangle 50">
                <a:extLst>
                  <a:ext uri="{FF2B5EF4-FFF2-40B4-BE49-F238E27FC236}">
                    <a16:creationId xmlns:a16="http://schemas.microsoft.com/office/drawing/2014/main" id="{B2FA9971-F3C7-B14D-86D8-7728FD655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2" name="Rectangle 51">
                <a:extLst>
                  <a:ext uri="{FF2B5EF4-FFF2-40B4-BE49-F238E27FC236}">
                    <a16:creationId xmlns:a16="http://schemas.microsoft.com/office/drawing/2014/main" id="{A8668293-8DAA-5D49-ADA9-13D7C186F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3" name="Rectangle 52">
                <a:extLst>
                  <a:ext uri="{FF2B5EF4-FFF2-40B4-BE49-F238E27FC236}">
                    <a16:creationId xmlns:a16="http://schemas.microsoft.com/office/drawing/2014/main" id="{3C08638B-4859-064D-9D39-F7DE70C247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4" name="Rectangle 53">
                <a:extLst>
                  <a:ext uri="{FF2B5EF4-FFF2-40B4-BE49-F238E27FC236}">
                    <a16:creationId xmlns:a16="http://schemas.microsoft.com/office/drawing/2014/main" id="{5C052223-CCC8-8F43-B118-166E2A4AB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5" name="Rectangle 54">
                <a:extLst>
                  <a:ext uri="{FF2B5EF4-FFF2-40B4-BE49-F238E27FC236}">
                    <a16:creationId xmlns:a16="http://schemas.microsoft.com/office/drawing/2014/main" id="{CD0ABBF1-98DB-964C-B6D9-EE493B664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6" name="Rectangle 55">
                <a:extLst>
                  <a:ext uri="{FF2B5EF4-FFF2-40B4-BE49-F238E27FC236}">
                    <a16:creationId xmlns:a16="http://schemas.microsoft.com/office/drawing/2014/main" id="{1765E628-AD0D-A940-9982-0249962F8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7" name="Rectangle 56">
                <a:extLst>
                  <a:ext uri="{FF2B5EF4-FFF2-40B4-BE49-F238E27FC236}">
                    <a16:creationId xmlns:a16="http://schemas.microsoft.com/office/drawing/2014/main" id="{A6F8E564-6448-AE4B-AB17-E0C566D99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8" name="Rectangle 57">
                <a:extLst>
                  <a:ext uri="{FF2B5EF4-FFF2-40B4-BE49-F238E27FC236}">
                    <a16:creationId xmlns:a16="http://schemas.microsoft.com/office/drawing/2014/main" id="{8EA14557-8B07-7C41-8FE8-6B1E081D9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9" name="Text Box 58">
                <a:extLst>
                  <a:ext uri="{FF2B5EF4-FFF2-40B4-BE49-F238E27FC236}">
                    <a16:creationId xmlns:a16="http://schemas.microsoft.com/office/drawing/2014/main" id="{0F85CF8A-E008-8842-A7AB-687B5AF917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14 Layers</a:t>
                </a:r>
              </a:p>
            </p:txBody>
          </p:sp>
        </p:grpSp>
      </p:grpSp>
      <p:sp>
        <p:nvSpPr>
          <p:cNvPr id="40" name="Text Box 99">
            <a:extLst>
              <a:ext uri="{FF2B5EF4-FFF2-40B4-BE49-F238E27FC236}">
                <a16:creationId xmlns:a16="http://schemas.microsoft.com/office/drawing/2014/main" id="{EEACF6C8-D6FA-244A-8A48-F9774E37B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768" y="2478255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2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sp>
        <p:nvSpPr>
          <p:cNvPr id="41" name="Text Box 99">
            <a:extLst>
              <a:ext uri="{FF2B5EF4-FFF2-40B4-BE49-F238E27FC236}">
                <a16:creationId xmlns:a16="http://schemas.microsoft.com/office/drawing/2014/main" id="{B5570828-A31D-464E-A25A-29737FB3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659" y="2934573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350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sp>
        <p:nvSpPr>
          <p:cNvPr id="42" name="Text Box 99">
            <a:extLst>
              <a:ext uri="{FF2B5EF4-FFF2-40B4-BE49-F238E27FC236}">
                <a16:creationId xmlns:a16="http://schemas.microsoft.com/office/drawing/2014/main" id="{A4ED25AE-DA5C-A64D-9785-B35E15995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033" y="222923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625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032101-E7DB-5149-9616-1EBC344A5FA6}"/>
              </a:ext>
            </a:extLst>
          </p:cNvPr>
          <p:cNvGrpSpPr/>
          <p:nvPr/>
        </p:nvGrpSpPr>
        <p:grpSpPr>
          <a:xfrm>
            <a:off x="1295832" y="3693558"/>
            <a:ext cx="9031749" cy="2595205"/>
            <a:chOff x="76632" y="3843856"/>
            <a:chExt cx="9031749" cy="259520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4EB2CA-D271-6749-96C7-3AA553BB8D01}"/>
                </a:ext>
              </a:extLst>
            </p:cNvPr>
            <p:cNvSpPr txBox="1"/>
            <p:nvPr/>
          </p:nvSpPr>
          <p:spPr>
            <a:xfrm>
              <a:off x="716119" y="5608064"/>
              <a:ext cx="76642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Figure-of-Merit (P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2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I) has improved by a factor of 43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over the span of the CEBAF “6 GeV era”</a:t>
              </a:r>
            </a:p>
          </p:txBody>
        </p:sp>
        <p:sp>
          <p:nvSpPr>
            <p:cNvPr id="45" name="Notched Right Arrow 44">
              <a:extLst>
                <a:ext uri="{FF2B5EF4-FFF2-40B4-BE49-F238E27FC236}">
                  <a16:creationId xmlns:a16="http://schemas.microsoft.com/office/drawing/2014/main" id="{71F11F9F-52EC-D749-B3B4-46BC5EAF5657}"/>
                </a:ext>
              </a:extLst>
            </p:cNvPr>
            <p:cNvSpPr/>
            <p:nvPr/>
          </p:nvSpPr>
          <p:spPr>
            <a:xfrm>
              <a:off x="76632" y="3843856"/>
              <a:ext cx="9031749" cy="1789770"/>
            </a:xfrm>
            <a:prstGeom prst="notchedRightArrow">
              <a:avLst>
                <a:gd name="adj1" fmla="val 55079"/>
                <a:gd name="adj2" fmla="val 17478"/>
              </a:avLst>
            </a:prstGeom>
            <a:gradFill flip="none" rotWithShape="1">
              <a:gsLst>
                <a:gs pos="0">
                  <a:srgbClr val="FF0000"/>
                </a:gs>
                <a:gs pos="81000">
                  <a:srgbClr val="0000FF"/>
                </a:gs>
                <a:gs pos="54000">
                  <a:srgbClr val="00B050"/>
                </a:gs>
                <a:gs pos="29000">
                  <a:srgbClr val="FFC000"/>
                </a:gs>
                <a:gs pos="100000">
                  <a:srgbClr val="7030A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3315FC-1625-1A4F-A96F-35ADB4829D4C}"/>
                </a:ext>
              </a:extLst>
            </p:cNvPr>
            <p:cNvSpPr txBox="1"/>
            <p:nvPr/>
          </p:nvSpPr>
          <p:spPr>
            <a:xfrm>
              <a:off x="340204" y="4379069"/>
              <a:ext cx="8275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P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35%        35%              75%             75%                  85%           89%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    150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200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</a:t>
              </a:r>
            </a:p>
          </p:txBody>
        </p:sp>
        <p:sp>
          <p:nvSpPr>
            <p:cNvPr id="47" name="Right Brace 46">
              <a:extLst>
                <a:ext uri="{FF2B5EF4-FFF2-40B4-BE49-F238E27FC236}">
                  <a16:creationId xmlns:a16="http://schemas.microsoft.com/office/drawing/2014/main" id="{9FCCAC66-03BA-D042-9B8A-32F638CC89C9}"/>
                </a:ext>
              </a:extLst>
            </p:cNvPr>
            <p:cNvSpPr/>
            <p:nvPr/>
          </p:nvSpPr>
          <p:spPr>
            <a:xfrm rot="16200000">
              <a:off x="1846683" y="2914429"/>
              <a:ext cx="163582" cy="231751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C8BC0D4E-067A-3640-ABA3-908E111BBB67}"/>
                </a:ext>
              </a:extLst>
            </p:cNvPr>
            <p:cNvSpPr/>
            <p:nvPr/>
          </p:nvSpPr>
          <p:spPr>
            <a:xfrm rot="16200000">
              <a:off x="4466447" y="2862975"/>
              <a:ext cx="163581" cy="242042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9" name="Right Brace 48">
              <a:extLst>
                <a:ext uri="{FF2B5EF4-FFF2-40B4-BE49-F238E27FC236}">
                  <a16:creationId xmlns:a16="http://schemas.microsoft.com/office/drawing/2014/main" id="{291E07F3-0971-BE42-8293-B8DF87FAB508}"/>
                </a:ext>
              </a:extLst>
            </p:cNvPr>
            <p:cNvSpPr/>
            <p:nvPr/>
          </p:nvSpPr>
          <p:spPr>
            <a:xfrm rot="16200000">
              <a:off x="7358658" y="2768031"/>
              <a:ext cx="163582" cy="261031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D2F7070-DAB6-AF49-91C6-82703910D7E8}"/>
                </a:ext>
              </a:extLst>
            </p:cNvPr>
            <p:cNvSpPr txBox="1"/>
            <p:nvPr/>
          </p:nvSpPr>
          <p:spPr>
            <a:xfrm>
              <a:off x="775715" y="5264294"/>
              <a:ext cx="8135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1995        1998             1999            2000                  2004         2012    2018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84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87A7-FF6B-614C-87A2-3009D57A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Experiment : Feasibility Demonstration at the CEBAF 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9E3CD-BEF6-BB4E-8464-79DD234B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00B0-F79A-F644-BA94-ED3929CD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er 4">
            <a:extLst>
              <a:ext uri="{FF2B5EF4-FFF2-40B4-BE49-F238E27FC236}">
                <a16:creationId xmlns:a16="http://schemas.microsoft.com/office/drawing/2014/main" id="{759FF82C-50BF-EF4E-B61E-5F81BE2B0D52}"/>
              </a:ext>
            </a:extLst>
          </p:cNvPr>
          <p:cNvGrpSpPr>
            <a:grpSpLocks/>
          </p:cNvGrpSpPr>
          <p:nvPr/>
        </p:nvGrpSpPr>
        <p:grpSpPr bwMode="auto">
          <a:xfrm>
            <a:off x="2143538" y="1854475"/>
            <a:ext cx="7530893" cy="3581472"/>
            <a:chOff x="1970950" y="1406666"/>
            <a:chExt cx="6587890" cy="3656932"/>
          </a:xfrm>
        </p:grpSpPr>
        <p:sp>
          <p:nvSpPr>
            <p:cNvPr id="7" name="Rectangle 43">
              <a:extLst>
                <a:ext uri="{FF2B5EF4-FFF2-40B4-BE49-F238E27FC236}">
                  <a16:creationId xmlns:a16="http://schemas.microsoft.com/office/drawing/2014/main" id="{1E4C8EEE-BDAC-704D-B0D8-4BF34D710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078" y="1406666"/>
              <a:ext cx="633276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8" name="Picture 7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55948426-AD67-0746-98C1-812A742F1EE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950" y="1996690"/>
              <a:ext cx="4375043" cy="306690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5">
            <a:extLst>
              <a:ext uri="{FF2B5EF4-FFF2-40B4-BE49-F238E27FC236}">
                <a16:creationId xmlns:a16="http://schemas.microsoft.com/office/drawing/2014/main" id="{9B6E0870-41FD-E247-95DD-9900882B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50" y="979964"/>
            <a:ext cx="1180592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=&gt;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FE61454-7CB3-2A48-96F4-13EF2F6D0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8238732" y="2348815"/>
            <a:ext cx="1696929" cy="308713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B8D71-20FB-C542-B33B-C5C44897ECFF}"/>
              </a:ext>
            </a:extLst>
          </p:cNvPr>
          <p:cNvSpPr txBox="1"/>
          <p:nvPr/>
        </p:nvSpPr>
        <p:spPr>
          <a:xfrm>
            <a:off x="2107453" y="2386961"/>
            <a:ext cx="23620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8 MeV, 1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A, 85%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EBE37-73AA-D64E-B91B-16604A2E795F}"/>
              </a:ext>
            </a:extLst>
          </p:cNvPr>
          <p:cNvSpPr txBox="1"/>
          <p:nvPr/>
        </p:nvSpPr>
        <p:spPr>
          <a:xfrm>
            <a:off x="8238732" y="2340857"/>
            <a:ext cx="13895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Tungsten (1mm)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C288A7FD-AA53-6746-8DA5-EBE203DC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81" y="5689227"/>
            <a:ext cx="89440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</p:spTree>
    <p:extLst>
      <p:ext uri="{BB962C8B-B14F-4D97-AF65-F5344CB8AC3E}">
        <p14:creationId xmlns:p14="http://schemas.microsoft.com/office/powerpoint/2010/main" val="305643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3A00-2FD3-7A42-BF7D-4E21DF7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Polarized Positron Production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6670F-A6EB-D54D-879F-A9DE07C5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1F94-CDB4-AE41-A78B-04E109DCB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6906BBB-B4D7-0A4A-ADB1-11986E84A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84" y="1268877"/>
            <a:ext cx="85576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8885265-7D08-5443-9B76-C53274C65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88" y="829176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B45EDB9E-1653-A449-B73E-C736BB79006C}"/>
              </a:ext>
            </a:extLst>
          </p:cNvPr>
          <p:cNvGrpSpPr/>
          <p:nvPr/>
        </p:nvGrpSpPr>
        <p:grpSpPr>
          <a:xfrm>
            <a:off x="1123043" y="1954799"/>
            <a:ext cx="6311900" cy="4512537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FBE6C47C-8182-994F-BECC-CCDA4F56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F37D5E6D-C2DF-1241-9D2C-60B5A83727ED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7CC02D-936A-374F-93CC-1713F436778E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B70C68-CA35-2C43-8232-1AAA1EE0443C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2" name="Picture 10" descr="PRLMay2016illustration_F2b-01.jpg">
              <a:extLst>
                <a:ext uri="{FF2B5EF4-FFF2-40B4-BE49-F238E27FC236}">
                  <a16:creationId xmlns:a16="http://schemas.microsoft.com/office/drawing/2014/main" id="{5B4BA1F0-8E0B-5843-AB17-F33C600D1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3" name="ZoneTexte 2">
              <a:extLst>
                <a:ext uri="{FF2B5EF4-FFF2-40B4-BE49-F238E27FC236}">
                  <a16:creationId xmlns:a16="http://schemas.microsoft.com/office/drawing/2014/main" id="{E4349E40-5E18-A748-B2BF-EAC5428A060A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Whenever producing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+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 from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-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EE6246DF-25A4-644F-B21D-F2D62BE9F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391" b="2954"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01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Polarized Positrons at Jefferson Lab?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8FFB-4E3C-A74A-8448-F69F3F5B89A8}"/>
              </a:ext>
            </a:extLst>
          </p:cNvPr>
          <p:cNvSpPr txBox="1"/>
          <p:nvPr/>
        </p:nvSpPr>
        <p:spPr>
          <a:xfrm>
            <a:off x="1692972" y="1173942"/>
            <a:ext cx="872367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</a:t>
            </a:r>
            <a:r>
              <a:rPr lang="en-US" sz="2400" b="1" dirty="0">
                <a:solidFill>
                  <a:srgbClr val="1C28FF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lectron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Polarization transfer measurement of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for the proton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offer greater precision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provide a key tool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06F3EC8-24B9-2A4F-9302-03BA33CCF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246610"/>
              </p:ext>
            </p:extLst>
          </p:nvPr>
        </p:nvGraphicFramePr>
        <p:xfrm>
          <a:off x="1401930" y="994302"/>
          <a:ext cx="9182501" cy="5206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6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0848">
                  <a:extLst>
                    <a:ext uri="{9D8B030D-6E8A-4147-A177-3AD203B41FA5}">
                      <a16:colId xmlns:a16="http://schemas.microsoft.com/office/drawing/2014/main" val="3564796198"/>
                    </a:ext>
                  </a:extLst>
                </a:gridCol>
                <a:gridCol w="315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6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Parameter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CEBAF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Electron Beam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Proposed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Positron Beam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Typical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Intensity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1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nA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 - 100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A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&gt;100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nA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 (pol)</a:t>
                      </a:r>
                    </a:p>
                    <a:p>
                      <a:pPr algn="ctr"/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&gt;1 </a:t>
                      </a:r>
                      <a:r>
                        <a:rPr lang="en-US" sz="2400" b="0" i="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uA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 (</a:t>
                      </a:r>
                      <a:r>
                        <a:rPr lang="en-US" sz="2400" b="0" i="0" dirty="0" err="1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unpol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  <a:cs typeface="Arial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Spin 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&gt;85%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&gt;50%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41161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Helicity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Reversal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30 – 2000 Hz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(</a:t>
                      </a:r>
                      <a:r>
                        <a:rPr lang="en-US" sz="2400" b="0" i="0" dirty="0" err="1">
                          <a:latin typeface="Avenir Roman" panose="02000503020000020003" pitchFamily="2" charset="0"/>
                          <a:cs typeface="Arial"/>
                        </a:rPr>
                        <a:t>Pockels</a:t>
                      </a:r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 cell)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30 – 2000 Hz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(</a:t>
                      </a:r>
                      <a:r>
                        <a:rPr lang="en-US" sz="2400" b="0" i="0" dirty="0" err="1">
                          <a:latin typeface="Avenir Roman" panose="02000503020000020003" pitchFamily="2" charset="0"/>
                          <a:cs typeface="Arial"/>
                        </a:rPr>
                        <a:t>Pockels</a:t>
                      </a:r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 cell)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086898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Duty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Factor 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Bunch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Frequency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249.5/499 MHz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249.5/499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3848-A7B5-C948-8FB3-AD5A0751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Letter of Intent to PAC46 (LOI-12-18-004)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36395-D260-8148-9C37-FB7A81A6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89F36-9B88-9247-8F59-DD7764EC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AB1B9D-5C3A-F743-84BF-C79D7A02A4F2}"/>
              </a:ext>
            </a:extLst>
          </p:cNvPr>
          <p:cNvGrpSpPr/>
          <p:nvPr/>
        </p:nvGrpSpPr>
        <p:grpSpPr>
          <a:xfrm>
            <a:off x="86237" y="1064098"/>
            <a:ext cx="5003348" cy="5267691"/>
            <a:chOff x="277827" y="1131532"/>
            <a:chExt cx="4201219" cy="48532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047C27-8C06-8042-AD27-8EF8FA271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7450" y="3582167"/>
              <a:ext cx="2131596" cy="2402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AE9256-F9EE-E049-9150-CECE3EA7B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827" y="3582166"/>
              <a:ext cx="2069623" cy="2402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EBED00-1308-654D-AF65-877A07B0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7450" y="1131532"/>
              <a:ext cx="2131596" cy="24354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7189DB-819E-5D48-9AD1-DCD7BC292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827" y="1132559"/>
              <a:ext cx="2069623" cy="2434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BE6ABF-15EA-4745-898C-4041D022F5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40" t="10516"/>
          <a:stretch/>
        </p:blipFill>
        <p:spPr>
          <a:xfrm>
            <a:off x="6350620" y="3695536"/>
            <a:ext cx="4283477" cy="2763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FA75B7-637F-2F47-9FB2-C86B3F91355D}"/>
              </a:ext>
            </a:extLst>
          </p:cNvPr>
          <p:cNvSpPr txBox="1"/>
          <p:nvPr/>
        </p:nvSpPr>
        <p:spPr>
          <a:xfrm>
            <a:off x="5303120" y="1064098"/>
            <a:ext cx="6888879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Jefferson Lab Positron Working Group (JLAB-PWG) formed in 2016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120 members (&gt;90% are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JLab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Users), and growing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39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Letter of Intent “Physics Program with Positron Beams at CEBAF 12 GeV” submitted to PAC46 (July 2018), highlighting 7 mini-LOI’s</a:t>
            </a:r>
          </a:p>
          <a:p>
            <a:endParaRPr lang="en-US" sz="1400" i="1" dirty="0">
              <a:latin typeface="Avenir Roman" panose="02000503020000020003" pitchFamily="2" charset="0"/>
            </a:endParaRPr>
          </a:p>
          <a:p>
            <a:endParaRPr lang="en-US" sz="400" i="1" dirty="0"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venir Roman" panose="02000503020000020003" pitchFamily="2" charset="0"/>
              </a:rPr>
              <a:t>Summary: “</a:t>
            </a:r>
            <a:r>
              <a:rPr lang="en-US" sz="1600" b="1" i="1" dirty="0">
                <a:latin typeface="Avenir Roman" panose="02000503020000020003" pitchFamily="2" charset="0"/>
              </a:rPr>
              <a:t>These measurements all have significant physics interest.</a:t>
            </a:r>
            <a:r>
              <a:rPr lang="en-US" sz="1600" i="1" dirty="0">
                <a:latin typeface="Avenir Roman" panose="02000503020000020003" pitchFamily="2" charset="0"/>
              </a:rPr>
              <a:t> </a:t>
            </a:r>
            <a:r>
              <a:rPr lang="en-US" sz="1600" i="1" u="sng" dirty="0">
                <a:latin typeface="Avenir Roman" panose="02000503020000020003" pitchFamily="2" charset="0"/>
              </a:rPr>
              <a:t>The proposers should carefully evaluate feasibility and present the best case possible in a future proposal</a:t>
            </a:r>
            <a:r>
              <a:rPr lang="en-US" sz="1600" i="1" dirty="0">
                <a:latin typeface="Avenir Roman" panose="02000503020000020003" pitchFamily="2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327690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8F5B-D32A-B144-A288-17C678A7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of Merit (Electron Energy 60 MeV)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6A21C-39E5-E441-9A64-E3F4217D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50D36-E1DF-C54F-A9E0-B4F01871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10" descr="e+pol">
            <a:extLst>
              <a:ext uri="{FF2B5EF4-FFF2-40B4-BE49-F238E27FC236}">
                <a16:creationId xmlns:a16="http://schemas.microsoft.com/office/drawing/2014/main" id="{8580DE95-6531-C842-BF9D-A6DB72F9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74" y="2784177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9E7EE7AD-5BF5-324C-B5C7-C7384646A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935" y="854659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8" name="Object 12">
            <a:extLst>
              <a:ext uri="{FF2B5EF4-FFF2-40B4-BE49-F238E27FC236}">
                <a16:creationId xmlns:a16="http://schemas.microsoft.com/office/drawing/2014/main" id="{9FB7C412-B021-1647-B610-68B1D068C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309993"/>
              </p:ext>
            </p:extLst>
          </p:nvPr>
        </p:nvGraphicFramePr>
        <p:xfrm>
          <a:off x="3982262" y="4637166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32D17F53-2753-F94D-B1BC-A738516D5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262" y="4637166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er 2">
            <a:extLst>
              <a:ext uri="{FF2B5EF4-FFF2-40B4-BE49-F238E27FC236}">
                <a16:creationId xmlns:a16="http://schemas.microsoft.com/office/drawing/2014/main" id="{E4169AE9-B689-594B-920E-B28B021D353F}"/>
              </a:ext>
            </a:extLst>
          </p:cNvPr>
          <p:cNvGrpSpPr/>
          <p:nvPr/>
        </p:nvGrpSpPr>
        <p:grpSpPr>
          <a:xfrm>
            <a:off x="6164525" y="2693583"/>
            <a:ext cx="4458102" cy="3647123"/>
            <a:chOff x="4688198" y="1907823"/>
            <a:chExt cx="4026979" cy="2952328"/>
          </a:xfrm>
        </p:grpSpPr>
        <p:grpSp>
          <p:nvGrpSpPr>
            <p:cNvPr id="10" name="Grouper 15">
              <a:extLst>
                <a:ext uri="{FF2B5EF4-FFF2-40B4-BE49-F238E27FC236}">
                  <a16:creationId xmlns:a16="http://schemas.microsoft.com/office/drawing/2014/main" id="{86E3C79C-EA61-9547-860F-52C516A0EE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12" name="Picture 3" descr="logoLPSC2[1]">
                <a:extLst>
                  <a:ext uri="{FF2B5EF4-FFF2-40B4-BE49-F238E27FC236}">
                    <a16:creationId xmlns:a16="http://schemas.microsoft.com/office/drawing/2014/main" id="{F0FD8020-908B-AA43-A380-C9B369346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 descr="fom2">
                <a:extLst>
                  <a:ext uri="{FF2B5EF4-FFF2-40B4-BE49-F238E27FC236}">
                    <a16:creationId xmlns:a16="http://schemas.microsoft.com/office/drawing/2014/main" id="{E4B4DD0B-ECE0-A047-A12E-28C1645F8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4E232174-2917-164D-8B84-EF4F7DAE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Text Box 20">
                <a:extLst>
                  <a:ext uri="{FF2B5EF4-FFF2-40B4-BE49-F238E27FC236}">
                    <a16:creationId xmlns:a16="http://schemas.microsoft.com/office/drawing/2014/main" id="{C2E82910-D67E-084A-8DF9-C8EE7EB22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Line 21">
                <a:extLst>
                  <a:ext uri="{FF2B5EF4-FFF2-40B4-BE49-F238E27FC236}">
                    <a16:creationId xmlns:a16="http://schemas.microsoft.com/office/drawing/2014/main" id="{CD2A764E-65E9-A74B-8597-0D3900094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 Box 22">
                <a:extLst>
                  <a:ext uri="{FF2B5EF4-FFF2-40B4-BE49-F238E27FC236}">
                    <a16:creationId xmlns:a16="http://schemas.microsoft.com/office/drawing/2014/main" id="{53307620-5850-5548-A8EA-8CEF8D97F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911A8C-54E5-2547-A19A-35112D13969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Text Box 11">
            <a:extLst>
              <a:ext uri="{FF2B5EF4-FFF2-40B4-BE49-F238E27FC236}">
                <a16:creationId xmlns:a16="http://schemas.microsoft.com/office/drawing/2014/main" id="{0D70D83C-FE3C-EF44-97D2-CD4C884C2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75" y="1529090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A4C88822-3223-3841-A880-455EEFBD2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620" y="1572796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98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9D73F-AC4A-B44D-B66A-F6F69D9C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C8302-E82A-7844-9FCD-1E589523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3" name="Image 2">
            <a:extLst>
              <a:ext uri="{FF2B5EF4-FFF2-40B4-BE49-F238E27FC236}">
                <a16:creationId xmlns:a16="http://schemas.microsoft.com/office/drawing/2014/main" id="{48BC620D-02A6-144A-B7BF-3C0934C47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62" y="877729"/>
            <a:ext cx="4309885" cy="3018818"/>
          </a:xfrm>
          <a:prstGeom prst="rect">
            <a:avLst/>
          </a:prstGeom>
        </p:spPr>
      </p:pic>
      <p:sp>
        <p:nvSpPr>
          <p:cNvPr id="193" name="Text Box 6">
            <a:extLst>
              <a:ext uri="{FF2B5EF4-FFF2-40B4-BE49-F238E27FC236}">
                <a16:creationId xmlns:a16="http://schemas.microsoft.com/office/drawing/2014/main" id="{7261FAE3-1980-FE41-82EF-B105F54D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68" y="877729"/>
            <a:ext cx="45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en-US" dirty="0">
                <a:cs typeface="+mn-cs"/>
              </a:rPr>
              <a:t> Positrons would be created at the CEBAF injector, using the </a:t>
            </a:r>
            <a:r>
              <a:rPr lang="en-US" b="1" dirty="0">
                <a:solidFill>
                  <a:srgbClr val="0000FF"/>
                </a:solidFill>
                <a:cs typeface="+mn-cs"/>
              </a:rPr>
              <a:t>123 MeV</a:t>
            </a:r>
            <a:r>
              <a:rPr lang="en-US" dirty="0">
                <a:cs typeface="+mn-cs"/>
              </a:rPr>
              <a:t> electron beam. </a:t>
            </a:r>
          </a:p>
        </p:txBody>
      </p:sp>
      <p:sp>
        <p:nvSpPr>
          <p:cNvPr id="194" name="ZoneTexte 5">
            <a:extLst>
              <a:ext uri="{FF2B5EF4-FFF2-40B4-BE49-F238E27FC236}">
                <a16:creationId xmlns:a16="http://schemas.microsoft.com/office/drawing/2014/main" id="{5E4CDDCA-8CB7-9E48-9FAE-F7A4A880224E}"/>
              </a:ext>
            </a:extLst>
          </p:cNvPr>
          <p:cNvSpPr txBox="1"/>
          <p:nvPr/>
        </p:nvSpPr>
        <p:spPr>
          <a:xfrm>
            <a:off x="302249" y="4693192"/>
            <a:ext cx="6502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0000FF"/>
              </a:buClr>
              <a:buFont typeface="Wingdings" pitchFamily="2" charset="2"/>
              <a:buChar char="ü"/>
            </a:pPr>
            <a:r>
              <a:rPr lang="fr-FR" sz="1600" dirty="0" err="1"/>
              <a:t>Selecting</a:t>
            </a:r>
            <a:r>
              <a:rPr lang="fr-FR" sz="1600" dirty="0"/>
              <a:t> </a:t>
            </a:r>
            <a:r>
              <a:rPr lang="fr-FR" sz="1600" b="1" dirty="0">
                <a:solidFill>
                  <a:srgbClr val="0000FF"/>
                </a:solidFill>
              </a:rPr>
              <a:t>60 MeV</a:t>
            </a:r>
            <a:r>
              <a:rPr lang="fr-FR" sz="1600" b="1" dirty="0"/>
              <a:t> </a:t>
            </a:r>
            <a:r>
              <a:rPr lang="fr-FR" sz="1600" dirty="0"/>
              <a:t>positrons </a:t>
            </a:r>
            <a:r>
              <a:rPr lang="fr-FR" sz="1600" dirty="0" err="1"/>
              <a:t>maximizes</a:t>
            </a:r>
            <a:r>
              <a:rPr lang="fr-FR" sz="1600" dirty="0"/>
              <a:t> the </a:t>
            </a:r>
            <a:r>
              <a:rPr lang="fr-FR" sz="1600" dirty="0" err="1"/>
              <a:t>FoM</a:t>
            </a:r>
            <a:r>
              <a:rPr lang="fr-FR" sz="1600" dirty="0"/>
              <a:t> (</a:t>
            </a:r>
            <a:r>
              <a:rPr lang="fr-FR" sz="1600" b="1" dirty="0">
                <a:solidFill>
                  <a:srgbClr val="0000FF"/>
                </a:solidFill>
              </a:rPr>
              <a:t>60%</a:t>
            </a:r>
            <a:r>
              <a:rPr lang="fr-FR" sz="1600" dirty="0"/>
              <a:t>, </a:t>
            </a:r>
            <a:r>
              <a:rPr lang="fr-FR" sz="1600" b="1" dirty="0">
                <a:solidFill>
                  <a:srgbClr val="0000FF"/>
                </a:solidFill>
              </a:rPr>
              <a:t>100 </a:t>
            </a:r>
            <a:r>
              <a:rPr lang="fr-FR" sz="1600" b="1" dirty="0" err="1">
                <a:solidFill>
                  <a:srgbClr val="0000FF"/>
                </a:solidFill>
              </a:rPr>
              <a:t>nA</a:t>
            </a:r>
            <a:r>
              <a:rPr lang="fr-FR" sz="1600" dirty="0"/>
              <a:t>).</a:t>
            </a:r>
          </a:p>
          <a:p>
            <a:pPr marL="285750" indent="-285750" algn="ctr">
              <a:buClr>
                <a:srgbClr val="0000FF"/>
              </a:buClr>
              <a:buFont typeface="Wingdings" pitchFamily="2" charset="2"/>
              <a:buChar char="ü"/>
            </a:pPr>
            <a:endParaRPr lang="fr-FR" sz="1600" dirty="0"/>
          </a:p>
          <a:p>
            <a:pPr marL="285750" indent="-285750" algn="ctr">
              <a:buClr>
                <a:srgbClr val="FF0000"/>
              </a:buClr>
              <a:buFont typeface="Wingdings" pitchFamily="2" charset="2"/>
              <a:buChar char="ü"/>
            </a:pPr>
            <a:r>
              <a:rPr lang="fr-FR" sz="1600" dirty="0" err="1"/>
              <a:t>Selecting</a:t>
            </a:r>
            <a:r>
              <a:rPr lang="fr-FR" sz="1600" dirty="0"/>
              <a:t> </a:t>
            </a:r>
            <a:r>
              <a:rPr lang="fr-FR" sz="1600" b="1" dirty="0">
                <a:solidFill>
                  <a:srgbClr val="FF0000"/>
                </a:solidFill>
              </a:rPr>
              <a:t>6 MeV </a:t>
            </a:r>
            <a:r>
              <a:rPr lang="fr-FR" sz="1600" dirty="0"/>
              <a:t>positrons </a:t>
            </a:r>
            <a:r>
              <a:rPr lang="fr-FR" sz="1600" dirty="0" err="1"/>
              <a:t>maximizes</a:t>
            </a:r>
            <a:r>
              <a:rPr lang="fr-FR" sz="1600" dirty="0"/>
              <a:t> the flux (&gt; </a:t>
            </a:r>
            <a:r>
              <a:rPr lang="fr-FR" sz="1600" b="1" dirty="0">
                <a:solidFill>
                  <a:srgbClr val="FF0000"/>
                </a:solidFill>
              </a:rPr>
              <a:t>1 </a:t>
            </a:r>
            <a:r>
              <a:rPr lang="fr-FR" sz="16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fr-FR" sz="1600" b="1" dirty="0">
                <a:solidFill>
                  <a:srgbClr val="FF0000"/>
                </a:solidFill>
              </a:rPr>
              <a:t>A</a:t>
            </a:r>
            <a:r>
              <a:rPr lang="fr-FR" sz="1600" dirty="0"/>
              <a:t>).</a:t>
            </a: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259759A6-E78C-1742-AC97-E1C8F7F8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8" y="1673760"/>
            <a:ext cx="7243634" cy="2489200"/>
          </a:xfrm>
          <a:prstGeom prst="rect">
            <a:avLst/>
          </a:prstGeom>
        </p:spPr>
      </p:pic>
      <p:pic>
        <p:nvPicPr>
          <p:cNvPr id="287" name="Image 4">
            <a:extLst>
              <a:ext uri="{FF2B5EF4-FFF2-40B4-BE49-F238E27FC236}">
                <a16:creationId xmlns:a16="http://schemas.microsoft.com/office/drawing/2014/main" id="{4631A13F-70CB-5B44-AFB2-99064DD90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904" y="3925965"/>
            <a:ext cx="4150544" cy="2932035"/>
          </a:xfrm>
          <a:prstGeom prst="rect">
            <a:avLst/>
          </a:prstGeom>
        </p:spPr>
      </p:pic>
      <p:sp>
        <p:nvSpPr>
          <p:cNvPr id="288" name="Title 1">
            <a:extLst>
              <a:ext uri="{FF2B5EF4-FFF2-40B4-BE49-F238E27FC236}">
                <a16:creationId xmlns:a16="http://schemas.microsoft.com/office/drawing/2014/main" id="{8E710D46-9541-B24F-8C87-2E8F9FF6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CEBAF: Low Energy (123 MeV) with High Current + Low Bunch Charge</a:t>
            </a:r>
          </a:p>
        </p:txBody>
      </p:sp>
    </p:spTree>
    <p:extLst>
      <p:ext uri="{BB962C8B-B14F-4D97-AF65-F5344CB8AC3E}">
        <p14:creationId xmlns:p14="http://schemas.microsoft.com/office/powerpoint/2010/main" val="143000762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770</TotalTime>
  <Words>2314</Words>
  <Application>Microsoft Macintosh PowerPoint</Application>
  <PresentationFormat>Widescreen</PresentationFormat>
  <Paragraphs>522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ＭＳ Ｐゴシック</vt:lpstr>
      <vt:lpstr>ＭＳ Ｐゴシック</vt:lpstr>
      <vt:lpstr>PingFangSC-Regular</vt:lpstr>
      <vt:lpstr>.PingFangSC-Regular</vt:lpstr>
      <vt:lpstr>Arial</vt:lpstr>
      <vt:lpstr>Avenir Roman</vt:lpstr>
      <vt:lpstr>Calibri</vt:lpstr>
      <vt:lpstr>Century Gothic</vt:lpstr>
      <vt:lpstr>Comic Sans MS</vt:lpstr>
      <vt:lpstr>Lucida Calligraphy</vt:lpstr>
      <vt:lpstr>Symbol</vt:lpstr>
      <vt:lpstr>Times</vt:lpstr>
      <vt:lpstr>Times New Roman</vt:lpstr>
      <vt:lpstr>Wingdings</vt:lpstr>
      <vt:lpstr>Theme1</vt:lpstr>
      <vt:lpstr>Equation</vt:lpstr>
      <vt:lpstr>…quation</vt:lpstr>
      <vt:lpstr>Polarized Electrons for Polarized Positron Beams</vt:lpstr>
      <vt:lpstr>New Method : Exploit Electron Beam Spin Polarization</vt:lpstr>
      <vt:lpstr>Enabling Technology : Advances in Polarized Electron Sources</vt:lpstr>
      <vt:lpstr>PEPPo Experiment : Feasibility Demonstration at the CEBAF Injector</vt:lpstr>
      <vt:lpstr>PEPPo : Polarized Positron Production</vt:lpstr>
      <vt:lpstr>Why Polarized Positrons at Jefferson Lab?</vt:lpstr>
      <vt:lpstr>Letter of Intent to PAC46 (LOI-12-18-004)</vt:lpstr>
      <vt:lpstr>Figure of Merit (Electron Energy 60 MeV)</vt:lpstr>
      <vt:lpstr>CEBAF: Low Energy (123 MeV) with High Current + Low Bunch Charge</vt:lpstr>
      <vt:lpstr>CEBAF: High Energy (11 GeV) with Low Current + Low Bunch Charge</vt:lpstr>
      <vt:lpstr>Polarized Positrons at the Jefferson Lab Electron Ion Collider</vt:lpstr>
      <vt:lpstr>JLEIC: Low Energy (50 MeV) with Low Current + High Bunch Charge</vt:lpstr>
      <vt:lpstr>ILC : Spin Polarized Electron Driven Source ?</vt:lpstr>
      <vt:lpstr>ILC : Spin Polarized Electron Driven Source ?</vt:lpstr>
      <vt:lpstr>ILC : Spin Polarized Electron Driven Source ?</vt:lpstr>
      <vt:lpstr>GaAs Source Parameters Comparison</vt:lpstr>
      <vt:lpstr>Jefferson Lab: Inverted Insulator Photogun</vt:lpstr>
      <vt:lpstr>Jefferson Lab: Inverted Insulator Photogun HV Electrodes</vt:lpstr>
      <vt:lpstr>Metric of Success: High Voltage without Field Emission</vt:lpstr>
      <vt:lpstr>Magnetized Beam Photogun at the Gun Test Stand</vt:lpstr>
      <vt:lpstr>Roadmap: Jefferson Lab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Microsoft Office User</cp:lastModifiedBy>
  <cp:revision>78</cp:revision>
  <dcterms:created xsi:type="dcterms:W3CDTF">2018-09-06T13:32:58Z</dcterms:created>
  <dcterms:modified xsi:type="dcterms:W3CDTF">2018-10-18T20:14:56Z</dcterms:modified>
</cp:coreProperties>
</file>